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3A089F-0BBF-433A-8241-498E4842A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B00FA2-42D5-44CE-8EF0-20B59969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fr-FR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FCD582-41C9-49BE-AD7C-F7E05628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A6E1-F892-4D58-B920-627B350FB53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AC4899-FF28-46B9-B6CE-DE03B3DE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0D8665-7B37-4315-BE8D-A1F7120B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461-0401-4A87-9559-15F59D6BF82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21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772A7-771E-4E6A-A641-CE700089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AB411D0-AB5D-4242-B246-285AC9CF4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6EC872-673D-4829-8A06-47C9E61D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A6E1-F892-4D58-B920-627B350FB53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67BAF0-F83C-472D-923C-B99E5B28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C81FA7-53E5-414C-BF2B-60B6EC11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461-0401-4A87-9559-15F59D6BF82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5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CE138DF-C5D6-47B4-88EB-2C75FEB88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47710CC-C883-4514-886B-8C46DBAE7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F3290D-DE57-4890-9E32-433A32C0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A6E1-F892-4D58-B920-627B350FB53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BC751C-B5F3-42C5-A34D-A3CFB267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9937C4-3F39-4D44-BCB0-2DCB28A1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461-0401-4A87-9559-15F59D6BF82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71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20FF6-DE2A-44E9-A5A3-55D0E43C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4E67C-6C80-4DA4-B84F-AC671C1A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8AAD41-E452-463F-A34D-111E9E06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A6E1-F892-4D58-B920-627B350FB53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D7792F-F316-4E4B-B49E-4F82F3B3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305C04-C992-40BC-BE4C-02DE04F3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461-0401-4A87-9559-15F59D6BF82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73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9C3DD-5781-4260-B7D6-AE60CB09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FBB460-A695-48E3-8489-7B18802D3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35B4E6-2280-4A8B-B8B0-08EFA540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A6E1-F892-4D58-B920-627B350FB53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0EE239-0AD9-47D6-A607-839DD026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318EBC-F58D-4911-9C05-BA8091D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461-0401-4A87-9559-15F59D6BF82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55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576E2-23B0-450D-9D32-890A59F3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A14612-BF59-4541-A94F-47B48B040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27A53D-B13C-44B2-A123-3B06AB664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368329-F879-40CB-99F6-4B0104C1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A6E1-F892-4D58-B920-627B350FB53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B08EE7-57BB-466F-9440-7580B21B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1F39BC-633B-4BFE-A176-C49C6667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461-0401-4A87-9559-15F59D6BF82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25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2E3319-EB97-4790-9921-871B5C14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FF29AC-3434-4BB6-A61B-4D77C077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11503E-C911-4794-8EC9-41DFFAC61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62420D-A696-455E-B875-B4E8A0EE8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EF529C1-2240-4A5D-80BC-2AB8D5161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C3237FA-ADA6-4699-9BE2-FBF72FD3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A6E1-F892-4D58-B920-627B350FB53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FF24E4-16AE-4101-ADB8-74E1D9B3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B3CF028-EDE6-4AC5-8A79-DD23B2648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461-0401-4A87-9559-15F59D6BF82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9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C328F-994E-4119-AB37-97274DCA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8241CAF-496A-4F3D-99C7-9FB78DDB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A6E1-F892-4D58-B920-627B350FB53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E349C7-F62A-45AF-B536-DB3C5893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AA63F6-D844-4A8D-A971-5E0BA683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461-0401-4A87-9559-15F59D6BF82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59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1555BD3-4CB5-47F0-AC1A-0D8A545C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A6E1-F892-4D58-B920-627B350FB53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77C732C-87BE-44A1-ADBB-0EA30973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FA2041-78C4-4156-8215-DCC6E3EA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461-0401-4A87-9559-15F59D6BF82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5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041C3B-8D2F-49AB-90DB-FD60BE2D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13B884-41A8-44F4-BF79-40B17CDA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2B27FA-2E0E-48CB-B51A-4172FF9F7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FB0151-5AEE-40AF-88D6-E729E8C5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A6E1-F892-4D58-B920-627B350FB53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75AD43-B883-45BD-A2AC-7A4E28A6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4778C5-8793-4CC8-925D-B0EC53C4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461-0401-4A87-9559-15F59D6BF82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45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51F88-6890-42AD-9814-6F1F3BFD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0288A12-ECCF-4D3F-9F34-D5B6A33A6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963069-2004-4412-B997-20688517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2374A3-16B9-48B0-B90F-ECDE5B6E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A6E1-F892-4D58-B920-627B350FB53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175AA3-1FB4-40F1-B335-C2EAA915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3E8EA3-053E-4B2D-96B7-8CD088DD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B461-0401-4A87-9559-15F59D6BF82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2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A8B7458-700C-4402-9339-1B433C15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F37F4F-4C85-439A-B2BD-693883087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87460D-8C7A-4C32-8896-9E28EF9D8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A6E1-F892-4D58-B920-627B350FB53B}" type="datetimeFigureOut">
              <a:rPr lang="fr-FR" smtClean="0"/>
              <a:t>03/10/2018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564B63-AA3B-4F88-9C24-6ACF78A8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A00168-0237-41B4-8135-CB0F71DB7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B461-0401-4A87-9559-15F59D6BF823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40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30.png"/><Relationship Id="rId7" Type="http://schemas.openxmlformats.org/officeDocument/2006/relationships/image" Target="../media/image1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37.png"/><Relationship Id="rId5" Type="http://schemas.openxmlformats.org/officeDocument/2006/relationships/image" Target="../media/image140.png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30.png"/><Relationship Id="rId7" Type="http://schemas.openxmlformats.org/officeDocument/2006/relationships/image" Target="../media/image1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40.png"/><Relationship Id="rId5" Type="http://schemas.openxmlformats.org/officeDocument/2006/relationships/image" Target="../media/image140.png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16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42.png"/><Relationship Id="rId4" Type="http://schemas.openxmlformats.org/officeDocument/2006/relationships/image" Target="../media/image140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0.png"/><Relationship Id="rId7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00.png"/><Relationship Id="rId4" Type="http://schemas.openxmlformats.org/officeDocument/2006/relationships/image" Target="../media/image80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30.png"/><Relationship Id="rId7" Type="http://schemas.openxmlformats.org/officeDocument/2006/relationships/image" Target="../media/image1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619D9F-1801-4BCD-8CCB-17238A541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Compliant</a:t>
            </a:r>
            <a:r>
              <a:rPr lang="it-IT" dirty="0"/>
              <a:t> </a:t>
            </a:r>
            <a:r>
              <a:rPr lang="it-IT" dirty="0" err="1"/>
              <a:t>mechanism</a:t>
            </a:r>
            <a:r>
              <a:rPr lang="it-IT" dirty="0"/>
              <a:t>: </a:t>
            </a:r>
            <a:r>
              <a:rPr lang="it-IT" dirty="0" err="1"/>
              <a:t>preliminary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fr-FR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4E1A422-1DAE-4EF0-B88C-D97E5029C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Gabriele Capasso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551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3A6C6C3-44EB-4BB3-A5F4-8115C675F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8" t="30233" r="6365" b="29599"/>
          <a:stretch/>
        </p:blipFill>
        <p:spPr>
          <a:xfrm>
            <a:off x="6679228" y="1255350"/>
            <a:ext cx="5505310" cy="1908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/>
              <p:nvPr/>
            </p:nvSpPr>
            <p:spPr>
              <a:xfrm>
                <a:off x="460058" y="1187688"/>
                <a:ext cx="3439852" cy="519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𝑚𝑖𝑛𝑖𝑚𝑖𝑧𝑒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𝐿𝑈</m:t>
                                  </m:r>
                                  <m: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𝑜𝑏𝑗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𝜌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8" y="1187688"/>
                <a:ext cx="3439852" cy="519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/>
              <p:nvPr/>
            </p:nvSpPr>
            <p:spPr>
              <a:xfrm>
                <a:off x="450780" y="1916717"/>
                <a:ext cx="1100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𝑠𝑢𝑏𝑗𝑒𝑐𝑡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0" y="1916717"/>
                <a:ext cx="1100751" cy="276999"/>
              </a:xfrm>
              <a:prstGeom prst="rect">
                <a:avLst/>
              </a:prstGeom>
              <a:blipFill>
                <a:blip r:embed="rId4"/>
                <a:stretch>
                  <a:fillRect l="-6630" t="-2174" r="-2762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D23B28-E0C9-432A-BE95-60BF7A117C3D}"/>
              </a:ext>
            </a:extLst>
          </p:cNvPr>
          <p:cNvSpPr txBox="1"/>
          <p:nvPr/>
        </p:nvSpPr>
        <p:spPr>
          <a:xfrm>
            <a:off x="792837" y="5916059"/>
            <a:ext cx="18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Linear FE Analysis</a:t>
            </a:r>
            <a:endParaRPr kumimoji="0" lang="fr-FR" sz="1800" b="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ECD97F-D980-4329-A566-444885018EEE}"/>
              </a:ext>
            </a:extLst>
          </p:cNvPr>
          <p:cNvSpPr txBox="1"/>
          <p:nvPr/>
        </p:nvSpPr>
        <p:spPr>
          <a:xfrm>
            <a:off x="4437209" y="1870549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Light (volume </a:t>
            </a:r>
            <a:r>
              <a:rPr lang="it-IT" dirty="0" err="1"/>
              <a:t>fraction</a:t>
            </a:r>
            <a:r>
              <a:rPr lang="it-IT" dirty="0"/>
              <a:t>) </a:t>
            </a:r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4352DF-AA41-4D71-82E3-B9ACC68BECF7}"/>
              </a:ext>
            </a:extLst>
          </p:cNvPr>
          <p:cNvSpPr txBox="1"/>
          <p:nvPr/>
        </p:nvSpPr>
        <p:spPr>
          <a:xfrm>
            <a:off x="4599120" y="1300551"/>
            <a:ext cx="190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Morphing</a:t>
            </a:r>
            <a:r>
              <a:rPr lang="it-IT" dirty="0"/>
              <a:t> </a:t>
            </a:r>
            <a:r>
              <a:rPr lang="it-IT" dirty="0" err="1"/>
              <a:t>winglet</a:t>
            </a:r>
            <a:r>
              <a:rPr lang="it-IT" dirty="0"/>
              <a:t> </a:t>
            </a:r>
            <a:endParaRPr lang="fr-FR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B547AB-F799-40D4-8D61-B29B31A56E9C}"/>
              </a:ext>
            </a:extLst>
          </p:cNvPr>
          <p:cNvSpPr txBox="1"/>
          <p:nvPr/>
        </p:nvSpPr>
        <p:spPr>
          <a:xfrm>
            <a:off x="4828246" y="2234702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Feasible</a:t>
            </a:r>
            <a:endParaRPr lang="fr-FR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7A5C034-ECC6-4F78-B28B-270334274023}"/>
              </a:ext>
            </a:extLst>
          </p:cNvPr>
          <p:cNvSpPr/>
          <p:nvPr/>
        </p:nvSpPr>
        <p:spPr>
          <a:xfrm>
            <a:off x="4291852" y="2346326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27FEF389-2265-4ABA-A46A-D16BBB177516}"/>
              </a:ext>
            </a:extLst>
          </p:cNvPr>
          <p:cNvSpPr/>
          <p:nvPr/>
        </p:nvSpPr>
        <p:spPr>
          <a:xfrm>
            <a:off x="3871022" y="1970789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C6AA6BD5-5DB2-4235-BE57-66F195C97B4A}"/>
              </a:ext>
            </a:extLst>
          </p:cNvPr>
          <p:cNvSpPr/>
          <p:nvPr/>
        </p:nvSpPr>
        <p:spPr>
          <a:xfrm>
            <a:off x="3963464" y="1431945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/>
              <p:nvPr/>
            </p:nvSpPr>
            <p:spPr>
              <a:xfrm>
                <a:off x="1655234" y="2212452"/>
                <a:ext cx="2561663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))≤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34" y="2212452"/>
                <a:ext cx="2561663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/>
              <p:nvPr/>
            </p:nvSpPr>
            <p:spPr>
              <a:xfrm>
                <a:off x="1974353" y="1855639"/>
                <a:ext cx="1236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353" y="1855639"/>
                <a:ext cx="123649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/>
              <p:nvPr/>
            </p:nvSpPr>
            <p:spPr>
              <a:xfrm>
                <a:off x="792837" y="5181484"/>
                <a:ext cx="5213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7" y="5181484"/>
                <a:ext cx="5213158" cy="276999"/>
              </a:xfrm>
              <a:prstGeom prst="rect">
                <a:avLst/>
              </a:prstGeom>
              <a:blipFill>
                <a:blip r:embed="rId7"/>
                <a:stretch>
                  <a:fillRect l="-585" t="-4444" r="-117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9F384D3-A5F0-4C53-8444-F293CE7E1D46}"/>
              </a:ext>
            </a:extLst>
          </p:cNvPr>
          <p:cNvSpPr txBox="1"/>
          <p:nvPr/>
        </p:nvSpPr>
        <p:spPr>
          <a:xfrm>
            <a:off x="3640015" y="474733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MORPHING WINGLET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38BC660-E32D-4600-A8C4-1E8637451B7A}"/>
                  </a:ext>
                </a:extLst>
              </p:cNvPr>
              <p:cNvSpPr/>
              <p:nvPr/>
            </p:nvSpPr>
            <p:spPr>
              <a:xfrm>
                <a:off x="1282024" y="2655490"/>
                <a:ext cx="2681440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t-IT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38BC660-E32D-4600-A8C4-1E8637451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24" y="2655490"/>
                <a:ext cx="2681440" cy="506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4AE78FC7-F6E0-4F3B-AD70-44F4A18ACD24}"/>
              </a:ext>
            </a:extLst>
          </p:cNvPr>
          <p:cNvSpPr/>
          <p:nvPr/>
        </p:nvSpPr>
        <p:spPr>
          <a:xfrm>
            <a:off x="4291852" y="2826060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EF2DD9-375B-47DE-BBF2-3006581EDF03}"/>
              </a:ext>
            </a:extLst>
          </p:cNvPr>
          <p:cNvSpPr txBox="1"/>
          <p:nvPr/>
        </p:nvSpPr>
        <p:spPr>
          <a:xfrm>
            <a:off x="4933232" y="2725037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chain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DF02572-1BB1-4D92-AAC6-F509428600A4}"/>
                  </a:ext>
                </a:extLst>
              </p:cNvPr>
              <p:cNvSpPr txBox="1"/>
              <p:nvPr/>
            </p:nvSpPr>
            <p:spPr>
              <a:xfrm>
                <a:off x="1609157" y="4087555"/>
                <a:ext cx="336611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𝑠𝑓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DF02572-1BB1-4D92-AAC6-F5094286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157" y="4087555"/>
                <a:ext cx="3366114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EB22C318-0FCD-461A-8FB9-7783A5E99B43}"/>
                  </a:ext>
                </a:extLst>
              </p:cNvPr>
              <p:cNvSpPr/>
              <p:nvPr/>
            </p:nvSpPr>
            <p:spPr>
              <a:xfrm>
                <a:off x="1284956" y="3212337"/>
                <a:ext cx="2680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=−1,5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EB22C318-0FCD-461A-8FB9-7783A5E99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56" y="3212337"/>
                <a:ext cx="2680734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5E83F282-1821-43DF-83B9-022CDF376C5B}"/>
              </a:ext>
            </a:extLst>
          </p:cNvPr>
          <p:cNvSpPr/>
          <p:nvPr/>
        </p:nvSpPr>
        <p:spPr>
          <a:xfrm>
            <a:off x="4294784" y="3382907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E4F0E16-0F86-4EE6-8589-566BF46A6350}"/>
              </a:ext>
            </a:extLst>
          </p:cNvPr>
          <p:cNvSpPr txBox="1"/>
          <p:nvPr/>
        </p:nvSpPr>
        <p:spPr>
          <a:xfrm>
            <a:off x="4936164" y="3281884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chain</a:t>
            </a:r>
            <a:endParaRPr lang="fr-FR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8D34307-537D-452E-8CDE-E4A2DCD229B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728" t="25672" r="6365" b="24105"/>
          <a:stretch/>
        </p:blipFill>
        <p:spPr>
          <a:xfrm>
            <a:off x="6186007" y="4087555"/>
            <a:ext cx="5794527" cy="25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6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8" grpId="0"/>
      <p:bldP spid="19" grpId="0" animBg="1"/>
      <p:bldP spid="20" grpId="0"/>
      <p:bldP spid="23" grpId="0"/>
      <p:bldP spid="2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3A004C3-6242-4438-BA81-DBB446693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5" t="30433" r="6365" b="29599"/>
          <a:stretch/>
        </p:blipFill>
        <p:spPr>
          <a:xfrm>
            <a:off x="6923589" y="1252306"/>
            <a:ext cx="5268411" cy="1910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/>
              <p:nvPr/>
            </p:nvSpPr>
            <p:spPr>
              <a:xfrm>
                <a:off x="460058" y="1187688"/>
                <a:ext cx="3439852" cy="519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𝑚𝑖𝑛𝑖𝑚𝑖𝑧𝑒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𝐿𝑈</m:t>
                                  </m:r>
                                  <m: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𝑜𝑏𝑗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𝜌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8" y="1187688"/>
                <a:ext cx="3439852" cy="519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/>
              <p:nvPr/>
            </p:nvSpPr>
            <p:spPr>
              <a:xfrm>
                <a:off x="450780" y="1916717"/>
                <a:ext cx="1100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𝑠𝑢𝑏𝑗𝑒𝑐𝑡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0" y="1916717"/>
                <a:ext cx="1100751" cy="276999"/>
              </a:xfrm>
              <a:prstGeom prst="rect">
                <a:avLst/>
              </a:prstGeom>
              <a:blipFill>
                <a:blip r:embed="rId4"/>
                <a:stretch>
                  <a:fillRect l="-6630" t="-2174" r="-2762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D23B28-E0C9-432A-BE95-60BF7A117C3D}"/>
              </a:ext>
            </a:extLst>
          </p:cNvPr>
          <p:cNvSpPr txBox="1"/>
          <p:nvPr/>
        </p:nvSpPr>
        <p:spPr>
          <a:xfrm>
            <a:off x="792837" y="5916059"/>
            <a:ext cx="18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Linear FE Analysis</a:t>
            </a:r>
            <a:endParaRPr kumimoji="0" lang="fr-FR" sz="1800" b="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ECD97F-D980-4329-A566-444885018EEE}"/>
              </a:ext>
            </a:extLst>
          </p:cNvPr>
          <p:cNvSpPr txBox="1"/>
          <p:nvPr/>
        </p:nvSpPr>
        <p:spPr>
          <a:xfrm>
            <a:off x="4860291" y="1870549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Light (volume </a:t>
            </a:r>
            <a:r>
              <a:rPr lang="it-IT" dirty="0" err="1"/>
              <a:t>fraction</a:t>
            </a:r>
            <a:r>
              <a:rPr lang="it-IT" dirty="0"/>
              <a:t>) </a:t>
            </a:r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4352DF-AA41-4D71-82E3-B9ACC68BECF7}"/>
              </a:ext>
            </a:extLst>
          </p:cNvPr>
          <p:cNvSpPr txBox="1"/>
          <p:nvPr/>
        </p:nvSpPr>
        <p:spPr>
          <a:xfrm>
            <a:off x="4599120" y="1300551"/>
            <a:ext cx="190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Morphing</a:t>
            </a:r>
            <a:r>
              <a:rPr lang="it-IT" dirty="0"/>
              <a:t> </a:t>
            </a:r>
            <a:r>
              <a:rPr lang="it-IT" dirty="0" err="1"/>
              <a:t>winglet</a:t>
            </a:r>
            <a:r>
              <a:rPr lang="it-IT" dirty="0"/>
              <a:t> </a:t>
            </a:r>
            <a:endParaRPr lang="fr-FR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B547AB-F799-40D4-8D61-B29B31A56E9C}"/>
              </a:ext>
            </a:extLst>
          </p:cNvPr>
          <p:cNvSpPr txBox="1"/>
          <p:nvPr/>
        </p:nvSpPr>
        <p:spPr>
          <a:xfrm>
            <a:off x="4828246" y="2234702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Feasible</a:t>
            </a:r>
            <a:endParaRPr lang="fr-FR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7A5C034-ECC6-4F78-B28B-270334274023}"/>
              </a:ext>
            </a:extLst>
          </p:cNvPr>
          <p:cNvSpPr/>
          <p:nvPr/>
        </p:nvSpPr>
        <p:spPr>
          <a:xfrm>
            <a:off x="4291852" y="2346326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27FEF389-2265-4ABA-A46A-D16BBB177516}"/>
              </a:ext>
            </a:extLst>
          </p:cNvPr>
          <p:cNvSpPr/>
          <p:nvPr/>
        </p:nvSpPr>
        <p:spPr>
          <a:xfrm>
            <a:off x="4294104" y="1970789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C6AA6BD5-5DB2-4235-BE57-66F195C97B4A}"/>
              </a:ext>
            </a:extLst>
          </p:cNvPr>
          <p:cNvSpPr/>
          <p:nvPr/>
        </p:nvSpPr>
        <p:spPr>
          <a:xfrm>
            <a:off x="3963464" y="1431945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/>
              <p:nvPr/>
            </p:nvSpPr>
            <p:spPr>
              <a:xfrm>
                <a:off x="1655234" y="2212452"/>
                <a:ext cx="2561663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))≤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34" y="2212452"/>
                <a:ext cx="2561663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/>
              <p:nvPr/>
            </p:nvSpPr>
            <p:spPr>
              <a:xfrm>
                <a:off x="1974353" y="1855639"/>
                <a:ext cx="1236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353" y="1855639"/>
                <a:ext cx="123649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/>
              <p:nvPr/>
            </p:nvSpPr>
            <p:spPr>
              <a:xfrm>
                <a:off x="792837" y="5181484"/>
                <a:ext cx="5213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7" y="5181484"/>
                <a:ext cx="5213158" cy="276999"/>
              </a:xfrm>
              <a:prstGeom prst="rect">
                <a:avLst/>
              </a:prstGeom>
              <a:blipFill>
                <a:blip r:embed="rId7"/>
                <a:stretch>
                  <a:fillRect l="-585" t="-4444" r="-117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9F384D3-A5F0-4C53-8444-F293CE7E1D46}"/>
              </a:ext>
            </a:extLst>
          </p:cNvPr>
          <p:cNvSpPr txBox="1"/>
          <p:nvPr/>
        </p:nvSpPr>
        <p:spPr>
          <a:xfrm>
            <a:off x="3640015" y="474733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MORPHING WINGLET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38BC660-E32D-4600-A8C4-1E8637451B7A}"/>
                  </a:ext>
                </a:extLst>
              </p:cNvPr>
              <p:cNvSpPr/>
              <p:nvPr/>
            </p:nvSpPr>
            <p:spPr>
              <a:xfrm>
                <a:off x="1282024" y="2655490"/>
                <a:ext cx="2681440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t-IT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38BC660-E32D-4600-A8C4-1E8637451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24" y="2655490"/>
                <a:ext cx="2681440" cy="506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4AE78FC7-F6E0-4F3B-AD70-44F4A18ACD24}"/>
              </a:ext>
            </a:extLst>
          </p:cNvPr>
          <p:cNvSpPr/>
          <p:nvPr/>
        </p:nvSpPr>
        <p:spPr>
          <a:xfrm>
            <a:off x="4291852" y="2826060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EF2DD9-375B-47DE-BBF2-3006581EDF03}"/>
              </a:ext>
            </a:extLst>
          </p:cNvPr>
          <p:cNvSpPr txBox="1"/>
          <p:nvPr/>
        </p:nvSpPr>
        <p:spPr>
          <a:xfrm>
            <a:off x="4933232" y="2725037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chain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DF02572-1BB1-4D92-AAC6-F509428600A4}"/>
                  </a:ext>
                </a:extLst>
              </p:cNvPr>
              <p:cNvSpPr txBox="1"/>
              <p:nvPr/>
            </p:nvSpPr>
            <p:spPr>
              <a:xfrm>
                <a:off x="1609157" y="4087555"/>
                <a:ext cx="409868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𝑠𝑓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DF02572-1BB1-4D92-AAC6-F5094286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157" y="4087555"/>
                <a:ext cx="4098686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EB22C318-0FCD-461A-8FB9-7783A5E99B43}"/>
                  </a:ext>
                </a:extLst>
              </p:cNvPr>
              <p:cNvSpPr/>
              <p:nvPr/>
            </p:nvSpPr>
            <p:spPr>
              <a:xfrm>
                <a:off x="1284956" y="3212337"/>
                <a:ext cx="2680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=−1,5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EB22C318-0FCD-461A-8FB9-7783A5E99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56" y="3212337"/>
                <a:ext cx="2680734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5E83F282-1821-43DF-83B9-022CDF376C5B}"/>
              </a:ext>
            </a:extLst>
          </p:cNvPr>
          <p:cNvSpPr/>
          <p:nvPr/>
        </p:nvSpPr>
        <p:spPr>
          <a:xfrm>
            <a:off x="4294784" y="3382907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E4F0E16-0F86-4EE6-8589-566BF46A6350}"/>
              </a:ext>
            </a:extLst>
          </p:cNvPr>
          <p:cNvSpPr txBox="1"/>
          <p:nvPr/>
        </p:nvSpPr>
        <p:spPr>
          <a:xfrm>
            <a:off x="4936164" y="3281884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chain</a:t>
            </a:r>
            <a:endParaRPr lang="fr-FR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83729DB-7975-4D4D-96BE-A9A56B5715D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365" t="25164" r="6728" b="25296"/>
          <a:stretch/>
        </p:blipFill>
        <p:spPr>
          <a:xfrm>
            <a:off x="6314694" y="4081350"/>
            <a:ext cx="5794527" cy="247726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A1BDB8-6396-4D03-9ED8-5168F490A86F}"/>
              </a:ext>
            </a:extLst>
          </p:cNvPr>
          <p:cNvSpPr txBox="1"/>
          <p:nvPr/>
        </p:nvSpPr>
        <p:spPr>
          <a:xfrm>
            <a:off x="896815" y="6383215"/>
            <a:ext cx="177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Heavysider</a:t>
            </a:r>
            <a:r>
              <a:rPr lang="it-IT" dirty="0"/>
              <a:t> </a:t>
            </a:r>
            <a:r>
              <a:rPr lang="it-IT" dirty="0" err="1"/>
              <a:t>filter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70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8" grpId="0"/>
      <p:bldP spid="19" grpId="0" animBg="1"/>
      <p:bldP spid="20" grpId="0"/>
      <p:bldP spid="23" grpId="0"/>
      <p:bldP spid="24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/>
              <p:nvPr/>
            </p:nvSpPr>
            <p:spPr>
              <a:xfrm>
                <a:off x="460058" y="1187688"/>
                <a:ext cx="3439852" cy="519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𝑚𝑖𝑛𝑖𝑚𝑖𝑧𝑒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𝐿𝑈</m:t>
                                  </m:r>
                                  <m: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𝑜𝑏𝑗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𝜌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8" y="1187688"/>
                <a:ext cx="3439852" cy="519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/>
              <p:nvPr/>
            </p:nvSpPr>
            <p:spPr>
              <a:xfrm>
                <a:off x="450780" y="1916717"/>
                <a:ext cx="1100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𝑠𝑢𝑏𝑗𝑒𝑐𝑡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0" y="1916717"/>
                <a:ext cx="1100751" cy="276999"/>
              </a:xfrm>
              <a:prstGeom prst="rect">
                <a:avLst/>
              </a:prstGeom>
              <a:blipFill>
                <a:blip r:embed="rId3"/>
                <a:stretch>
                  <a:fillRect l="-6630" t="-2174" r="-2762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D23B28-E0C9-432A-BE95-60BF7A117C3D}"/>
              </a:ext>
            </a:extLst>
          </p:cNvPr>
          <p:cNvSpPr txBox="1"/>
          <p:nvPr/>
        </p:nvSpPr>
        <p:spPr>
          <a:xfrm>
            <a:off x="792837" y="5916059"/>
            <a:ext cx="18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Linear FE Analysis</a:t>
            </a:r>
            <a:endParaRPr kumimoji="0" lang="fr-FR" sz="1800" b="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ECD97F-D980-4329-A566-444885018EEE}"/>
              </a:ext>
            </a:extLst>
          </p:cNvPr>
          <p:cNvSpPr txBox="1"/>
          <p:nvPr/>
        </p:nvSpPr>
        <p:spPr>
          <a:xfrm>
            <a:off x="4191546" y="1870549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Light (volume </a:t>
            </a:r>
            <a:r>
              <a:rPr lang="it-IT" dirty="0" err="1"/>
              <a:t>fraction</a:t>
            </a:r>
            <a:r>
              <a:rPr lang="it-IT" dirty="0"/>
              <a:t>) </a:t>
            </a:r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4352DF-AA41-4D71-82E3-B9ACC68BECF7}"/>
              </a:ext>
            </a:extLst>
          </p:cNvPr>
          <p:cNvSpPr txBox="1"/>
          <p:nvPr/>
        </p:nvSpPr>
        <p:spPr>
          <a:xfrm>
            <a:off x="4599120" y="1300551"/>
            <a:ext cx="190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Morphing</a:t>
            </a:r>
            <a:r>
              <a:rPr lang="it-IT" dirty="0"/>
              <a:t> </a:t>
            </a:r>
            <a:r>
              <a:rPr lang="it-IT" dirty="0" err="1"/>
              <a:t>winglet</a:t>
            </a:r>
            <a:r>
              <a:rPr lang="it-IT" dirty="0"/>
              <a:t> </a:t>
            </a:r>
            <a:endParaRPr lang="fr-FR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B547AB-F799-40D4-8D61-B29B31A56E9C}"/>
              </a:ext>
            </a:extLst>
          </p:cNvPr>
          <p:cNvSpPr txBox="1"/>
          <p:nvPr/>
        </p:nvSpPr>
        <p:spPr>
          <a:xfrm>
            <a:off x="4828246" y="2234702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Feasible</a:t>
            </a:r>
            <a:endParaRPr lang="fr-FR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7A5C034-ECC6-4F78-B28B-270334274023}"/>
              </a:ext>
            </a:extLst>
          </p:cNvPr>
          <p:cNvSpPr/>
          <p:nvPr/>
        </p:nvSpPr>
        <p:spPr>
          <a:xfrm>
            <a:off x="4291852" y="2346326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27FEF389-2265-4ABA-A46A-D16BBB177516}"/>
              </a:ext>
            </a:extLst>
          </p:cNvPr>
          <p:cNvSpPr/>
          <p:nvPr/>
        </p:nvSpPr>
        <p:spPr>
          <a:xfrm>
            <a:off x="3625359" y="1970789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C6AA6BD5-5DB2-4235-BE57-66F195C97B4A}"/>
              </a:ext>
            </a:extLst>
          </p:cNvPr>
          <p:cNvSpPr/>
          <p:nvPr/>
        </p:nvSpPr>
        <p:spPr>
          <a:xfrm>
            <a:off x="3963464" y="1431945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/>
              <p:nvPr/>
            </p:nvSpPr>
            <p:spPr>
              <a:xfrm>
                <a:off x="1655234" y="2212452"/>
                <a:ext cx="2561663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))≤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34" y="2212452"/>
                <a:ext cx="2561663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/>
              <p:nvPr/>
            </p:nvSpPr>
            <p:spPr>
              <a:xfrm>
                <a:off x="1569906" y="1855639"/>
                <a:ext cx="196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=0,35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906" y="1855639"/>
                <a:ext cx="196989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/>
              <p:nvPr/>
            </p:nvSpPr>
            <p:spPr>
              <a:xfrm>
                <a:off x="792837" y="5181484"/>
                <a:ext cx="5213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7" y="5181484"/>
                <a:ext cx="5213158" cy="276999"/>
              </a:xfrm>
              <a:prstGeom prst="rect">
                <a:avLst/>
              </a:prstGeom>
              <a:blipFill>
                <a:blip r:embed="rId6"/>
                <a:stretch>
                  <a:fillRect l="-585" t="-4444" r="-117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9F384D3-A5F0-4C53-8444-F293CE7E1D46}"/>
              </a:ext>
            </a:extLst>
          </p:cNvPr>
          <p:cNvSpPr txBox="1"/>
          <p:nvPr/>
        </p:nvSpPr>
        <p:spPr>
          <a:xfrm>
            <a:off x="3640015" y="474733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MORPHING WINGLET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38BC660-E32D-4600-A8C4-1E8637451B7A}"/>
                  </a:ext>
                </a:extLst>
              </p:cNvPr>
              <p:cNvSpPr/>
              <p:nvPr/>
            </p:nvSpPr>
            <p:spPr>
              <a:xfrm>
                <a:off x="1282024" y="2655490"/>
                <a:ext cx="2681440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t-IT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38BC660-E32D-4600-A8C4-1E8637451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24" y="2655490"/>
                <a:ext cx="2681440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4AE78FC7-F6E0-4F3B-AD70-44F4A18ACD24}"/>
              </a:ext>
            </a:extLst>
          </p:cNvPr>
          <p:cNvSpPr/>
          <p:nvPr/>
        </p:nvSpPr>
        <p:spPr>
          <a:xfrm>
            <a:off x="4124798" y="2826060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EF2DD9-375B-47DE-BBF2-3006581EDF03}"/>
              </a:ext>
            </a:extLst>
          </p:cNvPr>
          <p:cNvSpPr txBox="1"/>
          <p:nvPr/>
        </p:nvSpPr>
        <p:spPr>
          <a:xfrm>
            <a:off x="4722218" y="2725037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chain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DF02572-1BB1-4D92-AAC6-F509428600A4}"/>
                  </a:ext>
                </a:extLst>
              </p:cNvPr>
              <p:cNvSpPr txBox="1"/>
              <p:nvPr/>
            </p:nvSpPr>
            <p:spPr>
              <a:xfrm>
                <a:off x="1609157" y="4087555"/>
                <a:ext cx="393037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𝑠𝑓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DF02572-1BB1-4D92-AAC6-F5094286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157" y="4087555"/>
                <a:ext cx="3930371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EB22C318-0FCD-461A-8FB9-7783A5E99B43}"/>
                  </a:ext>
                </a:extLst>
              </p:cNvPr>
              <p:cNvSpPr/>
              <p:nvPr/>
            </p:nvSpPr>
            <p:spPr>
              <a:xfrm>
                <a:off x="1284956" y="3212337"/>
                <a:ext cx="2680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=−1,5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EB22C318-0FCD-461A-8FB9-7783A5E99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56" y="3212337"/>
                <a:ext cx="2680734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5E83F282-1821-43DF-83B9-022CDF376C5B}"/>
              </a:ext>
            </a:extLst>
          </p:cNvPr>
          <p:cNvSpPr/>
          <p:nvPr/>
        </p:nvSpPr>
        <p:spPr>
          <a:xfrm>
            <a:off x="4294784" y="3382907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E4F0E16-0F86-4EE6-8589-566BF46A6350}"/>
              </a:ext>
            </a:extLst>
          </p:cNvPr>
          <p:cNvSpPr txBox="1"/>
          <p:nvPr/>
        </p:nvSpPr>
        <p:spPr>
          <a:xfrm>
            <a:off x="4936164" y="3281884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chain</a:t>
            </a:r>
            <a:endParaRPr lang="fr-FR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31B97C6-46D2-4D65-AB0D-DC5C0E34523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728" t="29935" r="6365" b="30145"/>
          <a:stretch/>
        </p:blipFill>
        <p:spPr>
          <a:xfrm>
            <a:off x="6443916" y="1191887"/>
            <a:ext cx="5794527" cy="199623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A92EF78-3669-486E-84C4-A3141CA83F5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365" t="25297" r="6365" b="24104"/>
          <a:stretch/>
        </p:blipFill>
        <p:spPr>
          <a:xfrm>
            <a:off x="6373258" y="4087555"/>
            <a:ext cx="5818742" cy="25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8" grpId="0"/>
      <p:bldP spid="19" grpId="0" animBg="1"/>
      <p:bldP spid="20" grpId="0"/>
      <p:bldP spid="23" grpId="0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/>
              <p:nvPr/>
            </p:nvSpPr>
            <p:spPr>
              <a:xfrm>
                <a:off x="488469" y="1925756"/>
                <a:ext cx="24486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𝑚𝑖𝑛𝑖𝑚𝑖𝑧𝑒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𝑉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𝜌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69" y="1925756"/>
                <a:ext cx="2448683" cy="307777"/>
              </a:xfrm>
              <a:prstGeom prst="rect">
                <a:avLst/>
              </a:prstGeom>
              <a:blipFill>
                <a:blip r:embed="rId2"/>
                <a:stretch>
                  <a:fillRect l="-1741" t="-2000" r="-3234" b="-3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/>
              <p:nvPr/>
            </p:nvSpPr>
            <p:spPr>
              <a:xfrm>
                <a:off x="450780" y="2373918"/>
                <a:ext cx="1100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𝑠𝑢𝑏𝑗𝑒𝑐𝑡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0" y="2373918"/>
                <a:ext cx="1100751" cy="276999"/>
              </a:xfrm>
              <a:prstGeom prst="rect">
                <a:avLst/>
              </a:prstGeom>
              <a:blipFill>
                <a:blip r:embed="rId3"/>
                <a:stretch>
                  <a:fillRect l="-6630" t="-2174" r="-2762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A6E6FD-9C7B-421B-8D09-1AC0430D84D8}"/>
                  </a:ext>
                </a:extLst>
              </p:cNvPr>
              <p:cNvSpPr txBox="1"/>
              <p:nvPr/>
            </p:nvSpPr>
            <p:spPr>
              <a:xfrm>
                <a:off x="819214" y="4777921"/>
                <a:ext cx="4478405" cy="1044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Φ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it-IT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it-IT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it-IT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it-IT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e>
                          </m:d>
                        </m:e>
                      </m:func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𝑡𝑟</m:t>
                          </m:r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𝑪</m:t>
                              </m:r>
                            </m:e>
                          </m:d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𝑤𝑖𝑡h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𝐽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𝑭</m:t>
                              </m:r>
                            </m:e>
                          </m:d>
                        </m:e>
                      </m:func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𝑭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den>
                      </m:f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𝑭</m:t>
                      </m:r>
                    </m:oMath>
                  </m:oMathPara>
                </a14:m>
                <a:endPara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A6E6FD-9C7B-421B-8D09-1AC0430D8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4" y="4777921"/>
                <a:ext cx="4478405" cy="1044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D23B28-E0C9-432A-BE95-60BF7A117C3D}"/>
              </a:ext>
            </a:extLst>
          </p:cNvPr>
          <p:cNvSpPr txBox="1"/>
          <p:nvPr/>
        </p:nvSpPr>
        <p:spPr>
          <a:xfrm>
            <a:off x="912422" y="4066989"/>
            <a:ext cx="2904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Nonlinear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potential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density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ECD97F-D980-4329-A566-444885018EEE}"/>
              </a:ext>
            </a:extLst>
          </p:cNvPr>
          <p:cNvSpPr txBox="1"/>
          <p:nvPr/>
        </p:nvSpPr>
        <p:spPr>
          <a:xfrm>
            <a:off x="4334606" y="1897534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Light (volume </a:t>
            </a:r>
            <a:r>
              <a:rPr lang="it-IT" dirty="0" err="1"/>
              <a:t>fraction</a:t>
            </a:r>
            <a:r>
              <a:rPr lang="it-IT" dirty="0"/>
              <a:t>) </a:t>
            </a:r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4352DF-AA41-4D71-82E3-B9ACC68BECF7}"/>
              </a:ext>
            </a:extLst>
          </p:cNvPr>
          <p:cNvSpPr txBox="1"/>
          <p:nvPr/>
        </p:nvSpPr>
        <p:spPr>
          <a:xfrm>
            <a:off x="4349343" y="229673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Morphing</a:t>
            </a:r>
            <a:r>
              <a:rPr lang="it-IT" dirty="0"/>
              <a:t> </a:t>
            </a:r>
            <a:endParaRPr lang="fr-FR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B547AB-F799-40D4-8D61-B29B31A56E9C}"/>
              </a:ext>
            </a:extLst>
          </p:cNvPr>
          <p:cNvSpPr txBox="1"/>
          <p:nvPr/>
        </p:nvSpPr>
        <p:spPr>
          <a:xfrm>
            <a:off x="4353457" y="2691903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Feasible</a:t>
            </a:r>
            <a:endParaRPr lang="fr-FR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7A5C034-ECC6-4F78-B28B-270334274023}"/>
              </a:ext>
            </a:extLst>
          </p:cNvPr>
          <p:cNvSpPr/>
          <p:nvPr/>
        </p:nvSpPr>
        <p:spPr>
          <a:xfrm>
            <a:off x="3817063" y="2803527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27FEF389-2265-4ABA-A46A-D16BBB177516}"/>
              </a:ext>
            </a:extLst>
          </p:cNvPr>
          <p:cNvSpPr/>
          <p:nvPr/>
        </p:nvSpPr>
        <p:spPr>
          <a:xfrm>
            <a:off x="3819315" y="2427990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C6AA6BD5-5DB2-4235-BE57-66F195C97B4A}"/>
              </a:ext>
            </a:extLst>
          </p:cNvPr>
          <p:cNvSpPr/>
          <p:nvPr/>
        </p:nvSpPr>
        <p:spPr>
          <a:xfrm>
            <a:off x="3819315" y="1995217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/>
              <p:nvPr/>
            </p:nvSpPr>
            <p:spPr>
              <a:xfrm>
                <a:off x="1655234" y="2669653"/>
                <a:ext cx="212179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))≤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34" y="2669653"/>
                <a:ext cx="2121798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/>
              <p:nvPr/>
            </p:nvSpPr>
            <p:spPr>
              <a:xfrm>
                <a:off x="1974353" y="2312840"/>
                <a:ext cx="1366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353" y="2312840"/>
                <a:ext cx="136646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/>
              <p:nvPr/>
            </p:nvSpPr>
            <p:spPr>
              <a:xfrm>
                <a:off x="1712810" y="3429092"/>
                <a:ext cx="999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810" y="3429092"/>
                <a:ext cx="999120" cy="276999"/>
              </a:xfrm>
              <a:prstGeom prst="rect">
                <a:avLst/>
              </a:prstGeom>
              <a:blipFill>
                <a:blip r:embed="rId7"/>
                <a:stretch>
                  <a:fillRect l="-5488" r="-1829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290E6E-8B7B-4FEB-AC49-2A7180B8E6C6}"/>
              </a:ext>
            </a:extLst>
          </p:cNvPr>
          <p:cNvSpPr txBox="1"/>
          <p:nvPr/>
        </p:nvSpPr>
        <p:spPr>
          <a:xfrm>
            <a:off x="3640015" y="474733"/>
            <a:ext cx="358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MORPHING WING</a:t>
            </a:r>
            <a:endParaRPr lang="fr-FR" sz="3600" dirty="0"/>
          </a:p>
        </p:txBody>
      </p:sp>
      <p:pic>
        <p:nvPicPr>
          <p:cNvPr id="18" name="Picture 4" descr="images/Undef.jpg">
            <a:extLst>
              <a:ext uri="{FF2B5EF4-FFF2-40B4-BE49-F238E27FC236}">
                <a16:creationId xmlns:a16="http://schemas.microsoft.com/office/drawing/2014/main" id="{CDE0F65C-C675-4840-BBC8-7823B9D25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71" y="2512416"/>
            <a:ext cx="5388570" cy="338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4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/>
              <p:nvPr/>
            </p:nvSpPr>
            <p:spPr>
              <a:xfrm>
                <a:off x="488469" y="1925756"/>
                <a:ext cx="24486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𝑚𝑖𝑛𝑖𝑚𝑖𝑧𝑒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𝑉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𝜌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69" y="1925756"/>
                <a:ext cx="2448683" cy="307777"/>
              </a:xfrm>
              <a:prstGeom prst="rect">
                <a:avLst/>
              </a:prstGeom>
              <a:blipFill>
                <a:blip r:embed="rId2"/>
                <a:stretch>
                  <a:fillRect l="-1741" t="-2000" r="-3234" b="-3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/>
              <p:nvPr/>
            </p:nvSpPr>
            <p:spPr>
              <a:xfrm>
                <a:off x="450780" y="2373918"/>
                <a:ext cx="1100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𝑠𝑢𝑏𝑗𝑒𝑐𝑡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0" y="2373918"/>
                <a:ext cx="1100751" cy="276999"/>
              </a:xfrm>
              <a:prstGeom prst="rect">
                <a:avLst/>
              </a:prstGeom>
              <a:blipFill>
                <a:blip r:embed="rId3"/>
                <a:stretch>
                  <a:fillRect l="-6630" t="-2174" r="-2762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A6E6FD-9C7B-421B-8D09-1AC0430D84D8}"/>
                  </a:ext>
                </a:extLst>
              </p:cNvPr>
              <p:cNvSpPr txBox="1"/>
              <p:nvPr/>
            </p:nvSpPr>
            <p:spPr>
              <a:xfrm>
                <a:off x="819214" y="4777921"/>
                <a:ext cx="4478405" cy="1044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Φ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it-IT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it-IT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it-IT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it-IT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e>
                          </m:d>
                        </m:e>
                      </m:func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𝑡𝑟</m:t>
                          </m:r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𝑪</m:t>
                              </m:r>
                            </m:e>
                          </m:d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𝑤𝑖𝑡h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𝐽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𝑭</m:t>
                              </m:r>
                            </m:e>
                          </m:d>
                        </m:e>
                      </m:func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𝑭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den>
                      </m:f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𝑭</m:t>
                      </m:r>
                    </m:oMath>
                  </m:oMathPara>
                </a14:m>
                <a:endPara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A6E6FD-9C7B-421B-8D09-1AC0430D8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4" y="4777921"/>
                <a:ext cx="4478405" cy="1044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D23B28-E0C9-432A-BE95-60BF7A117C3D}"/>
              </a:ext>
            </a:extLst>
          </p:cNvPr>
          <p:cNvSpPr txBox="1"/>
          <p:nvPr/>
        </p:nvSpPr>
        <p:spPr>
          <a:xfrm>
            <a:off x="912422" y="4066989"/>
            <a:ext cx="2904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Nonlinear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potential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density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ECD97F-D980-4329-A566-444885018EEE}"/>
              </a:ext>
            </a:extLst>
          </p:cNvPr>
          <p:cNvSpPr txBox="1"/>
          <p:nvPr/>
        </p:nvSpPr>
        <p:spPr>
          <a:xfrm>
            <a:off x="4334606" y="1897534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Light (volume </a:t>
            </a:r>
            <a:r>
              <a:rPr lang="it-IT" dirty="0" err="1"/>
              <a:t>fraction</a:t>
            </a:r>
            <a:r>
              <a:rPr lang="it-IT" dirty="0"/>
              <a:t>) </a:t>
            </a:r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4352DF-AA41-4D71-82E3-B9ACC68BECF7}"/>
              </a:ext>
            </a:extLst>
          </p:cNvPr>
          <p:cNvSpPr txBox="1"/>
          <p:nvPr/>
        </p:nvSpPr>
        <p:spPr>
          <a:xfrm>
            <a:off x="4349343" y="229673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Morphing</a:t>
            </a:r>
            <a:r>
              <a:rPr lang="it-IT" dirty="0"/>
              <a:t> </a:t>
            </a:r>
            <a:endParaRPr lang="fr-FR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B547AB-F799-40D4-8D61-B29B31A56E9C}"/>
              </a:ext>
            </a:extLst>
          </p:cNvPr>
          <p:cNvSpPr txBox="1"/>
          <p:nvPr/>
        </p:nvSpPr>
        <p:spPr>
          <a:xfrm>
            <a:off x="4353457" y="2691903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Feasible</a:t>
            </a:r>
            <a:endParaRPr lang="fr-FR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7A5C034-ECC6-4F78-B28B-270334274023}"/>
              </a:ext>
            </a:extLst>
          </p:cNvPr>
          <p:cNvSpPr/>
          <p:nvPr/>
        </p:nvSpPr>
        <p:spPr>
          <a:xfrm>
            <a:off x="3817063" y="2803527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27FEF389-2265-4ABA-A46A-D16BBB177516}"/>
              </a:ext>
            </a:extLst>
          </p:cNvPr>
          <p:cNvSpPr/>
          <p:nvPr/>
        </p:nvSpPr>
        <p:spPr>
          <a:xfrm>
            <a:off x="3819315" y="2427990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C6AA6BD5-5DB2-4235-BE57-66F195C97B4A}"/>
              </a:ext>
            </a:extLst>
          </p:cNvPr>
          <p:cNvSpPr/>
          <p:nvPr/>
        </p:nvSpPr>
        <p:spPr>
          <a:xfrm>
            <a:off x="3819315" y="1995217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/>
              <p:nvPr/>
            </p:nvSpPr>
            <p:spPr>
              <a:xfrm>
                <a:off x="1655234" y="2669653"/>
                <a:ext cx="212179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))≤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34" y="2669653"/>
                <a:ext cx="2121798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/>
              <p:nvPr/>
            </p:nvSpPr>
            <p:spPr>
              <a:xfrm>
                <a:off x="1974353" y="2312840"/>
                <a:ext cx="1366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353" y="2312840"/>
                <a:ext cx="136646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/>
              <p:nvPr/>
            </p:nvSpPr>
            <p:spPr>
              <a:xfrm>
                <a:off x="819214" y="3410382"/>
                <a:ext cx="5213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4" y="3410382"/>
                <a:ext cx="5213158" cy="276999"/>
              </a:xfrm>
              <a:prstGeom prst="rect">
                <a:avLst/>
              </a:prstGeom>
              <a:blipFill>
                <a:blip r:embed="rId7"/>
                <a:stretch>
                  <a:fillRect l="-584" t="-4348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9F384D3-A5F0-4C53-8444-F293CE7E1D46}"/>
              </a:ext>
            </a:extLst>
          </p:cNvPr>
          <p:cNvSpPr txBox="1"/>
          <p:nvPr/>
        </p:nvSpPr>
        <p:spPr>
          <a:xfrm>
            <a:off x="3640015" y="474733"/>
            <a:ext cx="358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MORPHING WING</a:t>
            </a:r>
            <a:endParaRPr lang="fr-FR" sz="36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8D3645A-FDF1-4B62-A5C7-6CEE0CDFE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0899" y="1781175"/>
            <a:ext cx="48672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0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/>
              <p:nvPr/>
            </p:nvSpPr>
            <p:spPr>
              <a:xfrm>
                <a:off x="488469" y="1925756"/>
                <a:ext cx="24486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𝑚𝑖𝑛𝑖𝑚𝑖𝑧𝑒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</m:t>
                      </m:r>
                      <m:r>
                        <a:rPr kumimoji="0" lang="fr-FR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𝑉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𝜌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69" y="1925756"/>
                <a:ext cx="2448683" cy="307777"/>
              </a:xfrm>
              <a:prstGeom prst="rect">
                <a:avLst/>
              </a:prstGeom>
              <a:blipFill>
                <a:blip r:embed="rId2"/>
                <a:stretch>
                  <a:fillRect l="-1741" t="-2000" r="-3234" b="-3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/>
              <p:nvPr/>
            </p:nvSpPr>
            <p:spPr>
              <a:xfrm>
                <a:off x="450780" y="2373918"/>
                <a:ext cx="1100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𝑠𝑢𝑏𝑗𝑒𝑐𝑡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0" y="2373918"/>
                <a:ext cx="1100751" cy="276999"/>
              </a:xfrm>
              <a:prstGeom prst="rect">
                <a:avLst/>
              </a:prstGeom>
              <a:blipFill>
                <a:blip r:embed="rId3"/>
                <a:stretch>
                  <a:fillRect l="-6630" t="-2174" r="-2762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A6E6FD-9C7B-421B-8D09-1AC0430D84D8}"/>
                  </a:ext>
                </a:extLst>
              </p:cNvPr>
              <p:cNvSpPr txBox="1"/>
              <p:nvPr/>
            </p:nvSpPr>
            <p:spPr>
              <a:xfrm>
                <a:off x="819214" y="4777921"/>
                <a:ext cx="4478405" cy="1044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Φ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it-IT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it-IT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it-IT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it-IT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e>
                          </m:d>
                        </m:e>
                      </m:func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𝑡𝑟</m:t>
                          </m:r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𝑪</m:t>
                              </m:r>
                            </m:e>
                          </m:d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𝑤𝑖𝑡h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𝐽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𝑭</m:t>
                              </m:r>
                            </m:e>
                          </m:d>
                        </m:e>
                      </m:func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𝑭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den>
                      </m:f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𝑭</m:t>
                      </m:r>
                    </m:oMath>
                  </m:oMathPara>
                </a14:m>
                <a:endPara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A6E6FD-9C7B-421B-8D09-1AC0430D8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4" y="4777921"/>
                <a:ext cx="4478405" cy="1044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D23B28-E0C9-432A-BE95-60BF7A117C3D}"/>
              </a:ext>
            </a:extLst>
          </p:cNvPr>
          <p:cNvSpPr txBox="1"/>
          <p:nvPr/>
        </p:nvSpPr>
        <p:spPr>
          <a:xfrm>
            <a:off x="912422" y="4066989"/>
            <a:ext cx="2904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Nonlinear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potential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density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ECD97F-D980-4329-A566-444885018EEE}"/>
              </a:ext>
            </a:extLst>
          </p:cNvPr>
          <p:cNvSpPr txBox="1"/>
          <p:nvPr/>
        </p:nvSpPr>
        <p:spPr>
          <a:xfrm>
            <a:off x="4334606" y="1897534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Light (volume </a:t>
            </a:r>
            <a:r>
              <a:rPr lang="it-IT" dirty="0" err="1"/>
              <a:t>fraction</a:t>
            </a:r>
            <a:r>
              <a:rPr lang="it-IT" dirty="0"/>
              <a:t>) </a:t>
            </a:r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4352DF-AA41-4D71-82E3-B9ACC68BECF7}"/>
              </a:ext>
            </a:extLst>
          </p:cNvPr>
          <p:cNvSpPr txBox="1"/>
          <p:nvPr/>
        </p:nvSpPr>
        <p:spPr>
          <a:xfrm>
            <a:off x="4349343" y="2296730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Morphing</a:t>
            </a:r>
            <a:r>
              <a:rPr lang="it-IT" dirty="0"/>
              <a:t> </a:t>
            </a:r>
            <a:endParaRPr lang="fr-FR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B547AB-F799-40D4-8D61-B29B31A56E9C}"/>
              </a:ext>
            </a:extLst>
          </p:cNvPr>
          <p:cNvSpPr txBox="1"/>
          <p:nvPr/>
        </p:nvSpPr>
        <p:spPr>
          <a:xfrm>
            <a:off x="4353457" y="2691903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Feasible</a:t>
            </a:r>
            <a:endParaRPr lang="fr-FR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7A5C034-ECC6-4F78-B28B-270334274023}"/>
              </a:ext>
            </a:extLst>
          </p:cNvPr>
          <p:cNvSpPr/>
          <p:nvPr/>
        </p:nvSpPr>
        <p:spPr>
          <a:xfrm>
            <a:off x="3817063" y="2803527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27FEF389-2265-4ABA-A46A-D16BBB177516}"/>
              </a:ext>
            </a:extLst>
          </p:cNvPr>
          <p:cNvSpPr/>
          <p:nvPr/>
        </p:nvSpPr>
        <p:spPr>
          <a:xfrm>
            <a:off x="3819315" y="2427990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C6AA6BD5-5DB2-4235-BE57-66F195C97B4A}"/>
              </a:ext>
            </a:extLst>
          </p:cNvPr>
          <p:cNvSpPr/>
          <p:nvPr/>
        </p:nvSpPr>
        <p:spPr>
          <a:xfrm>
            <a:off x="3819315" y="1995217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/>
              <p:nvPr/>
            </p:nvSpPr>
            <p:spPr>
              <a:xfrm>
                <a:off x="1655234" y="2669653"/>
                <a:ext cx="212179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))≤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34" y="2669653"/>
                <a:ext cx="2121798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/>
              <p:nvPr/>
            </p:nvSpPr>
            <p:spPr>
              <a:xfrm>
                <a:off x="1974353" y="2312840"/>
                <a:ext cx="1366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353" y="2312840"/>
                <a:ext cx="136646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/>
              <p:nvPr/>
            </p:nvSpPr>
            <p:spPr>
              <a:xfrm>
                <a:off x="819214" y="3410382"/>
                <a:ext cx="5213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4" y="3410382"/>
                <a:ext cx="5213158" cy="276999"/>
              </a:xfrm>
              <a:prstGeom prst="rect">
                <a:avLst/>
              </a:prstGeom>
              <a:blipFill>
                <a:blip r:embed="rId7"/>
                <a:stretch>
                  <a:fillRect l="-584" t="-4348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9F384D3-A5F0-4C53-8444-F293CE7E1D46}"/>
              </a:ext>
            </a:extLst>
          </p:cNvPr>
          <p:cNvSpPr txBox="1"/>
          <p:nvPr/>
        </p:nvSpPr>
        <p:spPr>
          <a:xfrm>
            <a:off x="3640015" y="474733"/>
            <a:ext cx="358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MORPHING WING</a:t>
            </a:r>
            <a:endParaRPr lang="fr-FR" sz="3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D440C78-62C0-4BF4-8152-795B07C21DB5}"/>
              </a:ext>
            </a:extLst>
          </p:cNvPr>
          <p:cNvSpPr txBox="1"/>
          <p:nvPr/>
        </p:nvSpPr>
        <p:spPr>
          <a:xfrm>
            <a:off x="1380392" y="6189785"/>
            <a:ext cx="251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/>
              <a:t>Adapted</a:t>
            </a:r>
            <a:r>
              <a:rPr lang="it-IT" u="sng" dirty="0"/>
              <a:t> </a:t>
            </a:r>
            <a:r>
              <a:rPr lang="it-IT" u="sng" dirty="0" err="1"/>
              <a:t>density-filtering</a:t>
            </a:r>
            <a:endParaRPr lang="fr-FR" u="sng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F807F7-3672-4CC2-AEA4-CA3F4F9B6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1535" y="2266866"/>
            <a:ext cx="49434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0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E1BA897-F59F-46C1-BE26-132A8CAC0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802" y="171161"/>
            <a:ext cx="4493198" cy="3071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/>
              <p:nvPr/>
            </p:nvSpPr>
            <p:spPr>
              <a:xfrm>
                <a:off x="488469" y="1468555"/>
                <a:ext cx="3257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𝑚𝑖𝑛𝑖𝑚𝑖𝑧𝑒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𝑜𝑢𝑡</m:t>
                          </m:r>
                        </m:sub>
                      </m:sSub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𝜌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69" y="1468555"/>
                <a:ext cx="3257880" cy="307777"/>
              </a:xfrm>
              <a:prstGeom prst="rect">
                <a:avLst/>
              </a:prstGeom>
              <a:blipFill>
                <a:blip r:embed="rId3"/>
                <a:stretch>
                  <a:fillRect l="-1308" t="-2000" r="-2243" b="-3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/>
              <p:nvPr/>
            </p:nvSpPr>
            <p:spPr>
              <a:xfrm>
                <a:off x="450780" y="1916717"/>
                <a:ext cx="1100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𝑠𝑢𝑏𝑗𝑒𝑐𝑡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0" y="1916717"/>
                <a:ext cx="1100751" cy="276999"/>
              </a:xfrm>
              <a:prstGeom prst="rect">
                <a:avLst/>
              </a:prstGeom>
              <a:blipFill>
                <a:blip r:embed="rId4"/>
                <a:stretch>
                  <a:fillRect l="-6630" t="-2174" r="-2762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A6E6FD-9C7B-421B-8D09-1AC0430D84D8}"/>
                  </a:ext>
                </a:extLst>
              </p:cNvPr>
              <p:cNvSpPr txBox="1"/>
              <p:nvPr/>
            </p:nvSpPr>
            <p:spPr>
              <a:xfrm>
                <a:off x="819214" y="4777921"/>
                <a:ext cx="4478405" cy="1044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Φ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it-IT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it-IT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it-IT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it-IT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e>
                          </m:d>
                        </m:e>
                      </m:func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𝑡𝑟</m:t>
                          </m:r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𝑪</m:t>
                              </m:r>
                            </m:e>
                          </m:d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𝑤𝑖𝑡h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𝐽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𝑭</m:t>
                              </m:r>
                            </m:e>
                          </m:d>
                        </m:e>
                      </m:func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𝑭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den>
                      </m:f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𝑭</m:t>
                      </m:r>
                    </m:oMath>
                  </m:oMathPara>
                </a14:m>
                <a:endPara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A6E6FD-9C7B-421B-8D09-1AC0430D8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4" y="4777921"/>
                <a:ext cx="4478405" cy="1044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D23B28-E0C9-432A-BE95-60BF7A117C3D}"/>
              </a:ext>
            </a:extLst>
          </p:cNvPr>
          <p:cNvSpPr txBox="1"/>
          <p:nvPr/>
        </p:nvSpPr>
        <p:spPr>
          <a:xfrm>
            <a:off x="912422" y="4066989"/>
            <a:ext cx="2904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Nonlinear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potential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density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ECD97F-D980-4329-A566-444885018EEE}"/>
              </a:ext>
            </a:extLst>
          </p:cNvPr>
          <p:cNvSpPr txBox="1"/>
          <p:nvPr/>
        </p:nvSpPr>
        <p:spPr>
          <a:xfrm>
            <a:off x="4334606" y="1440333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Light (volume </a:t>
            </a:r>
            <a:r>
              <a:rPr lang="it-IT" dirty="0" err="1"/>
              <a:t>fraction</a:t>
            </a:r>
            <a:r>
              <a:rPr lang="it-IT" dirty="0"/>
              <a:t>) </a:t>
            </a:r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4352DF-AA41-4D71-82E3-B9ACC68BECF7}"/>
              </a:ext>
            </a:extLst>
          </p:cNvPr>
          <p:cNvSpPr txBox="1"/>
          <p:nvPr/>
        </p:nvSpPr>
        <p:spPr>
          <a:xfrm>
            <a:off x="4349343" y="183952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Morphing</a:t>
            </a:r>
            <a:r>
              <a:rPr lang="it-IT" dirty="0"/>
              <a:t> </a:t>
            </a:r>
            <a:endParaRPr lang="fr-FR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B547AB-F799-40D4-8D61-B29B31A56E9C}"/>
              </a:ext>
            </a:extLst>
          </p:cNvPr>
          <p:cNvSpPr txBox="1"/>
          <p:nvPr/>
        </p:nvSpPr>
        <p:spPr>
          <a:xfrm>
            <a:off x="4353457" y="2234702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Feasible</a:t>
            </a:r>
            <a:endParaRPr lang="fr-FR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7A5C034-ECC6-4F78-B28B-270334274023}"/>
              </a:ext>
            </a:extLst>
          </p:cNvPr>
          <p:cNvSpPr/>
          <p:nvPr/>
        </p:nvSpPr>
        <p:spPr>
          <a:xfrm>
            <a:off x="3817063" y="2346326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27FEF389-2265-4ABA-A46A-D16BBB177516}"/>
              </a:ext>
            </a:extLst>
          </p:cNvPr>
          <p:cNvSpPr/>
          <p:nvPr/>
        </p:nvSpPr>
        <p:spPr>
          <a:xfrm>
            <a:off x="3819315" y="1970789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C6AA6BD5-5DB2-4235-BE57-66F195C97B4A}"/>
              </a:ext>
            </a:extLst>
          </p:cNvPr>
          <p:cNvSpPr/>
          <p:nvPr/>
        </p:nvSpPr>
        <p:spPr>
          <a:xfrm>
            <a:off x="3819315" y="1538016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/>
              <p:nvPr/>
            </p:nvSpPr>
            <p:spPr>
              <a:xfrm>
                <a:off x="1655234" y="2212452"/>
                <a:ext cx="212179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))≤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34" y="2212452"/>
                <a:ext cx="2121798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/>
              <p:nvPr/>
            </p:nvSpPr>
            <p:spPr>
              <a:xfrm>
                <a:off x="1974353" y="1855639"/>
                <a:ext cx="1236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353" y="1855639"/>
                <a:ext cx="123649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/>
              <p:nvPr/>
            </p:nvSpPr>
            <p:spPr>
              <a:xfrm>
                <a:off x="819214" y="3410382"/>
                <a:ext cx="5213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4" y="3410382"/>
                <a:ext cx="5213158" cy="276999"/>
              </a:xfrm>
              <a:prstGeom prst="rect">
                <a:avLst/>
              </a:prstGeom>
              <a:blipFill>
                <a:blip r:embed="rId8"/>
                <a:stretch>
                  <a:fillRect l="-584" t="-4348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9F384D3-A5F0-4C53-8444-F293CE7E1D46}"/>
              </a:ext>
            </a:extLst>
          </p:cNvPr>
          <p:cNvSpPr txBox="1"/>
          <p:nvPr/>
        </p:nvSpPr>
        <p:spPr>
          <a:xfrm>
            <a:off x="3359405" y="455905"/>
            <a:ext cx="441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GEOMETRIC INVERTER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38BC660-E32D-4600-A8C4-1E8637451B7A}"/>
                  </a:ext>
                </a:extLst>
              </p:cNvPr>
              <p:cNvSpPr/>
              <p:nvPr/>
            </p:nvSpPr>
            <p:spPr>
              <a:xfrm>
                <a:off x="1282024" y="2655490"/>
                <a:ext cx="2475614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it-IT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38BC660-E32D-4600-A8C4-1E8637451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24" y="2655490"/>
                <a:ext cx="2475614" cy="506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4AE78FC7-F6E0-4F3B-AD70-44F4A18ACD24}"/>
              </a:ext>
            </a:extLst>
          </p:cNvPr>
          <p:cNvSpPr/>
          <p:nvPr/>
        </p:nvSpPr>
        <p:spPr>
          <a:xfrm>
            <a:off x="3817063" y="2826060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EF2DD9-375B-47DE-BBF2-3006581EDF03}"/>
              </a:ext>
            </a:extLst>
          </p:cNvPr>
          <p:cNvSpPr txBox="1"/>
          <p:nvPr/>
        </p:nvSpPr>
        <p:spPr>
          <a:xfrm>
            <a:off x="4458443" y="2725037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chain</a:t>
            </a:r>
            <a:endParaRPr lang="fr-FR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9BC19C-9826-4174-AFFB-68F1F97BBA59}"/>
              </a:ext>
            </a:extLst>
          </p:cNvPr>
          <p:cNvSpPr txBox="1"/>
          <p:nvPr/>
        </p:nvSpPr>
        <p:spPr>
          <a:xfrm>
            <a:off x="1370078" y="6133260"/>
            <a:ext cx="198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Double </a:t>
            </a:r>
            <a:r>
              <a:rPr lang="it-IT" u="sng" dirty="0" err="1"/>
              <a:t>compliance</a:t>
            </a:r>
            <a:endParaRPr lang="fr-FR" u="sng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E7F35FC-337B-4AC3-A6C4-4D649356CB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8073" y="3094369"/>
            <a:ext cx="43719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9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8" grpId="0"/>
      <p:bldP spid="1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>
            <a:extLst>
              <a:ext uri="{FF2B5EF4-FFF2-40B4-BE49-F238E27FC236}">
                <a16:creationId xmlns:a16="http://schemas.microsoft.com/office/drawing/2014/main" id="{0BABB0B0-A2A9-412A-8021-24078C58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607" y="3429000"/>
            <a:ext cx="4743450" cy="333375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1A9679E-583D-4824-9AEB-77508F95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823" y="-48126"/>
            <a:ext cx="4229100" cy="3695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/>
              <p:nvPr/>
            </p:nvSpPr>
            <p:spPr>
              <a:xfrm>
                <a:off x="488469" y="1468555"/>
                <a:ext cx="32578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𝑚𝑖𝑛𝑖𝑚𝑖𝑧𝑒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𝑜𝑢𝑡</m:t>
                          </m:r>
                        </m:sub>
                      </m:sSub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𝜌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69" y="1468555"/>
                <a:ext cx="3257880" cy="307777"/>
              </a:xfrm>
              <a:prstGeom prst="rect">
                <a:avLst/>
              </a:prstGeom>
              <a:blipFill>
                <a:blip r:embed="rId4"/>
                <a:stretch>
                  <a:fillRect l="-1308" t="-2000" r="-2243" b="-3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/>
              <p:nvPr/>
            </p:nvSpPr>
            <p:spPr>
              <a:xfrm>
                <a:off x="450780" y="1916717"/>
                <a:ext cx="1100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𝑠𝑢𝑏𝑗𝑒𝑐𝑡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0" y="1916717"/>
                <a:ext cx="1100751" cy="276999"/>
              </a:xfrm>
              <a:prstGeom prst="rect">
                <a:avLst/>
              </a:prstGeom>
              <a:blipFill>
                <a:blip r:embed="rId5"/>
                <a:stretch>
                  <a:fillRect l="-6630" t="-2174" r="-2762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A6E6FD-9C7B-421B-8D09-1AC0430D84D8}"/>
                  </a:ext>
                </a:extLst>
              </p:cNvPr>
              <p:cNvSpPr txBox="1"/>
              <p:nvPr/>
            </p:nvSpPr>
            <p:spPr>
              <a:xfrm>
                <a:off x="819214" y="4777921"/>
                <a:ext cx="4478405" cy="1044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Φ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it-IT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it-IT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it-IT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it-IT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𝐽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e>
                          </m:d>
                        </m:e>
                      </m:func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𝑡𝑟</m:t>
                          </m:r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𝑪</m:t>
                              </m:r>
                            </m:e>
                          </m:d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kumimoji="0" lang="it-IT" sz="18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𝑤𝑖𝑡h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𝐽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𝑭</m:t>
                              </m:r>
                            </m:e>
                          </m:d>
                        </m:e>
                      </m:func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</m:t>
                      </m:r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𝑭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num>
                        <m:den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den>
                      </m:f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</m:t>
                      </m:r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𝑭</m:t>
                      </m:r>
                    </m:oMath>
                  </m:oMathPara>
                </a14:m>
                <a:endParaRPr kumimoji="0" lang="fr-FR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A6E6FD-9C7B-421B-8D09-1AC0430D8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4" y="4777921"/>
                <a:ext cx="4478405" cy="10445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D23B28-E0C9-432A-BE95-60BF7A117C3D}"/>
              </a:ext>
            </a:extLst>
          </p:cNvPr>
          <p:cNvSpPr txBox="1"/>
          <p:nvPr/>
        </p:nvSpPr>
        <p:spPr>
          <a:xfrm>
            <a:off x="912422" y="4066989"/>
            <a:ext cx="2904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Nonlinear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potential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density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ECD97F-D980-4329-A566-444885018EEE}"/>
              </a:ext>
            </a:extLst>
          </p:cNvPr>
          <p:cNvSpPr txBox="1"/>
          <p:nvPr/>
        </p:nvSpPr>
        <p:spPr>
          <a:xfrm>
            <a:off x="4334606" y="1440333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Light (volume </a:t>
            </a:r>
            <a:r>
              <a:rPr lang="it-IT" dirty="0" err="1"/>
              <a:t>fraction</a:t>
            </a:r>
            <a:r>
              <a:rPr lang="it-IT" dirty="0"/>
              <a:t>) </a:t>
            </a:r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4352DF-AA41-4D71-82E3-B9ACC68BECF7}"/>
              </a:ext>
            </a:extLst>
          </p:cNvPr>
          <p:cNvSpPr txBox="1"/>
          <p:nvPr/>
        </p:nvSpPr>
        <p:spPr>
          <a:xfrm>
            <a:off x="4349343" y="183952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Morphing</a:t>
            </a:r>
            <a:r>
              <a:rPr lang="it-IT" dirty="0"/>
              <a:t> </a:t>
            </a:r>
            <a:endParaRPr lang="fr-FR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B547AB-F799-40D4-8D61-B29B31A56E9C}"/>
              </a:ext>
            </a:extLst>
          </p:cNvPr>
          <p:cNvSpPr txBox="1"/>
          <p:nvPr/>
        </p:nvSpPr>
        <p:spPr>
          <a:xfrm>
            <a:off x="4353457" y="2234702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Feasible</a:t>
            </a:r>
            <a:endParaRPr lang="fr-FR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7A5C034-ECC6-4F78-B28B-270334274023}"/>
              </a:ext>
            </a:extLst>
          </p:cNvPr>
          <p:cNvSpPr/>
          <p:nvPr/>
        </p:nvSpPr>
        <p:spPr>
          <a:xfrm>
            <a:off x="3817063" y="2346326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27FEF389-2265-4ABA-A46A-D16BBB177516}"/>
              </a:ext>
            </a:extLst>
          </p:cNvPr>
          <p:cNvSpPr/>
          <p:nvPr/>
        </p:nvSpPr>
        <p:spPr>
          <a:xfrm>
            <a:off x="3819315" y="1970789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C6AA6BD5-5DB2-4235-BE57-66F195C97B4A}"/>
              </a:ext>
            </a:extLst>
          </p:cNvPr>
          <p:cNvSpPr/>
          <p:nvPr/>
        </p:nvSpPr>
        <p:spPr>
          <a:xfrm>
            <a:off x="3819315" y="1538016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/>
              <p:nvPr/>
            </p:nvSpPr>
            <p:spPr>
              <a:xfrm>
                <a:off x="1655234" y="2212452"/>
                <a:ext cx="212179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))≤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34" y="2212452"/>
                <a:ext cx="2121798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/>
              <p:nvPr/>
            </p:nvSpPr>
            <p:spPr>
              <a:xfrm>
                <a:off x="1974353" y="1855639"/>
                <a:ext cx="1236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353" y="1855639"/>
                <a:ext cx="1236492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/>
              <p:nvPr/>
            </p:nvSpPr>
            <p:spPr>
              <a:xfrm>
                <a:off x="819214" y="3410382"/>
                <a:ext cx="5213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14" y="3410382"/>
                <a:ext cx="5213158" cy="276999"/>
              </a:xfrm>
              <a:prstGeom prst="rect">
                <a:avLst/>
              </a:prstGeom>
              <a:blipFill>
                <a:blip r:embed="rId9"/>
                <a:stretch>
                  <a:fillRect l="-584" t="-4348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9F384D3-A5F0-4C53-8444-F293CE7E1D46}"/>
              </a:ext>
            </a:extLst>
          </p:cNvPr>
          <p:cNvSpPr txBox="1"/>
          <p:nvPr/>
        </p:nvSpPr>
        <p:spPr>
          <a:xfrm>
            <a:off x="2305430" y="447476"/>
            <a:ext cx="441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GEOMETRIC INVERTER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38BC660-E32D-4600-A8C4-1E8637451B7A}"/>
                  </a:ext>
                </a:extLst>
              </p:cNvPr>
              <p:cNvSpPr/>
              <p:nvPr/>
            </p:nvSpPr>
            <p:spPr>
              <a:xfrm>
                <a:off x="1282024" y="2655490"/>
                <a:ext cx="2475614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it-IT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38BC660-E32D-4600-A8C4-1E8637451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24" y="2655490"/>
                <a:ext cx="2475614" cy="5068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4AE78FC7-F6E0-4F3B-AD70-44F4A18ACD24}"/>
              </a:ext>
            </a:extLst>
          </p:cNvPr>
          <p:cNvSpPr/>
          <p:nvPr/>
        </p:nvSpPr>
        <p:spPr>
          <a:xfrm>
            <a:off x="3817063" y="2826060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EF2DD9-375B-47DE-BBF2-3006581EDF03}"/>
              </a:ext>
            </a:extLst>
          </p:cNvPr>
          <p:cNvSpPr txBox="1"/>
          <p:nvPr/>
        </p:nvSpPr>
        <p:spPr>
          <a:xfrm>
            <a:off x="4458443" y="2725037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chain</a:t>
            </a:r>
            <a:endParaRPr lang="fr-FR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9BC19C-9826-4174-AFFB-68F1F97BBA59}"/>
              </a:ext>
            </a:extLst>
          </p:cNvPr>
          <p:cNvSpPr txBox="1"/>
          <p:nvPr/>
        </p:nvSpPr>
        <p:spPr>
          <a:xfrm>
            <a:off x="1370078" y="6133260"/>
            <a:ext cx="18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/>
              <a:t>Single </a:t>
            </a:r>
            <a:r>
              <a:rPr lang="it-IT" u="sng" dirty="0" err="1"/>
              <a:t>compliance</a:t>
            </a:r>
            <a:endParaRPr lang="fr-FR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33AF39F-271A-4957-8B20-95EB23006AD6}"/>
                  </a:ext>
                </a:extLst>
              </p:cNvPr>
              <p:cNvSpPr txBox="1"/>
              <p:nvPr/>
            </p:nvSpPr>
            <p:spPr>
              <a:xfrm>
                <a:off x="10059786" y="1791394"/>
                <a:ext cx="1590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=0.4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33AF39F-271A-4957-8B20-95EB23006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786" y="1791394"/>
                <a:ext cx="1590885" cy="276999"/>
              </a:xfrm>
              <a:prstGeom prst="rect">
                <a:avLst/>
              </a:prstGeom>
              <a:blipFill>
                <a:blip r:embed="rId11"/>
                <a:stretch>
                  <a:fillRect l="-1533" r="-3065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D5CC88B-56A2-4C99-8273-1AFB6476D774}"/>
                  </a:ext>
                </a:extLst>
              </p:cNvPr>
              <p:cNvSpPr txBox="1"/>
              <p:nvPr/>
            </p:nvSpPr>
            <p:spPr>
              <a:xfrm>
                <a:off x="9983142" y="5058276"/>
                <a:ext cx="1590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=0.3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D5CC88B-56A2-4C99-8273-1AFB6476D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142" y="5058276"/>
                <a:ext cx="1590885" cy="276999"/>
              </a:xfrm>
              <a:prstGeom prst="rect">
                <a:avLst/>
              </a:prstGeom>
              <a:blipFill>
                <a:blip r:embed="rId12"/>
                <a:stretch>
                  <a:fillRect l="-1533" r="-268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8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8" grpId="0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/>
              <p:nvPr/>
            </p:nvSpPr>
            <p:spPr>
              <a:xfrm>
                <a:off x="460058" y="1187688"/>
                <a:ext cx="3439852" cy="519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𝑚𝑖𝑛𝑖𝑚𝑖𝑧𝑒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𝐿𝑈</m:t>
                                  </m:r>
                                  <m: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𝑜𝑏𝑗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𝜌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8" y="1187688"/>
                <a:ext cx="3439852" cy="519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/>
              <p:nvPr/>
            </p:nvSpPr>
            <p:spPr>
              <a:xfrm>
                <a:off x="450780" y="1916717"/>
                <a:ext cx="1100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𝑠𝑢𝑏𝑗𝑒𝑐𝑡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0" y="1916717"/>
                <a:ext cx="1100751" cy="276999"/>
              </a:xfrm>
              <a:prstGeom prst="rect">
                <a:avLst/>
              </a:prstGeom>
              <a:blipFill>
                <a:blip r:embed="rId3"/>
                <a:stretch>
                  <a:fillRect l="-6630" t="-2174" r="-2762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D23B28-E0C9-432A-BE95-60BF7A117C3D}"/>
              </a:ext>
            </a:extLst>
          </p:cNvPr>
          <p:cNvSpPr txBox="1"/>
          <p:nvPr/>
        </p:nvSpPr>
        <p:spPr>
          <a:xfrm>
            <a:off x="792837" y="5916059"/>
            <a:ext cx="18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Linear FE Analysis</a:t>
            </a:r>
            <a:endParaRPr kumimoji="0" lang="fr-FR" sz="1800" b="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ECD97F-D980-4329-A566-444885018EEE}"/>
              </a:ext>
            </a:extLst>
          </p:cNvPr>
          <p:cNvSpPr txBox="1"/>
          <p:nvPr/>
        </p:nvSpPr>
        <p:spPr>
          <a:xfrm>
            <a:off x="4860291" y="1870549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Light (volume </a:t>
            </a:r>
            <a:r>
              <a:rPr lang="it-IT" dirty="0" err="1"/>
              <a:t>fraction</a:t>
            </a:r>
            <a:r>
              <a:rPr lang="it-IT" dirty="0"/>
              <a:t>) </a:t>
            </a:r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4352DF-AA41-4D71-82E3-B9ACC68BECF7}"/>
              </a:ext>
            </a:extLst>
          </p:cNvPr>
          <p:cNvSpPr txBox="1"/>
          <p:nvPr/>
        </p:nvSpPr>
        <p:spPr>
          <a:xfrm>
            <a:off x="4599120" y="1300551"/>
            <a:ext cx="190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Morphing</a:t>
            </a:r>
            <a:r>
              <a:rPr lang="it-IT" dirty="0"/>
              <a:t> </a:t>
            </a:r>
            <a:r>
              <a:rPr lang="it-IT" dirty="0" err="1"/>
              <a:t>winglet</a:t>
            </a:r>
            <a:r>
              <a:rPr lang="it-IT" dirty="0"/>
              <a:t> </a:t>
            </a:r>
            <a:endParaRPr lang="fr-FR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B547AB-F799-40D4-8D61-B29B31A56E9C}"/>
              </a:ext>
            </a:extLst>
          </p:cNvPr>
          <p:cNvSpPr txBox="1"/>
          <p:nvPr/>
        </p:nvSpPr>
        <p:spPr>
          <a:xfrm>
            <a:off x="4828246" y="2234702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Feasible</a:t>
            </a:r>
            <a:endParaRPr lang="fr-FR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7A5C034-ECC6-4F78-B28B-270334274023}"/>
              </a:ext>
            </a:extLst>
          </p:cNvPr>
          <p:cNvSpPr/>
          <p:nvPr/>
        </p:nvSpPr>
        <p:spPr>
          <a:xfrm>
            <a:off x="4291852" y="2346326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27FEF389-2265-4ABA-A46A-D16BBB177516}"/>
              </a:ext>
            </a:extLst>
          </p:cNvPr>
          <p:cNvSpPr/>
          <p:nvPr/>
        </p:nvSpPr>
        <p:spPr>
          <a:xfrm>
            <a:off x="4294104" y="1970789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C6AA6BD5-5DB2-4235-BE57-66F195C97B4A}"/>
              </a:ext>
            </a:extLst>
          </p:cNvPr>
          <p:cNvSpPr/>
          <p:nvPr/>
        </p:nvSpPr>
        <p:spPr>
          <a:xfrm>
            <a:off x="3963464" y="1431945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/>
              <p:nvPr/>
            </p:nvSpPr>
            <p:spPr>
              <a:xfrm>
                <a:off x="956894" y="2227411"/>
                <a:ext cx="3239285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94" y="2227411"/>
                <a:ext cx="3239285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/>
              <p:nvPr/>
            </p:nvSpPr>
            <p:spPr>
              <a:xfrm>
                <a:off x="1974353" y="1855639"/>
                <a:ext cx="196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=0,45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353" y="1855639"/>
                <a:ext cx="196989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/>
              <p:nvPr/>
            </p:nvSpPr>
            <p:spPr>
              <a:xfrm>
                <a:off x="792837" y="5181484"/>
                <a:ext cx="5213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7" y="5181484"/>
                <a:ext cx="5213158" cy="276999"/>
              </a:xfrm>
              <a:prstGeom prst="rect">
                <a:avLst/>
              </a:prstGeom>
              <a:blipFill>
                <a:blip r:embed="rId6"/>
                <a:stretch>
                  <a:fillRect l="-585" t="-4444" r="-117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9F384D3-A5F0-4C53-8444-F293CE7E1D46}"/>
              </a:ext>
            </a:extLst>
          </p:cNvPr>
          <p:cNvSpPr txBox="1"/>
          <p:nvPr/>
        </p:nvSpPr>
        <p:spPr>
          <a:xfrm>
            <a:off x="3640015" y="474733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MORPHING WINGLET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38BC660-E32D-4600-A8C4-1E8637451B7A}"/>
                  </a:ext>
                </a:extLst>
              </p:cNvPr>
              <p:cNvSpPr/>
              <p:nvPr/>
            </p:nvSpPr>
            <p:spPr>
              <a:xfrm>
                <a:off x="801298" y="2682547"/>
                <a:ext cx="3239285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t-IT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38BC660-E32D-4600-A8C4-1E8637451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98" y="2682547"/>
                <a:ext cx="3239285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4AE78FC7-F6E0-4F3B-AD70-44F4A18ACD24}"/>
              </a:ext>
            </a:extLst>
          </p:cNvPr>
          <p:cNvSpPr/>
          <p:nvPr/>
        </p:nvSpPr>
        <p:spPr>
          <a:xfrm>
            <a:off x="4291852" y="2826060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EF2DD9-375B-47DE-BBF2-3006581EDF03}"/>
              </a:ext>
            </a:extLst>
          </p:cNvPr>
          <p:cNvSpPr txBox="1"/>
          <p:nvPr/>
        </p:nvSpPr>
        <p:spPr>
          <a:xfrm>
            <a:off x="4933232" y="2725037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chain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DF02572-1BB1-4D92-AAC6-F509428600A4}"/>
                  </a:ext>
                </a:extLst>
              </p:cNvPr>
              <p:cNvSpPr txBox="1"/>
              <p:nvPr/>
            </p:nvSpPr>
            <p:spPr>
              <a:xfrm>
                <a:off x="1609157" y="4087555"/>
                <a:ext cx="363420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𝑠𝑓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DF02572-1BB1-4D92-AAC6-F5094286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157" y="4087555"/>
                <a:ext cx="3634200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EB22C318-0FCD-461A-8FB9-7783A5E99B43}"/>
                  </a:ext>
                </a:extLst>
              </p:cNvPr>
              <p:cNvSpPr/>
              <p:nvPr/>
            </p:nvSpPr>
            <p:spPr>
              <a:xfrm>
                <a:off x="1284956" y="3212337"/>
                <a:ext cx="2504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EB22C318-0FCD-461A-8FB9-7783A5E99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56" y="3212337"/>
                <a:ext cx="2504404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5E83F282-1821-43DF-83B9-022CDF376C5B}"/>
              </a:ext>
            </a:extLst>
          </p:cNvPr>
          <p:cNvSpPr/>
          <p:nvPr/>
        </p:nvSpPr>
        <p:spPr>
          <a:xfrm>
            <a:off x="4294784" y="3382907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E4F0E16-0F86-4EE6-8589-566BF46A6350}"/>
              </a:ext>
            </a:extLst>
          </p:cNvPr>
          <p:cNvSpPr txBox="1"/>
          <p:nvPr/>
        </p:nvSpPr>
        <p:spPr>
          <a:xfrm>
            <a:off x="4936164" y="3281884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chain</a:t>
            </a:r>
            <a:endParaRPr lang="fr-FR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533462E-B2EA-4CA9-94ED-44A3CADC654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728" t="28898" r="6365" b="25429"/>
          <a:stretch/>
        </p:blipFill>
        <p:spPr>
          <a:xfrm>
            <a:off x="7067374" y="1445420"/>
            <a:ext cx="5151784" cy="210442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CC48732-1725-414D-BBD1-D4BD3BD60BD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728" t="25672" r="6728" b="22237"/>
          <a:stretch/>
        </p:blipFill>
        <p:spPr>
          <a:xfrm>
            <a:off x="7094533" y="3874200"/>
            <a:ext cx="5097467" cy="230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1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8" grpId="0"/>
      <p:bldP spid="19" grpId="0" animBg="1"/>
      <p:bldP spid="20" grpId="0"/>
      <p:bldP spid="23" grpId="0"/>
      <p:bldP spid="24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/>
              <p:nvPr/>
            </p:nvSpPr>
            <p:spPr>
              <a:xfrm>
                <a:off x="460058" y="1187688"/>
                <a:ext cx="3439852" cy="519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𝑚𝑖𝑛𝑖𝑚𝑖𝑧𝑒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𝐿𝑈</m:t>
                                  </m:r>
                                  <m: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𝑜𝑏𝑗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𝜌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8" y="1187688"/>
                <a:ext cx="3439852" cy="519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/>
              <p:nvPr/>
            </p:nvSpPr>
            <p:spPr>
              <a:xfrm>
                <a:off x="450780" y="1916717"/>
                <a:ext cx="1100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𝑠𝑢𝑏𝑗𝑒𝑐𝑡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0" y="1916717"/>
                <a:ext cx="1100751" cy="276999"/>
              </a:xfrm>
              <a:prstGeom prst="rect">
                <a:avLst/>
              </a:prstGeom>
              <a:blipFill>
                <a:blip r:embed="rId3"/>
                <a:stretch>
                  <a:fillRect l="-6630" t="-2174" r="-2762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D23B28-E0C9-432A-BE95-60BF7A117C3D}"/>
              </a:ext>
            </a:extLst>
          </p:cNvPr>
          <p:cNvSpPr txBox="1"/>
          <p:nvPr/>
        </p:nvSpPr>
        <p:spPr>
          <a:xfrm>
            <a:off x="792837" y="5916059"/>
            <a:ext cx="18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Linear FE Analysis</a:t>
            </a:r>
            <a:endParaRPr kumimoji="0" lang="fr-FR" sz="1800" b="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ECD97F-D980-4329-A566-444885018EEE}"/>
              </a:ext>
            </a:extLst>
          </p:cNvPr>
          <p:cNvSpPr txBox="1"/>
          <p:nvPr/>
        </p:nvSpPr>
        <p:spPr>
          <a:xfrm>
            <a:off x="4860291" y="1870549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Light (volume </a:t>
            </a:r>
            <a:r>
              <a:rPr lang="it-IT" dirty="0" err="1"/>
              <a:t>fraction</a:t>
            </a:r>
            <a:r>
              <a:rPr lang="it-IT" dirty="0"/>
              <a:t>) </a:t>
            </a:r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4352DF-AA41-4D71-82E3-B9ACC68BECF7}"/>
              </a:ext>
            </a:extLst>
          </p:cNvPr>
          <p:cNvSpPr txBox="1"/>
          <p:nvPr/>
        </p:nvSpPr>
        <p:spPr>
          <a:xfrm>
            <a:off x="4599120" y="1300551"/>
            <a:ext cx="190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Morphing</a:t>
            </a:r>
            <a:r>
              <a:rPr lang="it-IT" dirty="0"/>
              <a:t> </a:t>
            </a:r>
            <a:r>
              <a:rPr lang="it-IT" dirty="0" err="1"/>
              <a:t>winglet</a:t>
            </a:r>
            <a:r>
              <a:rPr lang="it-IT" dirty="0"/>
              <a:t> </a:t>
            </a:r>
            <a:endParaRPr lang="fr-FR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B547AB-F799-40D4-8D61-B29B31A56E9C}"/>
              </a:ext>
            </a:extLst>
          </p:cNvPr>
          <p:cNvSpPr txBox="1"/>
          <p:nvPr/>
        </p:nvSpPr>
        <p:spPr>
          <a:xfrm>
            <a:off x="4828246" y="2234702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Feasible</a:t>
            </a:r>
            <a:endParaRPr lang="fr-FR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7A5C034-ECC6-4F78-B28B-270334274023}"/>
              </a:ext>
            </a:extLst>
          </p:cNvPr>
          <p:cNvSpPr/>
          <p:nvPr/>
        </p:nvSpPr>
        <p:spPr>
          <a:xfrm>
            <a:off x="4291852" y="2346326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27FEF389-2265-4ABA-A46A-D16BBB177516}"/>
              </a:ext>
            </a:extLst>
          </p:cNvPr>
          <p:cNvSpPr/>
          <p:nvPr/>
        </p:nvSpPr>
        <p:spPr>
          <a:xfrm>
            <a:off x="4294104" y="1970789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C6AA6BD5-5DB2-4235-BE57-66F195C97B4A}"/>
              </a:ext>
            </a:extLst>
          </p:cNvPr>
          <p:cNvSpPr/>
          <p:nvPr/>
        </p:nvSpPr>
        <p:spPr>
          <a:xfrm>
            <a:off x="3963464" y="1431945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/>
              <p:nvPr/>
            </p:nvSpPr>
            <p:spPr>
              <a:xfrm>
                <a:off x="1091509" y="2199089"/>
                <a:ext cx="3239285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09" y="2199089"/>
                <a:ext cx="3239285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/>
              <p:nvPr/>
            </p:nvSpPr>
            <p:spPr>
              <a:xfrm>
                <a:off x="1974353" y="1855639"/>
                <a:ext cx="196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=0,45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353" y="1855639"/>
                <a:ext cx="196989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/>
              <p:nvPr/>
            </p:nvSpPr>
            <p:spPr>
              <a:xfrm>
                <a:off x="620019" y="5181483"/>
                <a:ext cx="5213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19" y="5181483"/>
                <a:ext cx="5213158" cy="276999"/>
              </a:xfrm>
              <a:prstGeom prst="rect">
                <a:avLst/>
              </a:prstGeom>
              <a:blipFill>
                <a:blip r:embed="rId6"/>
                <a:stretch>
                  <a:fillRect l="-702" t="-4444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9F384D3-A5F0-4C53-8444-F293CE7E1D46}"/>
              </a:ext>
            </a:extLst>
          </p:cNvPr>
          <p:cNvSpPr txBox="1"/>
          <p:nvPr/>
        </p:nvSpPr>
        <p:spPr>
          <a:xfrm>
            <a:off x="3640015" y="474733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MORPHING WINGLET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38BC660-E32D-4600-A8C4-1E8637451B7A}"/>
                  </a:ext>
                </a:extLst>
              </p:cNvPr>
              <p:cNvSpPr/>
              <p:nvPr/>
            </p:nvSpPr>
            <p:spPr>
              <a:xfrm>
                <a:off x="859296" y="2666304"/>
                <a:ext cx="3239285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t-IT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38BC660-E32D-4600-A8C4-1E8637451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96" y="2666304"/>
                <a:ext cx="3239285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4AE78FC7-F6E0-4F3B-AD70-44F4A18ACD24}"/>
              </a:ext>
            </a:extLst>
          </p:cNvPr>
          <p:cNvSpPr/>
          <p:nvPr/>
        </p:nvSpPr>
        <p:spPr>
          <a:xfrm>
            <a:off x="4291852" y="2826060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EF2DD9-375B-47DE-BBF2-3006581EDF03}"/>
              </a:ext>
            </a:extLst>
          </p:cNvPr>
          <p:cNvSpPr txBox="1"/>
          <p:nvPr/>
        </p:nvSpPr>
        <p:spPr>
          <a:xfrm>
            <a:off x="4933232" y="2725037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chain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DF02572-1BB1-4D92-AAC6-F509428600A4}"/>
                  </a:ext>
                </a:extLst>
              </p:cNvPr>
              <p:cNvSpPr txBox="1"/>
              <p:nvPr/>
            </p:nvSpPr>
            <p:spPr>
              <a:xfrm>
                <a:off x="1609157" y="4087555"/>
                <a:ext cx="398166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𝑠𝑓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DF02572-1BB1-4D92-AAC6-F5094286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157" y="4087555"/>
                <a:ext cx="3981667" cy="576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EB22C318-0FCD-461A-8FB9-7783A5E99B43}"/>
                  </a:ext>
                </a:extLst>
              </p:cNvPr>
              <p:cNvSpPr/>
              <p:nvPr/>
            </p:nvSpPr>
            <p:spPr>
              <a:xfrm>
                <a:off x="1284956" y="3212337"/>
                <a:ext cx="2548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it-IT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it-IT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EB22C318-0FCD-461A-8FB9-7783A5E99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56" y="3212337"/>
                <a:ext cx="2548262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5E83F282-1821-43DF-83B9-022CDF376C5B}"/>
              </a:ext>
            </a:extLst>
          </p:cNvPr>
          <p:cNvSpPr/>
          <p:nvPr/>
        </p:nvSpPr>
        <p:spPr>
          <a:xfrm>
            <a:off x="4294784" y="3382907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E4F0E16-0F86-4EE6-8589-566BF46A6350}"/>
              </a:ext>
            </a:extLst>
          </p:cNvPr>
          <p:cNvSpPr txBox="1"/>
          <p:nvPr/>
        </p:nvSpPr>
        <p:spPr>
          <a:xfrm>
            <a:off x="4936164" y="3281884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chain</a:t>
            </a:r>
            <a:endParaRPr lang="fr-FR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126C61D-3DA3-432F-8D38-18A030FD87B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365" t="28898" r="6365" b="28234"/>
          <a:stretch/>
        </p:blipFill>
        <p:spPr>
          <a:xfrm>
            <a:off x="7105652" y="1121064"/>
            <a:ext cx="5086347" cy="18738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651121F-6B39-423F-A923-92298A2E09F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8898" r="6365" b="24548"/>
          <a:stretch/>
        </p:blipFill>
        <p:spPr>
          <a:xfrm>
            <a:off x="5840435" y="4294478"/>
            <a:ext cx="6243122" cy="232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5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8" grpId="0"/>
      <p:bldP spid="19" grpId="0" animBg="1"/>
      <p:bldP spid="20" grpId="0"/>
      <p:bldP spid="23" grpId="0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211563B-3657-4BA2-A4D4-3C65CB4F18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8" t="30433" r="6365" b="28507"/>
          <a:stretch/>
        </p:blipFill>
        <p:spPr>
          <a:xfrm>
            <a:off x="6845553" y="1244035"/>
            <a:ext cx="5346447" cy="1981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/>
              <p:nvPr/>
            </p:nvSpPr>
            <p:spPr>
              <a:xfrm>
                <a:off x="460058" y="1187688"/>
                <a:ext cx="3439852" cy="519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𝑚𝑖𝑛𝑖𝑚𝑖𝑧𝑒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𝐿𝑈</m:t>
                                  </m:r>
                                  <m: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𝑜𝑏𝑗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𝜌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32C9436-71E7-42CB-B17B-786C608D4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58" y="1187688"/>
                <a:ext cx="3439852" cy="519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/>
              <p:nvPr/>
            </p:nvSpPr>
            <p:spPr>
              <a:xfrm>
                <a:off x="450780" y="1916717"/>
                <a:ext cx="1100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𝑠𝑢𝑏𝑗𝑒𝑐𝑡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</m:oMath>
                  </m:oMathPara>
                </a14:m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CB5903E-5235-4647-A9CB-72A0CBF73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0" y="1916717"/>
                <a:ext cx="1100751" cy="276999"/>
              </a:xfrm>
              <a:prstGeom prst="rect">
                <a:avLst/>
              </a:prstGeom>
              <a:blipFill>
                <a:blip r:embed="rId4"/>
                <a:stretch>
                  <a:fillRect l="-6630" t="-2174" r="-2762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D23B28-E0C9-432A-BE95-60BF7A117C3D}"/>
              </a:ext>
            </a:extLst>
          </p:cNvPr>
          <p:cNvSpPr txBox="1"/>
          <p:nvPr/>
        </p:nvSpPr>
        <p:spPr>
          <a:xfrm>
            <a:off x="792837" y="5916059"/>
            <a:ext cx="18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Linear FE Analysis</a:t>
            </a:r>
            <a:endParaRPr kumimoji="0" lang="fr-FR" sz="1800" b="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ECD97F-D980-4329-A566-444885018EEE}"/>
              </a:ext>
            </a:extLst>
          </p:cNvPr>
          <p:cNvSpPr txBox="1"/>
          <p:nvPr/>
        </p:nvSpPr>
        <p:spPr>
          <a:xfrm>
            <a:off x="4860291" y="1870549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Light (volume </a:t>
            </a:r>
            <a:r>
              <a:rPr lang="it-IT" dirty="0" err="1"/>
              <a:t>fraction</a:t>
            </a:r>
            <a:r>
              <a:rPr lang="it-IT" dirty="0"/>
              <a:t>) </a:t>
            </a:r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4352DF-AA41-4D71-82E3-B9ACC68BECF7}"/>
              </a:ext>
            </a:extLst>
          </p:cNvPr>
          <p:cNvSpPr txBox="1"/>
          <p:nvPr/>
        </p:nvSpPr>
        <p:spPr>
          <a:xfrm>
            <a:off x="4599120" y="1300551"/>
            <a:ext cx="190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Morphing</a:t>
            </a:r>
            <a:r>
              <a:rPr lang="it-IT" dirty="0"/>
              <a:t> </a:t>
            </a:r>
            <a:r>
              <a:rPr lang="it-IT" dirty="0" err="1"/>
              <a:t>winglet</a:t>
            </a:r>
            <a:r>
              <a:rPr lang="it-IT" dirty="0"/>
              <a:t> </a:t>
            </a:r>
            <a:endParaRPr lang="fr-FR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B547AB-F799-40D4-8D61-B29B31A56E9C}"/>
              </a:ext>
            </a:extLst>
          </p:cNvPr>
          <p:cNvSpPr txBox="1"/>
          <p:nvPr/>
        </p:nvSpPr>
        <p:spPr>
          <a:xfrm>
            <a:off x="4828246" y="2234702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Feasible</a:t>
            </a:r>
            <a:endParaRPr lang="fr-FR" dirty="0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7A5C034-ECC6-4F78-B28B-270334274023}"/>
              </a:ext>
            </a:extLst>
          </p:cNvPr>
          <p:cNvSpPr/>
          <p:nvPr/>
        </p:nvSpPr>
        <p:spPr>
          <a:xfrm>
            <a:off x="4291852" y="2346326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27FEF389-2265-4ABA-A46A-D16BBB177516}"/>
              </a:ext>
            </a:extLst>
          </p:cNvPr>
          <p:cNvSpPr/>
          <p:nvPr/>
        </p:nvSpPr>
        <p:spPr>
          <a:xfrm>
            <a:off x="4294104" y="1970789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C6AA6BD5-5DB2-4235-BE57-66F195C97B4A}"/>
              </a:ext>
            </a:extLst>
          </p:cNvPr>
          <p:cNvSpPr/>
          <p:nvPr/>
        </p:nvSpPr>
        <p:spPr>
          <a:xfrm>
            <a:off x="3963464" y="1431945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/>
              <p:nvPr/>
            </p:nvSpPr>
            <p:spPr>
              <a:xfrm>
                <a:off x="956894" y="2173029"/>
                <a:ext cx="3239285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it-IT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=0,5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1D3A2A2-BCAC-4E9D-9E2D-BE7654D42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94" y="2173029"/>
                <a:ext cx="3239285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/>
              <p:nvPr/>
            </p:nvSpPr>
            <p:spPr>
              <a:xfrm>
                <a:off x="1974353" y="1855639"/>
                <a:ext cx="196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=0,45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03ED1C76-9460-42F8-9A6B-9102534BA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353" y="1855639"/>
                <a:ext cx="1969898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/>
              <p:nvPr/>
            </p:nvSpPr>
            <p:spPr>
              <a:xfrm>
                <a:off x="792837" y="5181484"/>
                <a:ext cx="52131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FA81460-52EB-47F0-8B62-E431354A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37" y="5181484"/>
                <a:ext cx="5213158" cy="276999"/>
              </a:xfrm>
              <a:prstGeom prst="rect">
                <a:avLst/>
              </a:prstGeom>
              <a:blipFill>
                <a:blip r:embed="rId7"/>
                <a:stretch>
                  <a:fillRect l="-585" t="-4444" r="-117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9F384D3-A5F0-4C53-8444-F293CE7E1D46}"/>
              </a:ext>
            </a:extLst>
          </p:cNvPr>
          <p:cNvSpPr txBox="1"/>
          <p:nvPr/>
        </p:nvSpPr>
        <p:spPr>
          <a:xfrm>
            <a:off x="3640015" y="474733"/>
            <a:ext cx="4233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MORPHING WINGLET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38BC660-E32D-4600-A8C4-1E8637451B7A}"/>
                  </a:ext>
                </a:extLst>
              </p:cNvPr>
              <p:cNvSpPr/>
              <p:nvPr/>
            </p:nvSpPr>
            <p:spPr>
              <a:xfrm>
                <a:off x="935734" y="2682776"/>
                <a:ext cx="3239285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it-IT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38BC660-E32D-4600-A8C4-1E8637451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34" y="2682776"/>
                <a:ext cx="3239285" cy="506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4AE78FC7-F6E0-4F3B-AD70-44F4A18ACD24}"/>
              </a:ext>
            </a:extLst>
          </p:cNvPr>
          <p:cNvSpPr/>
          <p:nvPr/>
        </p:nvSpPr>
        <p:spPr>
          <a:xfrm>
            <a:off x="4291852" y="2826060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EF2DD9-375B-47DE-BBF2-3006581EDF03}"/>
              </a:ext>
            </a:extLst>
          </p:cNvPr>
          <p:cNvSpPr txBox="1"/>
          <p:nvPr/>
        </p:nvSpPr>
        <p:spPr>
          <a:xfrm>
            <a:off x="4933232" y="2725037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chain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DF02572-1BB1-4D92-AAC6-F509428600A4}"/>
                  </a:ext>
                </a:extLst>
              </p:cNvPr>
              <p:cNvSpPr txBox="1"/>
              <p:nvPr/>
            </p:nvSpPr>
            <p:spPr>
              <a:xfrm>
                <a:off x="1609157" y="4087555"/>
                <a:ext cx="357129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𝑠𝑓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DF02572-1BB1-4D92-AAC6-F5094286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157" y="4087555"/>
                <a:ext cx="3571299" cy="5767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EB22C318-0FCD-461A-8FB9-7783A5E99B43}"/>
                  </a:ext>
                </a:extLst>
              </p:cNvPr>
              <p:cNvSpPr/>
              <p:nvPr/>
            </p:nvSpPr>
            <p:spPr>
              <a:xfrm>
                <a:off x="1284956" y="3212337"/>
                <a:ext cx="2504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it-IT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EB22C318-0FCD-461A-8FB9-7783A5E99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956" y="3212337"/>
                <a:ext cx="2504404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5E83F282-1821-43DF-83B9-022CDF376C5B}"/>
              </a:ext>
            </a:extLst>
          </p:cNvPr>
          <p:cNvSpPr/>
          <p:nvPr/>
        </p:nvSpPr>
        <p:spPr>
          <a:xfrm>
            <a:off x="4294784" y="3382907"/>
            <a:ext cx="465430" cy="16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E4F0E16-0F86-4EE6-8589-566BF46A6350}"/>
              </a:ext>
            </a:extLst>
          </p:cNvPr>
          <p:cNvSpPr txBox="1"/>
          <p:nvPr/>
        </p:nvSpPr>
        <p:spPr>
          <a:xfrm>
            <a:off x="4936164" y="3281884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chain</a:t>
            </a:r>
            <a:endParaRPr lang="fr-FR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463792B-E71A-47CD-9BFE-B1CC63BC57D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365" t="25164" r="6365" b="24548"/>
          <a:stretch/>
        </p:blipFill>
        <p:spPr>
          <a:xfrm>
            <a:off x="6096000" y="3974853"/>
            <a:ext cx="5818742" cy="25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5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8" grpId="0"/>
      <p:bldP spid="19" grpId="0" animBg="1"/>
      <p:bldP spid="20" grpId="0"/>
      <p:bldP spid="23" grpId="0"/>
      <p:bldP spid="24" grpId="0" animBg="1"/>
      <p:bldP spid="25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813</Words>
  <Application>Microsoft Office PowerPoint</Application>
  <PresentationFormat>Widescreen</PresentationFormat>
  <Paragraphs>162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Tema di Office</vt:lpstr>
      <vt:lpstr>Compliant mechanism: preliminary results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Gabry c</dc:creator>
  <cp:lastModifiedBy>Gabry c</cp:lastModifiedBy>
  <cp:revision>15</cp:revision>
  <dcterms:created xsi:type="dcterms:W3CDTF">2018-09-12T20:16:45Z</dcterms:created>
  <dcterms:modified xsi:type="dcterms:W3CDTF">2018-10-03T19:21:06Z</dcterms:modified>
</cp:coreProperties>
</file>