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1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25" r:id="rId3"/>
    <p:sldId id="331" r:id="rId4"/>
    <p:sldId id="328" r:id="rId5"/>
    <p:sldId id="332" r:id="rId6"/>
    <p:sldId id="305" r:id="rId7"/>
    <p:sldId id="295" r:id="rId8"/>
    <p:sldId id="298" r:id="rId9"/>
    <p:sldId id="300" r:id="rId10"/>
    <p:sldId id="302" r:id="rId11"/>
    <p:sldId id="303" r:id="rId12"/>
    <p:sldId id="306" r:id="rId13"/>
    <p:sldId id="307" r:id="rId14"/>
    <p:sldId id="308" r:id="rId15"/>
    <p:sldId id="309" r:id="rId16"/>
    <p:sldId id="310" r:id="rId17"/>
    <p:sldId id="301" r:id="rId18"/>
    <p:sldId id="327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299" r:id="rId33"/>
    <p:sldId id="304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90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77FA-C23B-4497-B727-F51A8FB0D71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F6F2-7C5F-4105-BBCD-FAF5ADEA6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827282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09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35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42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24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83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A86311B-CDF3-40B3-8E03-F2720E618C41}" type="datetime1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CDFA8A76-EF3A-4873-B640-804CC8290761}" type="datetime1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1CD234-0718-46CC-960E-BD439439AA62}" type="datetime1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5503482-7E0B-4152-81BB-10242FC48C74}" type="datetime1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F9DE576-9FA9-488D-A7E1-DBD6623D1920}" type="datetime1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4912C82A-BF60-469E-BA90-7341AA576DE6}" type="datetime1">
              <a:rPr lang="fr-FR" smtClean="0"/>
              <a:t>14/09/2019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8530C69D-5099-4B5D-B3E4-C02FADE4F6AE}" type="datetime1">
              <a:rPr lang="fr-FR" smtClean="0"/>
              <a:t>14/09/2019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1851FF9-3B59-43FD-A3AB-B7EDC262E794}" type="datetime1">
              <a:rPr lang="fr-FR" smtClean="0"/>
              <a:t>14/09/2019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F97F24F0-1B5F-4B2A-A39C-CA451305BB91}" type="datetime1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D21B7D-3F57-44A3-BDD0-C6663F7470D6}" type="datetime1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om ICA\Chartes graphiques\papier-ICA\Dossier-papier-ICA\Dossier-papier-ICA\Links\Fond-lettre-ic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7" y="0"/>
            <a:ext cx="9152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61636" y="0"/>
            <a:ext cx="6820728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9" name="Picture 9" descr="E:\Com ICA\Chartes graphiques\LOGO ICA\2018 LOGO ICA RETENU\Valise-Logo-ICA\Valise-Logo-ICA\LOGO sans baseline\Logo-ICA-simp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4299" cy="8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266942"/>
            <a:ext cx="505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95977" y="6418144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222C62E-70FE-458D-B7E8-8857CF3BBE67}" type="datetime1">
              <a:rPr lang="fr-FR" smtClean="0"/>
              <a:t>14/09/2019</a:t>
            </a:fld>
            <a:endParaRPr lang="fr-FR"/>
          </a:p>
        </p:txBody>
      </p:sp>
      <p:sp>
        <p:nvSpPr>
          <p:cNvPr id="2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04154" y="6418144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9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75MAs7rIQI?feature=oembed" TargetMode="External"/><Relationship Id="rId6" Type="http://schemas.openxmlformats.org/officeDocument/2006/relationships/image" Target="../media/image23.JPG"/><Relationship Id="rId5" Type="http://schemas.openxmlformats.org/officeDocument/2006/relationships/image" Target="../media/image22.gif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Benchmarking de solveurs d'optimisation pour des problèmes d'optimisation topologique 3D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60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600" b="1" dirty="0">
                <a:solidFill>
                  <a:schemeClr val="tx1"/>
                </a:solidFill>
              </a:rPr>
              <a:t>Godfred Oheneba Agyekum</a:t>
            </a:r>
            <a:r>
              <a:rPr lang="fr-FR" sz="1600" dirty="0">
                <a:solidFill>
                  <a:schemeClr val="tx1"/>
                </a:solidFill>
              </a:rPr>
              <a:t>,  Étudiant 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Prof. </a:t>
            </a:r>
            <a:r>
              <a:rPr lang="fr-FR" sz="1600" b="1" dirty="0">
                <a:solidFill>
                  <a:schemeClr val="tx1"/>
                </a:solidFill>
              </a:rPr>
              <a:t>J. Morlier </a:t>
            </a:r>
            <a:r>
              <a:rPr lang="fr-FR" sz="1600" dirty="0">
                <a:solidFill>
                  <a:schemeClr val="tx1"/>
                </a:solidFill>
              </a:rPr>
              <a:t>- Prof. </a:t>
            </a:r>
            <a:r>
              <a:rPr lang="fr-FR" sz="1600" b="1" dirty="0">
                <a:solidFill>
                  <a:schemeClr val="tx1"/>
                </a:solidFill>
              </a:rPr>
              <a:t>C. Gogu </a:t>
            </a:r>
            <a:r>
              <a:rPr lang="fr-FR" sz="1600" dirty="0">
                <a:solidFill>
                  <a:schemeClr val="tx1"/>
                </a:solidFill>
              </a:rPr>
              <a:t>- PhD. </a:t>
            </a:r>
            <a:r>
              <a:rPr lang="fr-FR" sz="1600" b="1" dirty="0">
                <a:solidFill>
                  <a:schemeClr val="tx1"/>
                </a:solidFill>
              </a:rPr>
              <a:t>S. Coniglio</a:t>
            </a:r>
            <a:r>
              <a:rPr lang="fr-FR" sz="1600" dirty="0">
                <a:solidFill>
                  <a:schemeClr val="tx1"/>
                </a:solidFill>
              </a:rPr>
              <a:t>,  Encadrants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(stage – projet de 6 mois)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  <a:p>
            <a:pPr algn="l"/>
            <a:endParaRPr lang="fr-FR" sz="19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13 septembre 2019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Considérations sur la formulation du problème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5" y="2889810"/>
            <a:ext cx="450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SIMP (Solid Isotropic Material Penalization)</a:t>
            </a:r>
          </a:p>
          <a:p>
            <a:r>
              <a:rPr lang="fr-FR" dirty="0"/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979712" y="3111890"/>
                <a:ext cx="3672408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11890"/>
                <a:ext cx="3672408" cy="8485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5496" y="5229200"/>
            <a:ext cx="9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M. P. Bendsøe. Optimal shape design as a material distribution problem. Springer, 1(4), 1989.</a:t>
            </a:r>
          </a:p>
          <a:p>
            <a:r>
              <a:rPr lang="en-US" sz="1200" dirty="0"/>
              <a:t>H. P. Mlejnek. Some aspects of the genesis of structures. Science Direct, 5(1-2), March 1992.</a:t>
            </a:r>
          </a:p>
          <a:p>
            <a:r>
              <a:rPr lang="en-US" sz="1200" dirty="0"/>
              <a:t>I.N.Rozvany M.ZhouG. The COC algorithm, Part II : Topological, geometrical and generalized shape optimization. Science Direct, 89(1-3), 1991.</a:t>
            </a:r>
          </a:p>
          <a:p>
            <a:endParaRPr lang="en-US" sz="1200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55576" y="4653136"/>
                <a:ext cx="3319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sz="1200" dirty="0"/>
                  <a:t> module de Young du matériau « artificiel »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module de Young du matériau solide</a:t>
                </a: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53136"/>
                <a:ext cx="331937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Considérations sur la formulation du problème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88000" y="2780928"/>
            <a:ext cx="2237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Filtre de densité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Filtre de sensibilité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Filtre d’ Helmholz</a:t>
            </a:r>
          </a:p>
          <a:p>
            <a:r>
              <a:rPr lang="fr-FR" dirty="0"/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5496" y="5013176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J. Petersson O. Sigmund. Numerical instabilities in topology optimization : A survey on procedures dealing with checkerboards, mesh-dependencies and local minima. Springer, 16(1), August 1998.</a:t>
            </a:r>
          </a:p>
          <a:p>
            <a:endParaRPr lang="en-US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5"/>
            <a:ext cx="3279600" cy="16533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3"/>
            <a:ext cx="3277718" cy="1440160"/>
          </a:xfrm>
          <a:prstGeom prst="rect">
            <a:avLst/>
          </a:prstGeom>
        </p:spPr>
      </p:pic>
      <p:sp>
        <p:nvSpPr>
          <p:cNvPr id="16" name="Flèche gauche 15"/>
          <p:cNvSpPr/>
          <p:nvPr/>
        </p:nvSpPr>
        <p:spPr>
          <a:xfrm rot="-1080000">
            <a:off x="3132871" y="3672530"/>
            <a:ext cx="1872000" cy="252000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26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tx1"/>
                </a:solidFill>
              </a:rPr>
              <a:t>Benchmarking de solveurs d’optimisation pour des problèmes d’optimisation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12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5496" y="5085184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Elizabeth D. Dolan and Jorge J. </a:t>
            </a:r>
            <a:r>
              <a:rPr lang="en-US" sz="1200" dirty="0" err="1"/>
              <a:t>Moré</a:t>
            </a:r>
            <a:r>
              <a:rPr lang="en-US" sz="1200" dirty="0"/>
              <a:t>. Benchmarking optimization software with performance profiles, 2002</a:t>
            </a:r>
          </a:p>
          <a:p>
            <a:r>
              <a:rPr lang="en-US" sz="1200" dirty="0"/>
              <a:t>Jorge J. </a:t>
            </a:r>
            <a:r>
              <a:rPr lang="en-US" sz="1200" dirty="0" err="1"/>
              <a:t>Moré</a:t>
            </a:r>
            <a:r>
              <a:rPr lang="en-US" sz="1200" dirty="0"/>
              <a:t> and Stefan M. Wild. Benchmarking Derivative-Free Optimization Algorithms, April 2008</a:t>
            </a:r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2909689"/>
            <a:ext cx="580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Comment ? Profiles de performance et « Data profiles »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01406" y="3356992"/>
            <a:ext cx="398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Ratio d’une mesure de performance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Mesure de performance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32646" y="4003323"/>
            <a:ext cx="72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fraction de problèmes résolus pour chaque solveur, </a:t>
            </a:r>
            <a:r>
              <a:rPr lang="fr-FR"/>
              <a:t>conjointement à un </a:t>
            </a:r>
            <a:r>
              <a:rPr lang="fr-FR" dirty="0"/>
              <a:t>test de convergence</a:t>
            </a:r>
          </a:p>
        </p:txBody>
      </p:sp>
    </p:spTree>
    <p:extLst>
      <p:ext uri="{BB962C8B-B14F-4D97-AF65-F5344CB8AC3E}">
        <p14:creationId xmlns:p14="http://schemas.microsoft.com/office/powerpoint/2010/main" val="422456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Benchmarking de solveurs d’optimisation pour des problèmes d’optimisation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470" y="5176289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Elizabeth D. Dolan and Jorge J. </a:t>
            </a:r>
            <a:r>
              <a:rPr lang="en-US" sz="1200" dirty="0" err="1"/>
              <a:t>Moré</a:t>
            </a:r>
            <a:r>
              <a:rPr lang="en-US" sz="1200" dirty="0"/>
              <a:t>. Benchmarking optimization software with performance profiles, 2002</a:t>
            </a:r>
          </a:p>
          <a:p>
            <a:r>
              <a:rPr lang="en-US" sz="1200" dirty="0"/>
              <a:t>Jorge J. </a:t>
            </a:r>
            <a:r>
              <a:rPr lang="en-US" sz="1200" dirty="0" err="1"/>
              <a:t>Moré</a:t>
            </a:r>
            <a:r>
              <a:rPr lang="en-US" sz="1200" dirty="0"/>
              <a:t> and Stefan M. Wild. Benchmarking Derivative-Free Optimization Algorithms, April 2008</a:t>
            </a:r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408883" y="2959784"/>
            <a:ext cx="580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Comment ? Profiles de performance et « Data profiles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664000" y="3698448"/>
                <a:ext cx="2848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𝜏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00" y="3698448"/>
                <a:ext cx="2848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1266075" y="3329116"/>
            <a:ext cx="251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Test de convergence </a:t>
            </a:r>
            <a:r>
              <a:rPr lang="fr-FR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87624" y="4067780"/>
            <a:ext cx="26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Ratio de performance </a:t>
            </a:r>
            <a:r>
              <a:rPr lang="fr-F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664000" y="4437112"/>
                <a:ext cx="2498633" cy="739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𝑠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fr-FR" b="0" i="1" smtClean="0">
                                  <a:latin typeface="Cambria Math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 :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m:rPr>
                                  <m:lit/>
                                </m:rPr>
                                <a:rPr lang="fr-FR" b="0" i="1" smtClean="0">
                                  <a:latin typeface="Cambria Math"/>
                                </a:rPr>
                                <m:t>}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00" y="4437112"/>
                <a:ext cx="2498633" cy="739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14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Benchmarking de solveurs d’optimisation pour des problèmes d’optimisation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Elizabeth D. Dolan and Jorge J. Moré. Benchmarking optimization software with performance profiles, 2002</a:t>
            </a:r>
          </a:p>
          <a:p>
            <a:r>
              <a:rPr lang="en-US" sz="1200" dirty="0"/>
              <a:t>Jorge J. Moré and Stefan M. Wild. Benchmarking Derivative-Free Optimization Algorithms, April 2008.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2749570"/>
            <a:ext cx="580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Comment ? Profiles de performance et « Data profiles ».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59632" y="3068960"/>
            <a:ext cx="279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Profile de performance </a:t>
            </a:r>
            <a:r>
              <a:rPr lang="fr-FR" dirty="0"/>
              <a:t>: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771800" y="3501008"/>
            <a:ext cx="1462003" cy="659411"/>
            <a:chOff x="2771800" y="3501008"/>
            <a:chExt cx="1462003" cy="659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71800" y="3501008"/>
                  <a:ext cx="1462003" cy="6594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𝛼</m:t>
                        </m:r>
                        <m:r>
                          <a:rPr lang="fr-FR" b="0" i="1" smtClean="0">
                            <a:latin typeface="Cambria Math"/>
                          </a:rPr>
                          <m:t>)=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fr-FR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i="1"/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="0" i="1" smtClean="0"/>
                              <m:t>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501008"/>
                  <a:ext cx="1462003" cy="65941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311" y="3860009"/>
              <a:ext cx="215744" cy="285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233803" y="3630466"/>
                <a:ext cx="227491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card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smtClean="0">
                        <a:latin typeface="Cambria Math"/>
                      </a:rPr>
                      <m:t>{</m:t>
                    </m:r>
                    <m:r>
                      <a:rPr lang="fr-FR" b="0" i="1" smtClean="0">
                        <a:latin typeface="Cambria Math"/>
                      </a:rPr>
                      <m:t>𝑝</m:t>
                    </m:r>
                    <m:r>
                      <a:rPr lang="fr-FR" b="0" i="1" smtClean="0">
                        <a:latin typeface="Cambria Math"/>
                      </a:rPr>
                      <m:t>∈</m:t>
                    </m:r>
                    <m:r>
                      <a:rPr lang="fr-FR" b="0" i="1" smtClean="0">
                        <a:latin typeface="Cambria Math"/>
                      </a:rPr>
                      <m:t>𝑃</m:t>
                    </m:r>
                    <m:r>
                      <a:rPr lang="fr-FR" b="0" i="1" smtClean="0">
                        <a:latin typeface="Cambria Math"/>
                      </a:rPr>
                      <m:t> :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𝛼</m:t>
                    </m:r>
                    <m:r>
                      <m:rPr>
                        <m:lit/>
                      </m:rPr>
                      <a:rPr lang="fr-FR" b="0" i="1" smtClean="0">
                        <a:latin typeface="Cambria Math"/>
                      </a:rPr>
                      <m:t>}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03" y="3630466"/>
                <a:ext cx="2274918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2413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83" y="3683170"/>
            <a:ext cx="215744" cy="2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1259632" y="4509120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Data profile </a:t>
            </a:r>
            <a:r>
              <a:rPr lang="fr-F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772000" y="4641797"/>
                <a:ext cx="1460656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𝜅</m:t>
                      </m:r>
                      <m:r>
                        <a:rPr lang="fr-FR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i="1"/>
                            <m:t>P</m:t>
                          </m:r>
                          <m:r>
                            <m:rPr>
                              <m:nor/>
                            </m:rPr>
                            <a:rPr lang="fr-FR" b="0" i="1" smtClean="0"/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00" y="4641797"/>
                <a:ext cx="1460656" cy="6594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1" y="5011335"/>
            <a:ext cx="215744" cy="2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233600" y="4808180"/>
                <a:ext cx="2382960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card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smtClean="0">
                        <a:latin typeface="Cambria Math"/>
                      </a:rPr>
                      <m:t>{</m:t>
                    </m:r>
                    <m:r>
                      <a:rPr lang="fr-FR" b="0" i="1" smtClean="0">
                        <a:latin typeface="Cambria Math"/>
                      </a:rPr>
                      <m:t>𝑝</m:t>
                    </m:r>
                    <m:r>
                      <a:rPr lang="fr-FR" b="0" i="1" smtClean="0">
                        <a:latin typeface="Cambria Math"/>
                      </a:rPr>
                      <m:t>∈</m:t>
                    </m:r>
                    <m:r>
                      <a:rPr lang="fr-FR" b="0" i="1" smtClean="0">
                        <a:latin typeface="Cambria Math"/>
                      </a:rPr>
                      <m:t>𝑃</m:t>
                    </m:r>
                    <m:r>
                      <a:rPr lang="fr-FR" b="0" i="1" smtClean="0">
                        <a:latin typeface="Cambria Math"/>
                      </a:rPr>
                      <m:t> 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𝜅</m:t>
                    </m:r>
                    <m:r>
                      <m:rPr>
                        <m:lit/>
                      </m:rPr>
                      <a:rPr lang="fr-FR" b="0" i="1" smtClean="0">
                        <a:latin typeface="Cambria Math"/>
                      </a:rPr>
                      <m:t>}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00" y="4808180"/>
                <a:ext cx="2382960" cy="559897"/>
              </a:xfrm>
              <a:prstGeom prst="rect">
                <a:avLst/>
              </a:prstGeom>
              <a:blipFill rotWithShape="1">
                <a:blip r:embed="rId7"/>
                <a:stretch>
                  <a:fillRect l="-2046" r="-256" b="-1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83" y="4931956"/>
            <a:ext cx="215744" cy="2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08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Benchmarking en 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Elizabeth D. Dolan and Jorge J. Moré. Benchmarking optimization software with performance profiles, 2002</a:t>
            </a:r>
          </a:p>
          <a:p>
            <a:r>
              <a:rPr lang="en-US" sz="1200" dirty="0"/>
              <a:t>Jorge J. Moré and Stefan M. Wild. Benchmarking Derivative-Free Optimization Algorithms, April 2008.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9533" y="414908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Profiles de performance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Flèche gauche 20"/>
          <p:cNvSpPr/>
          <p:nvPr/>
        </p:nvSpPr>
        <p:spPr>
          <a:xfrm rot="-10620000">
            <a:off x="1487112" y="3967027"/>
            <a:ext cx="1294139" cy="471675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427337-5549-46BC-87D1-BD75EB30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68" y="2636912"/>
            <a:ext cx="49275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Benchmarking en 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Elizabeth D. Dolan and Jorge J. Moré. Benchmarking optimization software with performance profiles, 2002</a:t>
            </a:r>
          </a:p>
          <a:p>
            <a:r>
              <a:rPr lang="en-US" sz="1200" dirty="0"/>
              <a:t>Jorge J. Moré and Stefan M. Wild. Benchmarking Derivative-Free Optimization Algorithms, April 2008.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9533" y="4149080"/>
            <a:ext cx="133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Data profiles 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" name="Flèche gauche 11"/>
          <p:cNvSpPr/>
          <p:nvPr/>
        </p:nvSpPr>
        <p:spPr>
          <a:xfrm rot="-10620000">
            <a:off x="1189125" y="3959223"/>
            <a:ext cx="1592330" cy="471675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18C8655C-F793-4178-BD86-DC8C1998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9" y="2510495"/>
            <a:ext cx="5652000" cy="31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tx1"/>
                </a:solidFill>
              </a:rPr>
              <a:t>Benchmarking de solveurs d’optimisation pour des problèmes d’optimisation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45577" y="5445224"/>
            <a:ext cx="9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Mathias Stolpe Susana Rojas Labanda. Benchmarking optimization solvers for structural topology optimization</a:t>
            </a:r>
            <a:r>
              <a:rPr lang="en-US" sz="1200" dirty="0"/>
              <a:t>, 2015</a:t>
            </a:r>
          </a:p>
          <a:p>
            <a:endParaRPr lang="en-US" sz="1200" dirty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3744" y="385878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Exemple de benchmarking 2D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Flèche gauche 14"/>
          <p:cNvSpPr/>
          <p:nvPr/>
        </p:nvSpPr>
        <p:spPr>
          <a:xfrm rot="-10620000">
            <a:off x="2207193" y="3728184"/>
            <a:ext cx="1294139" cy="471675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588117-9D47-429F-BBE1-EED8EBD8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1" y="2563157"/>
            <a:ext cx="4277897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7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Considérations sur la formulation du problème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2422800"/>
            <a:ext cx="5490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Un seul point de chargement externe.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Élasticité linéaire dans l'équation d'équilibre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K(x) est définie positive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Les variables de densité x sont dans [0,1]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Une seule méthode d’interpolation : la méthode SIMP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Un seul filtre : filtre d’ Helmholz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Le plan d’expériences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19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fr-FR" sz="1200" dirty="0"/>
              <a:t>Bongartz, I., Conn, A.R., Gould, N., Toint, P.L, </a:t>
            </a:r>
            <a:r>
              <a:rPr lang="en-US" sz="1200" dirty="0"/>
              <a:t>CUTE: Constrained and unconstrained testing environment, ACM Transactions on Mathematical Software, 1995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04098" y="2682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Compliance minimale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1588" y="3073745"/>
            <a:ext cx="455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Cantilever, Wheel, Michell, respectivement.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" y="3516587"/>
            <a:ext cx="2476500" cy="20470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83" y="3517200"/>
            <a:ext cx="2476500" cy="19442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17200"/>
            <a:ext cx="2592288" cy="838200"/>
          </a:xfrm>
          <a:prstGeom prst="rect">
            <a:avLst/>
          </a:prstGeom>
        </p:spPr>
      </p:pic>
      <p:pic>
        <p:nvPicPr>
          <p:cNvPr id="5" name="Média en ligne 4" title="Hierarchical re-meshing for topology optimisation">
            <a:hlinkClick r:id="" action="ppaction://media"/>
            <a:extLst>
              <a:ext uri="{FF2B5EF4-FFF2-40B4-BE49-F238E27FC236}">
                <a16:creationId xmlns:a16="http://schemas.microsoft.com/office/drawing/2014/main" id="{D0B486C4-4FDA-4812-9A39-EA00167613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6594033" y="4602158"/>
            <a:ext cx="1794391" cy="10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88" y="14112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0" y="3678635"/>
            <a:ext cx="2847975" cy="10990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68532"/>
            <a:ext cx="2562225" cy="1200777"/>
          </a:xfrm>
          <a:prstGeom prst="rect">
            <a:avLst/>
          </a:prstGeom>
        </p:spPr>
      </p:pic>
      <p:sp>
        <p:nvSpPr>
          <p:cNvPr id="10" name="Flèche gauche 9"/>
          <p:cNvSpPr/>
          <p:nvPr/>
        </p:nvSpPr>
        <p:spPr>
          <a:xfrm rot="-11100000">
            <a:off x="3575170" y="3928897"/>
            <a:ext cx="2160000" cy="346618"/>
          </a:xfrm>
          <a:prstGeom prst="leftArrow">
            <a:avLst/>
          </a:prstGeom>
          <a:solidFill>
            <a:schemeClr val="tx1"/>
          </a:solidFill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2599200"/>
            <a:ext cx="28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/>
                </a:solidFill>
              </a:rPr>
              <a:t>Optimisation topologique</a:t>
            </a:r>
          </a:p>
        </p:txBody>
      </p:sp>
    </p:spTree>
    <p:extLst>
      <p:ext uri="{BB962C8B-B14F-4D97-AF65-F5344CB8AC3E}">
        <p14:creationId xmlns:p14="http://schemas.microsoft.com/office/powerpoint/2010/main" val="334842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Le plan d’expériences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20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fr-FR" sz="1200" dirty="0"/>
              <a:t>Bongartz, I., Conn, A.R., Gould, N., Toint, P.L, </a:t>
            </a:r>
            <a:r>
              <a:rPr lang="en-US" sz="1200" dirty="0"/>
              <a:t>CUTE: Constrained and unconstrained testing environment, ACM Transactions on Mathematical Software, 1995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04098" y="2682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Compliance minimale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71588" y="3073745"/>
                <a:ext cx="36543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/>
                  <a:t>Contraintes volumique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0.1−0.5</m:t>
                    </m:r>
                  </m:oMath>
                </a14:m>
                <a:endParaRPr lang="fr-FR" b="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/>
                  <a:t>Total compliance minimale : 120 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8" y="3073745"/>
                <a:ext cx="365439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169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9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Le plan d’expériences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fr-FR" sz="1200" dirty="0"/>
              <a:t>Bongartz, I., Conn, A.R., Gould, N., Toint, P.L, </a:t>
            </a:r>
            <a:r>
              <a:rPr lang="en-US" sz="1200" dirty="0"/>
              <a:t>CUTE: Constrained and unconstrained testing environment, ACM Transactions on Mathematical Software, 1995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04098" y="2682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Compliance minimale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1588" y="3073745"/>
            <a:ext cx="376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Ratio de longueur et discrétisation: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" y="3501006"/>
            <a:ext cx="2808312" cy="18581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57" y="3444612"/>
            <a:ext cx="3076663" cy="19145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20" y="3502800"/>
            <a:ext cx="2447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Profiles de performance pour la compliance minimale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22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4114794"/>
            <a:ext cx="191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Valeur de la fonction objectif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6" t="219" r="-1606" b="219"/>
          <a:stretch/>
        </p:blipFill>
        <p:spPr>
          <a:xfrm>
            <a:off x="2411759" y="2720544"/>
            <a:ext cx="6718701" cy="2795716"/>
          </a:xfrm>
          <a:prstGeom prst="rect">
            <a:avLst/>
          </a:prstGeom>
        </p:spPr>
      </p:pic>
      <p:sp>
        <p:nvSpPr>
          <p:cNvPr id="12" name="Flèche gauche 11"/>
          <p:cNvSpPr/>
          <p:nvPr/>
        </p:nvSpPr>
        <p:spPr>
          <a:xfrm rot="-10620000">
            <a:off x="1626773" y="4093859"/>
            <a:ext cx="1104841" cy="300362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7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Profiles de performance pour la compliance minimale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4114794"/>
            <a:ext cx="191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Valeur de la fonction objectif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1" r="-1691"/>
          <a:stretch/>
        </p:blipFill>
        <p:spPr>
          <a:xfrm>
            <a:off x="2412000" y="2721600"/>
            <a:ext cx="6624736" cy="2795716"/>
          </a:xfrm>
          <a:prstGeom prst="rect">
            <a:avLst/>
          </a:prstGeom>
        </p:spPr>
      </p:pic>
      <p:sp>
        <p:nvSpPr>
          <p:cNvPr id="12" name="Flèche gauche 11"/>
          <p:cNvSpPr/>
          <p:nvPr/>
        </p:nvSpPr>
        <p:spPr>
          <a:xfrm rot="-10620000">
            <a:off x="1626773" y="4093859"/>
            <a:ext cx="1104841" cy="300362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6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Profiles de performance pour la compliance minimale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4114794"/>
            <a:ext cx="191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Valeur de la fonction objectif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r="2592"/>
          <a:stretch/>
        </p:blipFill>
        <p:spPr>
          <a:xfrm>
            <a:off x="2412000" y="2721600"/>
            <a:ext cx="6624000" cy="2922580"/>
          </a:xfrm>
          <a:prstGeom prst="rect">
            <a:avLst/>
          </a:prstGeom>
        </p:spPr>
      </p:pic>
      <p:sp>
        <p:nvSpPr>
          <p:cNvPr id="12" name="Flèche gauche 11"/>
          <p:cNvSpPr/>
          <p:nvPr/>
        </p:nvSpPr>
        <p:spPr>
          <a:xfrm rot="-10620000">
            <a:off x="1626773" y="4093859"/>
            <a:ext cx="1104841" cy="300362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0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Data profiles pour la compliance minimale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4114794"/>
            <a:ext cx="191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Valeur de la fonction objectif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" t="849" r="-1375" b="849"/>
          <a:stretch/>
        </p:blipFill>
        <p:spPr>
          <a:xfrm>
            <a:off x="2411760" y="2721600"/>
            <a:ext cx="6732239" cy="2795716"/>
          </a:xfrm>
          <a:prstGeom prst="rect">
            <a:avLst/>
          </a:prstGeom>
        </p:spPr>
      </p:pic>
      <p:sp>
        <p:nvSpPr>
          <p:cNvPr id="12" name="Flèche gauche 11"/>
          <p:cNvSpPr/>
          <p:nvPr/>
        </p:nvSpPr>
        <p:spPr>
          <a:xfrm rot="-10620000">
            <a:off x="1626773" y="4093859"/>
            <a:ext cx="1104841" cy="300362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61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Data profiles pour la compliance minimale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4" t="849" r="-1374" b="849"/>
          <a:stretch/>
        </p:blipFill>
        <p:spPr>
          <a:xfrm>
            <a:off x="2412000" y="2721600"/>
            <a:ext cx="6732000" cy="27957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79512" y="4114794"/>
            <a:ext cx="191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Valeur de la fonction objectif </a:t>
            </a:r>
          </a:p>
        </p:txBody>
      </p:sp>
      <p:sp>
        <p:nvSpPr>
          <p:cNvPr id="12" name="Flèche gauche 11"/>
          <p:cNvSpPr/>
          <p:nvPr/>
        </p:nvSpPr>
        <p:spPr>
          <a:xfrm rot="-10620000">
            <a:off x="1626773" y="4093859"/>
            <a:ext cx="1104841" cy="300362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66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Data profiles pour la compliance minimale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4114794"/>
            <a:ext cx="191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Valeur de la fonction objectif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t="849" r="-265" b="849"/>
          <a:stretch/>
        </p:blipFill>
        <p:spPr>
          <a:xfrm>
            <a:off x="2412000" y="2721600"/>
            <a:ext cx="6586766" cy="2795716"/>
          </a:xfrm>
          <a:prstGeom prst="rect">
            <a:avLst/>
          </a:prstGeom>
        </p:spPr>
      </p:pic>
      <p:sp>
        <p:nvSpPr>
          <p:cNvPr id="12" name="Flèche gauche 11"/>
          <p:cNvSpPr/>
          <p:nvPr/>
        </p:nvSpPr>
        <p:spPr>
          <a:xfrm rot="-10620000">
            <a:off x="1626773" y="4093859"/>
            <a:ext cx="1104841" cy="300362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17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Conclusions et futur travail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28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3361149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Prise en main de TopOpt Petsc.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Construction d’un plan d’expériences 3D.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Implémentation des solveurs OC, GCMMA en PETSc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Benchmarking de solveurs d'optimisation non linéaire pour des problèmes d'optimisation topologique 3D.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1794" y="3002753"/>
            <a:ext cx="180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118854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Conclusions et futur travail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29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3361149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Plus de solveurs d'optimisation : méthodes SQP dans NLOPT et méthodes de points intérieurs dans IPOPT.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Benchmarking des solveurs d’optimisation pour des problèmes d’optimisation à la formulation SAND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1794" y="30027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Que manque-t-il?</a:t>
            </a:r>
          </a:p>
        </p:txBody>
      </p:sp>
    </p:spTree>
    <p:extLst>
      <p:ext uri="{BB962C8B-B14F-4D97-AF65-F5344CB8AC3E}">
        <p14:creationId xmlns:p14="http://schemas.microsoft.com/office/powerpoint/2010/main" val="173660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88" y="14112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0" y="3678635"/>
            <a:ext cx="2847975" cy="10990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68532"/>
            <a:ext cx="2562225" cy="1200777"/>
          </a:xfrm>
          <a:prstGeom prst="rect">
            <a:avLst/>
          </a:prstGeom>
        </p:spPr>
      </p:pic>
      <p:sp>
        <p:nvSpPr>
          <p:cNvPr id="10" name="Flèche gauche 9"/>
          <p:cNvSpPr/>
          <p:nvPr/>
        </p:nvSpPr>
        <p:spPr>
          <a:xfrm rot="-11100000">
            <a:off x="3575170" y="3928897"/>
            <a:ext cx="2160000" cy="346618"/>
          </a:xfrm>
          <a:prstGeom prst="leftArrow">
            <a:avLst/>
          </a:prstGeom>
          <a:solidFill>
            <a:schemeClr val="tx1"/>
          </a:solidFill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259920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/>
                </a:solidFill>
              </a:rPr>
              <a:t>Histoire et motivation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54" y="4747900"/>
            <a:ext cx="3743325" cy="100811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0871" y="5604948"/>
            <a:ext cx="5685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Niels Aage, Erik Andreassen, boyan S. Lazarov1 , Ole Sigmund : Giga-voxel computational morphogenesis for structural design.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3297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Conclusions et futur travail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30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3361149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GCMMA surpasse MMA, OC.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MMA surpasse OC.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MMA, GCMMA, sont capables d’obtenir une conception avec une tolérance large.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GCMMA produit les meilleurs designs en utilisant peu d'itérations.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OC est les solveur le moins robuste des solveurs.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GCMMA est le plus robuste.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-1794" y="3002753"/>
            <a:ext cx="753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Que pouvons-nous conclure des profiles de performance et "Data profiles?</a:t>
            </a:r>
          </a:p>
        </p:txBody>
      </p:sp>
    </p:spTree>
    <p:extLst>
      <p:ext uri="{BB962C8B-B14F-4D97-AF65-F5344CB8AC3E}">
        <p14:creationId xmlns:p14="http://schemas.microsoft.com/office/powerpoint/2010/main" val="172185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31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533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000"/>
            <a:ext cx="9144000" cy="338437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51920" y="4824000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MERCI !!!</a:t>
            </a:r>
          </a:p>
        </p:txBody>
      </p:sp>
    </p:spTree>
    <p:extLst>
      <p:ext uri="{BB962C8B-B14F-4D97-AF65-F5344CB8AC3E}">
        <p14:creationId xmlns:p14="http://schemas.microsoft.com/office/powerpoint/2010/main" val="426679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Autres formulations des problèmes d’optimisation topologique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32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2599200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Formulation SAND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7462" y="3510000"/>
                <a:ext cx="3240360" cy="1617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                    </a:t>
                </a: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" y="3510000"/>
                <a:ext cx="3240360" cy="16178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96000" y="3143949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Compliance minimale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08000" y="3142800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Volume minimal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148064" y="3510000"/>
                <a:ext cx="3240360" cy="1617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                    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510000"/>
                <a:ext cx="3240360" cy="16178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20000" y="5220000"/>
                <a:ext cx="3056671" cy="834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𝑓</m:t>
                    </m:r>
                    <m:r>
                      <a:rPr lang="fr-FR" sz="12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  <a:ea typeface="Cambria Math"/>
                            <a:sym typeface="Symbol"/>
                          </a:rPr>
                          <m:t>ℝ</m:t>
                        </m:r>
                      </m:e>
                      <m:sup>
                        <m:r>
                          <a:rPr lang="fr-FR" sz="1200" i="1">
                            <a:latin typeface="Cambria Math"/>
                            <a:ea typeface="Cambria Math"/>
                            <a:sym typeface="Symbol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r-FR" sz="1200" dirty="0"/>
                  <a:t>  vecteur de chargement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𝑎</m:t>
                    </m:r>
                    <m:r>
                      <a:rPr lang="fr-FR" sz="12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1200" dirty="0"/>
                  <a:t>  vecteur de volume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V  fraction volumique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C  contrainte  supérieur de  la compliance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220000"/>
                <a:ext cx="3056671" cy="834331"/>
              </a:xfrm>
              <a:prstGeom prst="rect">
                <a:avLst/>
              </a:prstGeom>
              <a:blipFill rotWithShape="1">
                <a:blip r:embed="rId5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0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Analyse structurale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33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842576" y="228947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</a:rPr>
              <a:t>MGCG</a:t>
            </a:r>
          </a:p>
          <a:p>
            <a:r>
              <a:rPr lang="fr-FR" dirty="0"/>
              <a:t>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5496" y="5085184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it-IT" sz="1200" dirty="0"/>
              <a:t>Simone Coniglio, Joseph Morlier, Christian Gogu, Remi Amargier,  </a:t>
            </a:r>
            <a:r>
              <a:rPr lang="en-US" sz="1200" dirty="0"/>
              <a:t>Engine Pylon Topology Optimization Framework Based on Performance and Stress Criteria. AAIA Journal , 28 Aug 2019</a:t>
            </a:r>
          </a:p>
          <a:p>
            <a:r>
              <a:rPr lang="it-IT" sz="1200" dirty="0"/>
              <a:t> 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36912"/>
            <a:ext cx="3827255" cy="25551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r="9640"/>
          <a:stretch/>
        </p:blipFill>
        <p:spPr>
          <a:xfrm>
            <a:off x="4567639" y="2636912"/>
            <a:ext cx="4396849" cy="2555161"/>
          </a:xfrm>
          <a:prstGeom prst="rect">
            <a:avLst/>
          </a:prstGeom>
        </p:spPr>
      </p:pic>
      <p:sp>
        <p:nvSpPr>
          <p:cNvPr id="16" name="Flèche gauche 15"/>
          <p:cNvSpPr/>
          <p:nvPr/>
        </p:nvSpPr>
        <p:spPr>
          <a:xfrm rot="20739520">
            <a:off x="3205002" y="2573175"/>
            <a:ext cx="648000" cy="252000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3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3392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000" y="2599200"/>
            <a:ext cx="8784000" cy="17526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Solveurs et problèmes d’optimisation topologique.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Formulations et considérations des problèmes d’optimisation topologique.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Benchmarking des solveurs d’optimisation pour des problèmes d’optimisation topologique 3D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Résultats, conclusions et futur travail 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1"/>
              </a:solidFill>
            </a:endParaRPr>
          </a:p>
          <a:p>
            <a:pPr algn="l"/>
            <a:endParaRPr lang="fr-FR" sz="1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</a:rPr>
              <a:t>Quel était l’objectif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3356992"/>
            <a:ext cx="7848872" cy="17526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Évaluer et comparer des solveurs d’optimisation pour des problèmes d'optimisation topologique 3D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199"/>
            <a:ext cx="9108504" cy="1476000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Solveur d’optimisation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5496" y="5085184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M.P Bendsøe. Optimal shape design as a material distribution problem. Structural Optimization, 1 :192–202, 1995</a:t>
            </a:r>
          </a:p>
          <a:p>
            <a:r>
              <a:rPr lang="en-US" sz="1200" dirty="0"/>
              <a:t>Krister Svanberg. MMA and GCMMA – two methods for nonlinear optimization, 2007</a:t>
            </a:r>
            <a:r>
              <a:rPr lang="it-IT" sz="1200" dirty="0"/>
              <a:t> .</a:t>
            </a:r>
          </a:p>
          <a:p>
            <a:r>
              <a:rPr lang="en-US" sz="1200" dirty="0"/>
              <a:t>Andreassen, E and Clausen, A and Schevenels, M and Lazarov, B. S and Sigmund, O. Efﬁcient topology optimization in MATLAB using 88 lines of code. Structural and Multidisciplinary Optimization, 43(1): 1–16, 2011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6" name="Flèche gauche 15"/>
          <p:cNvSpPr/>
          <p:nvPr/>
        </p:nvSpPr>
        <p:spPr>
          <a:xfrm rot="-10680000">
            <a:off x="1675050" y="3988352"/>
            <a:ext cx="1584000" cy="380080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5496" y="386104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Solveurs d’optimisation topologique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65200" y="3517893"/>
            <a:ext cx="4797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OC : </a:t>
            </a:r>
            <a:r>
              <a:rPr lang="fr-FR" dirty="0"/>
              <a:t>critère d’optimalité.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MMA : </a:t>
            </a:r>
            <a:r>
              <a:rPr lang="fr-FR" dirty="0"/>
              <a:t>approximations séquentielle convexe.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GCMMA : </a:t>
            </a:r>
            <a:r>
              <a:rPr lang="fr-FR" dirty="0"/>
              <a:t>MMA globalement convergente.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868144" y="1916832"/>
                <a:ext cx="2664296" cy="16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)≤0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                    </a:t>
                </a: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16832"/>
                <a:ext cx="2664296" cy="1659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 gauche 13"/>
          <p:cNvSpPr/>
          <p:nvPr/>
        </p:nvSpPr>
        <p:spPr>
          <a:xfrm rot="-13320000">
            <a:off x="5873401" y="3219466"/>
            <a:ext cx="842365" cy="406526"/>
          </a:xfrm>
          <a:prstGeom prst="leftArrow">
            <a:avLst/>
          </a:prstGeom>
          <a:ln w="22225" cap="flat"/>
          <a:effectLst>
            <a:glow rad="139700">
              <a:schemeClr val="accent1">
                <a:alpha val="14000"/>
              </a:schemeClr>
            </a:glow>
            <a:innerShdw blurRad="63500" dist="50800" dir="16200000">
              <a:prstClr val="black">
                <a:alpha val="66000"/>
              </a:prstClr>
            </a:innerShdw>
            <a:reflection stA="46000" endPos="0" dir="5400000" sy="-100000" algn="bl" rotWithShape="0"/>
            <a:softEdge rad="0"/>
          </a:effectLst>
          <a:scene3d>
            <a:camera prst="orthographicFront">
              <a:rot lat="2700000" lon="0" rev="90000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0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Problèmes d’optimisation topologique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7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2599200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But</a:t>
            </a:r>
            <a:r>
              <a:rPr lang="fr-FR" dirty="0"/>
              <a:t>: </a:t>
            </a:r>
            <a:r>
              <a:rPr lang="fr-FR" sz="1400" dirty="0"/>
              <a:t>Obtenir une conception optimale d'une structure étant donnés des conditions limites et  des chargements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t="3976" r="9822" b="3976"/>
          <a:stretch/>
        </p:blipFill>
        <p:spPr>
          <a:xfrm>
            <a:off x="2339752" y="3070800"/>
            <a:ext cx="4281350" cy="25184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394" y="5589240"/>
            <a:ext cx="9112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Bongartz, I., Conn, A.R., Gould, N., Toint, P.L, </a:t>
            </a:r>
            <a:r>
              <a:rPr lang="en-US" sz="1200" dirty="0"/>
              <a:t>CUTE: Constrained and unconstrained testing environment, ACM Transactions on Mathematical Software, 1995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77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Problèmes d’optimisation topologique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2599200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/>
                </a:solidFill>
              </a:rPr>
              <a:t> But</a:t>
            </a:r>
            <a:r>
              <a:rPr lang="fr-FR" dirty="0"/>
              <a:t>: </a:t>
            </a:r>
            <a:r>
              <a:rPr lang="fr-FR" sz="1600" dirty="0"/>
              <a:t>Obtenir une conception optimale d'une structure avec conditions limites et  chargements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t="2960" r="3348" b="2960"/>
          <a:stretch/>
        </p:blipFill>
        <p:spPr>
          <a:xfrm>
            <a:off x="2123729" y="3002400"/>
            <a:ext cx="5777336" cy="23708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8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1200"/>
            <a:ext cx="9108504" cy="1470025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Formulations des problèmes d’optimisation topologique 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266942"/>
            <a:ext cx="505257" cy="365125"/>
          </a:xfrm>
        </p:spPr>
        <p:txBody>
          <a:bodyPr/>
          <a:lstStyle/>
          <a:p>
            <a:fld id="{33B2A9C8-05E7-4710-9C14-BAEA29FBAC30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2599200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Formulation Nested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4000" y="3510000"/>
                <a:ext cx="3240360" cy="1412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0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                    </a:t>
                </a: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" y="3510000"/>
                <a:ext cx="3240360" cy="14120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95536" y="314280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Compliance minimale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08104" y="3142800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Volume minimal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72000" y="3510000"/>
                <a:ext cx="3240360" cy="1395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2000" b="0" i="1" smtClean="0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)≤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                    </a:t>
                </a: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00" y="3510000"/>
                <a:ext cx="3240360" cy="13956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720000"/>
            <a:ext cx="3197328" cy="836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20000" y="5220000"/>
                <a:ext cx="2456826" cy="1022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latin typeface="Cambria Math"/>
                          </a:rPr>
                          <m:t>𝐾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fr-FR" sz="1200" b="0" i="1" smtClean="0">
                        <a:latin typeface="Cambria Math"/>
                      </a:rPr>
                      <m:t>𝑓</m:t>
                    </m:r>
                    <m:r>
                      <a:rPr lang="fr-FR" sz="12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𝑓</m:t>
                    </m:r>
                    <m:r>
                      <a:rPr lang="fr-FR" sz="12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  <a:ea typeface="Cambria Math"/>
                            <a:sym typeface="Symbol"/>
                          </a:rPr>
                          <m:t>ℝ</m:t>
                        </m:r>
                      </m:e>
                      <m:sup>
                        <m:r>
                          <a:rPr lang="fr-FR" sz="1200" i="1">
                            <a:latin typeface="Cambria Math"/>
                            <a:ea typeface="Cambria Math"/>
                            <a:sym typeface="Symbol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r-FR" sz="1200" dirty="0"/>
                  <a:t>  vecteur de chargement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𝑎</m:t>
                    </m:r>
                    <m:r>
                      <a:rPr lang="fr-FR" sz="12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1200" dirty="0"/>
                  <a:t>  vecteur de volume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V  fraction volumique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C  contrainte de compliance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220000"/>
                <a:ext cx="2456826" cy="1022331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60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CA">
      <a:dk1>
        <a:sysClr val="windowText" lastClr="000000"/>
      </a:dk1>
      <a:lt1>
        <a:sysClr val="window" lastClr="FFFFFF"/>
      </a:lt1>
      <a:dk2>
        <a:srgbClr val="E1201C"/>
      </a:dk2>
      <a:lt2>
        <a:srgbClr val="EEECE1"/>
      </a:lt2>
      <a:accent1>
        <a:srgbClr val="E75417"/>
      </a:accent1>
      <a:accent2>
        <a:srgbClr val="262626"/>
      </a:accent2>
      <a:accent3>
        <a:srgbClr val="3F3F3F"/>
      </a:accent3>
      <a:accent4>
        <a:srgbClr val="595959"/>
      </a:accent4>
      <a:accent5>
        <a:srgbClr val="7F7F7F"/>
      </a:accent5>
      <a:accent6>
        <a:srgbClr val="C00000"/>
      </a:accent6>
      <a:hlink>
        <a:srgbClr val="E36C0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1371</Words>
  <Application>Microsoft Office PowerPoint</Application>
  <PresentationFormat>Affichage à l'écran (4:3)</PresentationFormat>
  <Paragraphs>261</Paragraphs>
  <Slides>33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Thème Office</vt:lpstr>
      <vt:lpstr>Benchmarking de solveurs d'optimisation pour des problèmes d'optimisation topologique 3D</vt:lpstr>
      <vt:lpstr>Introduction</vt:lpstr>
      <vt:lpstr>Introduction</vt:lpstr>
      <vt:lpstr>Sommaire</vt:lpstr>
      <vt:lpstr>Quel était l’objectif ?</vt:lpstr>
      <vt:lpstr>Solveur d’optimisation </vt:lpstr>
      <vt:lpstr>Problèmes d’optimisation topologique </vt:lpstr>
      <vt:lpstr>Problèmes d’optimisation topologique </vt:lpstr>
      <vt:lpstr>Formulations des problèmes d’optimisation topologique </vt:lpstr>
      <vt:lpstr>Considérations sur la formulation du problème </vt:lpstr>
      <vt:lpstr>Considérations sur la formulation du problème </vt:lpstr>
      <vt:lpstr>Benchmarking de solveurs d’optimisation pour des problèmes d’optimisation topologique 3D</vt:lpstr>
      <vt:lpstr>Benchmarking de solveurs d’optimisation pour des problèmes d’optimisation topologique 3D</vt:lpstr>
      <vt:lpstr>Benchmarking de solveurs d’optimisation pour des problèmes d’optimisation topologique 3D</vt:lpstr>
      <vt:lpstr>Benchmarking en optimisation topologique 3D</vt:lpstr>
      <vt:lpstr>Benchmarking en optimisation topologique 3D</vt:lpstr>
      <vt:lpstr>Benchmarking de solveurs d’optimisation pour des problèmes d’optimisation topologique 3D</vt:lpstr>
      <vt:lpstr>Considérations sur la formulation du problème </vt:lpstr>
      <vt:lpstr>Le plan d’expériences</vt:lpstr>
      <vt:lpstr>Le plan d’expériences</vt:lpstr>
      <vt:lpstr>Le plan d’expériences</vt:lpstr>
      <vt:lpstr>Profiles de performance pour la compliance minimale 3D</vt:lpstr>
      <vt:lpstr>Profiles de performance pour la compliance minimale 3D</vt:lpstr>
      <vt:lpstr>Profiles de performance pour la compliance minimale 3D</vt:lpstr>
      <vt:lpstr>Data profiles pour la compliance minimale 3D</vt:lpstr>
      <vt:lpstr>Data profiles pour la compliance minimale 3D</vt:lpstr>
      <vt:lpstr>Data profiles pour la compliance minimale 3D</vt:lpstr>
      <vt:lpstr>Conclusions et futur travail</vt:lpstr>
      <vt:lpstr>Conclusions et futur travail</vt:lpstr>
      <vt:lpstr>Conclusions et futur travail</vt:lpstr>
      <vt:lpstr>Présentation PowerPoint</vt:lpstr>
      <vt:lpstr>Autres formulations des problèmes d’optimisation topologique </vt:lpstr>
      <vt:lpstr>Analyse structurale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</dc:creator>
  <cp:lastModifiedBy>Ezail A Godfred</cp:lastModifiedBy>
  <cp:revision>171</cp:revision>
  <dcterms:created xsi:type="dcterms:W3CDTF">2018-06-28T10:25:33Z</dcterms:created>
  <dcterms:modified xsi:type="dcterms:W3CDTF">2019-09-14T11:40:08Z</dcterms:modified>
</cp:coreProperties>
</file>