
<file path=[Content_Types].xml><?xml version="1.0" encoding="utf-8"?>
<Types xmlns="http://schemas.openxmlformats.org/package/2006/content-types">
  <Default Extension="bin" ContentType="application/vnd.ms-office.activeX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ctiveX/activeX1.xml" ContentType="application/vnd.ms-office.activeX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6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8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3.xml" ContentType="application/vnd.openxmlformats-officedocument.drawingml.diagramData+xml"/>
  <Override PartName="/ppt/diagrams/data5.xml" ContentType="application/vnd.openxmlformats-officedocument.drawingml.diagramData+xml"/>
  <Override PartName="/ppt/diagrams/data7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78" r:id="rId9"/>
    <p:sldId id="279" r:id="rId10"/>
    <p:sldId id="265" r:id="rId11"/>
    <p:sldId id="271" r:id="rId12"/>
    <p:sldId id="274" r:id="rId13"/>
    <p:sldId id="276" r:id="rId14"/>
    <p:sldId id="266" r:id="rId15"/>
    <p:sldId id="277" r:id="rId16"/>
    <p:sldId id="260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48841673-CF23-4B65-BAF5-29A22FE9B793}">
          <p14:sldIdLst>
            <p14:sldId id="256"/>
          </p14:sldIdLst>
        </p14:section>
        <p14:section name="Body" id="{6584136F-CDC7-49F0-9057-29D88AD14910}">
          <p14:sldIdLst>
            <p14:sldId id="257"/>
            <p14:sldId id="258"/>
            <p14:sldId id="259"/>
            <p14:sldId id="261"/>
            <p14:sldId id="263"/>
            <p14:sldId id="264"/>
            <p14:sldId id="278"/>
            <p14:sldId id="279"/>
            <p14:sldId id="265"/>
            <p14:sldId id="271"/>
            <p14:sldId id="274"/>
            <p14:sldId id="276"/>
            <p14:sldId id="266"/>
            <p14:sldId id="277"/>
            <p14:sldId id="26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898" autoAdjust="0"/>
    <p:restoredTop sz="92457" autoAdjust="0"/>
  </p:normalViewPr>
  <p:slideViewPr>
    <p:cSldViewPr>
      <p:cViewPr>
        <p:scale>
          <a:sx n="95" d="100"/>
          <a:sy n="95" d="100"/>
        </p:scale>
        <p:origin x="-2094" y="-3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image" Target="../media/image130.png"/><Relationship Id="rId4" Type="http://schemas.openxmlformats.org/officeDocument/2006/relationships/image" Target="../media/image16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15FF26-AC5B-40A4-AB12-E4D9E2CF08F1}" type="doc">
      <dgm:prSet loTypeId="urn:microsoft.com/office/officeart/2005/8/layout/matrix3" loCatId="matrix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fr-FR"/>
        </a:p>
      </dgm:t>
    </dgm:pt>
    <dgm:pt modelId="{16FD1C17-A9C4-46AE-B609-709B772E3640}">
      <dgm:prSet phldrT="[Texte]"/>
      <dgm:spPr/>
      <dgm:t>
        <a:bodyPr/>
        <a:lstStyle/>
        <a:p>
          <a:r>
            <a:rPr lang="en-US" b="1" dirty="0" smtClean="0"/>
            <a:t>AIM: </a:t>
          </a:r>
        </a:p>
        <a:p>
          <a:r>
            <a:rPr lang="en-US" dirty="0" smtClean="0"/>
            <a:t>To take advantage of the low dimensionality in the experimental data.</a:t>
          </a:r>
          <a:endParaRPr lang="fr-FR" dirty="0"/>
        </a:p>
      </dgm:t>
    </dgm:pt>
    <dgm:pt modelId="{8CF76ADF-D343-4E5A-88E5-FF2B4B3C7DA2}" type="parTrans" cxnId="{8E0C1F6C-7FA3-4C22-9180-FC5CF37191AE}">
      <dgm:prSet/>
      <dgm:spPr/>
      <dgm:t>
        <a:bodyPr/>
        <a:lstStyle/>
        <a:p>
          <a:endParaRPr lang="fr-FR"/>
        </a:p>
      </dgm:t>
    </dgm:pt>
    <dgm:pt modelId="{63D6782B-4470-48E9-9D00-24E123333ACE}" type="sibTrans" cxnId="{8E0C1F6C-7FA3-4C22-9180-FC5CF37191AE}">
      <dgm:prSet/>
      <dgm:spPr/>
      <dgm:t>
        <a:bodyPr/>
        <a:lstStyle/>
        <a:p>
          <a:endParaRPr lang="fr-FR"/>
        </a:p>
      </dgm:t>
    </dgm:pt>
    <dgm:pt modelId="{A7BA1D06-F22E-48F6-8324-6E1B39FB1494}">
      <dgm:prSet phldrT="[Texte]"/>
      <dgm:spPr/>
      <dgm:t>
        <a:bodyPr/>
        <a:lstStyle/>
        <a:p>
          <a:r>
            <a:rPr lang="en-US" b="1" dirty="0" smtClean="0"/>
            <a:t>WHAT DOES DMD PROVIDE?</a:t>
          </a:r>
        </a:p>
        <a:p>
          <a:r>
            <a:rPr lang="en-US" dirty="0" smtClean="0"/>
            <a:t>A decomposition of experimental data into a set of dynamic modes.</a:t>
          </a:r>
          <a:endParaRPr lang="fr-FR" dirty="0"/>
        </a:p>
      </dgm:t>
    </dgm:pt>
    <dgm:pt modelId="{06A3C695-CA67-4C03-9A00-1FE3F9389C79}" type="parTrans" cxnId="{B9244144-85C1-43E5-8E10-7123D0A8238B}">
      <dgm:prSet/>
      <dgm:spPr/>
      <dgm:t>
        <a:bodyPr/>
        <a:lstStyle/>
        <a:p>
          <a:endParaRPr lang="fr-FR"/>
        </a:p>
      </dgm:t>
    </dgm:pt>
    <dgm:pt modelId="{FA39B9FD-1C6B-4694-A76D-3A3AC5CECA32}" type="sibTrans" cxnId="{B9244144-85C1-43E5-8E10-7123D0A8238B}">
      <dgm:prSet/>
      <dgm:spPr/>
      <dgm:t>
        <a:bodyPr/>
        <a:lstStyle/>
        <a:p>
          <a:endParaRPr lang="fr-FR"/>
        </a:p>
      </dgm:t>
    </dgm:pt>
    <dgm:pt modelId="{2D49D5DD-921A-4AC8-AE6B-F1864A4F5654}">
      <dgm:prSet phldrT="[Texte]"/>
      <dgm:spPr/>
      <dgm:t>
        <a:bodyPr/>
        <a:lstStyle/>
        <a:p>
          <a:r>
            <a:rPr lang="en-US" b="1" dirty="0" smtClean="0"/>
            <a:t>HOW DOES IT WORK?</a:t>
          </a:r>
        </a:p>
        <a:p>
          <a:r>
            <a:rPr lang="en-US" dirty="0" smtClean="0"/>
            <a:t>DMD computes  the eigenvalues and eigenvectors of the linear model. </a:t>
          </a:r>
          <a:endParaRPr lang="fr-FR" dirty="0"/>
        </a:p>
      </dgm:t>
    </dgm:pt>
    <dgm:pt modelId="{7B1459B9-C21B-4D19-8D7B-017B938143ED}" type="parTrans" cxnId="{2477DC5B-CFA8-4A3B-96BD-35E2BED4023C}">
      <dgm:prSet/>
      <dgm:spPr/>
      <dgm:t>
        <a:bodyPr/>
        <a:lstStyle/>
        <a:p>
          <a:endParaRPr lang="fr-FR"/>
        </a:p>
      </dgm:t>
    </dgm:pt>
    <dgm:pt modelId="{5CA4C21D-913C-4B3F-9225-1B654D9C62F5}" type="sibTrans" cxnId="{2477DC5B-CFA8-4A3B-96BD-35E2BED4023C}">
      <dgm:prSet/>
      <dgm:spPr/>
      <dgm:t>
        <a:bodyPr/>
        <a:lstStyle/>
        <a:p>
          <a:endParaRPr lang="fr-FR"/>
        </a:p>
      </dgm:t>
    </dgm:pt>
    <dgm:pt modelId="{E113C848-7F26-4785-9AE5-750C17A83D63}" type="pres">
      <dgm:prSet presAssocID="{6C15FF26-AC5B-40A4-AB12-E4D9E2CF08F1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E52397B-BFD1-41AF-A3D5-006832BA8DB6}" type="pres">
      <dgm:prSet presAssocID="{6C15FF26-AC5B-40A4-AB12-E4D9E2CF08F1}" presName="diamond" presStyleLbl="bgShp" presStyleIdx="0" presStyleCnt="1"/>
      <dgm:spPr/>
    </dgm:pt>
    <dgm:pt modelId="{934A03E2-46C2-4A12-872C-3410CC751358}" type="pres">
      <dgm:prSet presAssocID="{6C15FF26-AC5B-40A4-AB12-E4D9E2CF08F1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B38D0DE-012B-487B-B8EC-14DEEB1B5908}" type="pres">
      <dgm:prSet presAssocID="{6C15FF26-AC5B-40A4-AB12-E4D9E2CF08F1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9A8B935-8488-4580-8A9C-F99781E01338}" type="pres">
      <dgm:prSet presAssocID="{6C15FF26-AC5B-40A4-AB12-E4D9E2CF08F1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273C0BA-C638-4CA8-8A0B-C12F2E25D460}" type="pres">
      <dgm:prSet presAssocID="{6C15FF26-AC5B-40A4-AB12-E4D9E2CF08F1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B697703-66D2-488F-84AE-FA49B34C9379}" type="presOf" srcId="{6C15FF26-AC5B-40A4-AB12-E4D9E2CF08F1}" destId="{E113C848-7F26-4785-9AE5-750C17A83D63}" srcOrd="0" destOrd="0" presId="urn:microsoft.com/office/officeart/2005/8/layout/matrix3"/>
    <dgm:cxn modelId="{D1B999AC-8E40-4598-A7B3-2CEDE293039A}" type="presOf" srcId="{2D49D5DD-921A-4AC8-AE6B-F1864A4F5654}" destId="{F9A8B935-8488-4580-8A9C-F99781E01338}" srcOrd="0" destOrd="0" presId="urn:microsoft.com/office/officeart/2005/8/layout/matrix3"/>
    <dgm:cxn modelId="{D5FCE35E-C24C-4304-B753-14141756829F}" type="presOf" srcId="{16FD1C17-A9C4-46AE-B609-709B772E3640}" destId="{934A03E2-46C2-4A12-872C-3410CC751358}" srcOrd="0" destOrd="0" presId="urn:microsoft.com/office/officeart/2005/8/layout/matrix3"/>
    <dgm:cxn modelId="{EE4002FA-688A-4B9F-958E-C4A77EC27B05}" type="presOf" srcId="{A7BA1D06-F22E-48F6-8324-6E1B39FB1494}" destId="{5B38D0DE-012B-487B-B8EC-14DEEB1B5908}" srcOrd="0" destOrd="0" presId="urn:microsoft.com/office/officeart/2005/8/layout/matrix3"/>
    <dgm:cxn modelId="{2477DC5B-CFA8-4A3B-96BD-35E2BED4023C}" srcId="{6C15FF26-AC5B-40A4-AB12-E4D9E2CF08F1}" destId="{2D49D5DD-921A-4AC8-AE6B-F1864A4F5654}" srcOrd="2" destOrd="0" parTransId="{7B1459B9-C21B-4D19-8D7B-017B938143ED}" sibTransId="{5CA4C21D-913C-4B3F-9225-1B654D9C62F5}"/>
    <dgm:cxn modelId="{8E0C1F6C-7FA3-4C22-9180-FC5CF37191AE}" srcId="{6C15FF26-AC5B-40A4-AB12-E4D9E2CF08F1}" destId="{16FD1C17-A9C4-46AE-B609-709B772E3640}" srcOrd="0" destOrd="0" parTransId="{8CF76ADF-D343-4E5A-88E5-FF2B4B3C7DA2}" sibTransId="{63D6782B-4470-48E9-9D00-24E123333ACE}"/>
    <dgm:cxn modelId="{B9244144-85C1-43E5-8E10-7123D0A8238B}" srcId="{6C15FF26-AC5B-40A4-AB12-E4D9E2CF08F1}" destId="{A7BA1D06-F22E-48F6-8324-6E1B39FB1494}" srcOrd="1" destOrd="0" parTransId="{06A3C695-CA67-4C03-9A00-1FE3F9389C79}" sibTransId="{FA39B9FD-1C6B-4694-A76D-3A3AC5CECA32}"/>
    <dgm:cxn modelId="{2685F9C2-A63F-4486-A427-43E74E3B60D7}" type="presParOf" srcId="{E113C848-7F26-4785-9AE5-750C17A83D63}" destId="{0E52397B-BFD1-41AF-A3D5-006832BA8DB6}" srcOrd="0" destOrd="0" presId="urn:microsoft.com/office/officeart/2005/8/layout/matrix3"/>
    <dgm:cxn modelId="{178D625D-430D-4862-BE9E-B908652888AE}" type="presParOf" srcId="{E113C848-7F26-4785-9AE5-750C17A83D63}" destId="{934A03E2-46C2-4A12-872C-3410CC751358}" srcOrd="1" destOrd="0" presId="urn:microsoft.com/office/officeart/2005/8/layout/matrix3"/>
    <dgm:cxn modelId="{50D40C48-0526-4993-A52E-0BA07B76BF19}" type="presParOf" srcId="{E113C848-7F26-4785-9AE5-750C17A83D63}" destId="{5B38D0DE-012B-487B-B8EC-14DEEB1B5908}" srcOrd="2" destOrd="0" presId="urn:microsoft.com/office/officeart/2005/8/layout/matrix3"/>
    <dgm:cxn modelId="{E3380E24-DA70-4360-8B6E-83D8927C4722}" type="presParOf" srcId="{E113C848-7F26-4785-9AE5-750C17A83D63}" destId="{F9A8B935-8488-4580-8A9C-F99781E01338}" srcOrd="3" destOrd="0" presId="urn:microsoft.com/office/officeart/2005/8/layout/matrix3"/>
    <dgm:cxn modelId="{5C6CE014-66BD-4318-926D-36E69B843D5B}" type="presParOf" srcId="{E113C848-7F26-4785-9AE5-750C17A83D63}" destId="{3273C0BA-C638-4CA8-8A0B-C12F2E25D460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F6095E-080B-4E8F-96E4-8AECC028700E}" type="doc">
      <dgm:prSet loTypeId="urn:microsoft.com/office/officeart/2005/8/layout/radial4" loCatId="relationship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fr-FR"/>
        </a:p>
      </dgm:t>
    </dgm:pt>
    <dgm:pt modelId="{428E42BB-D2D8-4006-B3A3-27B266697C10}">
      <dgm:prSet phldrT="[Texte]" custT="1"/>
      <dgm:spPr/>
      <dgm:t>
        <a:bodyPr/>
        <a:lstStyle/>
        <a:p>
          <a:r>
            <a:rPr lang="en-US" sz="2000" noProof="0" dirty="0" smtClean="0"/>
            <a:t>Fast ONLINE solution of a </a:t>
          </a:r>
          <a:r>
            <a:rPr lang="en-US" sz="2000" b="1" noProof="0" dirty="0" smtClean="0">
              <a:solidFill>
                <a:srgbClr val="FF0000"/>
              </a:solidFill>
            </a:rPr>
            <a:t>recurring problem</a:t>
          </a:r>
          <a:r>
            <a:rPr lang="en-US" sz="2000" noProof="0" dirty="0" smtClean="0"/>
            <a:t>.</a:t>
          </a:r>
          <a:endParaRPr lang="en-US" sz="2000" noProof="0" dirty="0"/>
        </a:p>
      </dgm:t>
    </dgm:pt>
    <dgm:pt modelId="{1567080E-1BA7-4E4C-81AB-6857DC785871}" type="parTrans" cxnId="{7D7EB3E8-6C6B-4D90-8052-2D82F2494977}">
      <dgm:prSet/>
      <dgm:spPr/>
      <dgm:t>
        <a:bodyPr/>
        <a:lstStyle/>
        <a:p>
          <a:endParaRPr lang="fr-FR"/>
        </a:p>
      </dgm:t>
    </dgm:pt>
    <dgm:pt modelId="{AEF37954-929C-4583-AB1D-115E18633FDC}" type="sibTrans" cxnId="{7D7EB3E8-6C6B-4D90-8052-2D82F2494977}">
      <dgm:prSet/>
      <dgm:spPr/>
      <dgm:t>
        <a:bodyPr/>
        <a:lstStyle/>
        <a:p>
          <a:endParaRPr lang="fr-FR"/>
        </a:p>
      </dgm:t>
    </dgm:pt>
    <dgm:pt modelId="{EC8A9944-74ED-44AF-9DCC-66E5F94A1882}">
      <dgm:prSet phldrT="[Texte]"/>
      <dgm:spPr/>
      <dgm:t>
        <a:bodyPr/>
        <a:lstStyle/>
        <a:p>
          <a:r>
            <a:rPr lang="en-GB" dirty="0" smtClean="0"/>
            <a:t>PGD is a numerical method for solving </a:t>
          </a:r>
          <a:r>
            <a:rPr lang="en-GB" b="1" dirty="0" smtClean="0"/>
            <a:t>boundary</a:t>
          </a:r>
          <a:r>
            <a:rPr lang="en-GB" dirty="0" smtClean="0"/>
            <a:t> </a:t>
          </a:r>
          <a:r>
            <a:rPr lang="en-GB" b="1" dirty="0" smtClean="0"/>
            <a:t>value</a:t>
          </a:r>
          <a:r>
            <a:rPr lang="en-GB" dirty="0" smtClean="0"/>
            <a:t> problems.</a:t>
          </a:r>
          <a:endParaRPr lang="fr-FR" dirty="0"/>
        </a:p>
      </dgm:t>
    </dgm:pt>
    <dgm:pt modelId="{B9135D43-1632-4AE2-B1AC-BED65D4D3618}" type="parTrans" cxnId="{C3BAB861-67A6-4E01-A164-7A0738D0F02D}">
      <dgm:prSet/>
      <dgm:spPr/>
      <dgm:t>
        <a:bodyPr/>
        <a:lstStyle/>
        <a:p>
          <a:endParaRPr lang="fr-FR"/>
        </a:p>
      </dgm:t>
    </dgm:pt>
    <dgm:pt modelId="{B263641B-B121-4A41-9800-3C67C4D7E6C0}" type="sibTrans" cxnId="{C3BAB861-67A6-4E01-A164-7A0738D0F02D}">
      <dgm:prSet/>
      <dgm:spPr/>
      <dgm:t>
        <a:bodyPr/>
        <a:lstStyle/>
        <a:p>
          <a:endParaRPr lang="fr-FR"/>
        </a:p>
      </dgm:t>
    </dgm:pt>
    <dgm:pt modelId="{A6124C51-5C04-4ACB-AC14-4EE4D6F1DC10}">
      <dgm:prSet phldrT="[Texte]"/>
      <dgm:spPr/>
      <dgm:t>
        <a:bodyPr/>
        <a:lstStyle/>
        <a:p>
          <a:r>
            <a:rPr lang="en-GB" dirty="0" smtClean="0"/>
            <a:t>Its </a:t>
          </a:r>
          <a:r>
            <a:rPr lang="en-GB" b="1" dirty="0" smtClean="0">
              <a:solidFill>
                <a:srgbClr val="00B050"/>
              </a:solidFill>
            </a:rPr>
            <a:t>biggest</a:t>
          </a:r>
          <a:r>
            <a:rPr lang="en-GB" b="1" dirty="0" smtClean="0"/>
            <a:t> </a:t>
          </a:r>
          <a:r>
            <a:rPr lang="en-GB" b="1" dirty="0" smtClean="0">
              <a:solidFill>
                <a:srgbClr val="00B050"/>
              </a:solidFill>
            </a:rPr>
            <a:t>advantage</a:t>
          </a:r>
          <a:r>
            <a:rPr lang="en-GB" b="1" dirty="0" smtClean="0"/>
            <a:t> </a:t>
          </a:r>
          <a:r>
            <a:rPr lang="en-GB" dirty="0" smtClean="0"/>
            <a:t>is the ability to work in a </a:t>
          </a:r>
          <a:r>
            <a:rPr lang="en-GB" b="1" dirty="0" smtClean="0">
              <a:solidFill>
                <a:schemeClr val="tx2"/>
              </a:solidFill>
            </a:rPr>
            <a:t>Parameterized</a:t>
          </a:r>
          <a:r>
            <a:rPr lang="en-GB" dirty="0" smtClean="0">
              <a:solidFill>
                <a:schemeClr val="tx2"/>
              </a:solidFill>
            </a:rPr>
            <a:t> </a:t>
          </a:r>
          <a:r>
            <a:rPr lang="en-GB" dirty="0" smtClean="0"/>
            <a:t>approach.</a:t>
          </a:r>
          <a:endParaRPr lang="fr-FR" dirty="0"/>
        </a:p>
      </dgm:t>
    </dgm:pt>
    <dgm:pt modelId="{0FE862BB-A431-4C9F-AD4C-F5D9A8F3C11C}" type="parTrans" cxnId="{D00F6993-9D27-40C3-B153-8983755F4870}">
      <dgm:prSet/>
      <dgm:spPr/>
      <dgm:t>
        <a:bodyPr/>
        <a:lstStyle/>
        <a:p>
          <a:endParaRPr lang="fr-FR"/>
        </a:p>
      </dgm:t>
    </dgm:pt>
    <dgm:pt modelId="{C5D7FBDB-DDD3-46A4-AFA1-142964E3641A}" type="sibTrans" cxnId="{D00F6993-9D27-40C3-B153-8983755F4870}">
      <dgm:prSet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0AA10BBF-5D93-47BA-A9E7-BD2236E53DF1}">
          <dgm:prSet phldrT="[Texte]"/>
          <dgm:spPr/>
          <dgm:t>
            <a:bodyPr/>
            <a:lstStyle/>
            <a:p>
              <a:r>
                <a:rPr lang="en-GB" dirty="0" smtClean="0"/>
                <a:t>The vectors </a:t>
              </a:r>
              <a:r>
                <a:rPr lang="en-GB" b="1" i="1" dirty="0" smtClean="0">
                  <a:solidFill>
                    <a:schemeClr val="accent6">
                      <a:lumMod val="75000"/>
                    </a:schemeClr>
                  </a:solidFill>
                </a:rPr>
                <a:t>R(x)</a:t>
              </a:r>
              <a:r>
                <a:rPr lang="en-GB" dirty="0" smtClean="0">
                  <a:solidFill>
                    <a:schemeClr val="accent6">
                      <a:lumMod val="75000"/>
                    </a:schemeClr>
                  </a:solidFill>
                </a:rPr>
                <a:t>, </a:t>
              </a:r>
              <a:r>
                <a:rPr lang="en-GB" b="1" i="1" dirty="0" smtClean="0">
                  <a:solidFill>
                    <a:schemeClr val="accent6">
                      <a:lumMod val="75000"/>
                    </a:schemeClr>
                  </a:solidFill>
                </a:rPr>
                <a:t>S(y)</a:t>
              </a:r>
              <a:r>
                <a:rPr lang="en-GB" dirty="0" smtClean="0">
                  <a:solidFill>
                    <a:schemeClr val="accent6">
                      <a:lumMod val="75000"/>
                    </a:schemeClr>
                  </a:solidFill>
                </a:rPr>
                <a:t>, </a:t>
              </a:r>
              <a:r>
                <a:rPr lang="en-GB" b="1" i="1" dirty="0" smtClean="0">
                  <a:solidFill>
                    <a:schemeClr val="accent6">
                      <a:lumMod val="75000"/>
                    </a:schemeClr>
                  </a:solidFill>
                </a:rPr>
                <a:t>T(z)</a:t>
              </a:r>
              <a:r>
                <a:rPr lang="en-GB" dirty="0" smtClean="0">
                  <a:solidFill>
                    <a:schemeClr val="accent6">
                      <a:lumMod val="75000"/>
                    </a:schemeClr>
                  </a:solidFill>
                </a:rPr>
                <a:t>,</a:t>
              </a:r>
              <a14:m>
                <m:oMath xmlns:m="http://schemas.openxmlformats.org/officeDocument/2006/math">
                  <m:r>
                    <a:rPr lang="fr-FR" b="0" i="0" smtClean="0">
                      <a:solidFill>
                        <a:schemeClr val="accent6">
                          <a:lumMod val="75000"/>
                        </a:schemeClr>
                      </a:solidFill>
                      <a:latin typeface="Cambria Math"/>
                    </a:rPr>
                    <m:t>  </m:t>
                  </m:r>
                  <m:r>
                    <a:rPr lang="en-GB" i="1" smtClean="0">
                      <a:solidFill>
                        <a:schemeClr val="accent6">
                          <a:lumMod val="75000"/>
                        </a:schemeClr>
                      </a:solidFill>
                      <a:latin typeface="Cambria Math"/>
                    </a:rPr>
                    <m:t>⋯</m:t>
                  </m:r>
                  <m:r>
                    <a:rPr lang="fr-FR" b="0" i="1" smtClean="0">
                      <a:solidFill>
                        <a:schemeClr val="accent6">
                          <a:lumMod val="75000"/>
                        </a:schemeClr>
                      </a:solidFill>
                      <a:latin typeface="Cambria Math"/>
                    </a:rPr>
                    <m:t> </m:t>
                  </m:r>
                </m:oMath>
              </a14:m>
              <a:r>
                <a:rPr lang="en-GB" dirty="0" smtClean="0">
                  <a:solidFill>
                    <a:schemeClr val="accent6">
                      <a:lumMod val="75000"/>
                    </a:schemeClr>
                  </a:solidFill>
                </a:rPr>
                <a:t>, </a:t>
              </a:r>
              <a:r>
                <a:rPr lang="en-GB" b="1" i="1" dirty="0" smtClean="0">
                  <a:solidFill>
                    <a:schemeClr val="accent6">
                      <a:lumMod val="75000"/>
                    </a:schemeClr>
                  </a:solidFill>
                </a:rPr>
                <a:t>Z(n)</a:t>
              </a:r>
              <a:r>
                <a:rPr lang="en-GB" dirty="0" smtClean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GB" dirty="0" smtClean="0"/>
                <a:t>are robustly computed </a:t>
              </a:r>
              <a:r>
                <a:rPr lang="en-GB" b="1" dirty="0" smtClean="0"/>
                <a:t>offline.</a:t>
              </a:r>
              <a:endParaRPr lang="fr-FR" dirty="0"/>
            </a:p>
          </dgm:t>
        </dgm:pt>
      </mc:Choice>
      <mc:Fallback xmlns="">
        <dgm:pt modelId="{0AA10BBF-5D93-47BA-A9E7-BD2236E53DF1}">
          <dgm:prSet phldrT="[Texte]"/>
          <dgm:spPr/>
          <dgm:t>
            <a:bodyPr/>
            <a:lstStyle/>
            <a:p>
              <a:r>
                <a:rPr lang="en-GB" dirty="0" smtClean="0"/>
                <a:t>The vectors </a:t>
              </a:r>
              <a:r>
                <a:rPr lang="en-GB" b="1" i="1" dirty="0" smtClean="0">
                  <a:solidFill>
                    <a:schemeClr val="accent6">
                      <a:lumMod val="75000"/>
                    </a:schemeClr>
                  </a:solidFill>
                </a:rPr>
                <a:t>R(x)</a:t>
              </a:r>
              <a:r>
                <a:rPr lang="en-GB" dirty="0" smtClean="0">
                  <a:solidFill>
                    <a:schemeClr val="accent6">
                      <a:lumMod val="75000"/>
                    </a:schemeClr>
                  </a:solidFill>
                </a:rPr>
                <a:t>, </a:t>
              </a:r>
              <a:r>
                <a:rPr lang="en-GB" b="1" i="1" dirty="0" smtClean="0">
                  <a:solidFill>
                    <a:schemeClr val="accent6">
                      <a:lumMod val="75000"/>
                    </a:schemeClr>
                  </a:solidFill>
                </a:rPr>
                <a:t>S(y)</a:t>
              </a:r>
              <a:r>
                <a:rPr lang="en-GB" dirty="0" smtClean="0">
                  <a:solidFill>
                    <a:schemeClr val="accent6">
                      <a:lumMod val="75000"/>
                    </a:schemeClr>
                  </a:solidFill>
                </a:rPr>
                <a:t>, </a:t>
              </a:r>
              <a:r>
                <a:rPr lang="en-GB" b="1" i="1" dirty="0" smtClean="0">
                  <a:solidFill>
                    <a:schemeClr val="accent6">
                      <a:lumMod val="75000"/>
                    </a:schemeClr>
                  </a:solidFill>
                </a:rPr>
                <a:t>T(z)</a:t>
              </a:r>
              <a:r>
                <a:rPr lang="en-GB" dirty="0" smtClean="0">
                  <a:solidFill>
                    <a:schemeClr val="accent6">
                      <a:lumMod val="75000"/>
                    </a:schemeClr>
                  </a:solidFill>
                </a:rPr>
                <a:t>,</a:t>
              </a:r>
              <a:r>
                <a:rPr lang="fr-FR" b="0" i="0" smtClean="0">
                  <a:solidFill>
                    <a:schemeClr val="accent6">
                      <a:lumMod val="75000"/>
                    </a:schemeClr>
                  </a:solidFill>
                  <a:latin typeface="Cambria Math"/>
                </a:rPr>
                <a:t>  </a:t>
              </a:r>
              <a:r>
                <a:rPr lang="en-GB" i="0" smtClean="0">
                  <a:solidFill>
                    <a:schemeClr val="accent6">
                      <a:lumMod val="75000"/>
                    </a:schemeClr>
                  </a:solidFill>
                  <a:latin typeface="Cambria Math"/>
                </a:rPr>
                <a:t>⋯</a:t>
              </a:r>
              <a:r>
                <a:rPr lang="fr-FR" b="0" i="0" smtClean="0">
                  <a:solidFill>
                    <a:schemeClr val="accent6">
                      <a:lumMod val="75000"/>
                    </a:schemeClr>
                  </a:solidFill>
                  <a:latin typeface="Cambria Math"/>
                </a:rPr>
                <a:t> </a:t>
              </a:r>
              <a:r>
                <a:rPr lang="en-GB" dirty="0" smtClean="0">
                  <a:solidFill>
                    <a:schemeClr val="accent6">
                      <a:lumMod val="75000"/>
                    </a:schemeClr>
                  </a:solidFill>
                </a:rPr>
                <a:t>, </a:t>
              </a:r>
              <a:r>
                <a:rPr lang="en-GB" b="1" i="1" dirty="0" smtClean="0">
                  <a:solidFill>
                    <a:schemeClr val="accent6">
                      <a:lumMod val="75000"/>
                    </a:schemeClr>
                  </a:solidFill>
                </a:rPr>
                <a:t>Z(n)</a:t>
              </a:r>
              <a:r>
                <a:rPr lang="en-GB" dirty="0" smtClean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GB" dirty="0" smtClean="0"/>
                <a:t>are robustly computed </a:t>
              </a:r>
              <a:r>
                <a:rPr lang="en-GB" b="1" dirty="0" smtClean="0"/>
                <a:t>offline.</a:t>
              </a:r>
              <a:endParaRPr lang="fr-FR" dirty="0"/>
            </a:p>
          </dgm:t>
        </dgm:pt>
      </mc:Fallback>
    </mc:AlternateContent>
    <dgm:pt modelId="{9145F85F-F8CE-403A-A015-77A954B11A85}" type="parTrans" cxnId="{45CDDB62-BCAC-4211-86B0-579DC98DEF8F}">
      <dgm:prSet/>
      <dgm:spPr/>
      <dgm:t>
        <a:bodyPr/>
        <a:lstStyle/>
        <a:p>
          <a:endParaRPr lang="fr-FR"/>
        </a:p>
      </dgm:t>
    </dgm:pt>
    <dgm:pt modelId="{DF299E5C-40C4-476A-B6B4-8C28C65C0D76}" type="sibTrans" cxnId="{45CDDB62-BCAC-4211-86B0-579DC98DEF8F}">
      <dgm:prSet/>
      <dgm:spPr/>
      <dgm:t>
        <a:bodyPr/>
        <a:lstStyle/>
        <a:p>
          <a:endParaRPr lang="fr-FR"/>
        </a:p>
      </dgm:t>
    </dgm:pt>
    <dgm:pt modelId="{C6017701-58D6-4B3B-BD8F-1F81664247FF}" type="pres">
      <dgm:prSet presAssocID="{51F6095E-080B-4E8F-96E4-8AECC028700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5F92978-7EFF-450B-97A7-61795B20719F}" type="pres">
      <dgm:prSet presAssocID="{428E42BB-D2D8-4006-B3A3-27B266697C10}" presName="centerShape" presStyleLbl="node0" presStyleIdx="0" presStyleCnt="1" custScaleX="209712" custScaleY="49301" custLinFactNeighborX="-627" custLinFactNeighborY="-17993"/>
      <dgm:spPr/>
      <dgm:t>
        <a:bodyPr/>
        <a:lstStyle/>
        <a:p>
          <a:endParaRPr lang="fr-FR"/>
        </a:p>
      </dgm:t>
    </dgm:pt>
    <dgm:pt modelId="{6884C657-9FFC-4E47-8097-7647377CC4BC}" type="pres">
      <dgm:prSet presAssocID="{B9135D43-1632-4AE2-B1AC-BED65D4D3618}" presName="parTrans" presStyleLbl="bgSibTrans2D1" presStyleIdx="0" presStyleCnt="3"/>
      <dgm:spPr/>
      <dgm:t>
        <a:bodyPr/>
        <a:lstStyle/>
        <a:p>
          <a:endParaRPr lang="fr-FR"/>
        </a:p>
      </dgm:t>
    </dgm:pt>
    <dgm:pt modelId="{EF16BD17-0436-4784-9A48-6122AE4CB586}" type="pres">
      <dgm:prSet presAssocID="{EC8A9944-74ED-44AF-9DCC-66E5F94A1882}" presName="node" presStyleLbl="node1" presStyleIdx="0" presStyleCnt="3" custScaleX="156420" custScaleY="51097" custRadScaleRad="144096" custRadScaleInc="38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23C1DBE-57B3-41BF-861A-36F742217BC5}" type="pres">
      <dgm:prSet presAssocID="{0FE862BB-A431-4C9F-AD4C-F5D9A8F3C11C}" presName="parTrans" presStyleLbl="bgSibTrans2D1" presStyleIdx="1" presStyleCnt="3"/>
      <dgm:spPr/>
      <dgm:t>
        <a:bodyPr/>
        <a:lstStyle/>
        <a:p>
          <a:endParaRPr lang="fr-FR"/>
        </a:p>
      </dgm:t>
    </dgm:pt>
    <dgm:pt modelId="{D858B8CF-2474-4E48-8A76-FE5B6E0CC422}" type="pres">
      <dgm:prSet presAssocID="{A6124C51-5C04-4ACB-AC14-4EE4D6F1DC10}" presName="node" presStyleLbl="node1" presStyleIdx="1" presStyleCnt="3" custScaleX="182742" custScaleY="43523" custRadScaleRad="10725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E3EFB3D-826F-4431-A8B8-90991F19EE09}" type="pres">
      <dgm:prSet presAssocID="{9145F85F-F8CE-403A-A015-77A954B11A85}" presName="parTrans" presStyleLbl="bgSibTrans2D1" presStyleIdx="2" presStyleCnt="3"/>
      <dgm:spPr/>
      <dgm:t>
        <a:bodyPr/>
        <a:lstStyle/>
        <a:p>
          <a:endParaRPr lang="fr-FR"/>
        </a:p>
      </dgm:t>
    </dgm:pt>
    <dgm:pt modelId="{1536F651-4FC6-40DF-8D15-727A3C0A0B37}" type="pres">
      <dgm:prSet presAssocID="{0AA10BBF-5D93-47BA-A9E7-BD2236E53DF1}" presName="node" presStyleLbl="node1" presStyleIdx="2" presStyleCnt="3" custScaleX="179057" custScaleY="49810" custRadScaleRad="152489" custRadScaleInc="-15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A02C29D-17F1-40A6-9AFE-F7031D41E53C}" type="presOf" srcId="{0FE862BB-A431-4C9F-AD4C-F5D9A8F3C11C}" destId="{A23C1DBE-57B3-41BF-861A-36F742217BC5}" srcOrd="0" destOrd="0" presId="urn:microsoft.com/office/officeart/2005/8/layout/radial4"/>
    <dgm:cxn modelId="{1BD56355-2C09-4710-BA9C-5149836A059A}" type="presOf" srcId="{51F6095E-080B-4E8F-96E4-8AECC028700E}" destId="{C6017701-58D6-4B3B-BD8F-1F81664247FF}" srcOrd="0" destOrd="0" presId="urn:microsoft.com/office/officeart/2005/8/layout/radial4"/>
    <dgm:cxn modelId="{D00F6993-9D27-40C3-B153-8983755F4870}" srcId="{428E42BB-D2D8-4006-B3A3-27B266697C10}" destId="{A6124C51-5C04-4ACB-AC14-4EE4D6F1DC10}" srcOrd="1" destOrd="0" parTransId="{0FE862BB-A431-4C9F-AD4C-F5D9A8F3C11C}" sibTransId="{C5D7FBDB-DDD3-46A4-AFA1-142964E3641A}"/>
    <dgm:cxn modelId="{0E966B7D-8E54-47F9-BB68-02DC5D94AF9B}" type="presOf" srcId="{A6124C51-5C04-4ACB-AC14-4EE4D6F1DC10}" destId="{D858B8CF-2474-4E48-8A76-FE5B6E0CC422}" srcOrd="0" destOrd="0" presId="urn:microsoft.com/office/officeart/2005/8/layout/radial4"/>
    <dgm:cxn modelId="{45CDDB62-BCAC-4211-86B0-579DC98DEF8F}" srcId="{428E42BB-D2D8-4006-B3A3-27B266697C10}" destId="{0AA10BBF-5D93-47BA-A9E7-BD2236E53DF1}" srcOrd="2" destOrd="0" parTransId="{9145F85F-F8CE-403A-A015-77A954B11A85}" sibTransId="{DF299E5C-40C4-476A-B6B4-8C28C65C0D76}"/>
    <dgm:cxn modelId="{7D7EB3E8-6C6B-4D90-8052-2D82F2494977}" srcId="{51F6095E-080B-4E8F-96E4-8AECC028700E}" destId="{428E42BB-D2D8-4006-B3A3-27B266697C10}" srcOrd="0" destOrd="0" parTransId="{1567080E-1BA7-4E4C-81AB-6857DC785871}" sibTransId="{AEF37954-929C-4583-AB1D-115E18633FDC}"/>
    <dgm:cxn modelId="{C899DEA8-6F4B-4A41-AADE-07491F12C1F5}" type="presOf" srcId="{EC8A9944-74ED-44AF-9DCC-66E5F94A1882}" destId="{EF16BD17-0436-4784-9A48-6122AE4CB586}" srcOrd="0" destOrd="0" presId="urn:microsoft.com/office/officeart/2005/8/layout/radial4"/>
    <dgm:cxn modelId="{590BDD3D-2EFA-446E-B2FB-AEB507E9672B}" type="presOf" srcId="{0AA10BBF-5D93-47BA-A9E7-BD2236E53DF1}" destId="{1536F651-4FC6-40DF-8D15-727A3C0A0B37}" srcOrd="0" destOrd="0" presId="urn:microsoft.com/office/officeart/2005/8/layout/radial4"/>
    <dgm:cxn modelId="{5E600261-A355-4919-913F-43184FC737C7}" type="presOf" srcId="{428E42BB-D2D8-4006-B3A3-27B266697C10}" destId="{C5F92978-7EFF-450B-97A7-61795B20719F}" srcOrd="0" destOrd="0" presId="urn:microsoft.com/office/officeart/2005/8/layout/radial4"/>
    <dgm:cxn modelId="{C3BAB861-67A6-4E01-A164-7A0738D0F02D}" srcId="{428E42BB-D2D8-4006-B3A3-27B266697C10}" destId="{EC8A9944-74ED-44AF-9DCC-66E5F94A1882}" srcOrd="0" destOrd="0" parTransId="{B9135D43-1632-4AE2-B1AC-BED65D4D3618}" sibTransId="{B263641B-B121-4A41-9800-3C67C4D7E6C0}"/>
    <dgm:cxn modelId="{1FC5D050-E6C7-49C1-8385-75734467A2EF}" type="presOf" srcId="{9145F85F-F8CE-403A-A015-77A954B11A85}" destId="{9E3EFB3D-826F-4431-A8B8-90991F19EE09}" srcOrd="0" destOrd="0" presId="urn:microsoft.com/office/officeart/2005/8/layout/radial4"/>
    <dgm:cxn modelId="{73677A8B-EA9F-4F52-854D-7C2FC264538C}" type="presOf" srcId="{B9135D43-1632-4AE2-B1AC-BED65D4D3618}" destId="{6884C657-9FFC-4E47-8097-7647377CC4BC}" srcOrd="0" destOrd="0" presId="urn:microsoft.com/office/officeart/2005/8/layout/radial4"/>
    <dgm:cxn modelId="{A0B90FC7-7B5D-44C1-87D3-02B30A8C3F2E}" type="presParOf" srcId="{C6017701-58D6-4B3B-BD8F-1F81664247FF}" destId="{C5F92978-7EFF-450B-97A7-61795B20719F}" srcOrd="0" destOrd="0" presId="urn:microsoft.com/office/officeart/2005/8/layout/radial4"/>
    <dgm:cxn modelId="{C9B75370-E8A7-4B1A-98F7-1CE1DC4FE8D4}" type="presParOf" srcId="{C6017701-58D6-4B3B-BD8F-1F81664247FF}" destId="{6884C657-9FFC-4E47-8097-7647377CC4BC}" srcOrd="1" destOrd="0" presId="urn:microsoft.com/office/officeart/2005/8/layout/radial4"/>
    <dgm:cxn modelId="{0A67F270-D5B9-4705-BB2D-5DD30C6BFFE5}" type="presParOf" srcId="{C6017701-58D6-4B3B-BD8F-1F81664247FF}" destId="{EF16BD17-0436-4784-9A48-6122AE4CB586}" srcOrd="2" destOrd="0" presId="urn:microsoft.com/office/officeart/2005/8/layout/radial4"/>
    <dgm:cxn modelId="{FC45EBA7-0FD7-4964-924B-08F7804BE6BF}" type="presParOf" srcId="{C6017701-58D6-4B3B-BD8F-1F81664247FF}" destId="{A23C1DBE-57B3-41BF-861A-36F742217BC5}" srcOrd="3" destOrd="0" presId="urn:microsoft.com/office/officeart/2005/8/layout/radial4"/>
    <dgm:cxn modelId="{1294ACF7-D651-4557-A50C-D1224DF286F3}" type="presParOf" srcId="{C6017701-58D6-4B3B-BD8F-1F81664247FF}" destId="{D858B8CF-2474-4E48-8A76-FE5B6E0CC422}" srcOrd="4" destOrd="0" presId="urn:microsoft.com/office/officeart/2005/8/layout/radial4"/>
    <dgm:cxn modelId="{6A4577C0-7CC0-4EFF-BF4E-8653C8F9BB62}" type="presParOf" srcId="{C6017701-58D6-4B3B-BD8F-1F81664247FF}" destId="{9E3EFB3D-826F-4431-A8B8-90991F19EE09}" srcOrd="5" destOrd="0" presId="urn:microsoft.com/office/officeart/2005/8/layout/radial4"/>
    <dgm:cxn modelId="{25148049-B71B-4C46-B953-8C98AA1B11B9}" type="presParOf" srcId="{C6017701-58D6-4B3B-BD8F-1F81664247FF}" destId="{1536F651-4FC6-40DF-8D15-727A3C0A0B37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F6095E-080B-4E8F-96E4-8AECC028700E}" type="doc">
      <dgm:prSet loTypeId="urn:microsoft.com/office/officeart/2005/8/layout/radial4" loCatId="relationship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fr-FR"/>
        </a:p>
      </dgm:t>
    </dgm:pt>
    <dgm:pt modelId="{428E42BB-D2D8-4006-B3A3-27B266697C10}">
      <dgm:prSet phldrT="[Texte]" custT="1"/>
      <dgm:spPr/>
      <dgm:t>
        <a:bodyPr/>
        <a:lstStyle/>
        <a:p>
          <a:r>
            <a:rPr lang="en-US" sz="2000" noProof="0" dirty="0" smtClean="0"/>
            <a:t>Fast ONLINE solution of a </a:t>
          </a:r>
          <a:r>
            <a:rPr lang="en-US" sz="2000" b="1" noProof="0" dirty="0" smtClean="0">
              <a:solidFill>
                <a:srgbClr val="FF0000"/>
              </a:solidFill>
            </a:rPr>
            <a:t>recurring </a:t>
          </a:r>
          <a:r>
            <a:rPr lang="en-US" sz="2000" b="1" noProof="0" dirty="0" smtClean="0">
              <a:solidFill>
                <a:srgbClr val="FF0000"/>
              </a:solidFill>
            </a:rPr>
            <a:t>problem</a:t>
          </a:r>
          <a:r>
            <a:rPr lang="en-US" sz="2000" noProof="0" dirty="0" smtClean="0"/>
            <a:t>.</a:t>
          </a:r>
          <a:endParaRPr lang="en-US" sz="2000" noProof="0" dirty="0"/>
        </a:p>
      </dgm:t>
    </dgm:pt>
    <dgm:pt modelId="{1567080E-1BA7-4E4C-81AB-6857DC785871}" type="parTrans" cxnId="{7D7EB3E8-6C6B-4D90-8052-2D82F2494977}">
      <dgm:prSet/>
      <dgm:spPr/>
      <dgm:t>
        <a:bodyPr/>
        <a:lstStyle/>
        <a:p>
          <a:endParaRPr lang="fr-FR"/>
        </a:p>
      </dgm:t>
    </dgm:pt>
    <dgm:pt modelId="{AEF37954-929C-4583-AB1D-115E18633FDC}" type="sibTrans" cxnId="{7D7EB3E8-6C6B-4D90-8052-2D82F2494977}">
      <dgm:prSet/>
      <dgm:spPr/>
      <dgm:t>
        <a:bodyPr/>
        <a:lstStyle/>
        <a:p>
          <a:endParaRPr lang="fr-FR"/>
        </a:p>
      </dgm:t>
    </dgm:pt>
    <dgm:pt modelId="{EC8A9944-74ED-44AF-9DCC-66E5F94A1882}">
      <dgm:prSet phldrT="[Texte]"/>
      <dgm:spPr/>
      <dgm:t>
        <a:bodyPr/>
        <a:lstStyle/>
        <a:p>
          <a:r>
            <a:rPr lang="en-GB" dirty="0" smtClean="0"/>
            <a:t>PGD is a numerical method for solving </a:t>
          </a:r>
          <a:r>
            <a:rPr lang="en-GB" b="1" dirty="0" smtClean="0"/>
            <a:t>boundary</a:t>
          </a:r>
          <a:r>
            <a:rPr lang="en-GB" dirty="0" smtClean="0"/>
            <a:t> </a:t>
          </a:r>
          <a:r>
            <a:rPr lang="en-GB" b="1" dirty="0" smtClean="0"/>
            <a:t>value</a:t>
          </a:r>
          <a:r>
            <a:rPr lang="en-GB" dirty="0" smtClean="0"/>
            <a:t> problems.</a:t>
          </a:r>
          <a:endParaRPr lang="fr-FR" dirty="0"/>
        </a:p>
      </dgm:t>
    </dgm:pt>
    <dgm:pt modelId="{B9135D43-1632-4AE2-B1AC-BED65D4D3618}" type="parTrans" cxnId="{C3BAB861-67A6-4E01-A164-7A0738D0F02D}">
      <dgm:prSet/>
      <dgm:spPr/>
      <dgm:t>
        <a:bodyPr/>
        <a:lstStyle/>
        <a:p>
          <a:endParaRPr lang="fr-FR"/>
        </a:p>
      </dgm:t>
    </dgm:pt>
    <dgm:pt modelId="{B263641B-B121-4A41-9800-3C67C4D7E6C0}" type="sibTrans" cxnId="{C3BAB861-67A6-4E01-A164-7A0738D0F02D}">
      <dgm:prSet/>
      <dgm:spPr/>
      <dgm:t>
        <a:bodyPr/>
        <a:lstStyle/>
        <a:p>
          <a:endParaRPr lang="fr-FR"/>
        </a:p>
      </dgm:t>
    </dgm:pt>
    <dgm:pt modelId="{A6124C51-5C04-4ACB-AC14-4EE4D6F1DC10}">
      <dgm:prSet phldrT="[Texte]"/>
      <dgm:spPr/>
      <dgm:t>
        <a:bodyPr/>
        <a:lstStyle/>
        <a:p>
          <a:r>
            <a:rPr lang="en-GB" dirty="0" smtClean="0"/>
            <a:t>Its </a:t>
          </a:r>
          <a:r>
            <a:rPr lang="en-GB" b="1" dirty="0" smtClean="0">
              <a:solidFill>
                <a:srgbClr val="00B050"/>
              </a:solidFill>
            </a:rPr>
            <a:t>biggest</a:t>
          </a:r>
          <a:r>
            <a:rPr lang="en-GB" b="1" dirty="0" smtClean="0"/>
            <a:t> </a:t>
          </a:r>
          <a:r>
            <a:rPr lang="en-GB" b="1" dirty="0" smtClean="0">
              <a:solidFill>
                <a:srgbClr val="00B050"/>
              </a:solidFill>
            </a:rPr>
            <a:t>advantage</a:t>
          </a:r>
          <a:r>
            <a:rPr lang="en-GB" b="1" dirty="0" smtClean="0"/>
            <a:t> </a:t>
          </a:r>
          <a:r>
            <a:rPr lang="en-GB" dirty="0" smtClean="0"/>
            <a:t>is the ability to work in a </a:t>
          </a:r>
          <a:r>
            <a:rPr lang="en-GB" b="1" dirty="0" smtClean="0">
              <a:solidFill>
                <a:schemeClr val="tx2"/>
              </a:solidFill>
            </a:rPr>
            <a:t>Parameterized</a:t>
          </a:r>
          <a:r>
            <a:rPr lang="en-GB" dirty="0" smtClean="0">
              <a:solidFill>
                <a:schemeClr val="tx2"/>
              </a:solidFill>
            </a:rPr>
            <a:t> </a:t>
          </a:r>
          <a:r>
            <a:rPr lang="en-GB" dirty="0" smtClean="0"/>
            <a:t>approach.</a:t>
          </a:r>
          <a:endParaRPr lang="fr-FR" dirty="0"/>
        </a:p>
      </dgm:t>
    </dgm:pt>
    <dgm:pt modelId="{0FE862BB-A431-4C9F-AD4C-F5D9A8F3C11C}" type="parTrans" cxnId="{D00F6993-9D27-40C3-B153-8983755F4870}">
      <dgm:prSet/>
      <dgm:spPr/>
      <dgm:t>
        <a:bodyPr/>
        <a:lstStyle/>
        <a:p>
          <a:endParaRPr lang="fr-FR"/>
        </a:p>
      </dgm:t>
    </dgm:pt>
    <dgm:pt modelId="{C5D7FBDB-DDD3-46A4-AFA1-142964E3641A}" type="sibTrans" cxnId="{D00F6993-9D27-40C3-B153-8983755F4870}">
      <dgm:prSet/>
      <dgm:spPr/>
      <dgm:t>
        <a:bodyPr/>
        <a:lstStyle/>
        <a:p>
          <a:endParaRPr lang="fr-FR"/>
        </a:p>
      </dgm:t>
    </dgm:pt>
    <dgm:pt modelId="{0AA10BBF-5D93-47BA-A9E7-BD2236E53DF1}">
      <dgm:prSet phldrT="[Texte]"/>
      <dgm:spPr>
        <a:blipFill rotWithShape="1">
          <a:blip xmlns:r="http://schemas.openxmlformats.org/officeDocument/2006/relationships" r:embed="rId1"/>
          <a:stretch>
            <a:fillRect l="-576" r="-1536"/>
          </a:stretch>
        </a:blipFill>
      </dgm:spPr>
      <dgm:t>
        <a:bodyPr/>
        <a:lstStyle/>
        <a:p>
          <a:r>
            <a:rPr lang="fr-FR">
              <a:noFill/>
            </a:rPr>
            <a:t> </a:t>
          </a:r>
        </a:p>
      </dgm:t>
    </dgm:pt>
    <dgm:pt modelId="{9145F85F-F8CE-403A-A015-77A954B11A85}" type="parTrans" cxnId="{45CDDB62-BCAC-4211-86B0-579DC98DEF8F}">
      <dgm:prSet/>
      <dgm:spPr/>
      <dgm:t>
        <a:bodyPr/>
        <a:lstStyle/>
        <a:p>
          <a:endParaRPr lang="fr-FR"/>
        </a:p>
      </dgm:t>
    </dgm:pt>
    <dgm:pt modelId="{DF299E5C-40C4-476A-B6B4-8C28C65C0D76}" type="sibTrans" cxnId="{45CDDB62-BCAC-4211-86B0-579DC98DEF8F}">
      <dgm:prSet/>
      <dgm:spPr/>
      <dgm:t>
        <a:bodyPr/>
        <a:lstStyle/>
        <a:p>
          <a:endParaRPr lang="fr-FR"/>
        </a:p>
      </dgm:t>
    </dgm:pt>
    <dgm:pt modelId="{C6017701-58D6-4B3B-BD8F-1F81664247FF}" type="pres">
      <dgm:prSet presAssocID="{51F6095E-080B-4E8F-96E4-8AECC028700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5F92978-7EFF-450B-97A7-61795B20719F}" type="pres">
      <dgm:prSet presAssocID="{428E42BB-D2D8-4006-B3A3-27B266697C10}" presName="centerShape" presStyleLbl="node0" presStyleIdx="0" presStyleCnt="1" custScaleX="209712" custScaleY="49301" custLinFactNeighborX="-627" custLinFactNeighborY="-17993"/>
      <dgm:spPr/>
      <dgm:t>
        <a:bodyPr/>
        <a:lstStyle/>
        <a:p>
          <a:endParaRPr lang="fr-FR"/>
        </a:p>
      </dgm:t>
    </dgm:pt>
    <dgm:pt modelId="{6884C657-9FFC-4E47-8097-7647377CC4BC}" type="pres">
      <dgm:prSet presAssocID="{B9135D43-1632-4AE2-B1AC-BED65D4D3618}" presName="parTrans" presStyleLbl="bgSibTrans2D1" presStyleIdx="0" presStyleCnt="3"/>
      <dgm:spPr/>
      <dgm:t>
        <a:bodyPr/>
        <a:lstStyle/>
        <a:p>
          <a:endParaRPr lang="fr-FR"/>
        </a:p>
      </dgm:t>
    </dgm:pt>
    <dgm:pt modelId="{EF16BD17-0436-4784-9A48-6122AE4CB586}" type="pres">
      <dgm:prSet presAssocID="{EC8A9944-74ED-44AF-9DCC-66E5F94A1882}" presName="node" presStyleLbl="node1" presStyleIdx="0" presStyleCnt="3" custScaleX="156420" custScaleY="51097" custRadScaleRad="144096" custRadScaleInc="38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23C1DBE-57B3-41BF-861A-36F742217BC5}" type="pres">
      <dgm:prSet presAssocID="{0FE862BB-A431-4C9F-AD4C-F5D9A8F3C11C}" presName="parTrans" presStyleLbl="bgSibTrans2D1" presStyleIdx="1" presStyleCnt="3"/>
      <dgm:spPr/>
      <dgm:t>
        <a:bodyPr/>
        <a:lstStyle/>
        <a:p>
          <a:endParaRPr lang="fr-FR"/>
        </a:p>
      </dgm:t>
    </dgm:pt>
    <dgm:pt modelId="{D858B8CF-2474-4E48-8A76-FE5B6E0CC422}" type="pres">
      <dgm:prSet presAssocID="{A6124C51-5C04-4ACB-AC14-4EE4D6F1DC10}" presName="node" presStyleLbl="node1" presStyleIdx="1" presStyleCnt="3" custScaleX="182742" custScaleY="43523" custRadScaleRad="10725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E3EFB3D-826F-4431-A8B8-90991F19EE09}" type="pres">
      <dgm:prSet presAssocID="{9145F85F-F8CE-403A-A015-77A954B11A85}" presName="parTrans" presStyleLbl="bgSibTrans2D1" presStyleIdx="2" presStyleCnt="3"/>
      <dgm:spPr/>
      <dgm:t>
        <a:bodyPr/>
        <a:lstStyle/>
        <a:p>
          <a:endParaRPr lang="fr-FR"/>
        </a:p>
      </dgm:t>
    </dgm:pt>
    <dgm:pt modelId="{1536F651-4FC6-40DF-8D15-727A3C0A0B37}" type="pres">
      <dgm:prSet presAssocID="{0AA10BBF-5D93-47BA-A9E7-BD2236E53DF1}" presName="node" presStyleLbl="node1" presStyleIdx="2" presStyleCnt="3" custScaleX="179057" custScaleY="49810" custRadScaleRad="152489" custRadScaleInc="-15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A02C29D-17F1-40A6-9AFE-F7031D41E53C}" type="presOf" srcId="{0FE862BB-A431-4C9F-AD4C-F5D9A8F3C11C}" destId="{A23C1DBE-57B3-41BF-861A-36F742217BC5}" srcOrd="0" destOrd="0" presId="urn:microsoft.com/office/officeart/2005/8/layout/radial4"/>
    <dgm:cxn modelId="{1BD56355-2C09-4710-BA9C-5149836A059A}" type="presOf" srcId="{51F6095E-080B-4E8F-96E4-8AECC028700E}" destId="{C6017701-58D6-4B3B-BD8F-1F81664247FF}" srcOrd="0" destOrd="0" presId="urn:microsoft.com/office/officeart/2005/8/layout/radial4"/>
    <dgm:cxn modelId="{D00F6993-9D27-40C3-B153-8983755F4870}" srcId="{428E42BB-D2D8-4006-B3A3-27B266697C10}" destId="{A6124C51-5C04-4ACB-AC14-4EE4D6F1DC10}" srcOrd="1" destOrd="0" parTransId="{0FE862BB-A431-4C9F-AD4C-F5D9A8F3C11C}" sibTransId="{C5D7FBDB-DDD3-46A4-AFA1-142964E3641A}"/>
    <dgm:cxn modelId="{0E966B7D-8E54-47F9-BB68-02DC5D94AF9B}" type="presOf" srcId="{A6124C51-5C04-4ACB-AC14-4EE4D6F1DC10}" destId="{D858B8CF-2474-4E48-8A76-FE5B6E0CC422}" srcOrd="0" destOrd="0" presId="urn:microsoft.com/office/officeart/2005/8/layout/radial4"/>
    <dgm:cxn modelId="{45CDDB62-BCAC-4211-86B0-579DC98DEF8F}" srcId="{428E42BB-D2D8-4006-B3A3-27B266697C10}" destId="{0AA10BBF-5D93-47BA-A9E7-BD2236E53DF1}" srcOrd="2" destOrd="0" parTransId="{9145F85F-F8CE-403A-A015-77A954B11A85}" sibTransId="{DF299E5C-40C4-476A-B6B4-8C28C65C0D76}"/>
    <dgm:cxn modelId="{7D7EB3E8-6C6B-4D90-8052-2D82F2494977}" srcId="{51F6095E-080B-4E8F-96E4-8AECC028700E}" destId="{428E42BB-D2D8-4006-B3A3-27B266697C10}" srcOrd="0" destOrd="0" parTransId="{1567080E-1BA7-4E4C-81AB-6857DC785871}" sibTransId="{AEF37954-929C-4583-AB1D-115E18633FDC}"/>
    <dgm:cxn modelId="{C899DEA8-6F4B-4A41-AADE-07491F12C1F5}" type="presOf" srcId="{EC8A9944-74ED-44AF-9DCC-66E5F94A1882}" destId="{EF16BD17-0436-4784-9A48-6122AE4CB586}" srcOrd="0" destOrd="0" presId="urn:microsoft.com/office/officeart/2005/8/layout/radial4"/>
    <dgm:cxn modelId="{590BDD3D-2EFA-446E-B2FB-AEB507E9672B}" type="presOf" srcId="{0AA10BBF-5D93-47BA-A9E7-BD2236E53DF1}" destId="{1536F651-4FC6-40DF-8D15-727A3C0A0B37}" srcOrd="0" destOrd="0" presId="urn:microsoft.com/office/officeart/2005/8/layout/radial4"/>
    <dgm:cxn modelId="{5E600261-A355-4919-913F-43184FC737C7}" type="presOf" srcId="{428E42BB-D2D8-4006-B3A3-27B266697C10}" destId="{C5F92978-7EFF-450B-97A7-61795B20719F}" srcOrd="0" destOrd="0" presId="urn:microsoft.com/office/officeart/2005/8/layout/radial4"/>
    <dgm:cxn modelId="{C3BAB861-67A6-4E01-A164-7A0738D0F02D}" srcId="{428E42BB-D2D8-4006-B3A3-27B266697C10}" destId="{EC8A9944-74ED-44AF-9DCC-66E5F94A1882}" srcOrd="0" destOrd="0" parTransId="{B9135D43-1632-4AE2-B1AC-BED65D4D3618}" sibTransId="{B263641B-B121-4A41-9800-3C67C4D7E6C0}"/>
    <dgm:cxn modelId="{1FC5D050-E6C7-49C1-8385-75734467A2EF}" type="presOf" srcId="{9145F85F-F8CE-403A-A015-77A954B11A85}" destId="{9E3EFB3D-826F-4431-A8B8-90991F19EE09}" srcOrd="0" destOrd="0" presId="urn:microsoft.com/office/officeart/2005/8/layout/radial4"/>
    <dgm:cxn modelId="{73677A8B-EA9F-4F52-854D-7C2FC264538C}" type="presOf" srcId="{B9135D43-1632-4AE2-B1AC-BED65D4D3618}" destId="{6884C657-9FFC-4E47-8097-7647377CC4BC}" srcOrd="0" destOrd="0" presId="urn:microsoft.com/office/officeart/2005/8/layout/radial4"/>
    <dgm:cxn modelId="{A0B90FC7-7B5D-44C1-87D3-02B30A8C3F2E}" type="presParOf" srcId="{C6017701-58D6-4B3B-BD8F-1F81664247FF}" destId="{C5F92978-7EFF-450B-97A7-61795B20719F}" srcOrd="0" destOrd="0" presId="urn:microsoft.com/office/officeart/2005/8/layout/radial4"/>
    <dgm:cxn modelId="{C9B75370-E8A7-4B1A-98F7-1CE1DC4FE8D4}" type="presParOf" srcId="{C6017701-58D6-4B3B-BD8F-1F81664247FF}" destId="{6884C657-9FFC-4E47-8097-7647377CC4BC}" srcOrd="1" destOrd="0" presId="urn:microsoft.com/office/officeart/2005/8/layout/radial4"/>
    <dgm:cxn modelId="{0A67F270-D5B9-4705-BB2D-5DD30C6BFFE5}" type="presParOf" srcId="{C6017701-58D6-4B3B-BD8F-1F81664247FF}" destId="{EF16BD17-0436-4784-9A48-6122AE4CB586}" srcOrd="2" destOrd="0" presId="urn:microsoft.com/office/officeart/2005/8/layout/radial4"/>
    <dgm:cxn modelId="{FC45EBA7-0FD7-4964-924B-08F7804BE6BF}" type="presParOf" srcId="{C6017701-58D6-4B3B-BD8F-1F81664247FF}" destId="{A23C1DBE-57B3-41BF-861A-36F742217BC5}" srcOrd="3" destOrd="0" presId="urn:microsoft.com/office/officeart/2005/8/layout/radial4"/>
    <dgm:cxn modelId="{1294ACF7-D651-4557-A50C-D1224DF286F3}" type="presParOf" srcId="{C6017701-58D6-4B3B-BD8F-1F81664247FF}" destId="{D858B8CF-2474-4E48-8A76-FE5B6E0CC422}" srcOrd="4" destOrd="0" presId="urn:microsoft.com/office/officeart/2005/8/layout/radial4"/>
    <dgm:cxn modelId="{6A4577C0-7CC0-4EFF-BF4E-8653C8F9BB62}" type="presParOf" srcId="{C6017701-58D6-4B3B-BD8F-1F81664247FF}" destId="{9E3EFB3D-826F-4431-A8B8-90991F19EE09}" srcOrd="5" destOrd="0" presId="urn:microsoft.com/office/officeart/2005/8/layout/radial4"/>
    <dgm:cxn modelId="{25148049-B71B-4C46-B953-8C98AA1B11B9}" type="presParOf" srcId="{C6017701-58D6-4B3B-BD8F-1F81664247FF}" destId="{1536F651-4FC6-40DF-8D15-727A3C0A0B37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4D5FFA3-AA3F-423F-974F-FE7E209204C6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59FFB0C2-5E84-4A86-AB4D-098937933518}">
          <dgm:prSet phldrT="[Texte]" custT="1"/>
          <dgm:spPr/>
          <dgm:t>
            <a:bodyPr/>
            <a:lstStyle/>
            <a:p>
              <a:endParaRPr lang="en-GB" sz="2000" i="1" dirty="0" smtClean="0">
                <a:latin typeface="Cambria Math"/>
              </a:endParaRPr>
            </a:p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GB" sz="200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sz="2000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GB" sz="2000" i="1">
                                <a:latin typeface="Cambria Math"/>
                                <a:ea typeface="Cambria Math"/>
                              </a:rPr>
                              <m:t>𝒯</m:t>
                            </m:r>
                            <m:d>
                              <m:dPr>
                                <m:ctrlP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sz="2000" b="1" i="1">
                                    <a:latin typeface="Cambria Math"/>
                                    <a:ea typeface="Cambria Math"/>
                                  </a:rPr>
                                  <m:t>𝒙</m:t>
                                </m:r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;</m:t>
                                </m:r>
                                <m:r>
                                  <a:rPr lang="fr-FR" sz="2000" b="1" i="1">
                                    <a:latin typeface="Cambria Math"/>
                                    <a:ea typeface="Cambria Math"/>
                                  </a:rPr>
                                  <m:t>𝝁</m:t>
                                </m:r>
                              </m:e>
                            </m:d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𝒯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𝐷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;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fr-FR" sz="20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2000" i="1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e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𝛻</m:t>
                            </m:r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𝒯</m:t>
                            </m:r>
                            <m:d>
                              <m:dPr>
                                <m:ctrlP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sz="2000" b="1" i="1">
                                    <a:latin typeface="Cambria Math"/>
                                    <a:ea typeface="Cambria Math"/>
                                  </a:rPr>
                                  <m:t>𝒙</m:t>
                                </m:r>
                                <m: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  <m:t>;</m:t>
                                </m:r>
                                <m:r>
                                  <a:rPr lang="fr-FR" sz="2000" b="1" i="1">
                                    <a:latin typeface="Cambria Math"/>
                                    <a:ea typeface="Cambria Math"/>
                                  </a:rPr>
                                  <m:t>𝝁</m:t>
                                </m:r>
                              </m:e>
                            </m:d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⋅</m:t>
                            </m:r>
                            <m:r>
                              <a:rPr lang="fr-FR" sz="2000" b="1" i="1">
                                <a:latin typeface="Cambria Math"/>
                                <a:ea typeface="Cambria Math"/>
                              </a:rPr>
                              <m:t>𝒏</m:t>
                            </m:r>
                            <m:d>
                              <m:dPr>
                                <m:ctrlPr>
                                  <a:rPr lang="fr-FR" sz="2000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sz="2000" b="1" i="1">
                                    <a:latin typeface="Cambria Math"/>
                                    <a:ea typeface="Cambria Math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fr-FR" sz="2000" i="1">
                                <a:latin typeface="Cambria Math"/>
                                <a:ea typeface="Cambria Math"/>
                              </a:rPr>
                              <m:t>=0</m:t>
                            </m:r>
                          </m:e>
                        </m:eqArr>
                      </m:e>
                    </m:d>
                    <m:r>
                      <a:rPr lang="fr-FR" sz="2000" i="1">
                        <a:latin typeface="Cambria Math"/>
                      </a:rPr>
                      <m:t> </m:t>
                    </m:r>
                  </m:oMath>
                </m:oMathPara>
              </a14:m>
              <a:endParaRPr lang="fr-FR" sz="3200" dirty="0"/>
            </a:p>
          </dgm:t>
        </dgm:pt>
      </mc:Choice>
      <mc:Fallback xmlns="">
        <dgm:pt modelId="{59FFB0C2-5E84-4A86-AB4D-098937933518}">
          <dgm:prSet phldrT="[Texte]" custT="1"/>
          <dgm:spPr/>
          <dgm:t>
            <a:bodyPr/>
            <a:lstStyle/>
            <a:p>
              <a:endParaRPr lang="en-GB" sz="2000" i="1" dirty="0" smtClean="0">
                <a:latin typeface="Cambria Math"/>
              </a:endParaRPr>
            </a:p>
            <a:p>
              <a:r>
                <a:rPr lang="en-GB" sz="2000" i="0" smtClean="0">
                  <a:latin typeface="Cambria Math"/>
                </a:rPr>
                <a:t>{</a:t>
              </a:r>
              <a:r>
                <a:rPr lang="en-GB" sz="2000" i="0">
                  <a:latin typeface="Cambria Math"/>
                </a:rPr>
                <a:t>█(</a:t>
              </a:r>
              <a:r>
                <a:rPr lang="en-GB" sz="2000" i="0">
                  <a:latin typeface="Cambria Math"/>
                  <a:ea typeface="Cambria Math"/>
                </a:rPr>
                <a:t>𝒯</a:t>
              </a:r>
              <a:r>
                <a:rPr lang="fr-FR" sz="2000" i="0">
                  <a:latin typeface="Cambria Math"/>
                  <a:ea typeface="Cambria Math"/>
                </a:rPr>
                <a:t>(</a:t>
              </a:r>
              <a:r>
                <a:rPr lang="fr-FR" sz="2000" b="1" i="0">
                  <a:latin typeface="Cambria Math"/>
                  <a:ea typeface="Cambria Math"/>
                </a:rPr>
                <a:t>𝒙</a:t>
              </a:r>
              <a:r>
                <a:rPr lang="fr-FR" sz="2000" i="0">
                  <a:latin typeface="Cambria Math"/>
                  <a:ea typeface="Cambria Math"/>
                </a:rPr>
                <a:t>;</a:t>
              </a:r>
              <a:r>
                <a:rPr lang="fr-FR" sz="2000" b="1" i="0">
                  <a:latin typeface="Cambria Math"/>
                  <a:ea typeface="Cambria Math"/>
                </a:rPr>
                <a:t>𝝁)</a:t>
              </a:r>
              <a:r>
                <a:rPr lang="fr-FR" sz="2000" i="0">
                  <a:latin typeface="Cambria Math"/>
                  <a:ea typeface="Cambria Math"/>
                </a:rPr>
                <a:t>=𝒯_𝐷 (𝑦;𝑦 ̅ )@𝛻𝒯(</a:t>
              </a:r>
              <a:r>
                <a:rPr lang="fr-FR" sz="2000" b="1" i="0">
                  <a:latin typeface="Cambria Math"/>
                  <a:ea typeface="Cambria Math"/>
                </a:rPr>
                <a:t>𝒙</a:t>
              </a:r>
              <a:r>
                <a:rPr lang="fr-FR" sz="2000" i="0">
                  <a:latin typeface="Cambria Math"/>
                  <a:ea typeface="Cambria Math"/>
                </a:rPr>
                <a:t>;</a:t>
              </a:r>
              <a:r>
                <a:rPr lang="fr-FR" sz="2000" b="1" i="0">
                  <a:latin typeface="Cambria Math"/>
                  <a:ea typeface="Cambria Math"/>
                </a:rPr>
                <a:t>𝝁)</a:t>
              </a:r>
              <a:r>
                <a:rPr lang="fr-FR" sz="2000" i="0">
                  <a:latin typeface="Cambria Math"/>
                  <a:ea typeface="Cambria Math"/>
                </a:rPr>
                <a:t>⋅</a:t>
              </a:r>
              <a:r>
                <a:rPr lang="fr-FR" sz="2000" b="1" i="0">
                  <a:latin typeface="Cambria Math"/>
                  <a:ea typeface="Cambria Math"/>
                </a:rPr>
                <a:t>𝒏(𝒙)</a:t>
              </a:r>
              <a:r>
                <a:rPr lang="fr-FR" sz="2000" i="0">
                  <a:latin typeface="Cambria Math"/>
                  <a:ea typeface="Cambria Math"/>
                </a:rPr>
                <a:t>=0)┤ </a:t>
              </a:r>
              <a:r>
                <a:rPr lang="fr-FR" sz="2000" i="0">
                  <a:latin typeface="Cambria Math"/>
                </a:rPr>
                <a:t> </a:t>
              </a:r>
              <a:endParaRPr lang="fr-FR" sz="3200" dirty="0"/>
            </a:p>
          </dgm:t>
        </dgm:pt>
      </mc:Fallback>
    </mc:AlternateContent>
    <dgm:pt modelId="{1DD66060-9FC6-47AF-A95C-ACD15523C653}" type="parTrans" cxnId="{D26C34A8-6B30-49D0-B6D0-B5489D8C6AB0}">
      <dgm:prSet/>
      <dgm:spPr/>
      <dgm:t>
        <a:bodyPr/>
        <a:lstStyle/>
        <a:p>
          <a:endParaRPr lang="fr-FR"/>
        </a:p>
      </dgm:t>
    </dgm:pt>
    <dgm:pt modelId="{5750416C-CABF-4A9F-9CDD-A5FC8058D13E}" type="sibTrans" cxnId="{D26C34A8-6B30-49D0-B6D0-B5489D8C6AB0}">
      <dgm:prSet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4FB65D1F-1F20-47D9-BBD6-6AEB79369D22}">
          <dgm:prSet phldrT="[Texte]" custT="1"/>
          <dgm:spPr/>
          <dgm:t>
            <a:bodyPr/>
            <a:lstStyle/>
            <a:p>
              <a:endParaRPr lang="fr-FR" sz="1400" i="1" dirty="0" smtClean="0">
                <a:latin typeface="Cambria Math"/>
              </a:endParaRPr>
            </a:p>
            <a:p>
              <a:pPr/>
              <a14:m>
                <m:oMathPara xmlns:m="http://schemas.openxmlformats.org/officeDocument/2006/math">
                  <m:oMathParaPr>
                    <m:jc m:val="left"/>
                  </m:oMathParaPr>
                  <m:oMath xmlns:m="http://schemas.openxmlformats.org/officeDocument/2006/math">
                    <m:sSub>
                      <m:sSubPr>
                        <m:ctrlPr>
                          <a:rPr lang="en-GB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/>
                            <a:ea typeface="Cambria Math"/>
                          </a:rPr>
                          <m:t>𝒯</m:t>
                        </m:r>
                      </m:e>
                      <m:sub>
                        <m:r>
                          <a:rPr lang="fr-FR" sz="1400" i="1">
                            <a:latin typeface="Cambria Math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fr-FR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fr-FR" sz="1400" i="1">
                            <a:latin typeface="Cambria Math"/>
                          </a:rPr>
                          <m:t>𝑦</m:t>
                        </m:r>
                        <m:r>
                          <a:rPr lang="fr-FR" sz="1400" i="1">
                            <a:latin typeface="Cambria Math"/>
                          </a:rPr>
                          <m:t>,</m:t>
                        </m:r>
                        <m:r>
                          <a:rPr lang="fr-FR" sz="1400" i="1">
                            <a:latin typeface="Cambria Math"/>
                          </a:rPr>
                          <m:t>𝑡</m:t>
                        </m:r>
                        <m:r>
                          <a:rPr lang="fr-FR" sz="1400" i="1">
                            <a:latin typeface="Cambria Math"/>
                          </a:rPr>
                          <m:t>;</m:t>
                        </m:r>
                        <m:acc>
                          <m:accPr>
                            <m:chr m:val="̅"/>
                            <m:ctrlPr>
                              <a:rPr lang="fr-FR" sz="14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4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fr-FR" sz="14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GB" sz="1400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sz="1400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fr-FR" sz="1400" i="1">
                                <a:latin typeface="Cambria Math"/>
                              </a:rPr>
                              <m:t>300</m:t>
                            </m:r>
                          </m:e>
                          <m:e>
                            <m:r>
                              <a:rPr lang="fr-FR" sz="1400" i="1">
                                <a:latin typeface="Cambria Math"/>
                              </a:rPr>
                              <m:t>300+325</m:t>
                            </m:r>
                            <m:sSup>
                              <m:sSupPr>
                                <m:ctrlPr>
                                  <a:rPr lang="fr-FR" sz="14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sz="1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fr-FR" sz="1400" i="1">
                                            <a:latin typeface="Cambria Math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 sz="1400">
                                            <a:latin typeface="Cambria Math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fr-FR" sz="1400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sz="1400" i="1">
                                                <a:latin typeface="Cambria Math"/>
                                              </a:rPr>
                                              <m:t>3⋅</m:t>
                                            </m:r>
                                            <m:r>
                                              <a:rPr lang="fr-FR" sz="1400" i="1">
                                                <a:latin typeface="Cambria Math"/>
                                              </a:rPr>
                                              <m:t>𝜋</m:t>
                                            </m:r>
                                            <m:r>
                                              <a:rPr lang="fr-FR" sz="1400" i="1">
                                                <a:latin typeface="Cambria Math"/>
                                              </a:rPr>
                                              <m:t>⋅</m:t>
                                            </m:r>
                                            <m:d>
                                              <m:dPr>
                                                <m:begChr m:val="|"/>
                                                <m:endChr m:val="|"/>
                                                <m:ctrlPr>
                                                  <a:rPr lang="fr-FR" sz="1400" i="1">
                                                    <a:latin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fr-FR" sz="1400" i="1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  <m:r>
                                                  <a:rPr lang="fr-FR" sz="1400" i="1">
                                                    <a:latin typeface="Cambria Math"/>
                                                  </a:rPr>
                                                  <m:t>−</m:t>
                                                </m:r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fr-FR" sz="1400" i="1">
                                                        <a:latin typeface="Cambria Math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fr-FR" sz="1400" i="1">
                                                        <a:latin typeface="Cambria Math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</m:acc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fr-FR" sz="1400" i="1">
                                        <a:latin typeface="Cambria Math"/>
                                      </a:rPr>
                                      <m:t>+1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fr-FR" sz="1400" i="1">
                                    <a:latin typeface="Cambria Math"/>
                                  </a:rPr>
                                  <m:t> </m:t>
                                </m:r>
                              </m:sup>
                            </m:sSup>
                          </m:e>
                          <m:e>
                            <m:r>
                              <a:rPr lang="fr-FR" sz="1400" i="1">
                                <a:latin typeface="Cambria Math"/>
                              </a:rPr>
                              <m:t>300</m:t>
                            </m:r>
                          </m:e>
                        </m:eqArr>
                      </m:e>
                    </m:d>
                  </m:oMath>
                </m:oMathPara>
              </a14:m>
              <a:endParaRPr lang="fr-FR" sz="2700" dirty="0"/>
            </a:p>
          </dgm:t>
        </dgm:pt>
      </mc:Choice>
      <mc:Fallback xmlns="">
        <dgm:pt modelId="{4FB65D1F-1F20-47D9-BBD6-6AEB79369D22}">
          <dgm:prSet phldrT="[Texte]" custT="1"/>
          <dgm:spPr/>
          <dgm:t>
            <a:bodyPr/>
            <a:lstStyle/>
            <a:p>
              <a:pPr/>
              <a:endParaRPr lang="fr-FR" sz="1400" i="1" dirty="0" smtClean="0">
                <a:latin typeface="Cambria Math"/>
              </a:endParaRPr>
            </a:p>
            <a:p>
              <a:pPr/>
              <a:r>
                <a:rPr lang="en-GB" sz="1400" i="0">
                  <a:latin typeface="Cambria Math"/>
                  <a:ea typeface="Cambria Math"/>
                </a:rPr>
                <a:t>𝒯</a:t>
              </a:r>
              <a:r>
                <a:rPr lang="en-GB" sz="1400" i="0" smtClean="0">
                  <a:latin typeface="Cambria Math"/>
                  <a:ea typeface="Cambria Math"/>
                </a:rPr>
                <a:t>_</a:t>
              </a:r>
              <a:r>
                <a:rPr lang="fr-FR" sz="1400" i="0">
                  <a:latin typeface="Cambria Math"/>
                </a:rPr>
                <a:t>𝐷 (𝑦,𝑡;𝑦 ̅ )=</a:t>
              </a:r>
              <a:r>
                <a:rPr lang="en-GB" sz="1400" i="0">
                  <a:latin typeface="Cambria Math"/>
                </a:rPr>
                <a:t>{</a:t>
              </a:r>
              <a:r>
                <a:rPr lang="fr-FR" sz="1400" i="0">
                  <a:latin typeface="Cambria Math"/>
                </a:rPr>
                <a:t>█(300@300+325(sin⁡(3⋅𝜋⋅|𝑦−𝑦 ̅ |)+1)^ @300)┤</a:t>
              </a:r>
              <a:endParaRPr lang="fr-FR" sz="2700" dirty="0"/>
            </a:p>
          </dgm:t>
        </dgm:pt>
      </mc:Fallback>
    </mc:AlternateContent>
    <dgm:pt modelId="{D9D85A52-5B04-459F-B537-9C7C208BED9B}" type="parTrans" cxnId="{9CE7D761-F917-4D80-94DD-7098885AE79F}">
      <dgm:prSet/>
      <dgm:spPr/>
      <dgm:t>
        <a:bodyPr/>
        <a:lstStyle/>
        <a:p>
          <a:endParaRPr lang="fr-FR"/>
        </a:p>
      </dgm:t>
    </dgm:pt>
    <dgm:pt modelId="{E1622362-C8F2-43E5-8ECF-DA65F2A2FB71}" type="sibTrans" cxnId="{9CE7D761-F917-4D80-94DD-7098885AE79F}">
      <dgm:prSet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2B5E8E2D-9BE6-4FB6-88A3-12C3BAA58351}">
          <dgm:prSet phldrT="[Texte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left"/>
                  </m:oMathParaPr>
                  <m:oMath xmlns:m="http://schemas.openxmlformats.org/officeDocument/2006/math">
                    <m:acc>
                      <m:accPr>
                        <m:chr m:val="̅"/>
                        <m:ctrlPr>
                          <a:rPr lang="fr-FR" sz="1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fr-FR" sz="1400" i="1">
                        <a:latin typeface="Cambria Math"/>
                        <a:ea typeface="Cambria Math"/>
                      </a:rPr>
                      <m:t>∈[0,4;0,6]</m:t>
                    </m:r>
                  </m:oMath>
                </m:oMathPara>
              </a14:m>
              <a:endParaRPr lang="fr-FR" sz="1400" dirty="0"/>
            </a:p>
          </dgm:t>
        </dgm:pt>
      </mc:Choice>
      <mc:Fallback xmlns="">
        <dgm:pt modelId="{2B5E8E2D-9BE6-4FB6-88A3-12C3BAA58351}">
          <dgm:prSet phldrT="[Texte]" custT="1"/>
          <dgm:spPr/>
          <dgm:t>
            <a:bodyPr/>
            <a:lstStyle/>
            <a:p>
              <a:pPr/>
              <a:r>
                <a:rPr lang="fr-FR" sz="1400" i="0">
                  <a:latin typeface="Cambria Math"/>
                </a:rPr>
                <a:t>𝑦</a:t>
              </a:r>
              <a:r>
                <a:rPr lang="fr-FR" sz="1400" i="0" smtClean="0">
                  <a:latin typeface="Cambria Math"/>
                </a:rPr>
                <a:t> ̅</a:t>
              </a:r>
              <a:r>
                <a:rPr lang="fr-FR" sz="1400" i="0">
                  <a:latin typeface="Cambria Math"/>
                  <a:ea typeface="Cambria Math"/>
                </a:rPr>
                <a:t>∈[0,4;0,6]</a:t>
              </a:r>
              <a:endParaRPr lang="fr-FR" sz="1400" dirty="0"/>
            </a:p>
          </dgm:t>
        </dgm:pt>
      </mc:Fallback>
    </mc:AlternateContent>
    <dgm:pt modelId="{82786529-7967-4C61-8C25-06C6828E8C05}" type="parTrans" cxnId="{E6366FD8-4CB4-4BD5-84FC-6D2FA7CE3A5E}">
      <dgm:prSet/>
      <dgm:spPr/>
      <dgm:t>
        <a:bodyPr/>
        <a:lstStyle/>
        <a:p>
          <a:endParaRPr lang="fr-FR"/>
        </a:p>
      </dgm:t>
    </dgm:pt>
    <dgm:pt modelId="{0851B8CF-B5FF-44B1-877C-4C9572E5C5E9}" type="sibTrans" cxnId="{E6366FD8-4CB4-4BD5-84FC-6D2FA7CE3A5E}">
      <dgm:prSet/>
      <dgm:spPr/>
      <dgm:t>
        <a:bodyPr/>
        <a:lstStyle/>
        <a:p>
          <a:endParaRPr lang="fr-FR"/>
        </a:p>
      </dgm:t>
    </dgm:pt>
    <dgm:pt modelId="{0EBC4AD4-11D5-40CF-B578-CAF5631D1AB8}" type="pres">
      <dgm:prSet presAssocID="{94D5FFA3-AA3F-423F-974F-FE7E209204C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F3A29069-BB20-4F6F-8968-89DB87292124}" type="pres">
      <dgm:prSet presAssocID="{59FFB0C2-5E84-4A86-AB4D-098937933518}" presName="root" presStyleCnt="0"/>
      <dgm:spPr/>
    </dgm:pt>
    <dgm:pt modelId="{FE40A9F1-05C1-4881-A968-B83E79BAB21F}" type="pres">
      <dgm:prSet presAssocID="{59FFB0C2-5E84-4A86-AB4D-098937933518}" presName="rootComposite" presStyleCnt="0"/>
      <dgm:spPr/>
    </dgm:pt>
    <dgm:pt modelId="{B3FB4B97-C64F-422F-867D-25CDD316CA05}" type="pres">
      <dgm:prSet presAssocID="{59FFB0C2-5E84-4A86-AB4D-098937933518}" presName="rootText" presStyleLbl="node1" presStyleIdx="0" presStyleCnt="1" custScaleX="45390" custScaleY="31771" custLinFactNeighborX="1485"/>
      <dgm:spPr/>
      <dgm:t>
        <a:bodyPr/>
        <a:lstStyle/>
        <a:p>
          <a:endParaRPr lang="fr-FR"/>
        </a:p>
      </dgm:t>
    </dgm:pt>
    <dgm:pt modelId="{1EAB9A40-E1F5-4BE2-8DAE-D0A03CB93455}" type="pres">
      <dgm:prSet presAssocID="{59FFB0C2-5E84-4A86-AB4D-098937933518}" presName="rootConnector" presStyleLbl="node1" presStyleIdx="0" presStyleCnt="1"/>
      <dgm:spPr/>
      <dgm:t>
        <a:bodyPr/>
        <a:lstStyle/>
        <a:p>
          <a:endParaRPr lang="fr-FR"/>
        </a:p>
      </dgm:t>
    </dgm:pt>
    <dgm:pt modelId="{BE234A84-8362-41DC-B927-FFF710469768}" type="pres">
      <dgm:prSet presAssocID="{59FFB0C2-5E84-4A86-AB4D-098937933518}" presName="childShape" presStyleCnt="0"/>
      <dgm:spPr/>
    </dgm:pt>
    <dgm:pt modelId="{23857F07-595D-46DC-B80C-7B1B4F8E40F1}" type="pres">
      <dgm:prSet presAssocID="{D9D85A52-5B04-459F-B537-9C7C208BED9B}" presName="Name13" presStyleLbl="parChTrans1D2" presStyleIdx="0" presStyleCnt="2"/>
      <dgm:spPr/>
      <dgm:t>
        <a:bodyPr/>
        <a:lstStyle/>
        <a:p>
          <a:endParaRPr lang="fr-FR"/>
        </a:p>
      </dgm:t>
    </dgm:pt>
    <dgm:pt modelId="{FE7EE839-C73F-46C4-B6E1-4222BC7F53CA}" type="pres">
      <dgm:prSet presAssocID="{4FB65D1F-1F20-47D9-BBD6-6AEB79369D22}" presName="childText" presStyleLbl="bgAcc1" presStyleIdx="0" presStyleCnt="2" custScaleX="102707" custScaleY="27183" custLinFactNeighborX="-2049" custLinFactNeighborY="-2286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FEF8285-A22C-4FE3-A76D-0C7DAE505998}" type="pres">
      <dgm:prSet presAssocID="{82786529-7967-4C61-8C25-06C6828E8C05}" presName="Name13" presStyleLbl="parChTrans1D2" presStyleIdx="1" presStyleCnt="2"/>
      <dgm:spPr/>
      <dgm:t>
        <a:bodyPr/>
        <a:lstStyle/>
        <a:p>
          <a:endParaRPr lang="fr-FR"/>
        </a:p>
      </dgm:t>
    </dgm:pt>
    <dgm:pt modelId="{D81A33CF-CDAE-49CF-8B62-B2B83FE372BA}" type="pres">
      <dgm:prSet presAssocID="{2B5E8E2D-9BE6-4FB6-88A3-12C3BAA58351}" presName="childText" presStyleLbl="bgAcc1" presStyleIdx="1" presStyleCnt="2" custScaleX="23058" custScaleY="14971" custLinFactNeighborX="807" custLinFactNeighborY="-4055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8A72611-189B-4FF2-8549-9F6D98194076}" type="presOf" srcId="{4FB65D1F-1F20-47D9-BBD6-6AEB79369D22}" destId="{FE7EE839-C73F-46C4-B6E1-4222BC7F53CA}" srcOrd="0" destOrd="0" presId="urn:microsoft.com/office/officeart/2005/8/layout/hierarchy3"/>
    <dgm:cxn modelId="{E6366FD8-4CB4-4BD5-84FC-6D2FA7CE3A5E}" srcId="{59FFB0C2-5E84-4A86-AB4D-098937933518}" destId="{2B5E8E2D-9BE6-4FB6-88A3-12C3BAA58351}" srcOrd="1" destOrd="0" parTransId="{82786529-7967-4C61-8C25-06C6828E8C05}" sibTransId="{0851B8CF-B5FF-44B1-877C-4C9572E5C5E9}"/>
    <dgm:cxn modelId="{45DD95D3-4EC4-40D1-A35A-CC5C4199BACF}" type="presOf" srcId="{D9D85A52-5B04-459F-B537-9C7C208BED9B}" destId="{23857F07-595D-46DC-B80C-7B1B4F8E40F1}" srcOrd="0" destOrd="0" presId="urn:microsoft.com/office/officeart/2005/8/layout/hierarchy3"/>
    <dgm:cxn modelId="{36AB5BB7-0867-4A52-BB82-A015186DD4CF}" type="presOf" srcId="{2B5E8E2D-9BE6-4FB6-88A3-12C3BAA58351}" destId="{D81A33CF-CDAE-49CF-8B62-B2B83FE372BA}" srcOrd="0" destOrd="0" presId="urn:microsoft.com/office/officeart/2005/8/layout/hierarchy3"/>
    <dgm:cxn modelId="{9CE7D761-F917-4D80-94DD-7098885AE79F}" srcId="{59FFB0C2-5E84-4A86-AB4D-098937933518}" destId="{4FB65D1F-1F20-47D9-BBD6-6AEB79369D22}" srcOrd="0" destOrd="0" parTransId="{D9D85A52-5B04-459F-B537-9C7C208BED9B}" sibTransId="{E1622362-C8F2-43E5-8ECF-DA65F2A2FB71}"/>
    <dgm:cxn modelId="{100F4F80-DAFA-4C11-B717-226F9220447F}" type="presOf" srcId="{94D5FFA3-AA3F-423F-974F-FE7E209204C6}" destId="{0EBC4AD4-11D5-40CF-B578-CAF5631D1AB8}" srcOrd="0" destOrd="0" presId="urn:microsoft.com/office/officeart/2005/8/layout/hierarchy3"/>
    <dgm:cxn modelId="{D26C34A8-6B30-49D0-B6D0-B5489D8C6AB0}" srcId="{94D5FFA3-AA3F-423F-974F-FE7E209204C6}" destId="{59FFB0C2-5E84-4A86-AB4D-098937933518}" srcOrd="0" destOrd="0" parTransId="{1DD66060-9FC6-47AF-A95C-ACD15523C653}" sibTransId="{5750416C-CABF-4A9F-9CDD-A5FC8058D13E}"/>
    <dgm:cxn modelId="{99850ACC-54A1-4924-8BE5-CE11D92C3886}" type="presOf" srcId="{59FFB0C2-5E84-4A86-AB4D-098937933518}" destId="{B3FB4B97-C64F-422F-867D-25CDD316CA05}" srcOrd="0" destOrd="0" presId="urn:microsoft.com/office/officeart/2005/8/layout/hierarchy3"/>
    <dgm:cxn modelId="{23010876-2309-4FFD-84D3-C7528FB9294F}" type="presOf" srcId="{82786529-7967-4C61-8C25-06C6828E8C05}" destId="{5FEF8285-A22C-4FE3-A76D-0C7DAE505998}" srcOrd="0" destOrd="0" presId="urn:microsoft.com/office/officeart/2005/8/layout/hierarchy3"/>
    <dgm:cxn modelId="{61005CFF-CDC1-4AB8-AC58-05437567395D}" type="presOf" srcId="{59FFB0C2-5E84-4A86-AB4D-098937933518}" destId="{1EAB9A40-E1F5-4BE2-8DAE-D0A03CB93455}" srcOrd="1" destOrd="0" presId="urn:microsoft.com/office/officeart/2005/8/layout/hierarchy3"/>
    <dgm:cxn modelId="{B2E41429-5BB9-4291-9FEF-8B63A8892669}" type="presParOf" srcId="{0EBC4AD4-11D5-40CF-B578-CAF5631D1AB8}" destId="{F3A29069-BB20-4F6F-8968-89DB87292124}" srcOrd="0" destOrd="0" presId="urn:microsoft.com/office/officeart/2005/8/layout/hierarchy3"/>
    <dgm:cxn modelId="{993FBD50-B1AC-43EC-87BE-434EF5362B5D}" type="presParOf" srcId="{F3A29069-BB20-4F6F-8968-89DB87292124}" destId="{FE40A9F1-05C1-4881-A968-B83E79BAB21F}" srcOrd="0" destOrd="0" presId="urn:microsoft.com/office/officeart/2005/8/layout/hierarchy3"/>
    <dgm:cxn modelId="{6E5E059C-60F8-47B7-9706-88F4CF0EE132}" type="presParOf" srcId="{FE40A9F1-05C1-4881-A968-B83E79BAB21F}" destId="{B3FB4B97-C64F-422F-867D-25CDD316CA05}" srcOrd="0" destOrd="0" presId="urn:microsoft.com/office/officeart/2005/8/layout/hierarchy3"/>
    <dgm:cxn modelId="{45C648DA-984D-4E2A-8C78-93BD412D991C}" type="presParOf" srcId="{FE40A9F1-05C1-4881-A968-B83E79BAB21F}" destId="{1EAB9A40-E1F5-4BE2-8DAE-D0A03CB93455}" srcOrd="1" destOrd="0" presId="urn:microsoft.com/office/officeart/2005/8/layout/hierarchy3"/>
    <dgm:cxn modelId="{8F03F011-FC62-44CA-B771-7B6E860689FE}" type="presParOf" srcId="{F3A29069-BB20-4F6F-8968-89DB87292124}" destId="{BE234A84-8362-41DC-B927-FFF710469768}" srcOrd="1" destOrd="0" presId="urn:microsoft.com/office/officeart/2005/8/layout/hierarchy3"/>
    <dgm:cxn modelId="{DC051285-5FDB-4913-8A86-3AFC6BC4CDA8}" type="presParOf" srcId="{BE234A84-8362-41DC-B927-FFF710469768}" destId="{23857F07-595D-46DC-B80C-7B1B4F8E40F1}" srcOrd="0" destOrd="0" presId="urn:microsoft.com/office/officeart/2005/8/layout/hierarchy3"/>
    <dgm:cxn modelId="{7334F7B3-C914-4583-9A46-1C70307FF8B2}" type="presParOf" srcId="{BE234A84-8362-41DC-B927-FFF710469768}" destId="{FE7EE839-C73F-46C4-B6E1-4222BC7F53CA}" srcOrd="1" destOrd="0" presId="urn:microsoft.com/office/officeart/2005/8/layout/hierarchy3"/>
    <dgm:cxn modelId="{8F5AA711-74F3-4907-8FEC-CA4A9716290A}" type="presParOf" srcId="{BE234A84-8362-41DC-B927-FFF710469768}" destId="{5FEF8285-A22C-4FE3-A76D-0C7DAE505998}" srcOrd="2" destOrd="0" presId="urn:microsoft.com/office/officeart/2005/8/layout/hierarchy3"/>
    <dgm:cxn modelId="{9A0F6B82-4918-4B8E-8C86-C1E26E5120BD}" type="presParOf" srcId="{BE234A84-8362-41DC-B927-FFF710469768}" destId="{D81A33CF-CDAE-49CF-8B62-B2B83FE372BA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4D5FFA3-AA3F-423F-974F-FE7E209204C6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fr-FR"/>
        </a:p>
      </dgm:t>
    </dgm:pt>
    <dgm:pt modelId="{59FFB0C2-5E84-4A86-AB4D-098937933518}">
      <dgm:prSet phldrT="[Texte]" custT="1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fr-FR">
              <a:noFill/>
            </a:rPr>
            <a:t> </a:t>
          </a:r>
        </a:p>
      </dgm:t>
    </dgm:pt>
    <dgm:pt modelId="{1DD66060-9FC6-47AF-A95C-ACD15523C653}" type="parTrans" cxnId="{D26C34A8-6B30-49D0-B6D0-B5489D8C6AB0}">
      <dgm:prSet/>
      <dgm:spPr/>
      <dgm:t>
        <a:bodyPr/>
        <a:lstStyle/>
        <a:p>
          <a:endParaRPr lang="fr-FR"/>
        </a:p>
      </dgm:t>
    </dgm:pt>
    <dgm:pt modelId="{5750416C-CABF-4A9F-9CDD-A5FC8058D13E}" type="sibTrans" cxnId="{D26C34A8-6B30-49D0-B6D0-B5489D8C6AB0}">
      <dgm:prSet/>
      <dgm:spPr/>
      <dgm:t>
        <a:bodyPr/>
        <a:lstStyle/>
        <a:p>
          <a:endParaRPr lang="fr-FR"/>
        </a:p>
      </dgm:t>
    </dgm:pt>
    <dgm:pt modelId="{4FB65D1F-1F20-47D9-BBD6-6AEB79369D22}">
      <dgm:prSet phldrT="[Texte]" custT="1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fr-FR">
              <a:noFill/>
            </a:rPr>
            <a:t> </a:t>
          </a:r>
        </a:p>
      </dgm:t>
    </dgm:pt>
    <dgm:pt modelId="{D9D85A52-5B04-459F-B537-9C7C208BED9B}" type="parTrans" cxnId="{9CE7D761-F917-4D80-94DD-7098885AE79F}">
      <dgm:prSet/>
      <dgm:spPr/>
      <dgm:t>
        <a:bodyPr/>
        <a:lstStyle/>
        <a:p>
          <a:endParaRPr lang="fr-FR"/>
        </a:p>
      </dgm:t>
    </dgm:pt>
    <dgm:pt modelId="{E1622362-C8F2-43E5-8ECF-DA65F2A2FB71}" type="sibTrans" cxnId="{9CE7D761-F917-4D80-94DD-7098885AE79F}">
      <dgm:prSet/>
      <dgm:spPr/>
      <dgm:t>
        <a:bodyPr/>
        <a:lstStyle/>
        <a:p>
          <a:endParaRPr lang="fr-FR"/>
        </a:p>
      </dgm:t>
    </dgm:pt>
    <dgm:pt modelId="{2B5E8E2D-9BE6-4FB6-88A3-12C3BAA58351}">
      <dgm:prSet phldrT="[Texte]" custT="1"/>
      <dgm:spPr>
        <a:blipFill rotWithShape="1">
          <a:blip xmlns:r="http://schemas.openxmlformats.org/officeDocument/2006/relationships" r:embed="rId3"/>
          <a:stretch>
            <a:fillRect l="-1064"/>
          </a:stretch>
        </a:blipFill>
      </dgm:spPr>
      <dgm:t>
        <a:bodyPr/>
        <a:lstStyle/>
        <a:p>
          <a:r>
            <a:rPr lang="fr-FR">
              <a:noFill/>
            </a:rPr>
            <a:t> </a:t>
          </a:r>
        </a:p>
      </dgm:t>
    </dgm:pt>
    <dgm:pt modelId="{82786529-7967-4C61-8C25-06C6828E8C05}" type="parTrans" cxnId="{E6366FD8-4CB4-4BD5-84FC-6D2FA7CE3A5E}">
      <dgm:prSet/>
      <dgm:spPr/>
      <dgm:t>
        <a:bodyPr/>
        <a:lstStyle/>
        <a:p>
          <a:endParaRPr lang="fr-FR"/>
        </a:p>
      </dgm:t>
    </dgm:pt>
    <dgm:pt modelId="{0851B8CF-B5FF-44B1-877C-4C9572E5C5E9}" type="sibTrans" cxnId="{E6366FD8-4CB4-4BD5-84FC-6D2FA7CE3A5E}">
      <dgm:prSet/>
      <dgm:spPr/>
      <dgm:t>
        <a:bodyPr/>
        <a:lstStyle/>
        <a:p>
          <a:endParaRPr lang="fr-FR"/>
        </a:p>
      </dgm:t>
    </dgm:pt>
    <dgm:pt modelId="{0EBC4AD4-11D5-40CF-B578-CAF5631D1AB8}" type="pres">
      <dgm:prSet presAssocID="{94D5FFA3-AA3F-423F-974F-FE7E209204C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29069-BB20-4F6F-8968-89DB87292124}" type="pres">
      <dgm:prSet presAssocID="{59FFB0C2-5E84-4A86-AB4D-098937933518}" presName="root" presStyleCnt="0"/>
      <dgm:spPr/>
    </dgm:pt>
    <dgm:pt modelId="{FE40A9F1-05C1-4881-A968-B83E79BAB21F}" type="pres">
      <dgm:prSet presAssocID="{59FFB0C2-5E84-4A86-AB4D-098937933518}" presName="rootComposite" presStyleCnt="0"/>
      <dgm:spPr/>
    </dgm:pt>
    <dgm:pt modelId="{B3FB4B97-C64F-422F-867D-25CDD316CA05}" type="pres">
      <dgm:prSet presAssocID="{59FFB0C2-5E84-4A86-AB4D-098937933518}" presName="rootText" presStyleLbl="node1" presStyleIdx="0" presStyleCnt="1" custScaleX="45390" custScaleY="31771" custLinFactNeighborX="1485"/>
      <dgm:spPr/>
      <dgm:t>
        <a:bodyPr/>
        <a:lstStyle/>
        <a:p>
          <a:endParaRPr lang="fr-FR"/>
        </a:p>
      </dgm:t>
    </dgm:pt>
    <dgm:pt modelId="{1EAB9A40-E1F5-4BE2-8DAE-D0A03CB93455}" type="pres">
      <dgm:prSet presAssocID="{59FFB0C2-5E84-4A86-AB4D-098937933518}" presName="rootConnector" presStyleLbl="node1" presStyleIdx="0" presStyleCnt="1"/>
      <dgm:spPr/>
    </dgm:pt>
    <dgm:pt modelId="{BE234A84-8362-41DC-B927-FFF710469768}" type="pres">
      <dgm:prSet presAssocID="{59FFB0C2-5E84-4A86-AB4D-098937933518}" presName="childShape" presStyleCnt="0"/>
      <dgm:spPr/>
    </dgm:pt>
    <dgm:pt modelId="{23857F07-595D-46DC-B80C-7B1B4F8E40F1}" type="pres">
      <dgm:prSet presAssocID="{D9D85A52-5B04-459F-B537-9C7C208BED9B}" presName="Name13" presStyleLbl="parChTrans1D2" presStyleIdx="0" presStyleCnt="2"/>
      <dgm:spPr/>
    </dgm:pt>
    <dgm:pt modelId="{FE7EE839-C73F-46C4-B6E1-4222BC7F53CA}" type="pres">
      <dgm:prSet presAssocID="{4FB65D1F-1F20-47D9-BBD6-6AEB79369D22}" presName="childText" presStyleLbl="bgAcc1" presStyleIdx="0" presStyleCnt="2" custScaleX="102707" custScaleY="27183" custLinFactNeighborX="-2049" custLinFactNeighborY="-2286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FEF8285-A22C-4FE3-A76D-0C7DAE505998}" type="pres">
      <dgm:prSet presAssocID="{82786529-7967-4C61-8C25-06C6828E8C05}" presName="Name13" presStyleLbl="parChTrans1D2" presStyleIdx="1" presStyleCnt="2"/>
      <dgm:spPr/>
    </dgm:pt>
    <dgm:pt modelId="{D81A33CF-CDAE-49CF-8B62-B2B83FE372BA}" type="pres">
      <dgm:prSet presAssocID="{2B5E8E2D-9BE6-4FB6-88A3-12C3BAA58351}" presName="childText" presStyleLbl="bgAcc1" presStyleIdx="1" presStyleCnt="2" custScaleX="23058" custScaleY="14971" custLinFactNeighborX="807" custLinFactNeighborY="-4055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5DD95D3-4EC4-40D1-A35A-CC5C4199BACF}" type="presOf" srcId="{D9D85A52-5B04-459F-B537-9C7C208BED9B}" destId="{23857F07-595D-46DC-B80C-7B1B4F8E40F1}" srcOrd="0" destOrd="0" presId="urn:microsoft.com/office/officeart/2005/8/layout/hierarchy3"/>
    <dgm:cxn modelId="{100F4F80-DAFA-4C11-B717-226F9220447F}" type="presOf" srcId="{94D5FFA3-AA3F-423F-974F-FE7E209204C6}" destId="{0EBC4AD4-11D5-40CF-B578-CAF5631D1AB8}" srcOrd="0" destOrd="0" presId="urn:microsoft.com/office/officeart/2005/8/layout/hierarchy3"/>
    <dgm:cxn modelId="{E6366FD8-4CB4-4BD5-84FC-6D2FA7CE3A5E}" srcId="{59FFB0C2-5E84-4A86-AB4D-098937933518}" destId="{2B5E8E2D-9BE6-4FB6-88A3-12C3BAA58351}" srcOrd="1" destOrd="0" parTransId="{82786529-7967-4C61-8C25-06C6828E8C05}" sibTransId="{0851B8CF-B5FF-44B1-877C-4C9572E5C5E9}"/>
    <dgm:cxn modelId="{08A72611-189B-4FF2-8549-9F6D98194076}" type="presOf" srcId="{4FB65D1F-1F20-47D9-BBD6-6AEB79369D22}" destId="{FE7EE839-C73F-46C4-B6E1-4222BC7F53CA}" srcOrd="0" destOrd="0" presId="urn:microsoft.com/office/officeart/2005/8/layout/hierarchy3"/>
    <dgm:cxn modelId="{23010876-2309-4FFD-84D3-C7528FB9294F}" type="presOf" srcId="{82786529-7967-4C61-8C25-06C6828E8C05}" destId="{5FEF8285-A22C-4FE3-A76D-0C7DAE505998}" srcOrd="0" destOrd="0" presId="urn:microsoft.com/office/officeart/2005/8/layout/hierarchy3"/>
    <dgm:cxn modelId="{D26C34A8-6B30-49D0-B6D0-B5489D8C6AB0}" srcId="{94D5FFA3-AA3F-423F-974F-FE7E209204C6}" destId="{59FFB0C2-5E84-4A86-AB4D-098937933518}" srcOrd="0" destOrd="0" parTransId="{1DD66060-9FC6-47AF-A95C-ACD15523C653}" sibTransId="{5750416C-CABF-4A9F-9CDD-A5FC8058D13E}"/>
    <dgm:cxn modelId="{99850ACC-54A1-4924-8BE5-CE11D92C3886}" type="presOf" srcId="{59FFB0C2-5E84-4A86-AB4D-098937933518}" destId="{B3FB4B97-C64F-422F-867D-25CDD316CA05}" srcOrd="0" destOrd="0" presId="urn:microsoft.com/office/officeart/2005/8/layout/hierarchy3"/>
    <dgm:cxn modelId="{9CE7D761-F917-4D80-94DD-7098885AE79F}" srcId="{59FFB0C2-5E84-4A86-AB4D-098937933518}" destId="{4FB65D1F-1F20-47D9-BBD6-6AEB79369D22}" srcOrd="0" destOrd="0" parTransId="{D9D85A52-5B04-459F-B537-9C7C208BED9B}" sibTransId="{E1622362-C8F2-43E5-8ECF-DA65F2A2FB71}"/>
    <dgm:cxn modelId="{61005CFF-CDC1-4AB8-AC58-05437567395D}" type="presOf" srcId="{59FFB0C2-5E84-4A86-AB4D-098937933518}" destId="{1EAB9A40-E1F5-4BE2-8DAE-D0A03CB93455}" srcOrd="1" destOrd="0" presId="urn:microsoft.com/office/officeart/2005/8/layout/hierarchy3"/>
    <dgm:cxn modelId="{36AB5BB7-0867-4A52-BB82-A015186DD4CF}" type="presOf" srcId="{2B5E8E2D-9BE6-4FB6-88A3-12C3BAA58351}" destId="{D81A33CF-CDAE-49CF-8B62-B2B83FE372BA}" srcOrd="0" destOrd="0" presId="urn:microsoft.com/office/officeart/2005/8/layout/hierarchy3"/>
    <dgm:cxn modelId="{B2E41429-5BB9-4291-9FEF-8B63A8892669}" type="presParOf" srcId="{0EBC4AD4-11D5-40CF-B578-CAF5631D1AB8}" destId="{F3A29069-BB20-4F6F-8968-89DB87292124}" srcOrd="0" destOrd="0" presId="urn:microsoft.com/office/officeart/2005/8/layout/hierarchy3"/>
    <dgm:cxn modelId="{993FBD50-B1AC-43EC-87BE-434EF5362B5D}" type="presParOf" srcId="{F3A29069-BB20-4F6F-8968-89DB87292124}" destId="{FE40A9F1-05C1-4881-A968-B83E79BAB21F}" srcOrd="0" destOrd="0" presId="urn:microsoft.com/office/officeart/2005/8/layout/hierarchy3"/>
    <dgm:cxn modelId="{6E5E059C-60F8-47B7-9706-88F4CF0EE132}" type="presParOf" srcId="{FE40A9F1-05C1-4881-A968-B83E79BAB21F}" destId="{B3FB4B97-C64F-422F-867D-25CDD316CA05}" srcOrd="0" destOrd="0" presId="urn:microsoft.com/office/officeart/2005/8/layout/hierarchy3"/>
    <dgm:cxn modelId="{45C648DA-984D-4E2A-8C78-93BD412D991C}" type="presParOf" srcId="{FE40A9F1-05C1-4881-A968-B83E79BAB21F}" destId="{1EAB9A40-E1F5-4BE2-8DAE-D0A03CB93455}" srcOrd="1" destOrd="0" presId="urn:microsoft.com/office/officeart/2005/8/layout/hierarchy3"/>
    <dgm:cxn modelId="{8F03F011-FC62-44CA-B771-7B6E860689FE}" type="presParOf" srcId="{F3A29069-BB20-4F6F-8968-89DB87292124}" destId="{BE234A84-8362-41DC-B927-FFF710469768}" srcOrd="1" destOrd="0" presId="urn:microsoft.com/office/officeart/2005/8/layout/hierarchy3"/>
    <dgm:cxn modelId="{DC051285-5FDB-4913-8A86-3AFC6BC4CDA8}" type="presParOf" srcId="{BE234A84-8362-41DC-B927-FFF710469768}" destId="{23857F07-595D-46DC-B80C-7B1B4F8E40F1}" srcOrd="0" destOrd="0" presId="urn:microsoft.com/office/officeart/2005/8/layout/hierarchy3"/>
    <dgm:cxn modelId="{7334F7B3-C914-4583-9A46-1C70307FF8B2}" type="presParOf" srcId="{BE234A84-8362-41DC-B927-FFF710469768}" destId="{FE7EE839-C73F-46C4-B6E1-4222BC7F53CA}" srcOrd="1" destOrd="0" presId="urn:microsoft.com/office/officeart/2005/8/layout/hierarchy3"/>
    <dgm:cxn modelId="{8F5AA711-74F3-4907-8FEC-CA4A9716290A}" type="presParOf" srcId="{BE234A84-8362-41DC-B927-FFF710469768}" destId="{5FEF8285-A22C-4FE3-A76D-0C7DAE505998}" srcOrd="2" destOrd="0" presId="urn:microsoft.com/office/officeart/2005/8/layout/hierarchy3"/>
    <dgm:cxn modelId="{9A0F6B82-4918-4B8E-8C86-C1E26E5120BD}" type="presParOf" srcId="{BE234A84-8362-41DC-B927-FFF710469768}" destId="{D81A33CF-CDAE-49CF-8B62-B2B83FE372BA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4D5FFA3-AA3F-423F-974F-FE7E209204C6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59FFB0C2-5E84-4A86-AB4D-098937933518}">
          <dgm:prSet phldrT="[Texte]" custT="1"/>
          <dgm:spPr/>
          <dgm:t>
            <a:bodyPr/>
            <a:lstStyle/>
            <a:p>
              <a:r>
                <a:rPr lang="en-GB" sz="1600" b="1" i="1" dirty="0" smtClean="0">
                  <a:latin typeface="+mn-lt"/>
                </a:rPr>
                <a:t>Steady Advection-Diffusion</a:t>
              </a:r>
            </a:p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fr-FR" sz="2000" i="1" smtClean="0">
                        <a:latin typeface="Cambria Math"/>
                        <a:ea typeface="Cambria Math"/>
                      </a:rPr>
                      <m:t>𝒰</m:t>
                    </m:r>
                    <m:r>
                      <a:rPr lang="fr-FR" sz="2000" b="0" i="1" smtClean="0">
                        <a:latin typeface="Cambria Math"/>
                        <a:ea typeface="Cambria Math"/>
                      </a:rPr>
                      <m:t>⋅</m:t>
                    </m:r>
                    <m:r>
                      <a:rPr lang="fr-FR" sz="2000" b="0" i="1" smtClean="0">
                        <a:latin typeface="Cambria Math"/>
                        <a:ea typeface="Cambria Math"/>
                      </a:rPr>
                      <m:t>𝛻</m:t>
                    </m:r>
                    <m:r>
                      <a:rPr lang="fr-FR" sz="2000" b="0" i="1" smtClean="0">
                        <a:latin typeface="Cambria Math"/>
                        <a:ea typeface="Cambria Math"/>
                      </a:rPr>
                      <m:t>𝒯</m:t>
                    </m:r>
                    <m:r>
                      <a:rPr lang="fr-FR" sz="2000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fr-FR" sz="2000" b="0" i="1" smtClean="0">
                        <a:latin typeface="Cambria Math"/>
                        <a:ea typeface="Cambria Math"/>
                      </a:rPr>
                      <m:t>𝜅</m:t>
                    </m:r>
                    <m:r>
                      <a:rPr lang="fr-FR" sz="2000" b="0" i="1" smtClean="0">
                        <a:latin typeface="Cambria Math"/>
                        <a:ea typeface="Cambria Math"/>
                      </a:rPr>
                      <m:t>⋅∆</m:t>
                    </m:r>
                    <m:r>
                      <a:rPr lang="fr-FR" sz="2000" b="0" i="1" smtClean="0">
                        <a:latin typeface="Cambria Math"/>
                        <a:ea typeface="Cambria Math"/>
                      </a:rPr>
                      <m:t>𝒯</m:t>
                    </m:r>
                    <m:r>
                      <a:rPr lang="fr-FR" sz="2000" b="0" i="1" smtClean="0">
                        <a:latin typeface="Cambria Math"/>
                        <a:ea typeface="Cambria Math"/>
                      </a:rPr>
                      <m:t>=0</m:t>
                    </m:r>
                  </m:oMath>
                </m:oMathPara>
              </a14:m>
              <a:endParaRPr lang="fr-FR" sz="3200" dirty="0"/>
            </a:p>
          </dgm:t>
        </dgm:pt>
      </mc:Choice>
      <mc:Fallback xmlns="">
        <dgm:pt modelId="{59FFB0C2-5E84-4A86-AB4D-098937933518}">
          <dgm:prSet phldrT="[Texte]" custT="1"/>
          <dgm:spPr/>
          <dgm:t>
            <a:bodyPr/>
            <a:lstStyle/>
            <a:p>
              <a:r>
                <a:rPr lang="en-GB" sz="1600" b="1" i="1" dirty="0" smtClean="0">
                  <a:latin typeface="+mn-lt"/>
                </a:rPr>
                <a:t>Steady </a:t>
              </a:r>
              <a:r>
                <a:rPr lang="en-GB" sz="1600" b="1" i="1" dirty="0" smtClean="0">
                  <a:latin typeface="+mn-lt"/>
                </a:rPr>
                <a:t>Advection-Diffusion</a:t>
              </a:r>
              <a:endParaRPr lang="en-GB" sz="1600" b="1" i="1" dirty="0" smtClean="0">
                <a:latin typeface="+mn-lt"/>
              </a:endParaRPr>
            </a:p>
            <a:p>
              <a:pPr/>
              <a:r>
                <a:rPr lang="fr-FR" sz="2000" i="0" smtClean="0">
                  <a:latin typeface="Cambria Math"/>
                  <a:ea typeface="Cambria Math"/>
                </a:rPr>
                <a:t>𝒰</a:t>
              </a:r>
              <a:r>
                <a:rPr lang="fr-FR" sz="2000" b="0" i="0" smtClean="0">
                  <a:latin typeface="Cambria Math"/>
                  <a:ea typeface="Cambria Math"/>
                </a:rPr>
                <a:t>⋅𝛻𝒯−𝜅⋅∆𝒯=0</a:t>
              </a:r>
              <a:endParaRPr lang="fr-FR" sz="3200" dirty="0"/>
            </a:p>
          </dgm:t>
        </dgm:pt>
      </mc:Fallback>
    </mc:AlternateContent>
    <dgm:pt modelId="{1DD66060-9FC6-47AF-A95C-ACD15523C653}" type="parTrans" cxnId="{D26C34A8-6B30-49D0-B6D0-B5489D8C6AB0}">
      <dgm:prSet/>
      <dgm:spPr/>
      <dgm:t>
        <a:bodyPr/>
        <a:lstStyle/>
        <a:p>
          <a:endParaRPr lang="fr-FR"/>
        </a:p>
      </dgm:t>
    </dgm:pt>
    <dgm:pt modelId="{5750416C-CABF-4A9F-9CDD-A5FC8058D13E}" type="sibTrans" cxnId="{D26C34A8-6B30-49D0-B6D0-B5489D8C6AB0}">
      <dgm:prSet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4FB65D1F-1F20-47D9-BBD6-6AEB79369D22}">
          <dgm:prSet phldrT="[Texte]" custT="1"/>
          <dgm:spPr/>
          <dgm:t>
            <a:bodyPr/>
            <a:lstStyle/>
            <a:p>
              <a:pPr algn="l"/>
              <a14:m>
                <m:oMath xmlns:m="http://schemas.openxmlformats.org/officeDocument/2006/math">
                  <m:r>
                    <a:rPr lang="en-GB" sz="1400" i="1" smtClean="0">
                      <a:solidFill>
                        <a:schemeClr val="tx2"/>
                      </a:solidFill>
                      <a:latin typeface="Cambria Math"/>
                      <a:ea typeface="Cambria Math"/>
                    </a:rPr>
                    <m:t>𝒰</m:t>
                  </m:r>
                  <m:r>
                    <a:rPr lang="fr-FR" sz="1400" b="0" i="1" smtClean="0">
                      <a:solidFill>
                        <a:schemeClr val="tx2"/>
                      </a:solidFill>
                      <a:latin typeface="Cambria Math"/>
                      <a:ea typeface="Cambria Math"/>
                    </a:rPr>
                    <m:t>=</m:t>
                  </m:r>
                  <m:d>
                    <m:dPr>
                      <m:begChr m:val="["/>
                      <m:endChr m:val="]"/>
                      <m:ctrlPr>
                        <a:rPr lang="fr-FR" sz="1400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</m:ctrlPr>
                    </m:dPr>
                    <m:e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fr-FR" sz="1400" b="0" i="1" smtClean="0">
                              <a:solidFill>
                                <a:schemeClr val="tx2"/>
                              </a:solidFill>
                              <a:latin typeface="Cambria Math"/>
                              <a:ea typeface="Cambria Math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fr-FR" sz="1400" b="0" i="1" smtClean="0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Cambria Math"/>
                                  </a:rPr>
                                  <m:t>𝒰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fr-FR" sz="1400" b="0" i="1" smtClean="0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Cambria Math"/>
                                  </a:rPr>
                                  <m:t>𝒰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</m:m>
                    </m:e>
                  </m:d>
                  <m:r>
                    <a:rPr lang="fr-FR" sz="1400" b="0" i="1" smtClean="0">
                      <a:solidFill>
                        <a:schemeClr val="tx2"/>
                      </a:solidFill>
                      <a:latin typeface="Cambria Math"/>
                      <a:ea typeface="Cambria Math"/>
                    </a:rPr>
                    <m:t>=</m:t>
                  </m:r>
                  <m:d>
                    <m:dPr>
                      <m:begChr m:val="["/>
                      <m:endChr m:val="]"/>
                      <m:ctrlPr>
                        <a:rPr lang="fr-FR" sz="1400" i="1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</m:ctrlPr>
                    </m:dPr>
                    <m:e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fr-FR" sz="1400" i="1">
                              <a:solidFill>
                                <a:schemeClr val="tx2"/>
                              </a:solidFill>
                              <a:latin typeface="Cambria Math"/>
                              <a:ea typeface="Cambria Math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fr-FR" sz="14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Cambria Math"/>
                                  </a:rPr>
                                  <m:t>𝒰</m:t>
                                </m:r>
                              </m:e>
                              <m:sub>
                                <m:r>
                                  <a:rPr lang="fr-FR" sz="14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fr-FR" sz="1400" b="0" i="1" smtClean="0">
                                <a:solidFill>
                                  <a:schemeClr val="tx2"/>
                                </a:solidFill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e>
                        </m:mr>
                      </m:m>
                    </m:e>
                  </m:d>
                </m:oMath>
              </a14:m>
              <a:r>
                <a:rPr lang="en-GB" sz="1400" dirty="0" smtClean="0">
                  <a:solidFill>
                    <a:schemeClr val="tx2"/>
                  </a:solidFill>
                </a:rPr>
                <a:t> ;</a:t>
              </a:r>
              <a14:m>
                <m:oMath xmlns:m="http://schemas.openxmlformats.org/officeDocument/2006/math">
                  <m:sSub>
                    <m:sSubPr>
                      <m:ctrlPr>
                        <a:rPr lang="fr-FR" sz="1400" i="1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</m:ctrlPr>
                    </m:sSubPr>
                    <m:e>
                      <m:r>
                        <a:rPr lang="fr-FR" sz="1400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fr-FR" sz="1400" i="1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𝒰</m:t>
                      </m:r>
                    </m:e>
                    <m:sub>
                      <m:r>
                        <a:rPr lang="fr-FR" sz="1400" i="1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</m:sub>
                  </m:sSub>
                  <m:r>
                    <a:rPr lang="fr-FR" sz="1400" i="1" smtClean="0">
                      <a:solidFill>
                        <a:schemeClr val="tx2"/>
                      </a:solidFill>
                      <a:latin typeface="Cambria Math"/>
                      <a:ea typeface="Cambria Math"/>
                    </a:rPr>
                    <m:t>𝜖</m:t>
                  </m:r>
                  <m:r>
                    <a:rPr lang="fr-FR" sz="1400" b="0" i="1" smtClean="0">
                      <a:solidFill>
                        <a:schemeClr val="tx2"/>
                      </a:solidFill>
                      <a:latin typeface="Cambria Math"/>
                      <a:ea typeface="Cambria Math"/>
                    </a:rPr>
                    <m:t> [0;0,5]</m:t>
                  </m:r>
                </m:oMath>
              </a14:m>
              <a:endParaRPr lang="fr-FR" sz="2700" dirty="0">
                <a:solidFill>
                  <a:schemeClr val="tx2"/>
                </a:solidFill>
              </a:endParaRPr>
            </a:p>
          </dgm:t>
        </dgm:pt>
      </mc:Choice>
      <mc:Fallback xmlns="">
        <dgm:pt modelId="{4FB65D1F-1F20-47D9-BBD6-6AEB79369D22}">
          <dgm:prSet phldrT="[Texte]" custT="1"/>
          <dgm:spPr/>
          <dgm:t>
            <a:bodyPr/>
            <a:lstStyle/>
            <a:p>
              <a:pPr algn="l"/>
              <a:r>
                <a:rPr lang="en-GB" sz="1400" i="0" smtClean="0">
                  <a:solidFill>
                    <a:schemeClr val="tx2"/>
                  </a:solidFill>
                  <a:latin typeface="Cambria Math"/>
                  <a:ea typeface="Cambria Math"/>
                </a:rPr>
                <a:t>𝒰</a:t>
              </a:r>
              <a:r>
                <a:rPr lang="fr-FR" sz="1400" b="0" i="0" smtClean="0">
                  <a:solidFill>
                    <a:schemeClr val="tx2"/>
                  </a:solidFill>
                  <a:latin typeface="Cambria Math"/>
                  <a:ea typeface="Cambria Math"/>
                </a:rPr>
                <a:t>=</a:t>
              </a:r>
              <a:r>
                <a:rPr lang="fr-FR" sz="1400" b="0" i="0" smtClean="0">
                  <a:solidFill>
                    <a:schemeClr val="tx2"/>
                  </a:solidFill>
                  <a:latin typeface="Cambria Math"/>
                  <a:ea typeface="Cambria Math"/>
                </a:rPr>
                <a:t>[■8(</a:t>
              </a:r>
              <a:r>
                <a:rPr lang="fr-FR" sz="1400" b="0" i="0" smtClean="0">
                  <a:solidFill>
                    <a:schemeClr val="tx2"/>
                  </a:solidFill>
                  <a:latin typeface="Cambria Math"/>
                  <a:ea typeface="Cambria Math"/>
                </a:rPr>
                <a:t>𝒰_1@𝒰_2 )]=</a:t>
              </a:r>
              <a:r>
                <a:rPr lang="fr-FR" sz="1400" i="0">
                  <a:solidFill>
                    <a:schemeClr val="tx2"/>
                  </a:solidFill>
                  <a:latin typeface="Cambria Math"/>
                  <a:ea typeface="Cambria Math"/>
                </a:rPr>
                <a:t>[■8(𝒰_1@</a:t>
              </a:r>
              <a:r>
                <a:rPr lang="fr-FR" sz="1400" b="0" i="0" smtClean="0">
                  <a:solidFill>
                    <a:schemeClr val="tx2"/>
                  </a:solidFill>
                  <a:latin typeface="Cambria Math"/>
                  <a:ea typeface="Cambria Math"/>
                </a:rPr>
                <a:t>0)]</a:t>
              </a:r>
              <a:r>
                <a:rPr lang="en-GB" sz="1400" dirty="0" smtClean="0">
                  <a:solidFill>
                    <a:schemeClr val="tx2"/>
                  </a:solidFill>
                </a:rPr>
                <a:t> </a:t>
              </a:r>
              <a:r>
                <a:rPr lang="en-GB" sz="1400" dirty="0" smtClean="0">
                  <a:solidFill>
                    <a:schemeClr val="tx2"/>
                  </a:solidFill>
                </a:rPr>
                <a:t>;</a:t>
              </a:r>
              <a:r>
                <a:rPr lang="fr-FR" sz="1400" i="0">
                  <a:solidFill>
                    <a:schemeClr val="tx2"/>
                  </a:solidFill>
                  <a:latin typeface="Cambria Math"/>
                  <a:ea typeface="Cambria Math"/>
                </a:rPr>
                <a:t>〖</a:t>
              </a:r>
              <a:r>
                <a:rPr lang="fr-FR" sz="1400" b="0" i="0" smtClean="0">
                  <a:solidFill>
                    <a:schemeClr val="tx2"/>
                  </a:solidFill>
                  <a:latin typeface="Cambria Math"/>
                  <a:ea typeface="Cambria Math"/>
                </a:rPr>
                <a:t> </a:t>
              </a:r>
              <a:r>
                <a:rPr lang="fr-FR" sz="1400" i="0">
                  <a:solidFill>
                    <a:schemeClr val="tx2"/>
                  </a:solidFill>
                  <a:latin typeface="Cambria Math"/>
                  <a:ea typeface="Cambria Math"/>
                </a:rPr>
                <a:t>𝒰〗_1</a:t>
              </a:r>
              <a:r>
                <a:rPr lang="fr-FR" sz="1400" i="0" smtClean="0">
                  <a:solidFill>
                    <a:schemeClr val="tx2"/>
                  </a:solidFill>
                  <a:latin typeface="Cambria Math"/>
                  <a:ea typeface="Cambria Math"/>
                </a:rPr>
                <a:t> 𝜖</a:t>
              </a:r>
              <a:r>
                <a:rPr lang="fr-FR" sz="1400" b="0" i="0" smtClean="0">
                  <a:solidFill>
                    <a:schemeClr val="tx2"/>
                  </a:solidFill>
                  <a:latin typeface="Cambria Math"/>
                  <a:ea typeface="Cambria Math"/>
                </a:rPr>
                <a:t> [0;0,5]</a:t>
              </a:r>
              <a:endParaRPr lang="fr-FR" sz="2700" dirty="0">
                <a:solidFill>
                  <a:schemeClr val="tx2"/>
                </a:solidFill>
              </a:endParaRPr>
            </a:p>
          </dgm:t>
        </dgm:pt>
      </mc:Fallback>
    </mc:AlternateContent>
    <dgm:pt modelId="{D9D85A52-5B04-459F-B537-9C7C208BED9B}" type="parTrans" cxnId="{9CE7D761-F917-4D80-94DD-7098885AE79F}">
      <dgm:prSet/>
      <dgm:spPr/>
      <dgm:t>
        <a:bodyPr/>
        <a:lstStyle/>
        <a:p>
          <a:endParaRPr lang="fr-FR"/>
        </a:p>
      </dgm:t>
    </dgm:pt>
    <dgm:pt modelId="{E1622362-C8F2-43E5-8ECF-DA65F2A2FB71}" type="sibTrans" cxnId="{9CE7D761-F917-4D80-94DD-7098885AE79F}">
      <dgm:prSet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2B5E8E2D-9BE6-4FB6-88A3-12C3BAA58351}">
          <dgm:prSet phldrT="[Texte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left"/>
                  </m:oMathParaPr>
                  <m:oMath xmlns:m="http://schemas.openxmlformats.org/officeDocument/2006/math">
                    <m:r>
                      <a:rPr lang="en-GB" sz="140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𝜅</m:t>
                    </m:r>
                    <m:r>
                      <a:rPr lang="fr-FR" sz="1400" b="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GB" sz="140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𝜖</m:t>
                    </m:r>
                    <m:r>
                      <a:rPr lang="fr-FR" sz="1400" b="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 [0;0,025]</m:t>
                    </m:r>
                  </m:oMath>
                </m:oMathPara>
              </a14:m>
              <a:endParaRPr lang="fr-FR" sz="1400" dirty="0">
                <a:solidFill>
                  <a:schemeClr val="tx2"/>
                </a:solidFill>
              </a:endParaRPr>
            </a:p>
          </dgm:t>
        </dgm:pt>
      </mc:Choice>
      <mc:Fallback xmlns="">
        <dgm:pt modelId="{2B5E8E2D-9BE6-4FB6-88A3-12C3BAA58351}">
          <dgm:prSet phldrT="[Texte]" custT="1"/>
          <dgm:spPr/>
          <dgm:t>
            <a:bodyPr/>
            <a:lstStyle/>
            <a:p>
              <a:pPr/>
              <a:r>
                <a:rPr lang="en-GB" sz="1400" i="0" smtClean="0">
                  <a:solidFill>
                    <a:schemeClr val="tx2"/>
                  </a:solidFill>
                  <a:latin typeface="Cambria Math"/>
                  <a:ea typeface="Cambria Math"/>
                </a:rPr>
                <a:t>𝜅</a:t>
              </a:r>
              <a:r>
                <a:rPr lang="fr-FR" sz="1400" b="0" i="0" smtClean="0">
                  <a:solidFill>
                    <a:schemeClr val="tx2"/>
                  </a:solidFill>
                  <a:latin typeface="Cambria Math"/>
                  <a:ea typeface="Cambria Math"/>
                </a:rPr>
                <a:t> </a:t>
              </a:r>
              <a:r>
                <a:rPr lang="en-GB" sz="1400" i="0" smtClean="0">
                  <a:solidFill>
                    <a:schemeClr val="tx2"/>
                  </a:solidFill>
                  <a:latin typeface="Cambria Math"/>
                  <a:ea typeface="Cambria Math"/>
                </a:rPr>
                <a:t>𝜖</a:t>
              </a:r>
              <a:r>
                <a:rPr lang="fr-FR" sz="1400" b="0" i="0" smtClean="0">
                  <a:solidFill>
                    <a:schemeClr val="tx2"/>
                  </a:solidFill>
                  <a:latin typeface="Cambria Math"/>
                  <a:ea typeface="Cambria Math"/>
                </a:rPr>
                <a:t> [0;0,025]</a:t>
              </a:r>
              <a:endParaRPr lang="fr-FR" sz="1400" dirty="0">
                <a:solidFill>
                  <a:schemeClr val="tx2"/>
                </a:solidFill>
              </a:endParaRPr>
            </a:p>
          </dgm:t>
        </dgm:pt>
      </mc:Fallback>
    </mc:AlternateContent>
    <dgm:pt modelId="{82786529-7967-4C61-8C25-06C6828E8C05}" type="parTrans" cxnId="{E6366FD8-4CB4-4BD5-84FC-6D2FA7CE3A5E}">
      <dgm:prSet/>
      <dgm:spPr/>
      <dgm:t>
        <a:bodyPr/>
        <a:lstStyle/>
        <a:p>
          <a:endParaRPr lang="fr-FR"/>
        </a:p>
      </dgm:t>
    </dgm:pt>
    <dgm:pt modelId="{0851B8CF-B5FF-44B1-877C-4C9572E5C5E9}" type="sibTrans" cxnId="{E6366FD8-4CB4-4BD5-84FC-6D2FA7CE3A5E}">
      <dgm:prSet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EE2E0A20-EB67-4C78-A6F2-6B490D5199DD}">
          <dgm:prSet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left"/>
                  </m:oMathParaPr>
                  <m:oMath xmlns:m="http://schemas.openxmlformats.org/officeDocument/2006/math">
                    <m:r>
                      <a:rPr lang="fr-FR" sz="1200" b="1" i="1" smtClean="0">
                        <a:latin typeface="Cambria Math"/>
                      </a:rPr>
                      <m:t>𝒙</m:t>
                    </m:r>
                    <m:r>
                      <a:rPr lang="fr-FR" sz="12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fr-FR" sz="1200" i="1">
                            <a:latin typeface="Cambria Math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𝑥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r>
                          <a:rPr lang="fr-FR" sz="1200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fr-FR" sz="1200" i="1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fr-FR" sz="12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  <a:ea typeface="Cambria Math"/>
                          </a:rPr>
                          <m:t>0,1</m:t>
                        </m:r>
                      </m:e>
                    </m:d>
                    <m:r>
                      <a:rPr lang="fr-FR" sz="1200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fr-FR" sz="1200" i="1">
                        <a:latin typeface="Cambria Math"/>
                        <a:ea typeface="Cambria Math"/>
                      </a:rPr>
                      <m:t>[0,1]</m:t>
                    </m:r>
                  </m:oMath>
                </m:oMathPara>
              </a14:m>
              <a:endParaRPr lang="en-GB" sz="4300" dirty="0"/>
            </a:p>
          </dgm:t>
        </dgm:pt>
      </mc:Choice>
      <mc:Fallback xmlns="">
        <dgm:pt modelId="{EE2E0A20-EB67-4C78-A6F2-6B490D5199DD}">
          <dgm:prSet custT="1"/>
          <dgm:spPr/>
          <dgm:t>
            <a:bodyPr/>
            <a:lstStyle/>
            <a:p>
              <a:pPr/>
              <a:r>
                <a:rPr lang="fr-FR" sz="1200" b="1" i="0" smtClean="0">
                  <a:latin typeface="Cambria Math"/>
                </a:rPr>
                <a:t>𝒙</a:t>
              </a:r>
              <a:r>
                <a:rPr lang="fr-FR" sz="1200" i="0">
                  <a:latin typeface="Cambria Math"/>
                </a:rPr>
                <a:t>=(𝑥,𝑦)∈</a:t>
              </a:r>
              <a:r>
                <a:rPr lang="fr-FR" sz="1200" i="0">
                  <a:latin typeface="Cambria Math"/>
                  <a:ea typeface="Cambria Math"/>
                </a:rPr>
                <a:t>[0,1]</a:t>
              </a:r>
              <a:r>
                <a:rPr lang="fr-FR" sz="1200" b="0" i="0" smtClean="0">
                  <a:latin typeface="Cambria Math"/>
                  <a:ea typeface="Cambria Math"/>
                </a:rPr>
                <a:t>×</a:t>
              </a:r>
              <a:r>
                <a:rPr lang="fr-FR" sz="1200" i="0">
                  <a:latin typeface="Cambria Math"/>
                  <a:ea typeface="Cambria Math"/>
                </a:rPr>
                <a:t>[0,1]</a:t>
              </a:r>
              <a:endParaRPr lang="en-GB" sz="4300" dirty="0"/>
            </a:p>
          </dgm:t>
        </dgm:pt>
      </mc:Fallback>
    </mc:AlternateContent>
    <dgm:pt modelId="{0B0B0ECA-D180-4A74-B331-E0437F37309C}" type="parTrans" cxnId="{E08A3D3E-0190-4D02-8368-77956E016044}">
      <dgm:prSet/>
      <dgm:spPr/>
      <dgm:t>
        <a:bodyPr/>
        <a:lstStyle/>
        <a:p>
          <a:endParaRPr lang="fr-FR"/>
        </a:p>
      </dgm:t>
    </dgm:pt>
    <dgm:pt modelId="{45ED71AB-B51B-45DB-B8FE-A83DB003DD08}" type="sibTrans" cxnId="{E08A3D3E-0190-4D02-8368-77956E016044}">
      <dgm:prSet/>
      <dgm:spPr/>
      <dgm:t>
        <a:bodyPr/>
        <a:lstStyle/>
        <a:p>
          <a:endParaRPr lang="fr-FR"/>
        </a:p>
      </dgm:t>
    </dgm:pt>
    <dgm:pt modelId="{0EBC4AD4-11D5-40CF-B578-CAF5631D1AB8}" type="pres">
      <dgm:prSet presAssocID="{94D5FFA3-AA3F-423F-974F-FE7E209204C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F3A29069-BB20-4F6F-8968-89DB87292124}" type="pres">
      <dgm:prSet presAssocID="{59FFB0C2-5E84-4A86-AB4D-098937933518}" presName="root" presStyleCnt="0"/>
      <dgm:spPr/>
    </dgm:pt>
    <dgm:pt modelId="{FE40A9F1-05C1-4881-A968-B83E79BAB21F}" type="pres">
      <dgm:prSet presAssocID="{59FFB0C2-5E84-4A86-AB4D-098937933518}" presName="rootComposite" presStyleCnt="0"/>
      <dgm:spPr/>
    </dgm:pt>
    <dgm:pt modelId="{B3FB4B97-C64F-422F-867D-25CDD316CA05}" type="pres">
      <dgm:prSet presAssocID="{59FFB0C2-5E84-4A86-AB4D-098937933518}" presName="rootText" presStyleLbl="node1" presStyleIdx="0" presStyleCnt="1" custScaleX="40003" custScaleY="31771" custLinFactNeighborX="-4401"/>
      <dgm:spPr/>
      <dgm:t>
        <a:bodyPr/>
        <a:lstStyle/>
        <a:p>
          <a:endParaRPr lang="fr-FR"/>
        </a:p>
      </dgm:t>
    </dgm:pt>
    <dgm:pt modelId="{1EAB9A40-E1F5-4BE2-8DAE-D0A03CB93455}" type="pres">
      <dgm:prSet presAssocID="{59FFB0C2-5E84-4A86-AB4D-098937933518}" presName="rootConnector" presStyleLbl="node1" presStyleIdx="0" presStyleCnt="1"/>
      <dgm:spPr/>
      <dgm:t>
        <a:bodyPr/>
        <a:lstStyle/>
        <a:p>
          <a:endParaRPr lang="fr-FR"/>
        </a:p>
      </dgm:t>
    </dgm:pt>
    <dgm:pt modelId="{BE234A84-8362-41DC-B927-FFF710469768}" type="pres">
      <dgm:prSet presAssocID="{59FFB0C2-5E84-4A86-AB4D-098937933518}" presName="childShape" presStyleCnt="0"/>
      <dgm:spPr/>
    </dgm:pt>
    <dgm:pt modelId="{9EC9C16B-729D-4AB5-9373-15880BB47241}" type="pres">
      <dgm:prSet presAssocID="{0B0B0ECA-D180-4A74-B331-E0437F37309C}" presName="Name13" presStyleLbl="parChTrans1D2" presStyleIdx="0" presStyleCnt="3"/>
      <dgm:spPr/>
      <dgm:t>
        <a:bodyPr/>
        <a:lstStyle/>
        <a:p>
          <a:endParaRPr lang="fr-FR"/>
        </a:p>
      </dgm:t>
    </dgm:pt>
    <dgm:pt modelId="{3DAA30B2-9A80-4A8C-B833-2629332F8C66}" type="pres">
      <dgm:prSet presAssocID="{EE2E0A20-EB67-4C78-A6F2-6B490D5199DD}" presName="childText" presStyleLbl="bgAcc1" presStyleIdx="0" presStyleCnt="3" custScaleX="35336" custScaleY="11818" custLinFactNeighborX="-6968" custLinFactNeighborY="-2116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3857F07-595D-46DC-B80C-7B1B4F8E40F1}" type="pres">
      <dgm:prSet presAssocID="{D9D85A52-5B04-459F-B537-9C7C208BED9B}" presName="Name13" presStyleLbl="parChTrans1D2" presStyleIdx="1" presStyleCnt="3"/>
      <dgm:spPr/>
      <dgm:t>
        <a:bodyPr/>
        <a:lstStyle/>
        <a:p>
          <a:endParaRPr lang="fr-FR"/>
        </a:p>
      </dgm:t>
    </dgm:pt>
    <dgm:pt modelId="{FE7EE839-C73F-46C4-B6E1-4222BC7F53CA}" type="pres">
      <dgm:prSet presAssocID="{4FB65D1F-1F20-47D9-BBD6-6AEB79369D22}" presName="childText" presStyleLbl="bgAcc1" presStyleIdx="1" presStyleCnt="3" custScaleX="51640" custScaleY="21725" custLinFactNeighborX="-6968" custLinFactNeighborY="-4264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FEF8285-A22C-4FE3-A76D-0C7DAE505998}" type="pres">
      <dgm:prSet presAssocID="{82786529-7967-4C61-8C25-06C6828E8C05}" presName="Name13" presStyleLbl="parChTrans1D2" presStyleIdx="2" presStyleCnt="3"/>
      <dgm:spPr/>
      <dgm:t>
        <a:bodyPr/>
        <a:lstStyle/>
        <a:p>
          <a:endParaRPr lang="fr-FR"/>
        </a:p>
      </dgm:t>
    </dgm:pt>
    <dgm:pt modelId="{D81A33CF-CDAE-49CF-8B62-B2B83FE372BA}" type="pres">
      <dgm:prSet presAssocID="{2B5E8E2D-9BE6-4FB6-88A3-12C3BAA58351}" presName="childText" presStyleLbl="bgAcc1" presStyleIdx="2" presStyleCnt="3" custScaleX="23058" custScaleY="14971" custLinFactNeighborX="-6968" custLinFactNeighborY="-6454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55F19D6-2954-494D-B801-8FE878EFAE17}" type="presOf" srcId="{82786529-7967-4C61-8C25-06C6828E8C05}" destId="{5FEF8285-A22C-4FE3-A76D-0C7DAE505998}" srcOrd="0" destOrd="0" presId="urn:microsoft.com/office/officeart/2005/8/layout/hierarchy3"/>
    <dgm:cxn modelId="{E6366FD8-4CB4-4BD5-84FC-6D2FA7CE3A5E}" srcId="{59FFB0C2-5E84-4A86-AB4D-098937933518}" destId="{2B5E8E2D-9BE6-4FB6-88A3-12C3BAA58351}" srcOrd="2" destOrd="0" parTransId="{82786529-7967-4C61-8C25-06C6828E8C05}" sibTransId="{0851B8CF-B5FF-44B1-877C-4C9572E5C5E9}"/>
    <dgm:cxn modelId="{E04281F5-0BB2-4F12-AD83-13CC8125F168}" type="presOf" srcId="{0B0B0ECA-D180-4A74-B331-E0437F37309C}" destId="{9EC9C16B-729D-4AB5-9373-15880BB47241}" srcOrd="0" destOrd="0" presId="urn:microsoft.com/office/officeart/2005/8/layout/hierarchy3"/>
    <dgm:cxn modelId="{60A2611B-1B38-4B21-8EC3-3DEDFF467144}" type="presOf" srcId="{59FFB0C2-5E84-4A86-AB4D-098937933518}" destId="{B3FB4B97-C64F-422F-867D-25CDD316CA05}" srcOrd="0" destOrd="0" presId="urn:microsoft.com/office/officeart/2005/8/layout/hierarchy3"/>
    <dgm:cxn modelId="{872690F5-63C3-4CD9-A2DE-235D452E0951}" type="presOf" srcId="{2B5E8E2D-9BE6-4FB6-88A3-12C3BAA58351}" destId="{D81A33CF-CDAE-49CF-8B62-B2B83FE372BA}" srcOrd="0" destOrd="0" presId="urn:microsoft.com/office/officeart/2005/8/layout/hierarchy3"/>
    <dgm:cxn modelId="{D26C34A8-6B30-49D0-B6D0-B5489D8C6AB0}" srcId="{94D5FFA3-AA3F-423F-974F-FE7E209204C6}" destId="{59FFB0C2-5E84-4A86-AB4D-098937933518}" srcOrd="0" destOrd="0" parTransId="{1DD66060-9FC6-47AF-A95C-ACD15523C653}" sibTransId="{5750416C-CABF-4A9F-9CDD-A5FC8058D13E}"/>
    <dgm:cxn modelId="{21EC24BD-3BFD-4AAE-9FEF-1E87222E52BB}" type="presOf" srcId="{D9D85A52-5B04-459F-B537-9C7C208BED9B}" destId="{23857F07-595D-46DC-B80C-7B1B4F8E40F1}" srcOrd="0" destOrd="0" presId="urn:microsoft.com/office/officeart/2005/8/layout/hierarchy3"/>
    <dgm:cxn modelId="{6B91C93D-99B6-490C-9FA2-01DC5B1C93C5}" type="presOf" srcId="{EE2E0A20-EB67-4C78-A6F2-6B490D5199DD}" destId="{3DAA30B2-9A80-4A8C-B833-2629332F8C66}" srcOrd="0" destOrd="0" presId="urn:microsoft.com/office/officeart/2005/8/layout/hierarchy3"/>
    <dgm:cxn modelId="{EC3AE5FC-75ED-4F72-A191-ECAD155A9EF6}" type="presOf" srcId="{4FB65D1F-1F20-47D9-BBD6-6AEB79369D22}" destId="{FE7EE839-C73F-46C4-B6E1-4222BC7F53CA}" srcOrd="0" destOrd="0" presId="urn:microsoft.com/office/officeart/2005/8/layout/hierarchy3"/>
    <dgm:cxn modelId="{9CE7D761-F917-4D80-94DD-7098885AE79F}" srcId="{59FFB0C2-5E84-4A86-AB4D-098937933518}" destId="{4FB65D1F-1F20-47D9-BBD6-6AEB79369D22}" srcOrd="1" destOrd="0" parTransId="{D9D85A52-5B04-459F-B537-9C7C208BED9B}" sibTransId="{E1622362-C8F2-43E5-8ECF-DA65F2A2FB71}"/>
    <dgm:cxn modelId="{E6348072-A8EF-4BCF-AD50-09E8547C87CB}" type="presOf" srcId="{94D5FFA3-AA3F-423F-974F-FE7E209204C6}" destId="{0EBC4AD4-11D5-40CF-B578-CAF5631D1AB8}" srcOrd="0" destOrd="0" presId="urn:microsoft.com/office/officeart/2005/8/layout/hierarchy3"/>
    <dgm:cxn modelId="{E08A3D3E-0190-4D02-8368-77956E016044}" srcId="{59FFB0C2-5E84-4A86-AB4D-098937933518}" destId="{EE2E0A20-EB67-4C78-A6F2-6B490D5199DD}" srcOrd="0" destOrd="0" parTransId="{0B0B0ECA-D180-4A74-B331-E0437F37309C}" sibTransId="{45ED71AB-B51B-45DB-B8FE-A83DB003DD08}"/>
    <dgm:cxn modelId="{66D1F3A4-552D-4489-8F1A-38A9C6A45B8F}" type="presOf" srcId="{59FFB0C2-5E84-4A86-AB4D-098937933518}" destId="{1EAB9A40-E1F5-4BE2-8DAE-D0A03CB93455}" srcOrd="1" destOrd="0" presId="urn:microsoft.com/office/officeart/2005/8/layout/hierarchy3"/>
    <dgm:cxn modelId="{028379F5-DE2D-4CBA-8358-0D7E3AB3C205}" type="presParOf" srcId="{0EBC4AD4-11D5-40CF-B578-CAF5631D1AB8}" destId="{F3A29069-BB20-4F6F-8968-89DB87292124}" srcOrd="0" destOrd="0" presId="urn:microsoft.com/office/officeart/2005/8/layout/hierarchy3"/>
    <dgm:cxn modelId="{2FF317E8-A39A-4D54-9C87-655008B1EC88}" type="presParOf" srcId="{F3A29069-BB20-4F6F-8968-89DB87292124}" destId="{FE40A9F1-05C1-4881-A968-B83E79BAB21F}" srcOrd="0" destOrd="0" presId="urn:microsoft.com/office/officeart/2005/8/layout/hierarchy3"/>
    <dgm:cxn modelId="{A6C9F21B-092D-40EA-8D13-3DC8F5FAEE4B}" type="presParOf" srcId="{FE40A9F1-05C1-4881-A968-B83E79BAB21F}" destId="{B3FB4B97-C64F-422F-867D-25CDD316CA05}" srcOrd="0" destOrd="0" presId="urn:microsoft.com/office/officeart/2005/8/layout/hierarchy3"/>
    <dgm:cxn modelId="{2571AB7A-488E-482D-BF0E-ACBEFA009A3D}" type="presParOf" srcId="{FE40A9F1-05C1-4881-A968-B83E79BAB21F}" destId="{1EAB9A40-E1F5-4BE2-8DAE-D0A03CB93455}" srcOrd="1" destOrd="0" presId="urn:microsoft.com/office/officeart/2005/8/layout/hierarchy3"/>
    <dgm:cxn modelId="{7E88EB8A-E35F-40CF-BC9B-9C81D88E7861}" type="presParOf" srcId="{F3A29069-BB20-4F6F-8968-89DB87292124}" destId="{BE234A84-8362-41DC-B927-FFF710469768}" srcOrd="1" destOrd="0" presId="urn:microsoft.com/office/officeart/2005/8/layout/hierarchy3"/>
    <dgm:cxn modelId="{C729E121-CB0A-487B-BFE3-258BB16B6584}" type="presParOf" srcId="{BE234A84-8362-41DC-B927-FFF710469768}" destId="{9EC9C16B-729D-4AB5-9373-15880BB47241}" srcOrd="0" destOrd="0" presId="urn:microsoft.com/office/officeart/2005/8/layout/hierarchy3"/>
    <dgm:cxn modelId="{75EA2139-7EB4-4F8A-9D5F-D4E891177173}" type="presParOf" srcId="{BE234A84-8362-41DC-B927-FFF710469768}" destId="{3DAA30B2-9A80-4A8C-B833-2629332F8C66}" srcOrd="1" destOrd="0" presId="urn:microsoft.com/office/officeart/2005/8/layout/hierarchy3"/>
    <dgm:cxn modelId="{83AAF68B-D209-4404-B7DB-0CB2777EA68E}" type="presParOf" srcId="{BE234A84-8362-41DC-B927-FFF710469768}" destId="{23857F07-595D-46DC-B80C-7B1B4F8E40F1}" srcOrd="2" destOrd="0" presId="urn:microsoft.com/office/officeart/2005/8/layout/hierarchy3"/>
    <dgm:cxn modelId="{AF8B9340-5152-451F-AF96-71B99508CF25}" type="presParOf" srcId="{BE234A84-8362-41DC-B927-FFF710469768}" destId="{FE7EE839-C73F-46C4-B6E1-4222BC7F53CA}" srcOrd="3" destOrd="0" presId="urn:microsoft.com/office/officeart/2005/8/layout/hierarchy3"/>
    <dgm:cxn modelId="{3113C9CF-2A47-4BCB-A7C1-A58F53BA53A6}" type="presParOf" srcId="{BE234A84-8362-41DC-B927-FFF710469768}" destId="{5FEF8285-A22C-4FE3-A76D-0C7DAE505998}" srcOrd="4" destOrd="0" presId="urn:microsoft.com/office/officeart/2005/8/layout/hierarchy3"/>
    <dgm:cxn modelId="{FD511B94-6F91-4DC4-888F-79BE6ACFF00F}" type="presParOf" srcId="{BE234A84-8362-41DC-B927-FFF710469768}" destId="{D81A33CF-CDAE-49CF-8B62-B2B83FE372BA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4D5FFA3-AA3F-423F-974F-FE7E209204C6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fr-FR"/>
        </a:p>
      </dgm:t>
    </dgm:pt>
    <dgm:pt modelId="{59FFB0C2-5E84-4A86-AB4D-098937933518}">
      <dgm:prSet phldrT="[Texte]" custT="1"/>
      <dgm:spPr>
        <a:blipFill rotWithShape="1">
          <a:blip xmlns:r="http://schemas.openxmlformats.org/officeDocument/2006/relationships" r:embed="rId1"/>
          <a:stretch>
            <a:fillRect l="-990" r="-743"/>
          </a:stretch>
        </a:blipFill>
      </dgm:spPr>
      <dgm:t>
        <a:bodyPr/>
        <a:lstStyle/>
        <a:p>
          <a:r>
            <a:rPr lang="fr-FR">
              <a:noFill/>
            </a:rPr>
            <a:t> </a:t>
          </a:r>
        </a:p>
      </dgm:t>
    </dgm:pt>
    <dgm:pt modelId="{1DD66060-9FC6-47AF-A95C-ACD15523C653}" type="parTrans" cxnId="{D26C34A8-6B30-49D0-B6D0-B5489D8C6AB0}">
      <dgm:prSet/>
      <dgm:spPr/>
      <dgm:t>
        <a:bodyPr/>
        <a:lstStyle/>
        <a:p>
          <a:endParaRPr lang="fr-FR"/>
        </a:p>
      </dgm:t>
    </dgm:pt>
    <dgm:pt modelId="{5750416C-CABF-4A9F-9CDD-A5FC8058D13E}" type="sibTrans" cxnId="{D26C34A8-6B30-49D0-B6D0-B5489D8C6AB0}">
      <dgm:prSet/>
      <dgm:spPr/>
      <dgm:t>
        <a:bodyPr/>
        <a:lstStyle/>
        <a:p>
          <a:endParaRPr lang="fr-FR"/>
        </a:p>
      </dgm:t>
    </dgm:pt>
    <dgm:pt modelId="{4FB65D1F-1F20-47D9-BBD6-6AEB79369D22}">
      <dgm:prSet phldrT="[Texte]" custT="1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fr-FR">
              <a:noFill/>
            </a:rPr>
            <a:t> </a:t>
          </a:r>
        </a:p>
      </dgm:t>
    </dgm:pt>
    <dgm:pt modelId="{D9D85A52-5B04-459F-B537-9C7C208BED9B}" type="parTrans" cxnId="{9CE7D761-F917-4D80-94DD-7098885AE79F}">
      <dgm:prSet/>
      <dgm:spPr/>
      <dgm:t>
        <a:bodyPr/>
        <a:lstStyle/>
        <a:p>
          <a:endParaRPr lang="fr-FR"/>
        </a:p>
      </dgm:t>
    </dgm:pt>
    <dgm:pt modelId="{E1622362-C8F2-43E5-8ECF-DA65F2A2FB71}" type="sibTrans" cxnId="{9CE7D761-F917-4D80-94DD-7098885AE79F}">
      <dgm:prSet/>
      <dgm:spPr/>
      <dgm:t>
        <a:bodyPr/>
        <a:lstStyle/>
        <a:p>
          <a:endParaRPr lang="fr-FR"/>
        </a:p>
      </dgm:t>
    </dgm:pt>
    <dgm:pt modelId="{2B5E8E2D-9BE6-4FB6-88A3-12C3BAA58351}">
      <dgm:prSet phldrT="[Texte]" custT="1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fr-FR">
              <a:noFill/>
            </a:rPr>
            <a:t> </a:t>
          </a:r>
        </a:p>
      </dgm:t>
    </dgm:pt>
    <dgm:pt modelId="{82786529-7967-4C61-8C25-06C6828E8C05}" type="parTrans" cxnId="{E6366FD8-4CB4-4BD5-84FC-6D2FA7CE3A5E}">
      <dgm:prSet/>
      <dgm:spPr/>
      <dgm:t>
        <a:bodyPr/>
        <a:lstStyle/>
        <a:p>
          <a:endParaRPr lang="fr-FR"/>
        </a:p>
      </dgm:t>
    </dgm:pt>
    <dgm:pt modelId="{0851B8CF-B5FF-44B1-877C-4C9572E5C5E9}" type="sibTrans" cxnId="{E6366FD8-4CB4-4BD5-84FC-6D2FA7CE3A5E}">
      <dgm:prSet/>
      <dgm:spPr/>
      <dgm:t>
        <a:bodyPr/>
        <a:lstStyle/>
        <a:p>
          <a:endParaRPr lang="fr-FR"/>
        </a:p>
      </dgm:t>
    </dgm:pt>
    <dgm:pt modelId="{EE2E0A20-EB67-4C78-A6F2-6B490D5199DD}">
      <dgm:prSet custT="1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fr-FR">
              <a:noFill/>
            </a:rPr>
            <a:t> </a:t>
          </a:r>
        </a:p>
      </dgm:t>
    </dgm:pt>
    <dgm:pt modelId="{0B0B0ECA-D180-4A74-B331-E0437F37309C}" type="parTrans" cxnId="{E08A3D3E-0190-4D02-8368-77956E016044}">
      <dgm:prSet/>
      <dgm:spPr/>
      <dgm:t>
        <a:bodyPr/>
        <a:lstStyle/>
        <a:p>
          <a:endParaRPr lang="fr-FR"/>
        </a:p>
      </dgm:t>
    </dgm:pt>
    <dgm:pt modelId="{45ED71AB-B51B-45DB-B8FE-A83DB003DD08}" type="sibTrans" cxnId="{E08A3D3E-0190-4D02-8368-77956E016044}">
      <dgm:prSet/>
      <dgm:spPr/>
      <dgm:t>
        <a:bodyPr/>
        <a:lstStyle/>
        <a:p>
          <a:endParaRPr lang="fr-FR"/>
        </a:p>
      </dgm:t>
    </dgm:pt>
    <dgm:pt modelId="{0EBC4AD4-11D5-40CF-B578-CAF5631D1AB8}" type="pres">
      <dgm:prSet presAssocID="{94D5FFA3-AA3F-423F-974F-FE7E209204C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F3A29069-BB20-4F6F-8968-89DB87292124}" type="pres">
      <dgm:prSet presAssocID="{59FFB0C2-5E84-4A86-AB4D-098937933518}" presName="root" presStyleCnt="0"/>
      <dgm:spPr/>
    </dgm:pt>
    <dgm:pt modelId="{FE40A9F1-05C1-4881-A968-B83E79BAB21F}" type="pres">
      <dgm:prSet presAssocID="{59FFB0C2-5E84-4A86-AB4D-098937933518}" presName="rootComposite" presStyleCnt="0"/>
      <dgm:spPr/>
    </dgm:pt>
    <dgm:pt modelId="{B3FB4B97-C64F-422F-867D-25CDD316CA05}" type="pres">
      <dgm:prSet presAssocID="{59FFB0C2-5E84-4A86-AB4D-098937933518}" presName="rootText" presStyleLbl="node1" presStyleIdx="0" presStyleCnt="1" custScaleX="40003" custScaleY="31771" custLinFactNeighborX="-4401"/>
      <dgm:spPr/>
      <dgm:t>
        <a:bodyPr/>
        <a:lstStyle/>
        <a:p>
          <a:endParaRPr lang="fr-FR"/>
        </a:p>
      </dgm:t>
    </dgm:pt>
    <dgm:pt modelId="{1EAB9A40-E1F5-4BE2-8DAE-D0A03CB93455}" type="pres">
      <dgm:prSet presAssocID="{59FFB0C2-5E84-4A86-AB4D-098937933518}" presName="rootConnector" presStyleLbl="node1" presStyleIdx="0" presStyleCnt="1"/>
      <dgm:spPr/>
      <dgm:t>
        <a:bodyPr/>
        <a:lstStyle/>
        <a:p>
          <a:endParaRPr lang="fr-FR"/>
        </a:p>
      </dgm:t>
    </dgm:pt>
    <dgm:pt modelId="{BE234A84-8362-41DC-B927-FFF710469768}" type="pres">
      <dgm:prSet presAssocID="{59FFB0C2-5E84-4A86-AB4D-098937933518}" presName="childShape" presStyleCnt="0"/>
      <dgm:spPr/>
    </dgm:pt>
    <dgm:pt modelId="{9EC9C16B-729D-4AB5-9373-15880BB47241}" type="pres">
      <dgm:prSet presAssocID="{0B0B0ECA-D180-4A74-B331-E0437F37309C}" presName="Name13" presStyleLbl="parChTrans1D2" presStyleIdx="0" presStyleCnt="3"/>
      <dgm:spPr/>
      <dgm:t>
        <a:bodyPr/>
        <a:lstStyle/>
        <a:p>
          <a:endParaRPr lang="fr-FR"/>
        </a:p>
      </dgm:t>
    </dgm:pt>
    <dgm:pt modelId="{3DAA30B2-9A80-4A8C-B833-2629332F8C66}" type="pres">
      <dgm:prSet presAssocID="{EE2E0A20-EB67-4C78-A6F2-6B490D5199DD}" presName="childText" presStyleLbl="bgAcc1" presStyleIdx="0" presStyleCnt="3" custScaleX="35336" custScaleY="11818" custLinFactNeighborX="-6968" custLinFactNeighborY="-2116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3857F07-595D-46DC-B80C-7B1B4F8E40F1}" type="pres">
      <dgm:prSet presAssocID="{D9D85A52-5B04-459F-B537-9C7C208BED9B}" presName="Name13" presStyleLbl="parChTrans1D2" presStyleIdx="1" presStyleCnt="3"/>
      <dgm:spPr/>
      <dgm:t>
        <a:bodyPr/>
        <a:lstStyle/>
        <a:p>
          <a:endParaRPr lang="fr-FR"/>
        </a:p>
      </dgm:t>
    </dgm:pt>
    <dgm:pt modelId="{FE7EE839-C73F-46C4-B6E1-4222BC7F53CA}" type="pres">
      <dgm:prSet presAssocID="{4FB65D1F-1F20-47D9-BBD6-6AEB79369D22}" presName="childText" presStyleLbl="bgAcc1" presStyleIdx="1" presStyleCnt="3" custScaleX="51640" custScaleY="21725" custLinFactNeighborX="-6968" custLinFactNeighborY="-4264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FEF8285-A22C-4FE3-A76D-0C7DAE505998}" type="pres">
      <dgm:prSet presAssocID="{82786529-7967-4C61-8C25-06C6828E8C05}" presName="Name13" presStyleLbl="parChTrans1D2" presStyleIdx="2" presStyleCnt="3"/>
      <dgm:spPr/>
      <dgm:t>
        <a:bodyPr/>
        <a:lstStyle/>
        <a:p>
          <a:endParaRPr lang="fr-FR"/>
        </a:p>
      </dgm:t>
    </dgm:pt>
    <dgm:pt modelId="{D81A33CF-CDAE-49CF-8B62-B2B83FE372BA}" type="pres">
      <dgm:prSet presAssocID="{2B5E8E2D-9BE6-4FB6-88A3-12C3BAA58351}" presName="childText" presStyleLbl="bgAcc1" presStyleIdx="2" presStyleCnt="3" custScaleX="23058" custScaleY="14971" custLinFactNeighborX="-6968" custLinFactNeighborY="-6454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55F19D6-2954-494D-B801-8FE878EFAE17}" type="presOf" srcId="{82786529-7967-4C61-8C25-06C6828E8C05}" destId="{5FEF8285-A22C-4FE3-A76D-0C7DAE505998}" srcOrd="0" destOrd="0" presId="urn:microsoft.com/office/officeart/2005/8/layout/hierarchy3"/>
    <dgm:cxn modelId="{E6366FD8-4CB4-4BD5-84FC-6D2FA7CE3A5E}" srcId="{59FFB0C2-5E84-4A86-AB4D-098937933518}" destId="{2B5E8E2D-9BE6-4FB6-88A3-12C3BAA58351}" srcOrd="2" destOrd="0" parTransId="{82786529-7967-4C61-8C25-06C6828E8C05}" sibTransId="{0851B8CF-B5FF-44B1-877C-4C9572E5C5E9}"/>
    <dgm:cxn modelId="{E04281F5-0BB2-4F12-AD83-13CC8125F168}" type="presOf" srcId="{0B0B0ECA-D180-4A74-B331-E0437F37309C}" destId="{9EC9C16B-729D-4AB5-9373-15880BB47241}" srcOrd="0" destOrd="0" presId="urn:microsoft.com/office/officeart/2005/8/layout/hierarchy3"/>
    <dgm:cxn modelId="{60A2611B-1B38-4B21-8EC3-3DEDFF467144}" type="presOf" srcId="{59FFB0C2-5E84-4A86-AB4D-098937933518}" destId="{B3FB4B97-C64F-422F-867D-25CDD316CA05}" srcOrd="0" destOrd="0" presId="urn:microsoft.com/office/officeart/2005/8/layout/hierarchy3"/>
    <dgm:cxn modelId="{872690F5-63C3-4CD9-A2DE-235D452E0951}" type="presOf" srcId="{2B5E8E2D-9BE6-4FB6-88A3-12C3BAA58351}" destId="{D81A33CF-CDAE-49CF-8B62-B2B83FE372BA}" srcOrd="0" destOrd="0" presId="urn:microsoft.com/office/officeart/2005/8/layout/hierarchy3"/>
    <dgm:cxn modelId="{D26C34A8-6B30-49D0-B6D0-B5489D8C6AB0}" srcId="{94D5FFA3-AA3F-423F-974F-FE7E209204C6}" destId="{59FFB0C2-5E84-4A86-AB4D-098937933518}" srcOrd="0" destOrd="0" parTransId="{1DD66060-9FC6-47AF-A95C-ACD15523C653}" sibTransId="{5750416C-CABF-4A9F-9CDD-A5FC8058D13E}"/>
    <dgm:cxn modelId="{21EC24BD-3BFD-4AAE-9FEF-1E87222E52BB}" type="presOf" srcId="{D9D85A52-5B04-459F-B537-9C7C208BED9B}" destId="{23857F07-595D-46DC-B80C-7B1B4F8E40F1}" srcOrd="0" destOrd="0" presId="urn:microsoft.com/office/officeart/2005/8/layout/hierarchy3"/>
    <dgm:cxn modelId="{6B91C93D-99B6-490C-9FA2-01DC5B1C93C5}" type="presOf" srcId="{EE2E0A20-EB67-4C78-A6F2-6B490D5199DD}" destId="{3DAA30B2-9A80-4A8C-B833-2629332F8C66}" srcOrd="0" destOrd="0" presId="urn:microsoft.com/office/officeart/2005/8/layout/hierarchy3"/>
    <dgm:cxn modelId="{EC3AE5FC-75ED-4F72-A191-ECAD155A9EF6}" type="presOf" srcId="{4FB65D1F-1F20-47D9-BBD6-6AEB79369D22}" destId="{FE7EE839-C73F-46C4-B6E1-4222BC7F53CA}" srcOrd="0" destOrd="0" presId="urn:microsoft.com/office/officeart/2005/8/layout/hierarchy3"/>
    <dgm:cxn modelId="{9CE7D761-F917-4D80-94DD-7098885AE79F}" srcId="{59FFB0C2-5E84-4A86-AB4D-098937933518}" destId="{4FB65D1F-1F20-47D9-BBD6-6AEB79369D22}" srcOrd="1" destOrd="0" parTransId="{D9D85A52-5B04-459F-B537-9C7C208BED9B}" sibTransId="{E1622362-C8F2-43E5-8ECF-DA65F2A2FB71}"/>
    <dgm:cxn modelId="{E6348072-A8EF-4BCF-AD50-09E8547C87CB}" type="presOf" srcId="{94D5FFA3-AA3F-423F-974F-FE7E209204C6}" destId="{0EBC4AD4-11D5-40CF-B578-CAF5631D1AB8}" srcOrd="0" destOrd="0" presId="urn:microsoft.com/office/officeart/2005/8/layout/hierarchy3"/>
    <dgm:cxn modelId="{E08A3D3E-0190-4D02-8368-77956E016044}" srcId="{59FFB0C2-5E84-4A86-AB4D-098937933518}" destId="{EE2E0A20-EB67-4C78-A6F2-6B490D5199DD}" srcOrd="0" destOrd="0" parTransId="{0B0B0ECA-D180-4A74-B331-E0437F37309C}" sibTransId="{45ED71AB-B51B-45DB-B8FE-A83DB003DD08}"/>
    <dgm:cxn modelId="{66D1F3A4-552D-4489-8F1A-38A9C6A45B8F}" type="presOf" srcId="{59FFB0C2-5E84-4A86-AB4D-098937933518}" destId="{1EAB9A40-E1F5-4BE2-8DAE-D0A03CB93455}" srcOrd="1" destOrd="0" presId="urn:microsoft.com/office/officeart/2005/8/layout/hierarchy3"/>
    <dgm:cxn modelId="{028379F5-DE2D-4CBA-8358-0D7E3AB3C205}" type="presParOf" srcId="{0EBC4AD4-11D5-40CF-B578-CAF5631D1AB8}" destId="{F3A29069-BB20-4F6F-8968-89DB87292124}" srcOrd="0" destOrd="0" presId="urn:microsoft.com/office/officeart/2005/8/layout/hierarchy3"/>
    <dgm:cxn modelId="{2FF317E8-A39A-4D54-9C87-655008B1EC88}" type="presParOf" srcId="{F3A29069-BB20-4F6F-8968-89DB87292124}" destId="{FE40A9F1-05C1-4881-A968-B83E79BAB21F}" srcOrd="0" destOrd="0" presId="urn:microsoft.com/office/officeart/2005/8/layout/hierarchy3"/>
    <dgm:cxn modelId="{A6C9F21B-092D-40EA-8D13-3DC8F5FAEE4B}" type="presParOf" srcId="{FE40A9F1-05C1-4881-A968-B83E79BAB21F}" destId="{B3FB4B97-C64F-422F-867D-25CDD316CA05}" srcOrd="0" destOrd="0" presId="urn:microsoft.com/office/officeart/2005/8/layout/hierarchy3"/>
    <dgm:cxn modelId="{2571AB7A-488E-482D-BF0E-ACBEFA009A3D}" type="presParOf" srcId="{FE40A9F1-05C1-4881-A968-B83E79BAB21F}" destId="{1EAB9A40-E1F5-4BE2-8DAE-D0A03CB93455}" srcOrd="1" destOrd="0" presId="urn:microsoft.com/office/officeart/2005/8/layout/hierarchy3"/>
    <dgm:cxn modelId="{7E88EB8A-E35F-40CF-BC9B-9C81D88E7861}" type="presParOf" srcId="{F3A29069-BB20-4F6F-8968-89DB87292124}" destId="{BE234A84-8362-41DC-B927-FFF710469768}" srcOrd="1" destOrd="0" presId="urn:microsoft.com/office/officeart/2005/8/layout/hierarchy3"/>
    <dgm:cxn modelId="{C729E121-CB0A-487B-BFE3-258BB16B6584}" type="presParOf" srcId="{BE234A84-8362-41DC-B927-FFF710469768}" destId="{9EC9C16B-729D-4AB5-9373-15880BB47241}" srcOrd="0" destOrd="0" presId="urn:microsoft.com/office/officeart/2005/8/layout/hierarchy3"/>
    <dgm:cxn modelId="{75EA2139-7EB4-4F8A-9D5F-D4E891177173}" type="presParOf" srcId="{BE234A84-8362-41DC-B927-FFF710469768}" destId="{3DAA30B2-9A80-4A8C-B833-2629332F8C66}" srcOrd="1" destOrd="0" presId="urn:microsoft.com/office/officeart/2005/8/layout/hierarchy3"/>
    <dgm:cxn modelId="{83AAF68B-D209-4404-B7DB-0CB2777EA68E}" type="presParOf" srcId="{BE234A84-8362-41DC-B927-FFF710469768}" destId="{23857F07-595D-46DC-B80C-7B1B4F8E40F1}" srcOrd="2" destOrd="0" presId="urn:microsoft.com/office/officeart/2005/8/layout/hierarchy3"/>
    <dgm:cxn modelId="{AF8B9340-5152-451F-AF96-71B99508CF25}" type="presParOf" srcId="{BE234A84-8362-41DC-B927-FFF710469768}" destId="{FE7EE839-C73F-46C4-B6E1-4222BC7F53CA}" srcOrd="3" destOrd="0" presId="urn:microsoft.com/office/officeart/2005/8/layout/hierarchy3"/>
    <dgm:cxn modelId="{3113C9CF-2A47-4BCB-A7C1-A58F53BA53A6}" type="presParOf" srcId="{BE234A84-8362-41DC-B927-FFF710469768}" destId="{5FEF8285-A22C-4FE3-A76D-0C7DAE505998}" srcOrd="4" destOrd="0" presId="urn:microsoft.com/office/officeart/2005/8/layout/hierarchy3"/>
    <dgm:cxn modelId="{FD511B94-6F91-4DC4-888F-79BE6ACFF00F}" type="presParOf" srcId="{BE234A84-8362-41DC-B927-FFF710469768}" destId="{D81A33CF-CDAE-49CF-8B62-B2B83FE372BA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2AB4E21-8465-43F5-A377-49CED51810A0}" type="doc">
      <dgm:prSet loTypeId="urn:microsoft.com/office/officeart/2005/8/layout/vProcess5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fr-FR"/>
        </a:p>
      </dgm:t>
    </dgm:pt>
    <dgm:pt modelId="{43C96C15-C188-4622-9F3C-833FA4CB1498}">
      <dgm:prSet phldrT="[Texte]"/>
      <dgm:spPr/>
      <dgm:t>
        <a:bodyPr/>
        <a:lstStyle/>
        <a:p>
          <a:r>
            <a:rPr lang="en-GB" dirty="0" smtClean="0"/>
            <a:t>Modification of the Stopping Criterion.</a:t>
          </a:r>
        </a:p>
        <a:p>
          <a:r>
            <a:rPr lang="en-GB" i="1" dirty="0" smtClean="0"/>
            <a:t>SUMMER INTERSHIP IN ONERA</a:t>
          </a:r>
          <a:endParaRPr lang="fr-FR" dirty="0"/>
        </a:p>
      </dgm:t>
    </dgm:pt>
    <dgm:pt modelId="{8E2038FC-582E-4187-B67E-BC1C651BEB6A}" type="parTrans" cxnId="{BF3AAE2D-9C6F-448D-BBB0-60758C2BEAFD}">
      <dgm:prSet/>
      <dgm:spPr/>
      <dgm:t>
        <a:bodyPr/>
        <a:lstStyle/>
        <a:p>
          <a:endParaRPr lang="fr-FR"/>
        </a:p>
      </dgm:t>
    </dgm:pt>
    <dgm:pt modelId="{958901EF-D5F9-468D-9156-2C7812A3A0D2}" type="sibTrans" cxnId="{BF3AAE2D-9C6F-448D-BBB0-60758C2BEAFD}">
      <dgm:prSet/>
      <dgm:spPr>
        <a:solidFill>
          <a:schemeClr val="accent1">
            <a:alpha val="90000"/>
          </a:schemeClr>
        </a:solidFill>
      </dgm:spPr>
      <dgm:t>
        <a:bodyPr/>
        <a:lstStyle/>
        <a:p>
          <a:endParaRPr lang="fr-FR"/>
        </a:p>
      </dgm:t>
    </dgm:pt>
    <dgm:pt modelId="{6BA759C9-67EC-4297-9942-6AB56FF2432E}">
      <dgm:prSet phldrT="[Texte]"/>
      <dgm:spPr/>
      <dgm:t>
        <a:bodyPr/>
        <a:lstStyle/>
        <a:p>
          <a:r>
            <a:rPr lang="en-GB" dirty="0" smtClean="0"/>
            <a:t>Application of the strategy into </a:t>
          </a:r>
          <a:r>
            <a:rPr lang="en-GB" i="1" dirty="0" err="1" smtClean="0"/>
            <a:t>OpenAeroStruct</a:t>
          </a:r>
          <a:r>
            <a:rPr lang="en-GB" i="1" dirty="0" smtClean="0"/>
            <a:t>.</a:t>
          </a:r>
        </a:p>
        <a:p>
          <a:r>
            <a:rPr lang="en-GB" i="1" dirty="0" smtClean="0"/>
            <a:t>SUMMER INTERSHIP IN ONERA</a:t>
          </a:r>
        </a:p>
      </dgm:t>
    </dgm:pt>
    <dgm:pt modelId="{611128E7-5552-4C4D-B690-A133AB4BE135}" type="parTrans" cxnId="{E34F777B-5E02-4445-855C-10F4FA14D80F}">
      <dgm:prSet/>
      <dgm:spPr/>
      <dgm:t>
        <a:bodyPr/>
        <a:lstStyle/>
        <a:p>
          <a:endParaRPr lang="fr-FR"/>
        </a:p>
      </dgm:t>
    </dgm:pt>
    <dgm:pt modelId="{2757205B-5D0F-4ACC-8471-C1FE42882F0D}" type="sibTrans" cxnId="{E34F777B-5E02-4445-855C-10F4FA14D80F}">
      <dgm:prSet/>
      <dgm:spPr>
        <a:solidFill>
          <a:schemeClr val="accent1">
            <a:alpha val="90000"/>
          </a:schemeClr>
        </a:solidFill>
      </dgm:spPr>
      <dgm:t>
        <a:bodyPr/>
        <a:lstStyle/>
        <a:p>
          <a:endParaRPr lang="fr-FR"/>
        </a:p>
      </dgm:t>
    </dgm:pt>
    <dgm:pt modelId="{5247DE45-2507-4533-ADBC-A57A8A615337}" type="pres">
      <dgm:prSet presAssocID="{F2AB4E21-8465-43F5-A377-49CED51810A0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EE73EA88-7E28-47D6-BE05-3292399A73CB}" type="pres">
      <dgm:prSet presAssocID="{F2AB4E21-8465-43F5-A377-49CED51810A0}" presName="dummyMaxCanvas" presStyleCnt="0">
        <dgm:presLayoutVars/>
      </dgm:prSet>
      <dgm:spPr/>
    </dgm:pt>
    <dgm:pt modelId="{75F6DF77-511C-4AE2-9FFF-C6EFF2AA18B5}" type="pres">
      <dgm:prSet presAssocID="{F2AB4E21-8465-43F5-A377-49CED51810A0}" presName="TwoNodes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2905FA-15BD-4836-90D7-3ADDB9477E35}" type="pres">
      <dgm:prSet presAssocID="{F2AB4E21-8465-43F5-A377-49CED51810A0}" presName="TwoNodes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AA8D714-C12C-4539-BFE5-6405EE0F36DE}" type="pres">
      <dgm:prSet presAssocID="{F2AB4E21-8465-43F5-A377-49CED51810A0}" presName="TwoConn_1-2" presStyleLbl="f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2305EA5-5CB8-42EB-A321-27B32663208D}" type="pres">
      <dgm:prSet presAssocID="{F2AB4E21-8465-43F5-A377-49CED51810A0}" presName="TwoNodes_1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D3FE53E-14D2-4C00-90A9-391B56FBC566}" type="pres">
      <dgm:prSet presAssocID="{F2AB4E21-8465-43F5-A377-49CED51810A0}" presName="TwoNodes_2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E2B0164-80ED-40C8-8A49-5ED0760838CD}" type="presOf" srcId="{958901EF-D5F9-468D-9156-2C7812A3A0D2}" destId="{9AA8D714-C12C-4539-BFE5-6405EE0F36DE}" srcOrd="0" destOrd="0" presId="urn:microsoft.com/office/officeart/2005/8/layout/vProcess5"/>
    <dgm:cxn modelId="{D17ACE45-3200-42C6-A6ED-D84120A3562F}" type="presOf" srcId="{43C96C15-C188-4622-9F3C-833FA4CB1498}" destId="{75F6DF77-511C-4AE2-9FFF-C6EFF2AA18B5}" srcOrd="0" destOrd="0" presId="urn:microsoft.com/office/officeart/2005/8/layout/vProcess5"/>
    <dgm:cxn modelId="{BF3AAE2D-9C6F-448D-BBB0-60758C2BEAFD}" srcId="{F2AB4E21-8465-43F5-A377-49CED51810A0}" destId="{43C96C15-C188-4622-9F3C-833FA4CB1498}" srcOrd="0" destOrd="0" parTransId="{8E2038FC-582E-4187-B67E-BC1C651BEB6A}" sibTransId="{958901EF-D5F9-468D-9156-2C7812A3A0D2}"/>
    <dgm:cxn modelId="{E34F777B-5E02-4445-855C-10F4FA14D80F}" srcId="{F2AB4E21-8465-43F5-A377-49CED51810A0}" destId="{6BA759C9-67EC-4297-9942-6AB56FF2432E}" srcOrd="1" destOrd="0" parTransId="{611128E7-5552-4C4D-B690-A133AB4BE135}" sibTransId="{2757205B-5D0F-4ACC-8471-C1FE42882F0D}"/>
    <dgm:cxn modelId="{7215F2D8-220B-4F64-83F1-226D395FD67B}" type="presOf" srcId="{6BA759C9-67EC-4297-9942-6AB56FF2432E}" destId="{F52905FA-15BD-4836-90D7-3ADDB9477E35}" srcOrd="0" destOrd="0" presId="urn:microsoft.com/office/officeart/2005/8/layout/vProcess5"/>
    <dgm:cxn modelId="{0EE00589-CE12-4DB5-A337-059609406CC8}" type="presOf" srcId="{F2AB4E21-8465-43F5-A377-49CED51810A0}" destId="{5247DE45-2507-4533-ADBC-A57A8A615337}" srcOrd="0" destOrd="0" presId="urn:microsoft.com/office/officeart/2005/8/layout/vProcess5"/>
    <dgm:cxn modelId="{CB70338E-08E7-4555-A8E7-6B3BE84872CD}" type="presOf" srcId="{43C96C15-C188-4622-9F3C-833FA4CB1498}" destId="{52305EA5-5CB8-42EB-A321-27B32663208D}" srcOrd="1" destOrd="0" presId="urn:microsoft.com/office/officeart/2005/8/layout/vProcess5"/>
    <dgm:cxn modelId="{BFC19683-5174-4B8F-A1DB-8236E0883B79}" type="presOf" srcId="{6BA759C9-67EC-4297-9942-6AB56FF2432E}" destId="{4D3FE53E-14D2-4C00-90A9-391B56FBC566}" srcOrd="1" destOrd="0" presId="urn:microsoft.com/office/officeart/2005/8/layout/vProcess5"/>
    <dgm:cxn modelId="{0DB3B6BF-C9DB-45F3-A3BC-C7DFA060A683}" type="presParOf" srcId="{5247DE45-2507-4533-ADBC-A57A8A615337}" destId="{EE73EA88-7E28-47D6-BE05-3292399A73CB}" srcOrd="0" destOrd="0" presId="urn:microsoft.com/office/officeart/2005/8/layout/vProcess5"/>
    <dgm:cxn modelId="{F4B6573C-6153-482C-BB47-18E35BB04C40}" type="presParOf" srcId="{5247DE45-2507-4533-ADBC-A57A8A615337}" destId="{75F6DF77-511C-4AE2-9FFF-C6EFF2AA18B5}" srcOrd="1" destOrd="0" presId="urn:microsoft.com/office/officeart/2005/8/layout/vProcess5"/>
    <dgm:cxn modelId="{458C2C38-D46E-46DC-B205-B4552A64872E}" type="presParOf" srcId="{5247DE45-2507-4533-ADBC-A57A8A615337}" destId="{F52905FA-15BD-4836-90D7-3ADDB9477E35}" srcOrd="2" destOrd="0" presId="urn:microsoft.com/office/officeart/2005/8/layout/vProcess5"/>
    <dgm:cxn modelId="{3409AA47-6565-4D8F-8EB0-C6D8AB86BE73}" type="presParOf" srcId="{5247DE45-2507-4533-ADBC-A57A8A615337}" destId="{9AA8D714-C12C-4539-BFE5-6405EE0F36DE}" srcOrd="3" destOrd="0" presId="urn:microsoft.com/office/officeart/2005/8/layout/vProcess5"/>
    <dgm:cxn modelId="{187F2DDF-3DD3-4CA7-A7FA-D2CF0F5EF07D}" type="presParOf" srcId="{5247DE45-2507-4533-ADBC-A57A8A615337}" destId="{52305EA5-5CB8-42EB-A321-27B32663208D}" srcOrd="4" destOrd="0" presId="urn:microsoft.com/office/officeart/2005/8/layout/vProcess5"/>
    <dgm:cxn modelId="{328E24AF-F786-4297-AA00-94E58EA53A61}" type="presParOf" srcId="{5247DE45-2507-4533-ADBC-A57A8A615337}" destId="{4D3FE53E-14D2-4C00-90A9-391B56FBC566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52397B-BFD1-41AF-A3D5-006832BA8DB6}">
      <dsp:nvSpPr>
        <dsp:cNvPr id="0" name=""/>
        <dsp:cNvSpPr/>
      </dsp:nvSpPr>
      <dsp:spPr>
        <a:xfrm>
          <a:off x="1738536" y="0"/>
          <a:ext cx="5040560" cy="5040560"/>
        </a:xfrm>
        <a:prstGeom prst="diamond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4A03E2-46C2-4A12-872C-3410CC751358}">
      <dsp:nvSpPr>
        <dsp:cNvPr id="0" name=""/>
        <dsp:cNvSpPr/>
      </dsp:nvSpPr>
      <dsp:spPr>
        <a:xfrm>
          <a:off x="2217389" y="478853"/>
          <a:ext cx="1965818" cy="196581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AIM: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To take advantage of the low dimensionality in the experimental data.</a:t>
          </a:r>
          <a:endParaRPr lang="fr-FR" sz="1600" kern="1200" dirty="0"/>
        </a:p>
      </dsp:txBody>
      <dsp:txXfrm>
        <a:off x="2313352" y="574816"/>
        <a:ext cx="1773892" cy="1773892"/>
      </dsp:txXfrm>
    </dsp:sp>
    <dsp:sp modelId="{5B38D0DE-012B-487B-B8EC-14DEEB1B5908}">
      <dsp:nvSpPr>
        <dsp:cNvPr id="0" name=""/>
        <dsp:cNvSpPr/>
      </dsp:nvSpPr>
      <dsp:spPr>
        <a:xfrm>
          <a:off x="4334424" y="478853"/>
          <a:ext cx="1965818" cy="196581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WHAT DOES DMD PROVIDE?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 decomposition of experimental data into a set of dynamic modes.</a:t>
          </a:r>
          <a:endParaRPr lang="fr-FR" sz="1600" kern="1200" dirty="0"/>
        </a:p>
      </dsp:txBody>
      <dsp:txXfrm>
        <a:off x="4430387" y="574816"/>
        <a:ext cx="1773892" cy="1773892"/>
      </dsp:txXfrm>
    </dsp:sp>
    <dsp:sp modelId="{F9A8B935-8488-4580-8A9C-F99781E01338}">
      <dsp:nvSpPr>
        <dsp:cNvPr id="0" name=""/>
        <dsp:cNvSpPr/>
      </dsp:nvSpPr>
      <dsp:spPr>
        <a:xfrm>
          <a:off x="2217389" y="2595888"/>
          <a:ext cx="1965818" cy="196581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HOW DOES IT WORK?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DMD computes  the eigenvalues and eigenvectors of the linear model. </a:t>
          </a:r>
          <a:endParaRPr lang="fr-FR" sz="1600" kern="1200" dirty="0"/>
        </a:p>
      </dsp:txBody>
      <dsp:txXfrm>
        <a:off x="2313352" y="2691851"/>
        <a:ext cx="1773892" cy="1773892"/>
      </dsp:txXfrm>
    </dsp:sp>
    <dsp:sp modelId="{3273C0BA-C638-4CA8-8A0B-C12F2E25D460}">
      <dsp:nvSpPr>
        <dsp:cNvPr id="0" name=""/>
        <dsp:cNvSpPr/>
      </dsp:nvSpPr>
      <dsp:spPr>
        <a:xfrm>
          <a:off x="4334424" y="2595888"/>
          <a:ext cx="1965818" cy="196581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F92978-7EFF-450B-97A7-61795B20719F}">
      <dsp:nvSpPr>
        <dsp:cNvPr id="0" name=""/>
        <dsp:cNvSpPr/>
      </dsp:nvSpPr>
      <dsp:spPr>
        <a:xfrm>
          <a:off x="2664264" y="1840497"/>
          <a:ext cx="3888462" cy="9141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noProof="0" dirty="0" smtClean="0"/>
            <a:t>Fast ONLINE solution of a </a:t>
          </a:r>
          <a:r>
            <a:rPr lang="en-US" sz="2000" b="1" kern="1200" noProof="0" dirty="0" smtClean="0">
              <a:solidFill>
                <a:srgbClr val="FF0000"/>
              </a:solidFill>
            </a:rPr>
            <a:t>recurring problem</a:t>
          </a:r>
          <a:r>
            <a:rPr lang="en-US" sz="2000" kern="1200" noProof="0" dirty="0" smtClean="0"/>
            <a:t>.</a:t>
          </a:r>
          <a:endParaRPr lang="en-US" sz="2000" kern="1200" noProof="0" dirty="0"/>
        </a:p>
      </dsp:txBody>
      <dsp:txXfrm>
        <a:off x="3233716" y="1974369"/>
        <a:ext cx="2749558" cy="646391"/>
      </dsp:txXfrm>
    </dsp:sp>
    <dsp:sp modelId="{6884C657-9FFC-4E47-8097-7647377CC4BC}">
      <dsp:nvSpPr>
        <dsp:cNvPr id="0" name=""/>
        <dsp:cNvSpPr/>
      </dsp:nvSpPr>
      <dsp:spPr>
        <a:xfrm rot="12260803">
          <a:off x="1765439" y="1183567"/>
          <a:ext cx="1930190" cy="528444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16BD17-0436-4784-9A48-6122AE4CB586}">
      <dsp:nvSpPr>
        <dsp:cNvPr id="0" name=""/>
        <dsp:cNvSpPr/>
      </dsp:nvSpPr>
      <dsp:spPr>
        <a:xfrm>
          <a:off x="473613" y="689896"/>
          <a:ext cx="2755310" cy="72005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smtClean="0"/>
            <a:t>PGD is a numerical method for solving </a:t>
          </a:r>
          <a:r>
            <a:rPr lang="en-GB" sz="1500" b="1" kern="1200" dirty="0" smtClean="0"/>
            <a:t>boundary</a:t>
          </a:r>
          <a:r>
            <a:rPr lang="en-GB" sz="1500" kern="1200" dirty="0" smtClean="0"/>
            <a:t> </a:t>
          </a:r>
          <a:r>
            <a:rPr lang="en-GB" sz="1500" b="1" kern="1200" dirty="0" smtClean="0"/>
            <a:t>value</a:t>
          </a:r>
          <a:r>
            <a:rPr lang="en-GB" sz="1500" kern="1200" dirty="0" smtClean="0"/>
            <a:t> problems.</a:t>
          </a:r>
          <a:endParaRPr lang="fr-FR" sz="1500" kern="1200" dirty="0"/>
        </a:p>
      </dsp:txBody>
      <dsp:txXfrm>
        <a:off x="494703" y="710986"/>
        <a:ext cx="2713130" cy="677871"/>
      </dsp:txXfrm>
    </dsp:sp>
    <dsp:sp modelId="{A23C1DBE-57B3-41BF-861A-36F742217BC5}">
      <dsp:nvSpPr>
        <dsp:cNvPr id="0" name=""/>
        <dsp:cNvSpPr/>
      </dsp:nvSpPr>
      <dsp:spPr>
        <a:xfrm rot="16260480">
          <a:off x="4025384" y="903197"/>
          <a:ext cx="1205991" cy="528444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58B8CF-2474-4E48-8A76-FE5B6E0CC422}">
      <dsp:nvSpPr>
        <dsp:cNvPr id="0" name=""/>
        <dsp:cNvSpPr/>
      </dsp:nvSpPr>
      <dsp:spPr>
        <a:xfrm>
          <a:off x="3029504" y="257857"/>
          <a:ext cx="3218967" cy="61331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smtClean="0"/>
            <a:t>Its </a:t>
          </a:r>
          <a:r>
            <a:rPr lang="en-GB" sz="1500" b="1" kern="1200" dirty="0" smtClean="0">
              <a:solidFill>
                <a:srgbClr val="00B050"/>
              </a:solidFill>
            </a:rPr>
            <a:t>biggest</a:t>
          </a:r>
          <a:r>
            <a:rPr lang="en-GB" sz="1500" b="1" kern="1200" dirty="0" smtClean="0"/>
            <a:t> </a:t>
          </a:r>
          <a:r>
            <a:rPr lang="en-GB" sz="1500" b="1" kern="1200" dirty="0" smtClean="0">
              <a:solidFill>
                <a:srgbClr val="00B050"/>
              </a:solidFill>
            </a:rPr>
            <a:t>advantage</a:t>
          </a:r>
          <a:r>
            <a:rPr lang="en-GB" sz="1500" b="1" kern="1200" dirty="0" smtClean="0"/>
            <a:t> </a:t>
          </a:r>
          <a:r>
            <a:rPr lang="en-GB" sz="1500" kern="1200" dirty="0" smtClean="0"/>
            <a:t>is the ability to work in a </a:t>
          </a:r>
          <a:r>
            <a:rPr lang="en-GB" sz="1500" b="1" kern="1200" dirty="0" smtClean="0">
              <a:solidFill>
                <a:schemeClr val="tx2"/>
              </a:solidFill>
            </a:rPr>
            <a:t>Parameterized</a:t>
          </a:r>
          <a:r>
            <a:rPr lang="en-GB" sz="1500" kern="1200" dirty="0" smtClean="0">
              <a:solidFill>
                <a:schemeClr val="tx2"/>
              </a:solidFill>
            </a:rPr>
            <a:t> </a:t>
          </a:r>
          <a:r>
            <a:rPr lang="en-GB" sz="1500" kern="1200" dirty="0" smtClean="0"/>
            <a:t>approach.</a:t>
          </a:r>
          <a:endParaRPr lang="fr-FR" sz="1500" kern="1200" dirty="0"/>
        </a:p>
      </dsp:txBody>
      <dsp:txXfrm>
        <a:off x="3047468" y="275821"/>
        <a:ext cx="3183039" cy="577391"/>
      </dsp:txXfrm>
    </dsp:sp>
    <dsp:sp modelId="{9E3EFB3D-826F-4431-A8B8-90991F19EE09}">
      <dsp:nvSpPr>
        <dsp:cNvPr id="0" name=""/>
        <dsp:cNvSpPr/>
      </dsp:nvSpPr>
      <dsp:spPr>
        <a:xfrm rot="20262084">
          <a:off x="5610673" y="1183062"/>
          <a:ext cx="2142329" cy="528444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36F651-4FC6-40DF-8D15-727A3C0A0B37}">
      <dsp:nvSpPr>
        <dsp:cNvPr id="0" name=""/>
        <dsp:cNvSpPr/>
      </dsp:nvSpPr>
      <dsp:spPr>
        <a:xfrm>
          <a:off x="6095872" y="689890"/>
          <a:ext cx="3154057" cy="7019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smtClean="0"/>
            <a:t>The vectors </a:t>
          </a:r>
          <a:r>
            <a:rPr lang="en-GB" sz="1500" b="1" i="1" kern="1200" dirty="0" smtClean="0">
              <a:solidFill>
                <a:schemeClr val="accent6">
                  <a:lumMod val="75000"/>
                </a:schemeClr>
              </a:solidFill>
            </a:rPr>
            <a:t>R(x)</a:t>
          </a:r>
          <a:r>
            <a:rPr lang="en-GB" sz="1500" kern="1200" dirty="0" smtClean="0">
              <a:solidFill>
                <a:schemeClr val="accent6">
                  <a:lumMod val="75000"/>
                </a:schemeClr>
              </a:solidFill>
            </a:rPr>
            <a:t>, </a:t>
          </a:r>
          <a:r>
            <a:rPr lang="en-GB" sz="1500" b="1" i="1" kern="1200" dirty="0" smtClean="0">
              <a:solidFill>
                <a:schemeClr val="accent6">
                  <a:lumMod val="75000"/>
                </a:schemeClr>
              </a:solidFill>
            </a:rPr>
            <a:t>S(y)</a:t>
          </a:r>
          <a:r>
            <a:rPr lang="en-GB" sz="1500" kern="1200" dirty="0" smtClean="0">
              <a:solidFill>
                <a:schemeClr val="accent6">
                  <a:lumMod val="75000"/>
                </a:schemeClr>
              </a:solidFill>
            </a:rPr>
            <a:t>, </a:t>
          </a:r>
          <a:r>
            <a:rPr lang="en-GB" sz="1500" b="1" i="1" kern="1200" dirty="0" smtClean="0">
              <a:solidFill>
                <a:schemeClr val="accent6">
                  <a:lumMod val="75000"/>
                </a:schemeClr>
              </a:solidFill>
            </a:rPr>
            <a:t>T(z)</a:t>
          </a:r>
          <a:r>
            <a:rPr lang="en-GB" sz="1500" kern="1200" dirty="0" smtClean="0">
              <a:solidFill>
                <a:schemeClr val="accent6">
                  <a:lumMod val="75000"/>
                </a:schemeClr>
              </a:solidFill>
            </a:rPr>
            <a:t>,</a:t>
          </a:r>
          <a14:m xmlns:a14="http://schemas.microsoft.com/office/drawing/2010/main">
            <m:oMath xmlns:m="http://schemas.openxmlformats.org/officeDocument/2006/math">
              <m:r>
                <a:rPr lang="fr-FR" sz="1500" b="0" i="0" kern="1200" smtClean="0">
                  <a:solidFill>
                    <a:schemeClr val="accent6">
                      <a:lumMod val="75000"/>
                    </a:schemeClr>
                  </a:solidFill>
                  <a:latin typeface="Cambria Math"/>
                </a:rPr>
                <m:t>  </m:t>
              </m:r>
              <m:r>
                <a:rPr lang="en-GB" sz="1500" i="1" kern="1200" smtClean="0">
                  <a:solidFill>
                    <a:schemeClr val="accent6">
                      <a:lumMod val="75000"/>
                    </a:schemeClr>
                  </a:solidFill>
                  <a:latin typeface="Cambria Math"/>
                </a:rPr>
                <m:t>⋯</m:t>
              </m:r>
              <m:r>
                <a:rPr lang="fr-FR" sz="1500" b="0" i="1" kern="1200" smtClean="0">
                  <a:solidFill>
                    <a:schemeClr val="accent6">
                      <a:lumMod val="75000"/>
                    </a:schemeClr>
                  </a:solidFill>
                  <a:latin typeface="Cambria Math"/>
                </a:rPr>
                <m:t> </m:t>
              </m:r>
            </m:oMath>
          </a14:m>
          <a:r>
            <a:rPr lang="en-GB" sz="1500" kern="1200" dirty="0" smtClean="0">
              <a:solidFill>
                <a:schemeClr val="accent6">
                  <a:lumMod val="75000"/>
                </a:schemeClr>
              </a:solidFill>
            </a:rPr>
            <a:t>, </a:t>
          </a:r>
          <a:r>
            <a:rPr lang="en-GB" sz="1500" b="1" i="1" kern="1200" dirty="0" smtClean="0">
              <a:solidFill>
                <a:schemeClr val="accent6">
                  <a:lumMod val="75000"/>
                </a:schemeClr>
              </a:solidFill>
            </a:rPr>
            <a:t>Z(n)</a:t>
          </a:r>
          <a:r>
            <a:rPr lang="en-GB" sz="1500" kern="1200" dirty="0" smtClean="0">
              <a:solidFill>
                <a:schemeClr val="accent6">
                  <a:lumMod val="75000"/>
                </a:schemeClr>
              </a:solidFill>
            </a:rPr>
            <a:t> </a:t>
          </a:r>
          <a:r>
            <a:rPr lang="en-GB" sz="1500" kern="1200" dirty="0" smtClean="0"/>
            <a:t>are robustly computed </a:t>
          </a:r>
          <a:r>
            <a:rPr lang="en-GB" sz="1500" b="1" kern="1200" dirty="0" smtClean="0"/>
            <a:t>offline.</a:t>
          </a:r>
          <a:endParaRPr lang="fr-FR" sz="1500" kern="1200" dirty="0"/>
        </a:p>
      </dsp:txBody>
      <dsp:txXfrm>
        <a:off x="6116430" y="710448"/>
        <a:ext cx="3112941" cy="6607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FB4B97-C64F-422F-867D-25CDD316CA05}">
      <dsp:nvSpPr>
        <dsp:cNvPr id="0" name=""/>
        <dsp:cNvSpPr/>
      </dsp:nvSpPr>
      <dsp:spPr>
        <a:xfrm>
          <a:off x="360048" y="145227"/>
          <a:ext cx="2764272" cy="96743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i="1" kern="1200" dirty="0" smtClean="0">
            <a:latin typeface="Cambria Math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d>
                  <m:dPr>
                    <m:begChr m:val="{"/>
                    <m:endChr m:val=""/>
                    <m:ctrlPr>
                      <a:rPr lang="en-GB" sz="2000" i="1" kern="1200" smtClean="0">
                        <a:latin typeface="Cambria Math"/>
                      </a:rPr>
                    </m:ctrlPr>
                  </m:dPr>
                  <m:e>
                    <m:eqArr>
                      <m:eqArrPr>
                        <m:ctrlPr>
                          <a:rPr lang="en-GB" sz="2000" i="1" kern="1200">
                            <a:latin typeface="Cambria Math"/>
                          </a:rPr>
                        </m:ctrlPr>
                      </m:eqArrPr>
                      <m:e>
                        <m:r>
                          <a:rPr lang="en-GB" sz="2000" i="1" kern="1200">
                            <a:latin typeface="Cambria Math"/>
                            <a:ea typeface="Cambria Math"/>
                          </a:rPr>
                          <m:t>𝒯</m:t>
                        </m:r>
                        <m:d>
                          <m:dPr>
                            <m:ctrlPr>
                              <a:rPr lang="fr-FR" sz="2000" i="1" kern="120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fr-FR" sz="2000" b="1" i="1" kern="1200">
                                <a:latin typeface="Cambria Math"/>
                                <a:ea typeface="Cambria Math"/>
                              </a:rPr>
                              <m:t>𝒙</m:t>
                            </m:r>
                            <m:r>
                              <a:rPr lang="fr-FR" sz="2000" i="1" kern="1200">
                                <a:latin typeface="Cambria Math"/>
                                <a:ea typeface="Cambria Math"/>
                              </a:rPr>
                              <m:t>;</m:t>
                            </m:r>
                            <m:r>
                              <a:rPr lang="fr-FR" sz="2000" b="1" i="1" kern="1200">
                                <a:latin typeface="Cambria Math"/>
                                <a:ea typeface="Cambria Math"/>
                              </a:rPr>
                              <m:t>𝝁</m:t>
                            </m:r>
                          </m:e>
                        </m:d>
                        <m:r>
                          <a:rPr lang="fr-FR" sz="2000" i="1" kern="1200">
                            <a:latin typeface="Cambria Math"/>
                            <a:ea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fr-FR" sz="2000" i="1" kern="120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sz="2000" i="1" kern="1200">
                                <a:latin typeface="Cambria Math"/>
                                <a:ea typeface="Cambria Math"/>
                              </a:rPr>
                              <m:t>𝒯</m:t>
                            </m:r>
                          </m:e>
                          <m:sub>
                            <m:r>
                              <a:rPr lang="fr-FR" sz="2000" i="1" kern="1200">
                                <a:latin typeface="Cambria Math"/>
                                <a:ea typeface="Cambria Math"/>
                              </a:rPr>
                              <m:t>𝐷</m:t>
                            </m:r>
                          </m:sub>
                        </m:sSub>
                        <m:d>
                          <m:dPr>
                            <m:ctrlPr>
                              <a:rPr lang="fr-FR" sz="2000" i="1" kern="120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fr-FR" sz="2000" i="1" kern="120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  <m:r>
                              <a:rPr lang="fr-FR" sz="2000" i="1" kern="1200">
                                <a:latin typeface="Cambria Math"/>
                                <a:ea typeface="Cambria Math"/>
                              </a:rPr>
                              <m:t>;</m:t>
                            </m:r>
                            <m:acc>
                              <m:accPr>
                                <m:chr m:val="̅"/>
                                <m:ctrlPr>
                                  <a:rPr lang="fr-FR" sz="2000" i="1" kern="1200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2000" i="1" kern="120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e>
                        <m:r>
                          <a:rPr lang="fr-FR" sz="2000" i="1" kern="1200">
                            <a:latin typeface="Cambria Math"/>
                            <a:ea typeface="Cambria Math"/>
                          </a:rPr>
                          <m:t>𝛻</m:t>
                        </m:r>
                        <m:r>
                          <a:rPr lang="fr-FR" sz="2000" i="1" kern="1200">
                            <a:latin typeface="Cambria Math"/>
                            <a:ea typeface="Cambria Math"/>
                          </a:rPr>
                          <m:t>𝒯</m:t>
                        </m:r>
                        <m:d>
                          <m:dPr>
                            <m:ctrlPr>
                              <a:rPr lang="fr-FR" sz="2000" i="1" kern="120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fr-FR" sz="2000" b="1" i="1" kern="1200">
                                <a:latin typeface="Cambria Math"/>
                                <a:ea typeface="Cambria Math"/>
                              </a:rPr>
                              <m:t>𝒙</m:t>
                            </m:r>
                            <m:r>
                              <a:rPr lang="fr-FR" sz="2000" i="1" kern="1200">
                                <a:latin typeface="Cambria Math"/>
                                <a:ea typeface="Cambria Math"/>
                              </a:rPr>
                              <m:t>;</m:t>
                            </m:r>
                            <m:r>
                              <a:rPr lang="fr-FR" sz="2000" b="1" i="1" kern="1200">
                                <a:latin typeface="Cambria Math"/>
                                <a:ea typeface="Cambria Math"/>
                              </a:rPr>
                              <m:t>𝝁</m:t>
                            </m:r>
                          </m:e>
                        </m:d>
                        <m:r>
                          <a:rPr lang="fr-FR" sz="2000" i="1" kern="1200">
                            <a:latin typeface="Cambria Math"/>
                            <a:ea typeface="Cambria Math"/>
                          </a:rPr>
                          <m:t>⋅</m:t>
                        </m:r>
                        <m:r>
                          <a:rPr lang="fr-FR" sz="2000" b="1" i="1" kern="1200">
                            <a:latin typeface="Cambria Math"/>
                            <a:ea typeface="Cambria Math"/>
                          </a:rPr>
                          <m:t>𝒏</m:t>
                        </m:r>
                        <m:d>
                          <m:dPr>
                            <m:ctrlPr>
                              <a:rPr lang="fr-FR" sz="2000" i="1" kern="120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fr-FR" sz="2000" b="1" i="1" kern="1200">
                                <a:latin typeface="Cambria Math"/>
                                <a:ea typeface="Cambria Math"/>
                              </a:rPr>
                              <m:t>𝒙</m:t>
                            </m:r>
                          </m:e>
                        </m:d>
                        <m:r>
                          <a:rPr lang="fr-FR" sz="2000" i="1" kern="1200">
                            <a:latin typeface="Cambria Math"/>
                            <a:ea typeface="Cambria Math"/>
                          </a:rPr>
                          <m:t>=0</m:t>
                        </m:r>
                      </m:e>
                    </m:eqArr>
                  </m:e>
                </m:d>
                <m:r>
                  <a:rPr lang="fr-FR" sz="2000" i="1" kern="1200">
                    <a:latin typeface="Cambria Math"/>
                  </a:rPr>
                  <m:t> </m:t>
                </m:r>
              </m:oMath>
            </m:oMathPara>
          </a14:m>
          <a:endParaRPr lang="fr-FR" sz="3200" kern="1200" dirty="0"/>
        </a:p>
      </dsp:txBody>
      <dsp:txXfrm>
        <a:off x="388383" y="173562"/>
        <a:ext cx="2707602" cy="910764"/>
      </dsp:txXfrm>
    </dsp:sp>
    <dsp:sp modelId="{23857F07-595D-46DC-B80C-7B1B4F8E40F1}">
      <dsp:nvSpPr>
        <dsp:cNvPr id="0" name=""/>
        <dsp:cNvSpPr/>
      </dsp:nvSpPr>
      <dsp:spPr>
        <a:xfrm>
          <a:off x="590755" y="1112661"/>
          <a:ext cx="91440" cy="4789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8997"/>
              </a:lnTo>
              <a:lnTo>
                <a:pt x="131881" y="478997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EE839-C73F-46C4-B6E1-4222BC7F53CA}">
      <dsp:nvSpPr>
        <dsp:cNvPr id="0" name=""/>
        <dsp:cNvSpPr/>
      </dsp:nvSpPr>
      <dsp:spPr>
        <a:xfrm>
          <a:off x="722637" y="1177794"/>
          <a:ext cx="5003923" cy="827728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400" i="1" kern="1200" dirty="0" smtClean="0">
            <a:latin typeface="Cambria Math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left"/>
              </m:oMathParaPr>
              <m:oMath xmlns:m="http://schemas.openxmlformats.org/officeDocument/2006/math">
                <m:sSub>
                  <m:sSubPr>
                    <m:ctrlPr>
                      <a:rPr lang="en-GB" sz="1400" i="1" kern="1200" smtClean="0">
                        <a:latin typeface="Cambria Math"/>
                      </a:rPr>
                    </m:ctrlPr>
                  </m:sSubPr>
                  <m:e>
                    <m:r>
                      <a:rPr lang="en-GB" sz="1400" i="1" kern="1200">
                        <a:latin typeface="Cambria Math"/>
                        <a:ea typeface="Cambria Math"/>
                      </a:rPr>
                      <m:t>𝒯</m:t>
                    </m:r>
                  </m:e>
                  <m:sub>
                    <m:r>
                      <a:rPr lang="fr-FR" sz="1400" i="1" kern="1200">
                        <a:latin typeface="Cambria Math"/>
                      </a:rPr>
                      <m:t>𝐷</m:t>
                    </m:r>
                  </m:sub>
                </m:sSub>
                <m:d>
                  <m:dPr>
                    <m:ctrlPr>
                      <a:rPr lang="fr-FR" sz="1400" i="1" kern="1200">
                        <a:latin typeface="Cambria Math"/>
                      </a:rPr>
                    </m:ctrlPr>
                  </m:dPr>
                  <m:e>
                    <m:r>
                      <a:rPr lang="fr-FR" sz="1400" i="1" kern="1200">
                        <a:latin typeface="Cambria Math"/>
                      </a:rPr>
                      <m:t>𝑦</m:t>
                    </m:r>
                    <m:r>
                      <a:rPr lang="fr-FR" sz="1400" i="1" kern="1200">
                        <a:latin typeface="Cambria Math"/>
                      </a:rPr>
                      <m:t>,</m:t>
                    </m:r>
                    <m:r>
                      <a:rPr lang="fr-FR" sz="1400" i="1" kern="1200">
                        <a:latin typeface="Cambria Math"/>
                      </a:rPr>
                      <m:t>𝑡</m:t>
                    </m:r>
                    <m:r>
                      <a:rPr lang="fr-FR" sz="1400" i="1" kern="1200">
                        <a:latin typeface="Cambria Math"/>
                      </a:rPr>
                      <m:t>;</m:t>
                    </m:r>
                    <m:acc>
                      <m:accPr>
                        <m:chr m:val="̅"/>
                        <m:ctrlPr>
                          <a:rPr lang="fr-FR" sz="1400" i="1" kern="120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400" i="1" kern="1200">
                            <a:latin typeface="Cambria Math"/>
                          </a:rPr>
                          <m:t>𝑦</m:t>
                        </m:r>
                      </m:e>
                    </m:acc>
                  </m:e>
                </m:d>
                <m:r>
                  <a:rPr lang="fr-FR" sz="1400" i="1" kern="1200">
                    <a:latin typeface="Cambria Math"/>
                  </a:rPr>
                  <m:t>=</m:t>
                </m:r>
                <m:d>
                  <m:dPr>
                    <m:begChr m:val="{"/>
                    <m:endChr m:val=""/>
                    <m:ctrlPr>
                      <a:rPr lang="en-GB" sz="1400" i="1" kern="1200">
                        <a:latin typeface="Cambria Math"/>
                      </a:rPr>
                    </m:ctrlPr>
                  </m:dPr>
                  <m:e>
                    <m:eqArr>
                      <m:eqArrPr>
                        <m:ctrlPr>
                          <a:rPr lang="fr-FR" sz="1400" i="1" kern="1200">
                            <a:latin typeface="Cambria Math"/>
                          </a:rPr>
                        </m:ctrlPr>
                      </m:eqArrPr>
                      <m:e>
                        <m:r>
                          <a:rPr lang="fr-FR" sz="1400" i="1" kern="1200">
                            <a:latin typeface="Cambria Math"/>
                          </a:rPr>
                          <m:t>300</m:t>
                        </m:r>
                      </m:e>
                      <m:e>
                        <m:r>
                          <a:rPr lang="fr-FR" sz="1400" i="1" kern="1200">
                            <a:latin typeface="Cambria Math"/>
                          </a:rPr>
                          <m:t>300+325</m:t>
                        </m:r>
                        <m:sSup>
                          <m:sSupPr>
                            <m:ctrlPr>
                              <a:rPr lang="fr-FR" sz="1400" i="1" kern="120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sz="1400" i="1" kern="1200">
                                    <a:latin typeface="Cambria Math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fr-FR" sz="1400" i="1" kern="120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 sz="1400" kern="1200"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fr-FR" sz="1400" i="1" kern="120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1400" i="1" kern="1200">
                                            <a:latin typeface="Cambria Math"/>
                                          </a:rPr>
                                          <m:t>3⋅</m:t>
                                        </m:r>
                                        <m:r>
                                          <a:rPr lang="fr-FR" sz="1400" i="1" kern="1200">
                                            <a:latin typeface="Cambria Math"/>
                                          </a:rPr>
                                          <m:t>𝜋</m:t>
                                        </m:r>
                                        <m:r>
                                          <a:rPr lang="fr-FR" sz="1400" i="1" kern="1200">
                                            <a:latin typeface="Cambria Math"/>
                                          </a:rPr>
                                          <m:t>⋅</m:t>
                                        </m:r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fr-FR" sz="1400" i="1" kern="1200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sz="1400" i="1" kern="1200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fr-FR" sz="1400" i="1" kern="1200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fr-FR" sz="1400" i="1" kern="1200">
                                                    <a:latin typeface="Cambria Math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fr-FR" sz="1400" i="1" kern="1200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  <m:r>
                                  <a:rPr lang="fr-FR" sz="1400" i="1" kern="1200">
                                    <a:latin typeface="Cambria Math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fr-FR" sz="1400" i="1" kern="1200">
                                <a:latin typeface="Cambria Math"/>
                              </a:rPr>
                              <m:t> </m:t>
                            </m:r>
                          </m:sup>
                        </m:sSup>
                      </m:e>
                      <m:e>
                        <m:r>
                          <a:rPr lang="fr-FR" sz="1400" i="1" kern="1200">
                            <a:latin typeface="Cambria Math"/>
                          </a:rPr>
                          <m:t>300</m:t>
                        </m:r>
                      </m:e>
                    </m:eqArr>
                  </m:e>
                </m:d>
              </m:oMath>
            </m:oMathPara>
          </a14:m>
          <a:endParaRPr lang="fr-FR" sz="2700" kern="1200" dirty="0"/>
        </a:p>
      </dsp:txBody>
      <dsp:txXfrm>
        <a:off x="746880" y="1202037"/>
        <a:ext cx="4955437" cy="779242"/>
      </dsp:txXfrm>
    </dsp:sp>
    <dsp:sp modelId="{5FEF8285-A22C-4FE3-A76D-0C7DAE505998}">
      <dsp:nvSpPr>
        <dsp:cNvPr id="0" name=""/>
        <dsp:cNvSpPr/>
      </dsp:nvSpPr>
      <dsp:spPr>
        <a:xfrm>
          <a:off x="636475" y="1112661"/>
          <a:ext cx="225307" cy="1343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3296"/>
              </a:lnTo>
              <a:lnTo>
                <a:pt x="225307" y="1343296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1A33CF-CDAE-49CF-8B62-B2B83FE372BA}">
      <dsp:nvSpPr>
        <dsp:cNvPr id="0" name=""/>
        <dsp:cNvSpPr/>
      </dsp:nvSpPr>
      <dsp:spPr>
        <a:xfrm>
          <a:off x="861782" y="2228023"/>
          <a:ext cx="1123394" cy="45587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left"/>
              </m:oMathParaPr>
              <m:oMath xmlns:m="http://schemas.openxmlformats.org/officeDocument/2006/math">
                <m:acc>
                  <m:accPr>
                    <m:chr m:val="̅"/>
                    <m:ctrlPr>
                      <a:rPr lang="fr-FR" sz="1400" i="1" kern="1200" smtClean="0">
                        <a:latin typeface="Cambria Math"/>
                      </a:rPr>
                    </m:ctrlPr>
                  </m:accPr>
                  <m:e>
                    <m:r>
                      <a:rPr lang="fr-FR" sz="1400" i="1" kern="1200">
                        <a:latin typeface="Cambria Math"/>
                      </a:rPr>
                      <m:t>𝑦</m:t>
                    </m:r>
                  </m:e>
                </m:acc>
                <m:r>
                  <a:rPr lang="fr-FR" sz="1400" i="1" kern="1200">
                    <a:latin typeface="Cambria Math"/>
                    <a:ea typeface="Cambria Math"/>
                  </a:rPr>
                  <m:t>∈[0,4;0,6]</m:t>
                </m:r>
              </m:oMath>
            </m:oMathPara>
          </a14:m>
          <a:endParaRPr lang="fr-FR" sz="1400" kern="1200" dirty="0"/>
        </a:p>
      </dsp:txBody>
      <dsp:txXfrm>
        <a:off x="875134" y="2241375"/>
        <a:ext cx="1096690" cy="4291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FB4B97-C64F-422F-867D-25CDD316CA05}">
      <dsp:nvSpPr>
        <dsp:cNvPr id="0" name=""/>
        <dsp:cNvSpPr/>
      </dsp:nvSpPr>
      <dsp:spPr>
        <a:xfrm>
          <a:off x="1276666" y="56043"/>
          <a:ext cx="2438582" cy="9683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i="1" kern="1200" dirty="0" smtClean="0">
              <a:latin typeface="+mn-lt"/>
            </a:rPr>
            <a:t>Steady Advection-Diffusion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fr-FR" sz="2000" i="1" kern="1200" smtClean="0">
                    <a:latin typeface="Cambria Math"/>
                    <a:ea typeface="Cambria Math"/>
                  </a:rPr>
                  <m:t>𝒰</m:t>
                </m:r>
                <m:r>
                  <a:rPr lang="fr-FR" sz="2000" b="0" i="1" kern="1200" smtClean="0">
                    <a:latin typeface="Cambria Math"/>
                    <a:ea typeface="Cambria Math"/>
                  </a:rPr>
                  <m:t>⋅</m:t>
                </m:r>
                <m:r>
                  <a:rPr lang="fr-FR" sz="2000" b="0" i="1" kern="1200" smtClean="0">
                    <a:latin typeface="Cambria Math"/>
                    <a:ea typeface="Cambria Math"/>
                  </a:rPr>
                  <m:t>𝛻</m:t>
                </m:r>
                <m:r>
                  <a:rPr lang="fr-FR" sz="2000" b="0" i="1" kern="1200" smtClean="0">
                    <a:latin typeface="Cambria Math"/>
                    <a:ea typeface="Cambria Math"/>
                  </a:rPr>
                  <m:t>𝒯</m:t>
                </m:r>
                <m:r>
                  <a:rPr lang="fr-FR" sz="2000" b="0" i="1" kern="1200" smtClean="0">
                    <a:latin typeface="Cambria Math"/>
                    <a:ea typeface="Cambria Math"/>
                  </a:rPr>
                  <m:t>−</m:t>
                </m:r>
                <m:r>
                  <a:rPr lang="fr-FR" sz="2000" b="0" i="1" kern="1200" smtClean="0">
                    <a:latin typeface="Cambria Math"/>
                    <a:ea typeface="Cambria Math"/>
                  </a:rPr>
                  <m:t>𝜅</m:t>
                </m:r>
                <m:r>
                  <a:rPr lang="fr-FR" sz="2000" b="0" i="1" kern="1200" smtClean="0">
                    <a:latin typeface="Cambria Math"/>
                    <a:ea typeface="Cambria Math"/>
                  </a:rPr>
                  <m:t>⋅∆</m:t>
                </m:r>
                <m:r>
                  <a:rPr lang="fr-FR" sz="2000" b="0" i="1" kern="1200" smtClean="0">
                    <a:latin typeface="Cambria Math"/>
                    <a:ea typeface="Cambria Math"/>
                  </a:rPr>
                  <m:t>𝒯</m:t>
                </m:r>
                <m:r>
                  <a:rPr lang="fr-FR" sz="2000" b="0" i="1" kern="1200" smtClean="0">
                    <a:latin typeface="Cambria Math"/>
                    <a:ea typeface="Cambria Math"/>
                  </a:rPr>
                  <m:t>=0</m:t>
                </m:r>
              </m:oMath>
            </m:oMathPara>
          </a14:m>
          <a:endParaRPr lang="fr-FR" sz="3200" kern="1200" dirty="0"/>
        </a:p>
      </dsp:txBody>
      <dsp:txXfrm>
        <a:off x="1305029" y="84406"/>
        <a:ext cx="2381856" cy="911654"/>
      </dsp:txXfrm>
    </dsp:sp>
    <dsp:sp modelId="{9EC9C16B-729D-4AB5-9373-15880BB47241}">
      <dsp:nvSpPr>
        <dsp:cNvPr id="0" name=""/>
        <dsp:cNvSpPr/>
      </dsp:nvSpPr>
      <dsp:spPr>
        <a:xfrm>
          <a:off x="1520525" y="1024423"/>
          <a:ext cx="172327" cy="2969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6905"/>
              </a:lnTo>
              <a:lnTo>
                <a:pt x="172327" y="296905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AA30B2-9A80-4A8C-B833-2629332F8C66}">
      <dsp:nvSpPr>
        <dsp:cNvPr id="0" name=""/>
        <dsp:cNvSpPr/>
      </dsp:nvSpPr>
      <dsp:spPr>
        <a:xfrm>
          <a:off x="1692853" y="1141222"/>
          <a:ext cx="1723266" cy="360212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left"/>
              </m:oMathParaPr>
              <m:oMath xmlns:m="http://schemas.openxmlformats.org/officeDocument/2006/math">
                <m:r>
                  <a:rPr lang="fr-FR" sz="1200" b="1" i="1" kern="1200" smtClean="0">
                    <a:latin typeface="Cambria Math"/>
                  </a:rPr>
                  <m:t>𝒙</m:t>
                </m:r>
                <m:r>
                  <a:rPr lang="fr-FR" sz="1200" i="1" kern="1200">
                    <a:latin typeface="Cambria Math"/>
                  </a:rPr>
                  <m:t>=</m:t>
                </m:r>
                <m:d>
                  <m:dPr>
                    <m:ctrlPr>
                      <a:rPr lang="fr-FR" sz="1200" i="1" kern="1200">
                        <a:latin typeface="Cambria Math"/>
                      </a:rPr>
                    </m:ctrlPr>
                  </m:dPr>
                  <m:e>
                    <m:r>
                      <a:rPr lang="fr-FR" sz="1200" i="1" kern="1200">
                        <a:latin typeface="Cambria Math"/>
                      </a:rPr>
                      <m:t>𝑥</m:t>
                    </m:r>
                    <m:r>
                      <a:rPr lang="fr-FR" sz="1200" i="1" kern="1200">
                        <a:latin typeface="Cambria Math"/>
                      </a:rPr>
                      <m:t>,</m:t>
                    </m:r>
                    <m:r>
                      <a:rPr lang="fr-FR" sz="1200" i="1" kern="1200">
                        <a:latin typeface="Cambria Math"/>
                      </a:rPr>
                      <m:t>𝑦</m:t>
                    </m:r>
                  </m:e>
                </m:d>
                <m:r>
                  <a:rPr lang="fr-FR" sz="1200" i="1" kern="1200">
                    <a:latin typeface="Cambria Math"/>
                  </a:rPr>
                  <m:t>∈</m:t>
                </m:r>
                <m:d>
                  <m:dPr>
                    <m:begChr m:val="["/>
                    <m:endChr m:val="]"/>
                    <m:ctrlPr>
                      <a:rPr lang="fr-FR" sz="1200" i="1" kern="1200">
                        <a:latin typeface="Cambria Math"/>
                        <a:ea typeface="Cambria Math"/>
                      </a:rPr>
                    </m:ctrlPr>
                  </m:dPr>
                  <m:e>
                    <m:r>
                      <a:rPr lang="fr-FR" sz="1200" i="1" kern="1200">
                        <a:latin typeface="Cambria Math"/>
                        <a:ea typeface="Cambria Math"/>
                      </a:rPr>
                      <m:t>0,1</m:t>
                    </m:r>
                  </m:e>
                </m:d>
                <m:r>
                  <a:rPr lang="fr-FR" sz="1200" b="0" i="1" kern="1200" smtClean="0">
                    <a:latin typeface="Cambria Math"/>
                    <a:ea typeface="Cambria Math"/>
                  </a:rPr>
                  <m:t>×</m:t>
                </m:r>
                <m:r>
                  <a:rPr lang="fr-FR" sz="1200" i="1" kern="1200">
                    <a:latin typeface="Cambria Math"/>
                    <a:ea typeface="Cambria Math"/>
                  </a:rPr>
                  <m:t>[0,1]</m:t>
                </m:r>
              </m:oMath>
            </m:oMathPara>
          </a14:m>
          <a:endParaRPr lang="en-GB" sz="4300" kern="1200" dirty="0"/>
        </a:p>
      </dsp:txBody>
      <dsp:txXfrm>
        <a:off x="1703403" y="1151772"/>
        <a:ext cx="1702166" cy="339112"/>
      </dsp:txXfrm>
    </dsp:sp>
    <dsp:sp modelId="{23857F07-595D-46DC-B80C-7B1B4F8E40F1}">
      <dsp:nvSpPr>
        <dsp:cNvPr id="0" name=""/>
        <dsp:cNvSpPr/>
      </dsp:nvSpPr>
      <dsp:spPr>
        <a:xfrm>
          <a:off x="1520525" y="1024423"/>
          <a:ext cx="172327" cy="915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5634"/>
              </a:lnTo>
              <a:lnTo>
                <a:pt x="172327" y="915634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EE839-C73F-46C4-B6E1-4222BC7F53CA}">
      <dsp:nvSpPr>
        <dsp:cNvPr id="0" name=""/>
        <dsp:cNvSpPr/>
      </dsp:nvSpPr>
      <dsp:spPr>
        <a:xfrm>
          <a:off x="1692853" y="1608968"/>
          <a:ext cx="2518379" cy="662178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 xmlns:m="http://schemas.openxmlformats.org/officeDocument/2006/math">
              <m:r>
                <a:rPr lang="en-GB" sz="1400" i="1" kern="1200" smtClean="0">
                  <a:solidFill>
                    <a:schemeClr val="tx2"/>
                  </a:solidFill>
                  <a:latin typeface="Cambria Math"/>
                  <a:ea typeface="Cambria Math"/>
                </a:rPr>
                <m:t>𝒰</m:t>
              </m:r>
              <m:r>
                <a:rPr lang="fr-FR" sz="1400" b="0" i="1" kern="1200" smtClean="0">
                  <a:solidFill>
                    <a:schemeClr val="tx2"/>
                  </a:solidFill>
                  <a:latin typeface="Cambria Math"/>
                  <a:ea typeface="Cambria Math"/>
                </a:rPr>
                <m:t>=</m:t>
              </m:r>
              <m:d>
                <m:dPr>
                  <m:begChr m:val="["/>
                  <m:endChr m:val="]"/>
                  <m:ctrlPr>
                    <a:rPr lang="fr-FR" sz="1400" b="0" i="1" kern="1200" smtClean="0">
                      <a:solidFill>
                        <a:schemeClr val="tx2"/>
                      </a:solidFill>
                      <a:latin typeface="Cambria Math"/>
                      <a:ea typeface="Cambria Math"/>
                    </a:rPr>
                  </m:ctrlPr>
                </m:dPr>
                <m:e>
                  <m:m>
                    <m:mPr>
                      <m:mcs>
                        <m:mc>
                          <m:mcPr>
                            <m:count m:val="1"/>
                            <m:mcJc m:val="center"/>
                          </m:mcPr>
                        </m:mc>
                      </m:mcs>
                      <m:ctrlPr>
                        <a:rPr lang="fr-FR" sz="1400" b="0" i="1" kern="1200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</m:ctrlPr>
                    </m:mPr>
                    <m:mr>
                      <m:e>
                        <m:sSub>
                          <m:sSubPr>
                            <m:ctrlPr>
                              <a:rPr lang="fr-FR" sz="1400" b="0" i="1" kern="1200" smtClean="0">
                                <a:solidFill>
                                  <a:schemeClr val="tx2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sz="1400" b="0" i="1" kern="1200" smtClean="0">
                                <a:solidFill>
                                  <a:schemeClr val="tx2"/>
                                </a:solidFill>
                                <a:latin typeface="Cambria Math"/>
                                <a:ea typeface="Cambria Math"/>
                              </a:rPr>
                              <m:t>𝒰</m:t>
                            </m:r>
                          </m:e>
                          <m:sub>
                            <m:r>
                              <a:rPr lang="fr-FR" sz="1400" b="0" i="1" kern="1200" smtClean="0">
                                <a:solidFill>
                                  <a:schemeClr val="tx2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mr>
                    <m:mr>
                      <m:e>
                        <m:sSub>
                          <m:sSubPr>
                            <m:ctrlPr>
                              <a:rPr lang="fr-FR" sz="1400" b="0" i="1" kern="1200" smtClean="0">
                                <a:solidFill>
                                  <a:schemeClr val="tx2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sz="1400" b="0" i="1" kern="1200" smtClean="0">
                                <a:solidFill>
                                  <a:schemeClr val="tx2"/>
                                </a:solidFill>
                                <a:latin typeface="Cambria Math"/>
                                <a:ea typeface="Cambria Math"/>
                              </a:rPr>
                              <m:t>𝒰</m:t>
                            </m:r>
                          </m:e>
                          <m:sub>
                            <m:r>
                              <a:rPr lang="fr-FR" sz="1400" b="0" i="1" kern="1200" smtClean="0">
                                <a:solidFill>
                                  <a:schemeClr val="tx2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mr>
                  </m:m>
                </m:e>
              </m:d>
              <m:r>
                <a:rPr lang="fr-FR" sz="1400" b="0" i="1" kern="1200" smtClean="0">
                  <a:solidFill>
                    <a:schemeClr val="tx2"/>
                  </a:solidFill>
                  <a:latin typeface="Cambria Math"/>
                  <a:ea typeface="Cambria Math"/>
                </a:rPr>
                <m:t>=</m:t>
              </m:r>
              <m:d>
                <m:dPr>
                  <m:begChr m:val="["/>
                  <m:endChr m:val="]"/>
                  <m:ctrlPr>
                    <a:rPr lang="fr-FR" sz="1400" i="1" kern="1200">
                      <a:solidFill>
                        <a:schemeClr val="tx2"/>
                      </a:solidFill>
                      <a:latin typeface="Cambria Math"/>
                      <a:ea typeface="Cambria Math"/>
                    </a:rPr>
                  </m:ctrlPr>
                </m:dPr>
                <m:e>
                  <m:m>
                    <m:mPr>
                      <m:mcs>
                        <m:mc>
                          <m:mcPr>
                            <m:count m:val="1"/>
                            <m:mcJc m:val="center"/>
                          </m:mcPr>
                        </m:mc>
                      </m:mcs>
                      <m:ctrlPr>
                        <a:rPr lang="fr-FR" sz="1400" i="1" kern="120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</m:ctrlPr>
                    </m:mPr>
                    <m:mr>
                      <m:e>
                        <m:sSub>
                          <m:sSubPr>
                            <m:ctrlPr>
                              <a:rPr lang="fr-FR" sz="1400" i="1" kern="1200">
                                <a:solidFill>
                                  <a:schemeClr val="tx2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sz="1400" i="1" kern="1200">
                                <a:solidFill>
                                  <a:schemeClr val="tx2"/>
                                </a:solidFill>
                                <a:latin typeface="Cambria Math"/>
                                <a:ea typeface="Cambria Math"/>
                              </a:rPr>
                              <m:t>𝒰</m:t>
                            </m:r>
                          </m:e>
                          <m:sub>
                            <m:r>
                              <a:rPr lang="fr-FR" sz="1400" i="1" kern="1200">
                                <a:solidFill>
                                  <a:schemeClr val="tx2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mr>
                    <m:mr>
                      <m:e>
                        <m:r>
                          <a:rPr lang="fr-FR" sz="1400" b="0" i="1" kern="1200" smtClean="0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</m:e>
                    </m:mr>
                  </m:m>
                </m:e>
              </m:d>
            </m:oMath>
          </a14:m>
          <a:r>
            <a:rPr lang="en-GB" sz="1400" kern="1200" dirty="0" smtClean="0">
              <a:solidFill>
                <a:schemeClr val="tx2"/>
              </a:solidFill>
            </a:rPr>
            <a:t> ;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fr-FR" sz="1400" i="1" kern="1200">
                      <a:solidFill>
                        <a:schemeClr val="tx2"/>
                      </a:solidFill>
                      <a:latin typeface="Cambria Math"/>
                      <a:ea typeface="Cambria Math"/>
                    </a:rPr>
                  </m:ctrlPr>
                </m:sSubPr>
                <m:e>
                  <m:r>
                    <a:rPr lang="fr-FR" sz="1400" b="0" i="1" kern="1200" smtClean="0">
                      <a:solidFill>
                        <a:schemeClr val="tx2"/>
                      </a:solidFill>
                      <a:latin typeface="Cambria Math"/>
                      <a:ea typeface="Cambria Math"/>
                    </a:rPr>
                    <m:t> </m:t>
                  </m:r>
                  <m:r>
                    <a:rPr lang="fr-FR" sz="1400" i="1" kern="1200">
                      <a:solidFill>
                        <a:schemeClr val="tx2"/>
                      </a:solidFill>
                      <a:latin typeface="Cambria Math"/>
                      <a:ea typeface="Cambria Math"/>
                    </a:rPr>
                    <m:t>𝒰</m:t>
                  </m:r>
                </m:e>
                <m:sub>
                  <m:r>
                    <a:rPr lang="fr-FR" sz="1400" i="1" kern="1200">
                      <a:solidFill>
                        <a:schemeClr val="tx2"/>
                      </a:solidFill>
                      <a:latin typeface="Cambria Math"/>
                      <a:ea typeface="Cambria Math"/>
                    </a:rPr>
                    <m:t>1</m:t>
                  </m:r>
                </m:sub>
              </m:sSub>
              <m:r>
                <a:rPr lang="fr-FR" sz="1400" i="1" kern="1200" smtClean="0">
                  <a:solidFill>
                    <a:schemeClr val="tx2"/>
                  </a:solidFill>
                  <a:latin typeface="Cambria Math"/>
                  <a:ea typeface="Cambria Math"/>
                </a:rPr>
                <m:t>𝜖</m:t>
              </m:r>
              <m:r>
                <a:rPr lang="fr-FR" sz="1400" b="0" i="1" kern="1200" smtClean="0">
                  <a:solidFill>
                    <a:schemeClr val="tx2"/>
                  </a:solidFill>
                  <a:latin typeface="Cambria Math"/>
                  <a:ea typeface="Cambria Math"/>
                </a:rPr>
                <m:t> [0;0,5]</m:t>
              </m:r>
            </m:oMath>
          </a14:m>
          <a:endParaRPr lang="fr-FR" sz="2700" kern="1200" dirty="0">
            <a:solidFill>
              <a:schemeClr val="tx2"/>
            </a:solidFill>
          </a:endParaRPr>
        </a:p>
      </dsp:txBody>
      <dsp:txXfrm>
        <a:off x="1712248" y="1628363"/>
        <a:ext cx="2479589" cy="623388"/>
      </dsp:txXfrm>
    </dsp:sp>
    <dsp:sp modelId="{5FEF8285-A22C-4FE3-A76D-0C7DAE505998}">
      <dsp:nvSpPr>
        <dsp:cNvPr id="0" name=""/>
        <dsp:cNvSpPr/>
      </dsp:nvSpPr>
      <dsp:spPr>
        <a:xfrm>
          <a:off x="1520525" y="1024423"/>
          <a:ext cx="172327" cy="15690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9095"/>
              </a:lnTo>
              <a:lnTo>
                <a:pt x="172327" y="1569095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1A33CF-CDAE-49CF-8B62-B2B83FE372BA}">
      <dsp:nvSpPr>
        <dsp:cNvPr id="0" name=""/>
        <dsp:cNvSpPr/>
      </dsp:nvSpPr>
      <dsp:spPr>
        <a:xfrm>
          <a:off x="1692853" y="2365360"/>
          <a:ext cx="1124492" cy="456316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left"/>
              </m:oMathParaPr>
              <m:oMath xmlns:m="http://schemas.openxmlformats.org/officeDocument/2006/math">
                <m:r>
                  <a:rPr lang="en-GB" sz="1400" i="1" kern="1200" smtClean="0">
                    <a:solidFill>
                      <a:schemeClr val="tx2"/>
                    </a:solidFill>
                    <a:latin typeface="Cambria Math"/>
                    <a:ea typeface="Cambria Math"/>
                  </a:rPr>
                  <m:t>𝜅</m:t>
                </m:r>
                <m:r>
                  <a:rPr lang="fr-FR" sz="1400" b="0" i="1" kern="1200" smtClean="0">
                    <a:solidFill>
                      <a:schemeClr val="tx2"/>
                    </a:solidFill>
                    <a:latin typeface="Cambria Math"/>
                    <a:ea typeface="Cambria Math"/>
                  </a:rPr>
                  <m:t> </m:t>
                </m:r>
                <m:r>
                  <a:rPr lang="en-GB" sz="1400" i="1" kern="1200" smtClean="0">
                    <a:solidFill>
                      <a:schemeClr val="tx2"/>
                    </a:solidFill>
                    <a:latin typeface="Cambria Math"/>
                    <a:ea typeface="Cambria Math"/>
                  </a:rPr>
                  <m:t>𝜖</m:t>
                </m:r>
                <m:r>
                  <a:rPr lang="fr-FR" sz="1400" b="0" i="1" kern="1200" smtClean="0">
                    <a:solidFill>
                      <a:schemeClr val="tx2"/>
                    </a:solidFill>
                    <a:latin typeface="Cambria Math"/>
                    <a:ea typeface="Cambria Math"/>
                  </a:rPr>
                  <m:t> [0;0,025]</m:t>
                </m:r>
              </m:oMath>
            </m:oMathPara>
          </a14:m>
          <a:endParaRPr lang="fr-FR" sz="1400" kern="1200" dirty="0">
            <a:solidFill>
              <a:schemeClr val="tx2"/>
            </a:solidFill>
          </a:endParaRPr>
        </a:p>
      </dsp:txBody>
      <dsp:txXfrm>
        <a:off x="1706218" y="2378725"/>
        <a:ext cx="1097762" cy="4295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DEF89-D5AA-450A-99EC-5B49B5DE8219}" type="datetimeFigureOut">
              <a:rPr lang="fr-FR" smtClean="0"/>
              <a:t>29/06/2018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FD211-6A33-4E86-A866-824DD577E7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353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D211-6A33-4E86-A866-824DD577E7E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4559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D211-6A33-4E86-A866-824DD577E7E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455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D211-6A33-4E86-A866-824DD577E7E7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4559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D211-6A33-4E86-A866-824DD577E7E7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4559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D211-6A33-4E86-A866-824DD577E7E7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4559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D211-6A33-4E86-A866-824DD577E7E7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4559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D211-6A33-4E86-A866-824DD577E7E7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455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D211-6A33-4E86-A866-824DD577E7E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455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D211-6A33-4E86-A866-824DD577E7E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455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D211-6A33-4E86-A866-824DD577E7E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455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D211-6A33-4E86-A866-824DD577E7E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455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D211-6A33-4E86-A866-824DD577E7E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455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D211-6A33-4E86-A866-824DD577E7E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455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D211-6A33-4E86-A866-824DD577E7E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455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FD211-6A33-4E86-A866-824DD577E7E7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455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53A9-DC3F-4D83-80CF-4FCB6527CC9C}" type="datetime1">
              <a:rPr lang="fr-FR" smtClean="0"/>
              <a:t>29/06/2018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8AA4-180F-42B4-AFDB-D772C4FDBA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55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059B-4578-4328-B302-80B123368B95}" type="datetime1">
              <a:rPr lang="fr-FR" smtClean="0"/>
              <a:t>29/06/2018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8AA4-180F-42B4-AFDB-D772C4FDBA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503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8450-9EF0-4B01-8C23-CEC1D420FE8E}" type="datetime1">
              <a:rPr lang="fr-FR" smtClean="0"/>
              <a:t>29/06/2018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8AA4-180F-42B4-AFDB-D772C4FDBA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0937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4CA9-9A47-4701-A6E8-AAE84B95BAD1}" type="datetime1">
              <a:rPr lang="fr-FR" smtClean="0"/>
              <a:t>29/06/2018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8AA4-180F-42B4-AFDB-D772C4FDBA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3511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F9CA2-F3B2-4C57-A7A4-96BB45A9E783}" type="datetime1">
              <a:rPr lang="fr-FR" smtClean="0"/>
              <a:t>29/06/2018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8AA4-180F-42B4-AFDB-D772C4FDBA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1538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33A09-2BED-4F23-BCC7-392ECCE5BF6B}" type="datetime1">
              <a:rPr lang="fr-FR" smtClean="0"/>
              <a:t>29/06/2018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8AA4-180F-42B4-AFDB-D772C4FDBA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8895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CA5B7-18C5-4A2E-A298-9C90AF5D7AFD}" type="datetime1">
              <a:rPr lang="fr-FR" smtClean="0"/>
              <a:t>29/06/2018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8AA4-180F-42B4-AFDB-D772C4FDBA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6947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17D3-DF46-42AE-AA13-431B54F1DB9A}" type="datetime1">
              <a:rPr lang="fr-FR" smtClean="0"/>
              <a:t>29/06/2018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8AA4-180F-42B4-AFDB-D772C4FDBA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768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3CFE-E16A-495C-86FF-1C5E03243754}" type="datetime1">
              <a:rPr lang="fr-FR" smtClean="0"/>
              <a:t>29/06/2018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8AA4-180F-42B4-AFDB-D772C4FDBA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1989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FF6E-CF94-4AD2-94D3-1A98C20DE866}" type="datetime1">
              <a:rPr lang="fr-FR" smtClean="0"/>
              <a:t>29/06/2018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8AA4-180F-42B4-AFDB-D772C4FDBA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2978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C6BD-A288-459A-B139-BF1747AC9594}" type="datetime1">
              <a:rPr lang="fr-FR" smtClean="0"/>
              <a:t>29/06/2018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8AA4-180F-42B4-AFDB-D772C4FDBA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183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D72E3-6AB5-4F26-AC26-1C1405C578BE}" type="datetime1">
              <a:rPr lang="fr-FR" smtClean="0"/>
              <a:t>29/06/2018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28AA4-180F-42B4-AFDB-D772C4FDBA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2516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wmf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8" Type="http://schemas.openxmlformats.org/officeDocument/2006/relationships/diagramLayout" Target="../diagrams/layout4.xml"/><Relationship Id="rId26" Type="http://schemas.openxmlformats.org/officeDocument/2006/relationships/image" Target="../media/image170.PNG"/><Relationship Id="rId3" Type="http://schemas.openxmlformats.org/officeDocument/2006/relationships/diagramData" Target="../diagrams/data4.xml"/><Relationship Id="rId21" Type="http://schemas.microsoft.com/office/2007/relationships/diagramDrawing" Target="../diagrams/drawing4.xml"/><Relationship Id="rId7" Type="http://schemas.microsoft.com/office/2007/relationships/diagramDrawing" Target="../diagrams/drawing3.xml"/><Relationship Id="rId12" Type="http://schemas.openxmlformats.org/officeDocument/2006/relationships/image" Target="../media/image17.PNG"/><Relationship Id="rId17" Type="http://schemas.openxmlformats.org/officeDocument/2006/relationships/diagramData" Target="../diagrams/data6.xml"/><Relationship Id="rId25" Type="http://schemas.openxmlformats.org/officeDocument/2006/relationships/diagramColors" Target="../diagrams/colors4.xm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40.png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3.xml"/><Relationship Id="rId24" Type="http://schemas.openxmlformats.org/officeDocument/2006/relationships/diagramQuickStyle" Target="../diagrams/quickStyle4.xml"/><Relationship Id="rId5" Type="http://schemas.openxmlformats.org/officeDocument/2006/relationships/diagramQuickStyle" Target="../diagrams/quickStyle3.xml"/><Relationship Id="rId15" Type="http://schemas.openxmlformats.org/officeDocument/2006/relationships/image" Target="../media/image39.png"/><Relationship Id="rId23" Type="http://schemas.openxmlformats.org/officeDocument/2006/relationships/diagramLayout" Target="../diagrams/layout4.xml"/><Relationship Id="rId10" Type="http://schemas.openxmlformats.org/officeDocument/2006/relationships/diagramQuickStyle" Target="../diagrams/quickStyle3.xml"/><Relationship Id="rId19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3.xml"/><Relationship Id="rId14" Type="http://schemas.openxmlformats.org/officeDocument/2006/relationships/image" Target="../media/image38.png"/><Relationship Id="rId22" Type="http://schemas.openxmlformats.org/officeDocument/2006/relationships/diagramData" Target="../diagrams/data7.xml"/><Relationship Id="rId27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1.png"/><Relationship Id="rId4" Type="http://schemas.openxmlformats.org/officeDocument/2006/relationships/image" Target="../media/image19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6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0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github.com/mid2SUPAERO/PIR_CHANDRE_ROM" TargetMode="External"/><Relationship Id="rId3" Type="http://schemas.openxmlformats.org/officeDocument/2006/relationships/diagramData" Target="../diagrams/data8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lr.de/ae/en/desktopdefault.aspx/tabid-1596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10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0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jpe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15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552" y="-297414"/>
            <a:ext cx="10225136" cy="766885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26064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Structural Wing Model Reduction in Fluid-Structure Interactions</a:t>
            </a:r>
            <a:endParaRPr lang="fr-FR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861682" y="1948572"/>
            <a:ext cx="3528392" cy="1224136"/>
          </a:xfrm>
        </p:spPr>
        <p:txBody>
          <a:bodyPr>
            <a:normAutofit/>
          </a:bodyPr>
          <a:lstStyle/>
          <a:p>
            <a:pPr algn="l"/>
            <a:r>
              <a:rPr lang="fr-FR" sz="2800" b="1" u="sng" dirty="0" smtClean="0">
                <a:solidFill>
                  <a:schemeClr val="bg2">
                    <a:lumMod val="25000"/>
                  </a:schemeClr>
                </a:solidFill>
              </a:rPr>
              <a:t>STUDENT: </a:t>
            </a:r>
          </a:p>
          <a:p>
            <a:pPr algn="l"/>
            <a:r>
              <a:rPr lang="fr-FR" sz="2800" dirty="0" err="1" smtClean="0">
                <a:solidFill>
                  <a:srgbClr val="C00000"/>
                </a:solidFill>
              </a:rPr>
              <a:t>Oriol</a:t>
            </a:r>
            <a:r>
              <a:rPr lang="fr-FR" sz="2800" dirty="0" smtClean="0">
                <a:solidFill>
                  <a:srgbClr val="C00000"/>
                </a:solidFill>
              </a:rPr>
              <a:t> CHANDRE VILA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4860032" y="3019014"/>
            <a:ext cx="410445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dirty="0" smtClean="0">
                <a:solidFill>
                  <a:schemeClr val="bg2">
                    <a:lumMod val="25000"/>
                  </a:schemeClr>
                </a:solidFill>
              </a:rPr>
              <a:t>TUTORS: </a:t>
            </a:r>
          </a:p>
          <a:p>
            <a:r>
              <a:rPr lang="fr-FR" sz="2800" dirty="0" smtClean="0">
                <a:solidFill>
                  <a:srgbClr val="C00000"/>
                </a:solidFill>
              </a:rPr>
              <a:t>Joseph MORLIER and Sylvain DUBREUIL (ONERA)</a:t>
            </a:r>
          </a:p>
          <a:p>
            <a:endParaRPr lang="fr-FR" dirty="0"/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4860032" y="4681007"/>
            <a:ext cx="3528392" cy="12241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</a:rPr>
              <a:t>Project of Innovation and </a:t>
            </a:r>
            <a:r>
              <a:rPr lang="en-GB" sz="2400" dirty="0" smtClean="0">
                <a:solidFill>
                  <a:schemeClr val="bg2">
                    <a:lumMod val="25000"/>
                  </a:schemeClr>
                </a:solidFill>
              </a:rPr>
              <a:t>Research</a:t>
            </a:r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</a:rPr>
              <a:t> (PIR)</a:t>
            </a:r>
          </a:p>
          <a:p>
            <a:pPr algn="l"/>
            <a:r>
              <a:rPr lang="en-GB" sz="2400" dirty="0" smtClean="0">
                <a:solidFill>
                  <a:schemeClr val="bg2">
                    <a:lumMod val="25000"/>
                  </a:schemeClr>
                </a:solidFill>
              </a:rPr>
              <a:t>Spring</a:t>
            </a:r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GB" sz="2400" dirty="0" smtClean="0">
                <a:solidFill>
                  <a:schemeClr val="bg2">
                    <a:lumMod val="25000"/>
                  </a:schemeClr>
                </a:solidFill>
              </a:rPr>
              <a:t>2018</a:t>
            </a:r>
            <a:endParaRPr lang="en-GB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0" t="12612" r="10710" b="17610"/>
          <a:stretch/>
        </p:blipFill>
        <p:spPr>
          <a:xfrm>
            <a:off x="467544" y="5781512"/>
            <a:ext cx="1219327" cy="71481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5801879"/>
            <a:ext cx="1806704" cy="694452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spid="1030" name="ShockwaveFlash1" r:id="rId2" imgW="3456229" imgH="2808038"/>
        </mc:Choice>
        <mc:Fallback>
          <p:control name="ShockwaveFlash1" r:id="rId2" imgW="3456229" imgH="2808038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5650" y="2060575"/>
                  <a:ext cx="3455988" cy="2808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04420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à coins arrondis 34"/>
          <p:cNvSpPr/>
          <p:nvPr/>
        </p:nvSpPr>
        <p:spPr>
          <a:xfrm>
            <a:off x="3347864" y="1556792"/>
            <a:ext cx="5616624" cy="48245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Diagramme 32"/>
              <p:cNvGraphicFramePr/>
              <p:nvPr>
                <p:extLst>
                  <p:ext uri="{D42A27DB-BD31-4B8C-83A1-F6EECF244321}">
                    <p14:modId xmlns:p14="http://schemas.microsoft.com/office/powerpoint/2010/main" val="1333391406"/>
                  </p:ext>
                </p:extLst>
              </p:nvPr>
            </p:nvGraphicFramePr>
            <p:xfrm>
              <a:off x="3131840" y="3481404"/>
              <a:ext cx="6096000" cy="4064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33" name="Diagramme 32"/>
              <p:cNvGraphicFramePr/>
              <p:nvPr>
                <p:extLst>
                  <p:ext uri="{D42A27DB-BD31-4B8C-83A1-F6EECF244321}">
                    <p14:modId xmlns:p14="http://schemas.microsoft.com/office/powerpoint/2010/main" val="1333391406"/>
                  </p:ext>
                </p:extLst>
              </p:nvPr>
            </p:nvGraphicFramePr>
            <p:xfrm>
              <a:off x="3131840" y="3481404"/>
              <a:ext cx="6096000" cy="4064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sp>
        <p:nvSpPr>
          <p:cNvPr id="4" name="Rectangle 3"/>
          <p:cNvSpPr/>
          <p:nvPr/>
        </p:nvSpPr>
        <p:spPr>
          <a:xfrm>
            <a:off x="-180528" y="-99392"/>
            <a:ext cx="964907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204807" y="6610998"/>
            <a:ext cx="9649072" cy="418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-180528" y="332656"/>
            <a:ext cx="7632848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-204807" y="764704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9036496" y="4666781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 rot="5400000">
            <a:off x="6653430" y="4083871"/>
            <a:ext cx="157661" cy="48965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902896" y="6525344"/>
            <a:ext cx="2133600" cy="365125"/>
          </a:xfrm>
        </p:spPr>
        <p:txBody>
          <a:bodyPr/>
          <a:lstStyle/>
          <a:p>
            <a:fld id="{73C28AA4-180F-42B4-AFDB-D772C4FDBA04}" type="slidenum">
              <a:rPr lang="fr-FR" smtClean="0"/>
              <a:t>10</a:t>
            </a:fld>
            <a:endParaRPr lang="fr-FR" dirty="0"/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323528" y="49188"/>
            <a:ext cx="66454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Results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171779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387803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611560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827584" y="116631"/>
            <a:ext cx="151749" cy="139911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1043608" y="116631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463677" y="980728"/>
            <a:ext cx="7276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GB" sz="2400" b="1" dirty="0"/>
              <a:t>Advection-Diffusion problem </a:t>
            </a:r>
            <a:r>
              <a:rPr lang="en-GB" sz="2400" b="1" dirty="0" smtClean="0"/>
              <a:t>definition</a:t>
            </a:r>
            <a:endParaRPr lang="en-GB" sz="2400" b="1" dirty="0"/>
          </a:p>
        </p:txBody>
      </p:sp>
      <p:grpSp>
        <p:nvGrpSpPr>
          <p:cNvPr id="32" name="Groupe 31"/>
          <p:cNvGrpSpPr/>
          <p:nvPr/>
        </p:nvGrpSpPr>
        <p:grpSpPr>
          <a:xfrm>
            <a:off x="5054381" y="1927747"/>
            <a:ext cx="3716271" cy="1612776"/>
            <a:chOff x="2243878" y="1600200"/>
            <a:chExt cx="3716271" cy="1612776"/>
          </a:xfrm>
        </p:grpSpPr>
        <p:pic>
          <p:nvPicPr>
            <p:cNvPr id="11" name="Image 10"/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54"/>
            <a:stretch/>
          </p:blipFill>
          <p:spPr>
            <a:xfrm>
              <a:off x="2243878" y="1600200"/>
              <a:ext cx="3716271" cy="1612776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4217760" y="2336908"/>
              <a:ext cx="360040" cy="1897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5" name="ZoneTexte 24"/>
          <p:cNvSpPr txBox="1"/>
          <p:nvPr/>
        </p:nvSpPr>
        <p:spPr>
          <a:xfrm>
            <a:off x="33016" y="6597352"/>
            <a:ext cx="5979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Structural Wing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odel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R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eduction in Fluid-Structure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nteractions     |     </a:t>
            </a:r>
            <a:r>
              <a:rPr lang="en-GB" sz="1000" dirty="0" err="1" smtClean="0">
                <a:solidFill>
                  <a:schemeClr val="bg1">
                    <a:lumMod val="50000"/>
                  </a:schemeClr>
                </a:solidFill>
              </a:rPr>
              <a:t>Oriol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 CHANDRE VILA</a:t>
            </a:r>
            <a:endParaRPr lang="en-GB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5580112" y="980728"/>
            <a:ext cx="34563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[</a:t>
            </a:r>
            <a:r>
              <a:rPr lang="en-GB" sz="1100" b="1" dirty="0" err="1"/>
              <a:t>Amsallem</a:t>
            </a:r>
            <a:r>
              <a:rPr lang="en-GB" sz="1100" b="1" dirty="0"/>
              <a:t>,</a:t>
            </a:r>
            <a:r>
              <a:rPr lang="en-US" sz="1100" dirty="0">
                <a:cs typeface="Angsana New" panose="02020603050405020304" pitchFamily="18" charset="-34"/>
              </a:rPr>
              <a:t> </a:t>
            </a:r>
            <a:r>
              <a:rPr lang="en-US" sz="1100" b="1" dirty="0">
                <a:cs typeface="Angsana New" panose="02020603050405020304" pitchFamily="18" charset="-34"/>
              </a:rPr>
              <a:t>International Journal for Numerical Methods in Engineering, 2014</a:t>
            </a:r>
            <a:r>
              <a:rPr lang="en-GB" sz="1100" b="1" dirty="0" smtClean="0"/>
              <a:t>]</a:t>
            </a:r>
            <a:endParaRPr lang="en-GB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7740352" y="4659168"/>
                <a:ext cx="1440605" cy="287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if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/>
                      </a:rPr>
                      <m:t>𝑦</m:t>
                    </m:r>
                    <m:r>
                      <a:rPr lang="fr-FR" sz="1200" b="0" i="1" smtClean="0">
                        <a:latin typeface="Cambria Math"/>
                        <a:ea typeface="Cambria Math"/>
                      </a:rPr>
                      <m:t>∈[0;</m:t>
                    </m:r>
                    <m:f>
                      <m:fPr>
                        <m:type m:val="skw"/>
                        <m:ctrlPr>
                          <a:rPr lang="fr-FR" sz="12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fr-FR" sz="12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fr-FR" sz="1200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den>
                    </m:f>
                    <m:r>
                      <a:rPr lang="fr-FR" sz="1200" b="0" i="1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352" y="4659168"/>
                <a:ext cx="1440605" cy="287002"/>
              </a:xfrm>
              <a:prstGeom prst="rect">
                <a:avLst/>
              </a:prstGeom>
              <a:blipFill rotWithShape="1">
                <a:blip r:embed="rId14"/>
                <a:stretch>
                  <a:fillRect l="-424" t="-89362" b="-1404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/>
              <p:cNvSpPr txBox="1"/>
              <p:nvPr/>
            </p:nvSpPr>
            <p:spPr>
              <a:xfrm>
                <a:off x="7739907" y="4943481"/>
                <a:ext cx="1440605" cy="285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if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/>
                      </a:rPr>
                      <m:t>𝑦</m:t>
                    </m:r>
                    <m:r>
                      <a:rPr lang="fr-FR" sz="1200" b="0" i="1" smtClean="0">
                        <a:latin typeface="Cambria Math"/>
                        <a:ea typeface="Cambria Math"/>
                      </a:rPr>
                      <m:t>∈[</m:t>
                    </m:r>
                    <m:f>
                      <m:fPr>
                        <m:type m:val="skw"/>
                        <m:ctrlPr>
                          <a:rPr lang="fr-FR" sz="12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fr-FR" sz="1200" i="1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fr-FR" sz="1200" i="1">
                            <a:latin typeface="Cambria Math"/>
                            <a:ea typeface="Cambria Math"/>
                          </a:rPr>
                          <m:t>3</m:t>
                        </m:r>
                      </m:den>
                    </m:f>
                    <m:r>
                      <a:rPr lang="fr-FR" sz="1200" b="0" i="1" smtClean="0">
                        <a:latin typeface="Cambria Math"/>
                        <a:ea typeface="Cambria Math"/>
                      </a:rPr>
                      <m:t>;</m:t>
                    </m:r>
                    <m:f>
                      <m:fPr>
                        <m:type m:val="skw"/>
                        <m:ctrlPr>
                          <a:rPr lang="fr-FR" sz="12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fr-FR" sz="12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num>
                      <m:den>
                        <m:r>
                          <a:rPr lang="fr-FR" sz="1200" i="1">
                            <a:latin typeface="Cambria Math"/>
                            <a:ea typeface="Cambria Math"/>
                          </a:rPr>
                          <m:t>3</m:t>
                        </m:r>
                      </m:den>
                    </m:f>
                    <m:r>
                      <a:rPr lang="fr-FR" sz="1200" b="0" i="1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907" y="4943481"/>
                <a:ext cx="1440605" cy="285719"/>
              </a:xfrm>
              <a:prstGeom prst="rect">
                <a:avLst/>
              </a:prstGeom>
              <a:blipFill rotWithShape="1">
                <a:blip r:embed="rId15"/>
                <a:stretch>
                  <a:fillRect l="-424" t="-91489" r="-847" b="-1404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/>
              <p:cNvSpPr txBox="1"/>
              <p:nvPr/>
            </p:nvSpPr>
            <p:spPr>
              <a:xfrm>
                <a:off x="7740352" y="5231513"/>
                <a:ext cx="1440605" cy="285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if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/>
                      </a:rPr>
                      <m:t>𝑦</m:t>
                    </m:r>
                    <m:r>
                      <a:rPr lang="fr-FR" sz="1200" b="0" i="1" smtClean="0">
                        <a:latin typeface="Cambria Math"/>
                        <a:ea typeface="Cambria Math"/>
                      </a:rPr>
                      <m:t>∈[</m:t>
                    </m:r>
                    <m:f>
                      <m:fPr>
                        <m:type m:val="skw"/>
                        <m:ctrlPr>
                          <a:rPr lang="fr-FR" sz="12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fr-FR" sz="12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num>
                      <m:den>
                        <m:r>
                          <a:rPr lang="fr-FR" sz="1200" i="1">
                            <a:latin typeface="Cambria Math"/>
                            <a:ea typeface="Cambria Math"/>
                          </a:rPr>
                          <m:t>3</m:t>
                        </m:r>
                      </m:den>
                    </m:f>
                    <m:r>
                      <a:rPr lang="fr-FR" sz="1200" b="0" i="1" smtClean="0">
                        <a:latin typeface="Cambria Math"/>
                        <a:ea typeface="Cambria Math"/>
                      </a:rPr>
                      <m:t>;1]</m:t>
                    </m:r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352" y="5231513"/>
                <a:ext cx="1440605" cy="285719"/>
              </a:xfrm>
              <a:prstGeom prst="rect">
                <a:avLst/>
              </a:prstGeom>
              <a:blipFill rotWithShape="1">
                <a:blip r:embed="rId16"/>
                <a:stretch>
                  <a:fillRect l="-424" t="-91489" b="-13829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/>
          <p:nvPr/>
        </p:nvSpPr>
        <p:spPr>
          <a:xfrm>
            <a:off x="3545263" y="2379358"/>
            <a:ext cx="1477404" cy="759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BOUNDARY</a:t>
            </a:r>
          </a:p>
          <a:p>
            <a:pPr algn="ctr"/>
            <a:r>
              <a:rPr lang="fr-FR" b="1" dirty="0" smtClean="0"/>
              <a:t>CONDITIONS</a:t>
            </a:r>
            <a:endParaRPr lang="fr-F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Diagramme 35"/>
              <p:cNvGraphicFramePr/>
              <p:nvPr>
                <p:extLst>
                  <p:ext uri="{D42A27DB-BD31-4B8C-83A1-F6EECF244321}">
                    <p14:modId xmlns:p14="http://schemas.microsoft.com/office/powerpoint/2010/main" val="1816354615"/>
                  </p:ext>
                </p:extLst>
              </p:nvPr>
            </p:nvGraphicFramePr>
            <p:xfrm>
              <a:off x="-1044624" y="2400251"/>
              <a:ext cx="6096000" cy="484517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</mc:Choice>
        <mc:Fallback xmlns="">
          <p:graphicFrame>
            <p:nvGraphicFramePr>
              <p:cNvPr id="36" name="Diagramme 35"/>
              <p:cNvGraphicFramePr/>
              <p:nvPr>
                <p:extLst>
                  <p:ext uri="{D42A27DB-BD31-4B8C-83A1-F6EECF244321}">
                    <p14:modId xmlns:p14="http://schemas.microsoft.com/office/powerpoint/2010/main" val="1816354615"/>
                  </p:ext>
                </p:extLst>
              </p:nvPr>
            </p:nvGraphicFramePr>
            <p:xfrm>
              <a:off x="-1044624" y="2400251"/>
              <a:ext cx="6096000" cy="484517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</mc:Fallback>
      </mc:AlternateContent>
      <p:sp>
        <p:nvSpPr>
          <p:cNvPr id="31" name="Ellipse 30"/>
          <p:cNvSpPr/>
          <p:nvPr/>
        </p:nvSpPr>
        <p:spPr>
          <a:xfrm>
            <a:off x="1259632" y="116632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Multiplier 2"/>
          <p:cNvSpPr/>
          <p:nvPr/>
        </p:nvSpPr>
        <p:spPr>
          <a:xfrm>
            <a:off x="1691680" y="4287064"/>
            <a:ext cx="216024" cy="294064"/>
          </a:xfrm>
          <a:prstGeom prst="mathMultiply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2051720" y="4778563"/>
                <a:ext cx="1152128" cy="3077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fr-FR" sz="1400" b="0" i="1" smtClean="0">
                          <a:latin typeface="Cambria Math"/>
                        </a:rPr>
                        <m:t>∈[0;0,5]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4778563"/>
                <a:ext cx="1152128" cy="307777"/>
              </a:xfrm>
              <a:prstGeom prst="rect">
                <a:avLst/>
              </a:prstGeom>
              <a:blipFill rotWithShape="1">
                <a:blip r:embed="rId26"/>
                <a:stretch>
                  <a:fillRect b="-576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necteur droit avec flèche 20"/>
          <p:cNvCxnSpPr/>
          <p:nvPr/>
        </p:nvCxnSpPr>
        <p:spPr>
          <a:xfrm>
            <a:off x="1907704" y="4560450"/>
            <a:ext cx="144016" cy="1974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Multiplier 36"/>
          <p:cNvSpPr/>
          <p:nvPr/>
        </p:nvSpPr>
        <p:spPr>
          <a:xfrm>
            <a:off x="4283965" y="5778892"/>
            <a:ext cx="770416" cy="227994"/>
          </a:xfrm>
          <a:prstGeom prst="mathMultiply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/>
              <p:cNvSpPr txBox="1"/>
              <p:nvPr/>
            </p:nvSpPr>
            <p:spPr>
              <a:xfrm>
                <a:off x="5436096" y="5739000"/>
                <a:ext cx="864096" cy="3077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fr-FR" sz="1400" b="0" i="1" smtClean="0">
                          <a:latin typeface="Cambria Math"/>
                        </a:rPr>
                        <m:t>=0,4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38" name="ZoneText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5739000"/>
                <a:ext cx="864096" cy="307777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necteur droit avec flèche 38"/>
          <p:cNvCxnSpPr/>
          <p:nvPr/>
        </p:nvCxnSpPr>
        <p:spPr>
          <a:xfrm>
            <a:off x="5022667" y="5892889"/>
            <a:ext cx="36886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46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37" grpId="0" animBg="1"/>
      <p:bldP spid="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80528" y="-99392"/>
            <a:ext cx="964907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204807" y="6610998"/>
            <a:ext cx="9649072" cy="418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-180528" y="332656"/>
            <a:ext cx="7632848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-204807" y="764704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9036496" y="4666781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 rot="5400000">
            <a:off x="6653430" y="4083871"/>
            <a:ext cx="157661" cy="48965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902896" y="6525344"/>
            <a:ext cx="2133600" cy="365125"/>
          </a:xfrm>
        </p:spPr>
        <p:txBody>
          <a:bodyPr/>
          <a:lstStyle/>
          <a:p>
            <a:fld id="{73C28AA4-180F-42B4-AFDB-D772C4FDBA04}" type="slidenum">
              <a:rPr lang="fr-FR" smtClean="0"/>
              <a:t>11</a:t>
            </a:fld>
            <a:endParaRPr lang="fr-FR" dirty="0"/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323528" y="49188"/>
            <a:ext cx="66454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Results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171779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387803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611560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827584" y="116631"/>
            <a:ext cx="151749" cy="139911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1043608" y="116631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463677" y="980728"/>
            <a:ext cx="7276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GB" sz="2400" b="1" dirty="0"/>
              <a:t>Advection-Diffusion </a:t>
            </a:r>
            <a:r>
              <a:rPr lang="en-GB" sz="2400" b="1" dirty="0" smtClean="0"/>
              <a:t>problem: POD</a:t>
            </a:r>
            <a:endParaRPr lang="en-GB" sz="2400" b="1" dirty="0"/>
          </a:p>
        </p:txBody>
      </p:sp>
      <p:sp>
        <p:nvSpPr>
          <p:cNvPr id="25" name="ZoneTexte 24"/>
          <p:cNvSpPr txBox="1"/>
          <p:nvPr/>
        </p:nvSpPr>
        <p:spPr>
          <a:xfrm>
            <a:off x="33016" y="6597352"/>
            <a:ext cx="5979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Structural Wing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odel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R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eduction in Fluid-Structure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nteractions     |     </a:t>
            </a:r>
            <a:r>
              <a:rPr lang="en-GB" sz="1000" dirty="0" err="1" smtClean="0">
                <a:solidFill>
                  <a:schemeClr val="bg1">
                    <a:lumMod val="50000"/>
                  </a:schemeClr>
                </a:solidFill>
              </a:rPr>
              <a:t>Oriol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 CHANDRE VILA</a:t>
            </a:r>
            <a:endParaRPr lang="en-GB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Ellipse 30"/>
          <p:cNvSpPr/>
          <p:nvPr/>
        </p:nvSpPr>
        <p:spPr>
          <a:xfrm>
            <a:off x="1259632" y="116632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à coins arrondis 20"/>
              <p:cNvSpPr/>
              <p:nvPr/>
            </p:nvSpPr>
            <p:spPr>
              <a:xfrm>
                <a:off x="2247658" y="5177806"/>
                <a:ext cx="1930560" cy="1050504"/>
              </a:xfrm>
              <a:prstGeom prst="round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=0,11 </m:t>
                      </m:r>
                      <m:f>
                        <m:fPr>
                          <m:type m:val="skw"/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fr-FR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=0 </m:t>
                      </m:r>
                      <m:f>
                        <m:fPr>
                          <m:type m:val="skw"/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fr-FR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𝜅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=0,025</m:t>
                      </m:r>
                      <m:f>
                        <m:fPr>
                          <m:type m:val="skw"/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à coins arrondis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658" y="5177806"/>
                <a:ext cx="1930560" cy="1050504"/>
              </a:xfrm>
              <a:prstGeom prst="roundRect">
                <a:avLst/>
              </a:prstGeom>
              <a:blipFill rotWithShape="1">
                <a:blip r:embed="rId3"/>
                <a:stretch>
                  <a:fillRect t="-36158" r="-28750" b="-75141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à coins arrondis 21"/>
              <p:cNvSpPr/>
              <p:nvPr/>
            </p:nvSpPr>
            <p:spPr>
              <a:xfrm>
                <a:off x="287188" y="1490590"/>
                <a:ext cx="3964307" cy="363059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b="1" dirty="0" smtClean="0">
                    <a:solidFill>
                      <a:schemeClr val="tx1"/>
                    </a:solidFill>
                  </a:rPr>
                  <a:t>Algorithm </a:t>
                </a:r>
                <a:r>
                  <a:rPr lang="en-US" b="1" i="1" dirty="0" smtClean="0">
                    <a:solidFill>
                      <a:schemeClr val="tx1"/>
                    </a:solidFill>
                  </a:rPr>
                  <a:t>Greedy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 POD</a:t>
                </a:r>
              </a:p>
              <a:p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>
                    <a:solidFill>
                      <a:schemeClr val="tx1"/>
                    </a:solidFill>
                    <a:latin typeface="Arabic Typesetting" panose="03020402040406030203" pitchFamily="66" charset="-78"/>
                    <a:ea typeface="Athelas" charset="0"/>
                    <a:cs typeface="Arabic Typesetting" panose="03020402040406030203" pitchFamily="66" charset="-78"/>
                  </a:rPr>
                  <a:t>Select </a:t>
                </a:r>
                <a:r>
                  <a:rPr lang="en-US" dirty="0">
                    <a:solidFill>
                      <a:schemeClr val="tx1"/>
                    </a:solidFill>
                    <a:latin typeface="Arabic Typesetting" panose="03020402040406030203" pitchFamily="66" charset="-78"/>
                    <a:ea typeface="Athelas" charset="0"/>
                    <a:cs typeface="Arabic Typesetting" panose="03020402040406030203" pitchFamily="66" charset="-78"/>
                  </a:rPr>
                  <a:t>randomly a first sample: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b="1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fr-FR" sz="1600" b="1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𝝁</m:t>
                        </m:r>
                      </m:e>
                      <m:sup>
                        <m:r>
                          <a:rPr lang="fr-FR" sz="1600" b="1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fr-FR" sz="1600" b="1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𝟏</m:t>
                        </m:r>
                        <m:r>
                          <a:rPr lang="fr-FR" sz="1600" b="1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)</m:t>
                        </m:r>
                      </m:sup>
                    </m:sSup>
                  </m:oMath>
                </a14:m>
                <a:endParaRPr lang="fr-FR" b="1" dirty="0" smtClean="0">
                  <a:solidFill>
                    <a:schemeClr val="tx1"/>
                  </a:solidFill>
                  <a:latin typeface="Arabic Typesetting" panose="03020402040406030203" pitchFamily="66" charset="-78"/>
                  <a:cs typeface="Arial" panose="020B0604020202020204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>
                    <a:solidFill>
                      <a:schemeClr val="tx1"/>
                    </a:solidFill>
                    <a:latin typeface="Arabic Typesetting" panose="03020402040406030203" pitchFamily="66" charset="-78"/>
                    <a:ea typeface="Athelas" charset="0"/>
                    <a:cs typeface="Arabic Typesetting" panose="03020402040406030203" pitchFamily="66" charset="-78"/>
                  </a:rPr>
                  <a:t>Solve the HDM: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tx1"/>
                        </a:solidFill>
                        <a:latin typeface="Cambria Math"/>
                        <a:cs typeface="Arabic Typesetting" panose="03020402040406030203" pitchFamily="66" charset="-78"/>
                      </a:rPr>
                      <m:t>𝑓</m:t>
                    </m:r>
                    <m:r>
                      <a:rPr lang="fr-FR" sz="1400" b="0" i="1" smtClean="0">
                        <a:solidFill>
                          <a:schemeClr val="tx1"/>
                        </a:solidFill>
                        <a:latin typeface="Cambria Math"/>
                        <a:cs typeface="Arabic Typesetting" panose="03020402040406030203" pitchFamily="66" charset="-78"/>
                      </a:rPr>
                      <m:t>(</m:t>
                    </m:r>
                    <m:r>
                      <a:rPr lang="fr-FR" sz="1400" b="1" i="1" smtClean="0">
                        <a:solidFill>
                          <a:schemeClr val="tx1"/>
                        </a:solidFill>
                        <a:latin typeface="Cambria Math"/>
                        <a:cs typeface="Arabic Typesetting" panose="03020402040406030203" pitchFamily="66" charset="-78"/>
                      </a:rPr>
                      <m:t>𝒘</m:t>
                    </m:r>
                    <m:d>
                      <m:dPr>
                        <m:ctrlP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Arabic Typesetting" panose="03020402040406030203" pitchFamily="66" charset="-78"/>
                              </a:rPr>
                            </m:ctrlPr>
                          </m:sSupPr>
                          <m:e>
                            <m:r>
                              <a:rPr lang="fr-FR" sz="1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Arabic Typesetting" panose="03020402040406030203" pitchFamily="66" charset="-78"/>
                              </a:rPr>
                              <m:t>𝝁</m:t>
                            </m:r>
                          </m:e>
                          <m:sup>
                            <m:d>
                              <m:dPr>
                                <m:ctrlPr>
                                  <a:rPr lang="fr-F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Arabic Typesetting" panose="03020402040406030203" pitchFamily="66" charset="-78"/>
                                  </a:rPr>
                                </m:ctrlPr>
                              </m:dPr>
                              <m:e>
                                <m:r>
                                  <a:rPr lang="fr-F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Arabic Typesetting" panose="03020402040406030203" pitchFamily="66" charset="-78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  <m:t>;</m:t>
                        </m:r>
                        <m:sSup>
                          <m:sSupPr>
                            <m:ctrlPr>
                              <a:rPr lang="fr-F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Arabic Typesetting" panose="03020402040406030203" pitchFamily="66" charset="-78"/>
                              </a:rPr>
                            </m:ctrlPr>
                          </m:sSupPr>
                          <m:e>
                            <m:r>
                              <a:rPr lang="fr-FR" sz="1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Arabic Typesetting" panose="03020402040406030203" pitchFamily="66" charset="-78"/>
                              </a:rPr>
                              <m:t>𝝁</m:t>
                            </m:r>
                          </m:e>
                          <m:sup>
                            <m:d>
                              <m:dPr>
                                <m:ctrlPr>
                                  <a:rPr lang="fr-F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Arabic Typesetting" panose="03020402040406030203" pitchFamily="66" charset="-78"/>
                                  </a:rPr>
                                </m:ctrlPr>
                              </m:dPr>
                              <m:e>
                                <m:r>
                                  <a:rPr lang="fr-F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Arabic Typesetting" panose="03020402040406030203" pitchFamily="66" charset="-78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fr-FR" sz="1400" b="0" i="1" smtClean="0">
                        <a:solidFill>
                          <a:schemeClr val="tx1"/>
                        </a:solidFill>
                        <a:latin typeface="Cambria Math"/>
                        <a:cs typeface="Arabic Typesetting" panose="03020402040406030203" pitchFamily="66" charset="-78"/>
                      </a:rPr>
                      <m:t>=0</m:t>
                    </m:r>
                  </m:oMath>
                </a14:m>
                <a:endParaRPr lang="fr-FR" sz="1400" b="0" dirty="0" smtClean="0">
                  <a:solidFill>
                    <a:schemeClr val="tx1"/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>
                    <a:solidFill>
                      <a:schemeClr val="tx1"/>
                    </a:solidFill>
                    <a:latin typeface="Arabic Typesetting" panose="03020402040406030203" pitchFamily="66" charset="-78"/>
                    <a:ea typeface="Athelas" charset="0"/>
                    <a:cs typeface="Arabic Typesetting" panose="03020402040406030203" pitchFamily="66" charset="-78"/>
                  </a:rPr>
                  <a:t>Build a corresponding ROB: </a:t>
                </a:r>
                <a14:m>
                  <m:oMath xmlns:m="http://schemas.openxmlformats.org/officeDocument/2006/math">
                    <m:r>
                      <a:rPr lang="fr-FR" sz="16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  <a:cs typeface="Arabic Typesetting" panose="03020402040406030203" pitchFamily="66" charset="-78"/>
                      </a:rPr>
                      <m:t>𝑽</m:t>
                    </m:r>
                  </m:oMath>
                </a14:m>
                <a:endParaRPr lang="fr-FR" sz="1600" b="1" dirty="0" smtClean="0">
                  <a:solidFill>
                    <a:schemeClr val="accent6">
                      <a:lumMod val="7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>
                    <a:solidFill>
                      <a:schemeClr val="tx1"/>
                    </a:solidFill>
                    <a:latin typeface="Arabic Typesetting" panose="03020402040406030203" pitchFamily="66" charset="-78"/>
                    <a:ea typeface="Athelas" charset="0"/>
                    <a:cs typeface="Arabic Typesetting" panose="03020402040406030203" pitchFamily="66" charset="-78"/>
                  </a:rPr>
                  <a:t>For </a:t>
                </a:r>
                <a:r>
                  <a:rPr lang="en-US" dirty="0" err="1" smtClean="0">
                    <a:solidFill>
                      <a:srgbClr val="00B050"/>
                    </a:solidFill>
                    <a:latin typeface="Arabic Typesetting" panose="03020402040406030203" pitchFamily="66" charset="-78"/>
                    <a:ea typeface="Athelas" charset="0"/>
                    <a:cs typeface="Arabic Typesetting" panose="03020402040406030203" pitchFamily="66" charset="-78"/>
                  </a:rPr>
                  <a:t>i</a:t>
                </a:r>
                <a:r>
                  <a:rPr lang="en-US" dirty="0" smtClean="0">
                    <a:solidFill>
                      <a:schemeClr val="tx1"/>
                    </a:solidFill>
                    <a:latin typeface="Arabic Typesetting" panose="03020402040406030203" pitchFamily="66" charset="-78"/>
                    <a:ea typeface="Athelas" charset="0"/>
                    <a:cs typeface="Arabic Typesetting" panose="03020402040406030203" pitchFamily="66" charset="-78"/>
                  </a:rPr>
                  <a:t> = 2 ,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charset="0"/>
                        <a:ea typeface="Athelas" charset="0"/>
                        <a:cs typeface="Athelas" charset="0"/>
                      </a:rPr>
                      <m:t>⋯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Arabic Typesetting" panose="03020402040406030203" pitchFamily="66" charset="-78"/>
                    <a:ea typeface="Athelas" charset="0"/>
                    <a:cs typeface="Arabic Typesetting" panose="03020402040406030203" pitchFamily="66" charset="-78"/>
                  </a:rPr>
                  <a:t>, s</a:t>
                </a:r>
              </a:p>
              <a:p>
                <a:pPr marL="800100" lvl="1" indent="-342900">
                  <a:buFont typeface="+mj-lt"/>
                  <a:buAutoNum type="alphaLcParenR"/>
                </a:pPr>
                <a:r>
                  <a:rPr lang="en-US" dirty="0" smtClean="0">
                    <a:solidFill>
                      <a:schemeClr val="tx1"/>
                    </a:solidFill>
                    <a:latin typeface="Arabic Typesetting" panose="03020402040406030203" pitchFamily="66" charset="-78"/>
                    <a:ea typeface="Athelas" charset="0"/>
                    <a:cs typeface="Arabic Typesetting" panose="03020402040406030203" pitchFamily="66" charset="-78"/>
                  </a:rPr>
                  <a:t>Solve: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</m:ctrlPr>
                      </m:sSupPr>
                      <m:e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  <m:t>𝜇</m:t>
                        </m:r>
                      </m:e>
                      <m:sup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  <m:t>(</m:t>
                        </m:r>
                        <m:r>
                          <a:rPr lang="fr-FR" sz="1400" b="0" i="1" smtClean="0">
                            <a:solidFill>
                              <a:srgbClr val="00B0F0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  <m:t>1</m:t>
                        </m:r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  <m:t>)</m:t>
                        </m:r>
                      </m:sup>
                    </m:sSup>
                    <m:r>
                      <a:rPr lang="fr-FR" sz="1400" b="0" i="1" smtClean="0">
                        <a:solidFill>
                          <a:schemeClr val="tx1"/>
                        </a:solidFill>
                        <a:latin typeface="Cambria Math"/>
                        <a:cs typeface="Arabic Typesetting" panose="03020402040406030203" pitchFamily="66" charset="-78"/>
                      </a:rPr>
                      <m:t>=</m:t>
                    </m:r>
                    <m:r>
                      <a:rPr lang="fr-FR" sz="1400" b="0" i="1" smtClean="0">
                        <a:solidFill>
                          <a:schemeClr val="tx1"/>
                        </a:solidFill>
                        <a:latin typeface="Cambria Math"/>
                        <a:cs typeface="Arabic Typesetting" panose="03020402040406030203" pitchFamily="66" charset="-78"/>
                      </a:rPr>
                      <m:t>𝑎𝑟𝑔𝑚𝑎</m:t>
                    </m:r>
                    <m:sSub>
                      <m:sSubPr>
                        <m:ctrlP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  <m:t>𝑥</m:t>
                        </m:r>
                      </m:e>
                      <m:sub>
                        <m:r>
                          <a:rPr lang="fr-FR" sz="1400" b="1" i="1" smtClean="0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  <m:t>𝝁</m:t>
                        </m:r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  <m:t>∈{</m:t>
                        </m:r>
                        <m:sSub>
                          <m:sSubPr>
                            <m:ctrlPr>
                              <a:rPr lang="fr-F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Arabic Typesetting" panose="03020402040406030203" pitchFamily="66" charset="-78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Arabic Typesetting" panose="03020402040406030203" pitchFamily="66" charset="-78"/>
                              </a:rPr>
                              <m:t>𝜇</m:t>
                            </m:r>
                          </m:e>
                          <m:sub>
                            <m:r>
                              <a:rPr lang="fr-F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Arabic Typesetting" panose="03020402040406030203" pitchFamily="66" charset="-78"/>
                              </a:rPr>
                              <m:t>1</m:t>
                            </m:r>
                          </m:sub>
                        </m:sSub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  <m:t>,⋯,</m:t>
                        </m:r>
                        <m:sSub>
                          <m:sSubPr>
                            <m:ctrlPr>
                              <a:rPr lang="fr-F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Arabic Typesetting" panose="03020402040406030203" pitchFamily="66" charset="-78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Arabic Typesetting" panose="03020402040406030203" pitchFamily="66" charset="-78"/>
                              </a:rPr>
                              <m:t>𝜇</m:t>
                            </m:r>
                          </m:e>
                          <m:sub>
                            <m:r>
                              <a:rPr lang="fr-F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Arabic Typesetting" panose="03020402040406030203" pitchFamily="66" charset="-78"/>
                              </a:rPr>
                              <m:t>𝑐</m:t>
                            </m:r>
                          </m:sub>
                        </m:sSub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  <m:t>}</m:t>
                        </m:r>
                      </m:sub>
                    </m:sSub>
                    <m:r>
                      <a:rPr lang="fr-FR" sz="1400" b="0" i="1" smtClean="0">
                        <a:solidFill>
                          <a:schemeClr val="tx1"/>
                        </a:solidFill>
                        <a:latin typeface="Cambria Math"/>
                        <a:cs typeface="Arabic Typesetting" panose="03020402040406030203" pitchFamily="66" charset="-78"/>
                      </a:rPr>
                      <m:t> </m:t>
                    </m:r>
                    <m:d>
                      <m:dPr>
                        <m:begChr m:val="‖"/>
                        <m:endChr m:val="‖"/>
                        <m:ctrlP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</m:ctrlPr>
                      </m:dPr>
                      <m:e>
                        <m:r>
                          <a:rPr lang="fr-FR" sz="1400" b="1" i="1" smtClean="0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  <m:t>𝒓</m:t>
                        </m:r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  <m:t>(</m:t>
                        </m:r>
                        <m:r>
                          <a:rPr lang="fr-FR" sz="1400" b="1" i="1" smtClean="0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  <m:t>𝝁</m:t>
                        </m:r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  <m:t>)</m:t>
                        </m:r>
                      </m:e>
                    </m:d>
                  </m:oMath>
                </a14:m>
                <a:endParaRPr lang="fr-FR" b="0" dirty="0" smtClean="0">
                  <a:solidFill>
                    <a:schemeClr val="tx1"/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endParaRPr>
              </a:p>
              <a:p>
                <a:pPr marL="800100" lvl="1" indent="-342900">
                  <a:buFont typeface="+mj-lt"/>
                  <a:buAutoNum type="alphaLcParenR"/>
                </a:pPr>
                <a:r>
                  <a:rPr lang="en-US" dirty="0" smtClean="0">
                    <a:solidFill>
                      <a:schemeClr val="tx1"/>
                    </a:solidFill>
                    <a:latin typeface="Arabic Typesetting" panose="03020402040406030203" pitchFamily="66" charset="-78"/>
                    <a:ea typeface="Athelas" charset="0"/>
                    <a:cs typeface="Arabic Typesetting" panose="03020402040406030203" pitchFamily="66" charset="-78"/>
                  </a:rPr>
                  <a:t>Solve </a:t>
                </a:r>
                <a:r>
                  <a:rPr lang="en-US" dirty="0">
                    <a:solidFill>
                      <a:schemeClr val="tx1"/>
                    </a:solidFill>
                    <a:latin typeface="Arabic Typesetting" panose="03020402040406030203" pitchFamily="66" charset="-78"/>
                    <a:ea typeface="Athelas" charset="0"/>
                    <a:cs typeface="Arabic Typesetting" panose="03020402040406030203" pitchFamily="66" charset="-78"/>
                  </a:rPr>
                  <a:t>the HDM: </a:t>
                </a:r>
                <a14:m>
                  <m:oMath xmlns:m="http://schemas.openxmlformats.org/officeDocument/2006/math">
                    <m:r>
                      <a:rPr lang="fr-FR" sz="1400" i="1">
                        <a:solidFill>
                          <a:schemeClr val="tx1"/>
                        </a:solidFill>
                        <a:latin typeface="Cambria Math"/>
                        <a:cs typeface="Arabic Typesetting" panose="03020402040406030203" pitchFamily="66" charset="-78"/>
                      </a:rPr>
                      <m:t>𝑓</m:t>
                    </m:r>
                    <m:r>
                      <a:rPr lang="fr-FR" sz="1400" i="1">
                        <a:solidFill>
                          <a:schemeClr val="tx1"/>
                        </a:solidFill>
                        <a:latin typeface="Cambria Math"/>
                        <a:cs typeface="Arabic Typesetting" panose="03020402040406030203" pitchFamily="66" charset="-78"/>
                      </a:rPr>
                      <m:t>(</m:t>
                    </m:r>
                    <m:r>
                      <a:rPr lang="fr-FR" sz="1400" b="1" i="1">
                        <a:solidFill>
                          <a:schemeClr val="tx1"/>
                        </a:solidFill>
                        <a:latin typeface="Cambria Math"/>
                        <a:cs typeface="Arabic Typesetting" panose="03020402040406030203" pitchFamily="66" charset="-78"/>
                      </a:rPr>
                      <m:t>𝒘</m:t>
                    </m:r>
                    <m:d>
                      <m:dPr>
                        <m:ctrlPr>
                          <a:rPr lang="fr-FR" sz="1400" i="1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1400" i="1">
                                <a:solidFill>
                                  <a:schemeClr val="tx1"/>
                                </a:solidFill>
                                <a:latin typeface="Cambria Math"/>
                                <a:cs typeface="Arabic Typesetting" panose="03020402040406030203" pitchFamily="66" charset="-78"/>
                              </a:rPr>
                            </m:ctrlPr>
                          </m:sSupPr>
                          <m:e>
                            <m:r>
                              <a:rPr lang="fr-FR" sz="1400" b="1" i="1">
                                <a:solidFill>
                                  <a:schemeClr val="tx1"/>
                                </a:solidFill>
                                <a:latin typeface="Cambria Math"/>
                                <a:cs typeface="Arabic Typesetting" panose="03020402040406030203" pitchFamily="66" charset="-78"/>
                              </a:rPr>
                              <m:t>𝝁</m:t>
                            </m:r>
                          </m:e>
                          <m:sup>
                            <m:d>
                              <m:dPr>
                                <m:ctrlPr>
                                  <a:rPr lang="fr-FR" sz="1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Arabic Typesetting" panose="03020402040406030203" pitchFamily="66" charset="-78"/>
                                  </a:rPr>
                                </m:ctrlPr>
                              </m:dPr>
                              <m:e>
                                <m:r>
                                  <a:rPr lang="fr-FR" sz="1400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  <a:cs typeface="Arabic Typesetting" panose="03020402040406030203" pitchFamily="66" charset="-78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fr-FR" sz="1400" i="1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  <m:t>;</m:t>
                        </m:r>
                        <m:sSup>
                          <m:sSupPr>
                            <m:ctrlPr>
                              <a:rPr lang="fr-FR" sz="1400" i="1">
                                <a:solidFill>
                                  <a:schemeClr val="tx1"/>
                                </a:solidFill>
                                <a:latin typeface="Cambria Math"/>
                                <a:cs typeface="Arabic Typesetting" panose="03020402040406030203" pitchFamily="66" charset="-78"/>
                              </a:rPr>
                            </m:ctrlPr>
                          </m:sSupPr>
                          <m:e>
                            <m:r>
                              <a:rPr lang="fr-FR" sz="1400" b="1" i="1">
                                <a:solidFill>
                                  <a:schemeClr val="tx1"/>
                                </a:solidFill>
                                <a:latin typeface="Cambria Math"/>
                                <a:cs typeface="Arabic Typesetting" panose="03020402040406030203" pitchFamily="66" charset="-78"/>
                              </a:rPr>
                              <m:t>𝝁</m:t>
                            </m:r>
                          </m:e>
                          <m:sup>
                            <m:d>
                              <m:dPr>
                                <m:ctrlPr>
                                  <a:rPr lang="fr-FR" sz="1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Arabic Typesetting" panose="03020402040406030203" pitchFamily="66" charset="-78"/>
                                  </a:rPr>
                                </m:ctrlPr>
                              </m:dPr>
                              <m:e>
                                <m:r>
                                  <a:rPr lang="fr-FR" sz="1400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  <a:cs typeface="Arabic Typesetting" panose="03020402040406030203" pitchFamily="66" charset="-78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fr-FR" sz="1400" i="1">
                        <a:solidFill>
                          <a:schemeClr val="tx1"/>
                        </a:solidFill>
                        <a:latin typeface="Cambria Math"/>
                        <a:cs typeface="Arabic Typesetting" panose="03020402040406030203" pitchFamily="66" charset="-78"/>
                      </a:rPr>
                      <m:t>=0</m:t>
                    </m:r>
                  </m:oMath>
                </a14:m>
                <a:endParaRPr lang="fr-FR" sz="1400" dirty="0" smtClean="0">
                  <a:solidFill>
                    <a:schemeClr val="tx1"/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endParaRPr>
              </a:p>
              <a:p>
                <a:pPr marL="800100" lvl="1" indent="-342900">
                  <a:buFont typeface="+mj-lt"/>
                  <a:buAutoNum type="alphaLcParenR"/>
                </a:pPr>
                <a:r>
                  <a:rPr lang="en-US" dirty="0" smtClean="0">
                    <a:solidFill>
                      <a:schemeClr val="tx1"/>
                    </a:solidFill>
                    <a:latin typeface="Arabic Typesetting" panose="03020402040406030203" pitchFamily="66" charset="-78"/>
                    <a:ea typeface="Athelas" charset="0"/>
                    <a:cs typeface="Arabic Typesetting" panose="03020402040406030203" pitchFamily="66" charset="-78"/>
                  </a:rPr>
                  <a:t>Build a ROB </a:t>
                </a:r>
                <a14:m>
                  <m:oMath xmlns:m="http://schemas.openxmlformats.org/officeDocument/2006/math">
                    <m:r>
                      <a:rPr lang="fr-FR" sz="1400" b="1" i="1" smtClean="0">
                        <a:solidFill>
                          <a:srgbClr val="FF0000"/>
                        </a:solidFill>
                        <a:latin typeface="Cambria Math"/>
                        <a:cs typeface="Arabic Typesetting" panose="03020402040406030203" pitchFamily="66" charset="-78"/>
                      </a:rPr>
                      <m:t>𝑽</m:t>
                    </m:r>
                    <m:r>
                      <a:rPr lang="fr-FR" sz="1400" b="1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  <a:cs typeface="Arabic Typesetting" panose="03020402040406030203" pitchFamily="66" charset="-78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Arabic Typesetting" panose="03020402040406030203" pitchFamily="66" charset="-78"/>
                    <a:ea typeface="Athelas" charset="0"/>
                    <a:cs typeface="Arabic Typesetting" panose="03020402040406030203" pitchFamily="66" charset="-78"/>
                  </a:rPr>
                  <a:t>based on the samples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tx1"/>
                        </a:solidFill>
                        <a:latin typeface="Cambria Math"/>
                        <a:cs typeface="Arabic Typesetting" panose="03020402040406030203" pitchFamily="66" charset="-78"/>
                      </a:rPr>
                      <m:t>{</m:t>
                    </m:r>
                    <m:r>
                      <a:rPr lang="fr-FR" sz="1400" b="1" i="1" smtClean="0">
                        <a:solidFill>
                          <a:schemeClr val="tx1"/>
                        </a:solidFill>
                        <a:latin typeface="Cambria Math"/>
                        <a:cs typeface="Arabic Typesetting" panose="03020402040406030203" pitchFamily="66" charset="-78"/>
                      </a:rPr>
                      <m:t>𝒘</m:t>
                    </m:r>
                    <m:r>
                      <a:rPr lang="fr-FR" sz="1400" b="0" i="1" smtClean="0">
                        <a:solidFill>
                          <a:schemeClr val="tx1"/>
                        </a:solidFill>
                        <a:latin typeface="Cambria Math"/>
                        <a:cs typeface="Arabic Typesetting" panose="03020402040406030203" pitchFamily="66" charset="-78"/>
                      </a:rPr>
                      <m:t>(</m:t>
                    </m:r>
                    <m:sSup>
                      <m:sSupPr>
                        <m:ctrlP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</m:ctrlPr>
                      </m:sSupPr>
                      <m:e>
                        <m:r>
                          <a:rPr lang="fr-FR" sz="1400" b="1" i="1" smtClean="0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  <m:t>𝝁</m:t>
                        </m:r>
                      </m:e>
                      <m:sup>
                        <m:d>
                          <m:dPr>
                            <m:ctrlPr>
                              <a:rPr lang="fr-F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Arabic Typesetting" panose="03020402040406030203" pitchFamily="66" charset="-78"/>
                              </a:rPr>
                            </m:ctrlPr>
                          </m:dPr>
                          <m:e>
                            <m:r>
                              <a:rPr lang="fr-FR" sz="1400" b="0" i="1" smtClean="0">
                                <a:solidFill>
                                  <a:srgbClr val="00B0F0"/>
                                </a:solidFill>
                                <a:latin typeface="Cambria Math"/>
                                <a:cs typeface="Arabic Typesetting" panose="03020402040406030203" pitchFamily="66" charset="-78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fr-FR" sz="1400" b="0" i="1" smtClean="0">
                        <a:solidFill>
                          <a:schemeClr val="tx1"/>
                        </a:solidFill>
                        <a:latin typeface="Cambria Math"/>
                        <a:cs typeface="Arabic Typesetting" panose="03020402040406030203" pitchFamily="66" charset="-78"/>
                      </a:rPr>
                      <m:t>),⋯,</m:t>
                    </m:r>
                    <m:sSup>
                      <m:sSupPr>
                        <m:ctrlP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</m:ctrlPr>
                      </m:sSupPr>
                      <m:e>
                        <m:r>
                          <a:rPr lang="fr-FR" sz="1400" b="1" i="1" smtClean="0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  <m:t>𝒘</m:t>
                        </m:r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  <m:t>(</m:t>
                        </m:r>
                        <m:r>
                          <a:rPr lang="fr-FR" sz="1400" b="1" i="1" smtClean="0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  <m:t>𝝁</m:t>
                        </m:r>
                      </m:e>
                      <m:sup>
                        <m:d>
                          <m:dPr>
                            <m:ctrlPr>
                              <a:rPr lang="fr-F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Arabic Typesetting" panose="03020402040406030203" pitchFamily="66" charset="-78"/>
                              </a:rPr>
                            </m:ctrlPr>
                          </m:dPr>
                          <m:e>
                            <m:r>
                              <a:rPr lang="fr-FR" sz="14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  <a:cs typeface="Arabic Typesetting" panose="03020402040406030203" pitchFamily="66" charset="-78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fr-FR" sz="1400" b="0" i="1" smtClean="0">
                        <a:solidFill>
                          <a:schemeClr val="tx1"/>
                        </a:solidFill>
                        <a:latin typeface="Cambria Math"/>
                        <a:cs typeface="Arabic Typesetting" panose="03020402040406030203" pitchFamily="66" charset="-78"/>
                      </a:rPr>
                      <m:t>)}</m:t>
                    </m:r>
                  </m:oMath>
                </a14:m>
                <a:endParaRPr lang="en-US" sz="1400" dirty="0">
                  <a:solidFill>
                    <a:schemeClr val="tx1"/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endParaRPr>
              </a:p>
            </p:txBody>
          </p:sp>
        </mc:Choice>
        <mc:Fallback xmlns="">
          <p:sp>
            <p:nvSpPr>
              <p:cNvPr id="22" name="Rectangle à coins arrondis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88" y="1490590"/>
                <a:ext cx="3964307" cy="3630598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à coins arrondis 22"/>
              <p:cNvSpPr/>
              <p:nvPr/>
            </p:nvSpPr>
            <p:spPr>
              <a:xfrm>
                <a:off x="4427984" y="1514400"/>
                <a:ext cx="4536504" cy="1266527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</a:rPr>
                  <a:t>Time computing </a:t>
                </a:r>
                <a:r>
                  <a:rPr lang="en-GB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performance</a:t>
                </a:r>
                <a:r>
                  <a:rPr lang="en-GB" dirty="0" smtClean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fr-FR" b="0" i="0" smtClean="0">
                        <a:latin typeface="Cambria Math"/>
                      </a:rPr>
                      <m:t> −</m:t>
                    </m:r>
                    <m:r>
                      <a:rPr lang="fr-FR" b="0" i="1" smtClean="0">
                        <a:latin typeface="Cambria Math"/>
                      </a:rPr>
                      <m:t>85</m:t>
                    </m:r>
                    <m:r>
                      <a:rPr lang="fr-FR" i="1">
                        <a:latin typeface="Cambria Math"/>
                      </a:rPr>
                      <m:t>%</m:t>
                    </m:r>
                  </m:oMath>
                </a14:m>
                <a:r>
                  <a:rPr lang="en-GB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endParaRPr lang="en-GB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GB" dirty="0" smtClean="0">
                    <a:solidFill>
                      <a:schemeClr val="tx1"/>
                    </a:solidFill>
                  </a:rPr>
                  <a:t>Solution </a:t>
                </a:r>
                <a:r>
                  <a:rPr lang="en-GB" b="1" dirty="0" smtClean="0">
                    <a:solidFill>
                      <a:schemeClr val="bg2">
                        <a:lumMod val="50000"/>
                      </a:schemeClr>
                    </a:solidFill>
                  </a:rPr>
                  <a:t>accuracy</a:t>
                </a:r>
                <a:r>
                  <a:rPr lang="en-GB" dirty="0" smtClean="0">
                    <a:solidFill>
                      <a:schemeClr val="tx1"/>
                    </a:solidFill>
                  </a:rPr>
                  <a:t>:		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à coins arrondis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1514400"/>
                <a:ext cx="4536504" cy="1266527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7236296" y="2042254"/>
                <a:ext cx="1728192" cy="668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fr-FR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i="1">
                              <a:latin typeface="Cambria Math"/>
                            </a:rPr>
                            <m:t>𝑚𝑎𝑥</m:t>
                          </m:r>
                        </m:sub>
                        <m:sup>
                          <m:r>
                            <a:rPr lang="es-ES" b="0" i="1" smtClean="0">
                              <a:latin typeface="Cambria Math" charset="0"/>
                            </a:rPr>
                            <m:t> </m:t>
                          </m:r>
                        </m:sup>
                      </m:sSubSup>
                      <m:r>
                        <a:rPr lang="fr-FR" i="1">
                          <a:latin typeface="Cambria Math"/>
                        </a:rPr>
                        <m:t>=</m:t>
                      </m:r>
                      <m:r>
                        <a:rPr lang="fr-FR" i="1" smtClean="0">
                          <a:latin typeface="Cambria Math"/>
                        </a:rPr>
                        <m:t>7</m:t>
                      </m:r>
                      <m:r>
                        <a:rPr lang="fr-FR" i="1">
                          <a:latin typeface="Cambria Math"/>
                        </a:rPr>
                        <m:t>%</m:t>
                      </m:r>
                    </m:oMath>
                  </m:oMathPara>
                </a14:m>
                <a:endParaRPr lang="fr-FR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i="1">
                              <a:latin typeface="Cambria Math"/>
                            </a:rPr>
                            <m:t>𝑎𝑣𝑔</m:t>
                          </m:r>
                        </m:sub>
                      </m:sSub>
                      <m:r>
                        <a:rPr lang="fr-FR" i="1">
                          <a:latin typeface="Cambria Math"/>
                        </a:rPr>
                        <m:t>=</m:t>
                      </m:r>
                      <m:r>
                        <a:rPr lang="fr-FR" b="0" i="1" smtClean="0">
                          <a:latin typeface="Cambria Math"/>
                        </a:rPr>
                        <m:t>1</m:t>
                      </m:r>
                      <m:r>
                        <a:rPr lang="fr-FR" i="1">
                          <a:latin typeface="Cambria Math"/>
                        </a:rPr>
                        <m:t>%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96" y="2042254"/>
                <a:ext cx="1728192" cy="668901"/>
              </a:xfrm>
              <a:prstGeom prst="rect">
                <a:avLst/>
              </a:prstGeom>
              <a:blipFill rotWithShape="0">
                <a:blip r:embed="rId6"/>
                <a:stretch>
                  <a:fillRect t="-40909" b="-1818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884" y="3046601"/>
            <a:ext cx="4320480" cy="3240360"/>
          </a:xfrm>
          <a:prstGeom prst="rect">
            <a:avLst/>
          </a:prstGeom>
        </p:spPr>
      </p:pic>
      <p:sp>
        <p:nvSpPr>
          <p:cNvPr id="26" name="ZoneTexte 1"/>
          <p:cNvSpPr txBox="1"/>
          <p:nvPr/>
        </p:nvSpPr>
        <p:spPr>
          <a:xfrm>
            <a:off x="766272" y="2042254"/>
            <a:ext cx="28219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/>
              <a:t>[</a:t>
            </a:r>
            <a:r>
              <a:rPr lang="en-GB" sz="1050" b="1" dirty="0" err="1"/>
              <a:t>Amsallem</a:t>
            </a:r>
            <a:r>
              <a:rPr lang="en-GB" sz="1050" b="1" dirty="0"/>
              <a:t>,</a:t>
            </a:r>
            <a:r>
              <a:rPr lang="en-US" sz="1050" dirty="0">
                <a:cs typeface="Angsana New" panose="02020603050405020304" pitchFamily="18" charset="-34"/>
              </a:rPr>
              <a:t> </a:t>
            </a:r>
            <a:r>
              <a:rPr lang="en-US" sz="1050" b="1" dirty="0">
                <a:cs typeface="Angsana New" panose="02020603050405020304" pitchFamily="18" charset="-34"/>
              </a:rPr>
              <a:t>International Journal for Numerical Methods in Engineering, 2014</a:t>
            </a:r>
            <a:r>
              <a:rPr lang="en-GB" sz="1050" b="1" dirty="0" smtClean="0"/>
              <a:t>]</a:t>
            </a:r>
            <a:endParaRPr lang="en-GB" sz="1050" b="1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687435" y="5172337"/>
            <a:ext cx="1511192" cy="1050504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rgbClr val="FF0000"/>
                </a:solidFill>
              </a:rPr>
              <a:t>V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b="1" dirty="0" smtClean="0">
                <a:solidFill>
                  <a:schemeClr val="tx1"/>
                </a:solidFill>
              </a:rPr>
              <a:t>size</a:t>
            </a:r>
            <a:r>
              <a:rPr lang="en-GB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 3487 x 10 =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34870 terms 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78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80528" y="-99392"/>
            <a:ext cx="964907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204807" y="6610998"/>
            <a:ext cx="9649072" cy="418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-180528" y="332656"/>
            <a:ext cx="7632848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-204807" y="764704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9036496" y="4666781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 rot="5400000">
            <a:off x="6653430" y="4083871"/>
            <a:ext cx="157661" cy="48965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902896" y="6525344"/>
            <a:ext cx="2133600" cy="365125"/>
          </a:xfrm>
        </p:spPr>
        <p:txBody>
          <a:bodyPr/>
          <a:lstStyle/>
          <a:p>
            <a:fld id="{73C28AA4-180F-42B4-AFDB-D772C4FDBA04}" type="slidenum">
              <a:rPr lang="fr-FR" smtClean="0"/>
              <a:t>12</a:t>
            </a:fld>
            <a:endParaRPr lang="fr-FR" dirty="0"/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323528" y="49188"/>
            <a:ext cx="66454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Results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171779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387803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611560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827584" y="116631"/>
            <a:ext cx="151749" cy="139911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1043608" y="116631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463677" y="980728"/>
            <a:ext cx="7276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GB" sz="2400" b="1" dirty="0"/>
              <a:t>Advection-Diffusion </a:t>
            </a:r>
            <a:r>
              <a:rPr lang="en-GB" sz="2400" b="1" dirty="0" smtClean="0"/>
              <a:t>problem: PGD</a:t>
            </a:r>
            <a:endParaRPr lang="en-GB" sz="2400" b="1" dirty="0"/>
          </a:p>
        </p:txBody>
      </p:sp>
      <p:sp>
        <p:nvSpPr>
          <p:cNvPr id="25" name="ZoneTexte 24"/>
          <p:cNvSpPr txBox="1"/>
          <p:nvPr/>
        </p:nvSpPr>
        <p:spPr>
          <a:xfrm>
            <a:off x="33016" y="6597352"/>
            <a:ext cx="5979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Structural Wing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odel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R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eduction in Fluid-Structure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nteractions     |     </a:t>
            </a:r>
            <a:r>
              <a:rPr lang="en-GB" sz="1000" dirty="0" err="1" smtClean="0">
                <a:solidFill>
                  <a:schemeClr val="bg1">
                    <a:lumMod val="50000"/>
                  </a:schemeClr>
                </a:solidFill>
              </a:rPr>
              <a:t>Oriol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 CHANDRE VILA</a:t>
            </a:r>
            <a:endParaRPr lang="en-GB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Ellipse 30"/>
          <p:cNvSpPr/>
          <p:nvPr/>
        </p:nvSpPr>
        <p:spPr>
          <a:xfrm>
            <a:off x="1259632" y="116632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à coins arrondis 1"/>
              <p:cNvSpPr/>
              <p:nvPr/>
            </p:nvSpPr>
            <p:spPr>
              <a:xfrm>
                <a:off x="361606" y="1844824"/>
                <a:ext cx="4498425" cy="20162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fr-FR" sz="16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fr-FR" sz="1600" b="0" i="0" smtClean="0">
                              <a:latin typeface="Cambria Math"/>
                            </a:rPr>
                            <m:t>Ω</m:t>
                          </m:r>
                        </m:sub>
                        <m:sup>
                          <m:r>
                            <a:rPr lang="fr-FR" sz="1600" b="0" i="1" smtClean="0">
                              <a:latin typeface="Cambria Math"/>
                            </a:rPr>
                            <m:t> </m:t>
                          </m:r>
                        </m:sup>
                        <m:e>
                          <m:sSup>
                            <m:sSupPr>
                              <m:ctrlPr>
                                <a:rPr lang="fr-FR" sz="16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r-FR" sz="1600" i="1">
                                  <a:latin typeface="Cambria Math"/>
                                  <a:ea typeface="Cambria Math"/>
                                </a:rPr>
                                <m:t>𝒯</m:t>
                              </m:r>
                              <m:r>
                                <m:rPr>
                                  <m:nor/>
                                </m:rPr>
                                <a:rPr lang="fr-FR" sz="1600"/>
                                <m:t> </m:t>
                              </m:r>
                            </m:e>
                            <m:sup>
                              <m:r>
                                <a:rPr lang="fr-FR" sz="1600" b="0" i="1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fr-FR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600" b="0" i="1" smtClean="0">
                                  <a:latin typeface="Cambria Math"/>
                                </a:rPr>
                                <m:t>𝑢</m:t>
                              </m:r>
                              <m:r>
                                <a:rPr lang="fr-FR" sz="16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fr-FR" sz="1600" b="0" i="1" smtClean="0">
                                  <a:latin typeface="Cambria Math"/>
                                </a:rPr>
                                <m:t>𝛻</m:t>
                              </m:r>
                              <m:r>
                                <a:rPr lang="fr-FR" sz="1600" i="1">
                                  <a:latin typeface="Cambria Math"/>
                                  <a:ea typeface="Cambria Math"/>
                                </a:rPr>
                                <m:t>𝒯</m:t>
                              </m:r>
                              <m: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  <m:t>𝜅</m:t>
                              </m:r>
                              <m: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fr-FR" sz="1600" b="0" i="0" smtClean="0">
                                  <a:latin typeface="Cambria Math"/>
                                  <a:ea typeface="Cambria Math"/>
                                </a:rPr>
                                <m:t>Δ</m:t>
                              </m:r>
                              <m:r>
                                <a:rPr lang="fr-FR" sz="1600" i="1">
                                  <a:latin typeface="Cambria Math"/>
                                  <a:ea typeface="Cambria Math"/>
                                </a:rPr>
                                <m:t>𝒯</m:t>
                              </m:r>
                              <m:r>
                                <m:rPr>
                                  <m:nor/>
                                </m:rPr>
                                <a:rPr lang="fr-FR" sz="1600"/>
                                <m:t> </m:t>
                              </m:r>
                            </m:e>
                          </m:d>
                          <m:r>
                            <a:rPr lang="fr-FR" sz="1600" b="0" i="1" smtClean="0">
                              <a:latin typeface="Cambria Math"/>
                            </a:rPr>
                            <m:t>𝑑𝑥𝑑𝑦𝑑</m:t>
                          </m:r>
                          <m:sSub>
                            <m:sSubPr>
                              <m:ctrlPr>
                                <a:rPr lang="fr-FR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1600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FR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1600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fr-FR" sz="1600" b="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  <m:r>
                            <a:rPr lang="fr-FR" sz="1600" b="0" i="1" smtClean="0">
                              <a:latin typeface="Cambria Math"/>
                              <a:ea typeface="Cambria Math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fr-FR" sz="1600" dirty="0" smtClean="0"/>
              </a:p>
              <a:p>
                <a:pPr algn="ctr"/>
                <a:endParaRPr lang="fr-FR" sz="1600" dirty="0" smtClean="0"/>
              </a:p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6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fr-FR" sz="1600" i="1">
                              <a:latin typeface="Cambria Math"/>
                              <a:ea typeface="Cambria Math"/>
                            </a:rPr>
                            <m:t>𝒯</m:t>
                          </m:r>
                        </m:e>
                        <m:sup>
                          <m:r>
                            <a:rPr lang="fr-FR" sz="16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fr-FR" sz="16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fr-FR" sz="16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fr-FR" sz="16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fr-FR" sz="16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  <m:r>
                            <a:rPr lang="fr-FR" sz="16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16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16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fr-FR" sz="1600" b="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</m:d>
                      <m:r>
                        <a:rPr lang="fr-FR" sz="1600" b="0" i="1" smtClean="0">
                          <a:latin typeface="Cambria Math"/>
                          <a:ea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fr-FR" sz="1600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16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fr-FR" sz="1600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fr-FR" sz="16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fr-FR" sz="1600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</m:d>
                          <m:sSub>
                            <m:sSubPr>
                              <m:ctrlP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/>
                                      <a:ea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/>
                                      <a:ea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  <m:t>𝜅</m:t>
                              </m:r>
                            </m:e>
                          </m:d>
                        </m:e>
                      </m:nary>
                      <m:r>
                        <a:rPr lang="fr-FR" sz="16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fr-FR" sz="1600" b="0" i="1" smtClean="0">
                          <a:latin typeface="Cambria Math"/>
                          <a:ea typeface="Cambria Math"/>
                        </a:rPr>
                        <m:t>𝑅</m:t>
                      </m:r>
                      <m:d>
                        <m:dPr>
                          <m:ctrlPr>
                            <a:rPr lang="fr-FR" sz="16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fr-FR" sz="16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r>
                        <a:rPr lang="fr-FR" sz="1600" b="0" i="1" smtClean="0">
                          <a:latin typeface="Cambria Math"/>
                          <a:ea typeface="Cambria Math"/>
                        </a:rPr>
                        <m:t>𝑆</m:t>
                      </m:r>
                      <m:d>
                        <m:dPr>
                          <m:ctrlPr>
                            <a:rPr lang="fr-FR" sz="16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fr-FR" sz="16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</m:d>
                      <m:r>
                        <a:rPr lang="fr-FR" sz="1600" b="0" i="1" smtClean="0">
                          <a:latin typeface="Cambria Math"/>
                          <a:ea typeface="Cambria Math"/>
                        </a:rPr>
                        <m:t>𝑇</m:t>
                      </m:r>
                      <m:d>
                        <m:dPr>
                          <m:ctrlPr>
                            <a:rPr lang="fr-FR" sz="16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fr-FR" sz="1600" b="0" i="1" smtClean="0">
                          <a:latin typeface="Cambria Math"/>
                          <a:ea typeface="Cambria Math"/>
                        </a:rPr>
                        <m:t>𝑊</m:t>
                      </m:r>
                      <m:d>
                        <m:dPr>
                          <m:ctrlPr>
                            <a:rPr lang="fr-FR" sz="16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fr-FR" sz="1600" b="0" i="1" smtClean="0">
                          <a:latin typeface="Cambria Math"/>
                          <a:ea typeface="Cambria Math"/>
                        </a:rPr>
                        <m:t>𝑍</m:t>
                      </m:r>
                      <m:d>
                        <m:dPr>
                          <m:ctrlPr>
                            <a:rPr lang="fr-FR" sz="16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fr-FR" sz="1600" b="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</m:d>
                    </m:oMath>
                  </m:oMathPara>
                </a14:m>
                <a:endParaRPr lang="fr-FR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2" name="Rectangle à coins arrondis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06" y="1844824"/>
                <a:ext cx="4498425" cy="2016224"/>
              </a:xfrm>
              <a:prstGeom prst="roundRect">
                <a:avLst/>
              </a:prstGeom>
              <a:blipFill rotWithShape="1">
                <a:blip r:embed="rId3"/>
                <a:stretch>
                  <a:fillRect l="-7817" t="-48204" b="-89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à coins arrondis 20"/>
              <p:cNvSpPr/>
              <p:nvPr/>
            </p:nvSpPr>
            <p:spPr>
              <a:xfrm>
                <a:off x="611560" y="1392783"/>
                <a:ext cx="3096344" cy="34403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ea typeface="Cambria Math"/>
                  </a:rPr>
                  <a:t>5 coordinates: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𝜅</m:t>
                    </m:r>
                  </m:oMath>
                </a14:m>
                <a:endParaRPr lang="en-US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21" name="Rectangle à coins arrondis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392783"/>
                <a:ext cx="3096344" cy="344030"/>
              </a:xfrm>
              <a:prstGeom prst="roundRect">
                <a:avLst/>
              </a:prstGeom>
              <a:blipFill rotWithShape="1">
                <a:blip r:embed="rId4"/>
                <a:stretch>
                  <a:fillRect t="-6557" b="-2623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à coins arrondis 21"/>
              <p:cNvSpPr/>
              <p:nvPr/>
            </p:nvSpPr>
            <p:spPr>
              <a:xfrm>
                <a:off x="389066" y="5373216"/>
                <a:ext cx="4498425" cy="720079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ea typeface="Cambria Math"/>
                  </a:rPr>
                  <a:t>Residual Minimization Technique for PGD</a:t>
                </a:r>
                <a:endParaRPr lang="en-US" dirty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min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</m:e>
                      </m:func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⋅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𝐹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22" name="Rectangle à coins arrondis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66" y="5373216"/>
                <a:ext cx="4498425" cy="720079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lèche vers le bas 9"/>
          <p:cNvSpPr/>
          <p:nvPr/>
        </p:nvSpPr>
        <p:spPr>
          <a:xfrm>
            <a:off x="827584" y="4005064"/>
            <a:ext cx="3816424" cy="1296144"/>
          </a:xfrm>
          <a:prstGeom prst="downArrow">
            <a:avLst>
              <a:gd name="adj1" fmla="val 100000"/>
              <a:gd name="adj2" fmla="val 28010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 algn="ctr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The search of a less intrusive method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A non-symmetry induced by the convection terms.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6" name="Groupe 65"/>
          <p:cNvGrpSpPr/>
          <p:nvPr/>
        </p:nvGrpSpPr>
        <p:grpSpPr>
          <a:xfrm>
            <a:off x="5436096" y="1192188"/>
            <a:ext cx="3922514" cy="5117132"/>
            <a:chOff x="5690046" y="1192188"/>
            <a:chExt cx="3922514" cy="5117132"/>
          </a:xfrm>
        </p:grpSpPr>
        <p:sp>
          <p:nvSpPr>
            <p:cNvPr id="26" name="ZoneTexte 25"/>
            <p:cNvSpPr txBox="1"/>
            <p:nvPr/>
          </p:nvSpPr>
          <p:spPr>
            <a:xfrm>
              <a:off x="7596336" y="1239143"/>
              <a:ext cx="1872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 diffusion </a:t>
              </a:r>
              <a:r>
                <a:rPr lang="en-US" sz="1200" dirty="0" smtClean="0"/>
                <a:t>eq</a:t>
              </a:r>
              <a:r>
                <a:rPr lang="en-US" sz="1200" dirty="0"/>
                <a:t>.</a:t>
              </a:r>
              <a:r>
                <a:rPr lang="en-US" sz="1200" dirty="0" smtClean="0"/>
                <a:t> </a:t>
              </a:r>
              <a:r>
                <a:rPr lang="en-US" sz="1200" dirty="0"/>
                <a:t>+</a:t>
              </a:r>
              <a:r>
                <a:rPr lang="en-US" sz="1200" dirty="0" smtClean="0"/>
                <a:t> 2 advection </a:t>
              </a:r>
              <a:r>
                <a:rPr lang="en-US" sz="1200" dirty="0"/>
                <a:t>eq</a:t>
              </a:r>
              <a:r>
                <a:rPr lang="en-US" sz="1200" dirty="0" smtClean="0"/>
                <a:t>.</a:t>
              </a:r>
              <a:endParaRPr lang="en-US" sz="1200" dirty="0"/>
            </a:p>
          </p:txBody>
        </p:sp>
        <p:sp>
          <p:nvSpPr>
            <p:cNvPr id="32" name="Rectangle à coins arrondis 31"/>
            <p:cNvSpPr/>
            <p:nvPr/>
          </p:nvSpPr>
          <p:spPr>
            <a:xfrm>
              <a:off x="7638678" y="1258516"/>
              <a:ext cx="1181794" cy="44229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5708686" y="1475492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AA = </a:t>
              </a:r>
              <a:r>
                <a:rPr lang="fr-FR" dirty="0" err="1" smtClean="0"/>
                <a:t>cell</a:t>
              </a:r>
              <a:r>
                <a:rPr lang="fr-FR" dirty="0" smtClean="0"/>
                <a:t>(5,4)</a:t>
              </a:r>
              <a:endParaRPr lang="fr-FR" dirty="0"/>
            </a:p>
          </p:txBody>
        </p:sp>
        <p:sp>
          <p:nvSpPr>
            <p:cNvPr id="27" name="Ellipse 26"/>
            <p:cNvSpPr/>
            <p:nvPr/>
          </p:nvSpPr>
          <p:spPr>
            <a:xfrm>
              <a:off x="6783580" y="1547500"/>
              <a:ext cx="236692" cy="24530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9" name="Connecteur droit avec flèche 28"/>
            <p:cNvCxnSpPr>
              <a:endCxn id="26" idx="1"/>
            </p:cNvCxnSpPr>
            <p:nvPr/>
          </p:nvCxnSpPr>
          <p:spPr>
            <a:xfrm flipV="1">
              <a:off x="7020272" y="1469976"/>
              <a:ext cx="576064" cy="1901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ZoneTexte 32"/>
            <p:cNvSpPr txBox="1"/>
            <p:nvPr/>
          </p:nvSpPr>
          <p:spPr>
            <a:xfrm>
              <a:off x="5724084" y="1907540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BB = </a:t>
              </a:r>
              <a:r>
                <a:rPr lang="fr-FR" dirty="0" err="1" smtClean="0"/>
                <a:t>cell</a:t>
              </a:r>
              <a:r>
                <a:rPr lang="fr-FR" dirty="0" smtClean="0"/>
                <a:t>(5,1)</a:t>
              </a:r>
              <a:endParaRPr lang="fr-FR" dirty="0"/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7524328" y="1935281"/>
              <a:ext cx="18722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RHS: Source terms</a:t>
              </a:r>
              <a:endParaRPr lang="en-US" sz="1200" dirty="0"/>
            </a:p>
          </p:txBody>
        </p:sp>
        <p:sp>
          <p:nvSpPr>
            <p:cNvPr id="35" name="Rectangle à coins arrondis 34"/>
            <p:cNvSpPr/>
            <p:nvPr/>
          </p:nvSpPr>
          <p:spPr>
            <a:xfrm>
              <a:off x="7562210" y="1954654"/>
              <a:ext cx="1258174" cy="22114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6" name="Connecteur droit avec flèche 35"/>
            <p:cNvCxnSpPr/>
            <p:nvPr/>
          </p:nvCxnSpPr>
          <p:spPr>
            <a:xfrm>
              <a:off x="7075833" y="2064776"/>
              <a:ext cx="442862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ZoneTexte 38"/>
            <p:cNvSpPr txBox="1"/>
            <p:nvPr/>
          </p:nvSpPr>
          <p:spPr>
            <a:xfrm>
              <a:off x="5724084" y="2411596"/>
              <a:ext cx="1728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N_NT = </a:t>
              </a:r>
              <a:r>
                <a:rPr lang="fr-FR" dirty="0" err="1" smtClean="0"/>
                <a:t>cell</a:t>
              </a:r>
              <a:r>
                <a:rPr lang="fr-FR" dirty="0" smtClean="0"/>
                <a:t>(5,1)</a:t>
              </a:r>
              <a:endParaRPr lang="fr-FR" dirty="0"/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7740352" y="2431921"/>
              <a:ext cx="18722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Mass matrices</a:t>
              </a:r>
              <a:endParaRPr lang="en-US" sz="1200" dirty="0"/>
            </a:p>
          </p:txBody>
        </p:sp>
        <p:sp>
          <p:nvSpPr>
            <p:cNvPr id="41" name="Rectangle à coins arrondis 40"/>
            <p:cNvSpPr/>
            <p:nvPr/>
          </p:nvSpPr>
          <p:spPr>
            <a:xfrm>
              <a:off x="7812360" y="2458710"/>
              <a:ext cx="1008112" cy="221146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2" name="Connecteur droit avec flèche 41"/>
            <p:cNvCxnSpPr/>
            <p:nvPr/>
          </p:nvCxnSpPr>
          <p:spPr>
            <a:xfrm flipV="1">
              <a:off x="7400956" y="2568832"/>
              <a:ext cx="339396" cy="451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ZoneTexte 42"/>
            <p:cNvSpPr txBox="1"/>
            <p:nvPr/>
          </p:nvSpPr>
          <p:spPr>
            <a:xfrm>
              <a:off x="5691830" y="2910688"/>
              <a:ext cx="18258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Dirichlet = </a:t>
              </a:r>
              <a:r>
                <a:rPr lang="fr-FR" dirty="0" err="1" smtClean="0"/>
                <a:t>cell</a:t>
              </a:r>
              <a:r>
                <a:rPr lang="fr-FR" dirty="0" smtClean="0"/>
                <a:t>(5,1)</a:t>
              </a:r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/>
                <p:cNvSpPr txBox="1"/>
                <p:nvPr/>
              </p:nvSpPr>
              <p:spPr>
                <a:xfrm>
                  <a:off x="7359668" y="2926685"/>
                  <a:ext cx="146080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/>
                    <a:t>Where to apply </a:t>
                  </a:r>
                  <a:r>
                    <a:rPr lang="en-US" sz="1200" dirty="0" err="1" smtClean="0"/>
                    <a:t>Dirichlet</a:t>
                  </a:r>
                  <a:r>
                    <a:rPr lang="en-US" sz="1200" dirty="0" smtClean="0"/>
                    <a:t> BC: </a:t>
                  </a:r>
                  <a:endParaRPr lang="fr-FR" sz="1200" b="0" i="1" dirty="0" smtClean="0">
                    <a:latin typeface="Cambria Math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/>
                          </a:rPr>
                          <m:t>𝑥</m:t>
                        </m:r>
                        <m:r>
                          <a:rPr lang="fr-FR" sz="1200" b="0" i="1" smtClean="0">
                            <a:latin typeface="Cambria Math"/>
                          </a:rPr>
                          <m:t>=0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4" name="ZoneTexte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9668" y="2926685"/>
                  <a:ext cx="1460804" cy="64633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Rectangle à coins arrondis 44"/>
            <p:cNvSpPr/>
            <p:nvPr/>
          </p:nvSpPr>
          <p:spPr>
            <a:xfrm>
              <a:off x="7345831" y="2926684"/>
              <a:ext cx="1474553" cy="630335"/>
            </a:xfrm>
            <a:prstGeom prst="round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6" name="Connecteur droit avec flèche 45"/>
            <p:cNvCxnSpPr/>
            <p:nvPr/>
          </p:nvCxnSpPr>
          <p:spPr>
            <a:xfrm>
              <a:off x="6942675" y="3224168"/>
              <a:ext cx="300276" cy="4842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ZoneTexte 48"/>
            <p:cNvSpPr txBox="1"/>
            <p:nvPr/>
          </p:nvSpPr>
          <p:spPr>
            <a:xfrm>
              <a:off x="5690046" y="3779748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GG = </a:t>
              </a:r>
              <a:r>
                <a:rPr lang="fr-FR" dirty="0" err="1" smtClean="0"/>
                <a:t>cell</a:t>
              </a:r>
              <a:r>
                <a:rPr lang="fr-FR" dirty="0" smtClean="0"/>
                <a:t>(5,1)</a:t>
              </a:r>
              <a:endParaRPr lang="fr-FR" dirty="0"/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7490378" y="3646765"/>
              <a:ext cx="14021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A priori known terms, to enforce the </a:t>
              </a:r>
              <a:r>
                <a:rPr lang="en-US" sz="1200" dirty="0" err="1" smtClean="0"/>
                <a:t>Dirichlet</a:t>
              </a:r>
              <a:r>
                <a:rPr lang="en-US" sz="1200" dirty="0" smtClean="0"/>
                <a:t> BC</a:t>
              </a:r>
              <a:endParaRPr lang="en-US" sz="1200" dirty="0"/>
            </a:p>
          </p:txBody>
        </p:sp>
        <p:sp>
          <p:nvSpPr>
            <p:cNvPr id="51" name="Rectangle à coins arrondis 50"/>
            <p:cNvSpPr/>
            <p:nvPr/>
          </p:nvSpPr>
          <p:spPr>
            <a:xfrm>
              <a:off x="7452320" y="3666138"/>
              <a:ext cx="1368064" cy="626958"/>
            </a:xfrm>
            <a:prstGeom prst="round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2" name="Connecteur droit avec flèche 51"/>
            <p:cNvCxnSpPr/>
            <p:nvPr/>
          </p:nvCxnSpPr>
          <p:spPr>
            <a:xfrm flipV="1">
              <a:off x="7073253" y="3933056"/>
              <a:ext cx="339396" cy="451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ZoneTexte 52"/>
                <p:cNvSpPr txBox="1"/>
                <p:nvPr/>
              </p:nvSpPr>
              <p:spPr>
                <a:xfrm>
                  <a:off x="6119880" y="4509120"/>
                  <a:ext cx="1911907" cy="369332"/>
                </a:xfrm>
                <a:prstGeom prst="rect">
                  <a:avLst/>
                </a:prstGeom>
                <a:noFill/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 smtClean="0"/>
                    <a:t>GG {2} =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fr-FR" i="1">
                              <a:latin typeface="Cambria Math"/>
                              <a:ea typeface="Cambria Math"/>
                            </a:rPr>
                            <m:t>𝒯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/>
                              <a:ea typeface="Cambria Math"/>
                            </a:rPr>
                            <m:t>D</m:t>
                          </m:r>
                        </m:sub>
                      </m:sSub>
                      <m:r>
                        <a:rPr lang="fr-FR" b="0" i="0" smtClean="0">
                          <a:latin typeface="Cambria Math"/>
                          <a:ea typeface="Cambria Math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/>
                          <a:ea typeface="Cambria Math"/>
                        </a:rPr>
                        <m:t>y</m:t>
                      </m:r>
                      <m:r>
                        <a:rPr lang="fr-FR" b="0" i="0" smtClean="0">
                          <a:latin typeface="Cambria Math"/>
                          <a:ea typeface="Cambria Math"/>
                        </a:rPr>
                        <m:t>; </m:t>
                      </m:r>
                      <m:acc>
                        <m:accPr>
                          <m:chr m:val="̅"/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</m:acc>
                      <m:r>
                        <a:rPr lang="fr-FR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a14:m>
                  <a:r>
                    <a:rPr lang="fr-FR" dirty="0" smtClean="0"/>
                    <a:t> </a:t>
                  </a:r>
                  <a:endParaRPr lang="fr-FR" dirty="0"/>
                </a:p>
              </p:txBody>
            </p:sp>
          </mc:Choice>
          <mc:Fallback xmlns="">
            <p:sp>
              <p:nvSpPr>
                <p:cNvPr id="53" name="ZoneTexte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9880" y="4509120"/>
                  <a:ext cx="191190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1266" t="-6452" r="-6646" b="-24194"/>
                  </a:stretch>
                </a:blip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Connecteur droit avec flèche 54"/>
            <p:cNvCxnSpPr/>
            <p:nvPr/>
          </p:nvCxnSpPr>
          <p:spPr>
            <a:xfrm flipH="1">
              <a:off x="8031787" y="4291355"/>
              <a:ext cx="68583" cy="217765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ZoneTexte 55"/>
            <p:cNvSpPr txBox="1"/>
            <p:nvPr/>
          </p:nvSpPr>
          <p:spPr>
            <a:xfrm>
              <a:off x="5911434" y="5287516"/>
              <a:ext cx="2658931" cy="86177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Neumann BC</a:t>
              </a:r>
              <a:endParaRPr lang="en-US" dirty="0" smtClean="0"/>
            </a:p>
            <a:p>
              <a:pPr algn="ctr"/>
              <a:r>
                <a:rPr lang="en-US" sz="1600" dirty="0" smtClean="0">
                  <a:latin typeface="Athelas" charset="0"/>
                  <a:ea typeface="Athelas" charset="0"/>
                  <a:cs typeface="Athelas" charset="0"/>
                </a:rPr>
                <a:t>D1x(</a:t>
              </a:r>
              <a:r>
                <a:rPr lang="en-US" sz="1600" dirty="0" err="1" smtClean="0">
                  <a:latin typeface="Athelas" charset="0"/>
                  <a:ea typeface="Athelas" charset="0"/>
                  <a:cs typeface="Athelas" charset="0"/>
                </a:rPr>
                <a:t>end,end</a:t>
              </a:r>
              <a:r>
                <a:rPr lang="en-US" sz="1600" dirty="0" smtClean="0">
                  <a:latin typeface="Athelas" charset="0"/>
                  <a:ea typeface="Athelas" charset="0"/>
                  <a:cs typeface="Athelas" charset="0"/>
                </a:rPr>
                <a:t>) = 0;</a:t>
              </a:r>
            </a:p>
            <a:p>
              <a:pPr algn="ctr"/>
              <a:r>
                <a:rPr lang="en-US" sz="1600" dirty="0" smtClean="0">
                  <a:latin typeface="Athelas" charset="0"/>
                  <a:ea typeface="Athelas" charset="0"/>
                  <a:cs typeface="Athelas" charset="0"/>
                </a:rPr>
                <a:t>D1y(1,1) = 0; D1y(</a:t>
              </a:r>
              <a:r>
                <a:rPr lang="en-US" sz="1600" dirty="0" err="1" smtClean="0">
                  <a:latin typeface="Athelas" charset="0"/>
                  <a:ea typeface="Athelas" charset="0"/>
                  <a:cs typeface="Athelas" charset="0"/>
                </a:rPr>
                <a:t>end,end</a:t>
              </a:r>
              <a:r>
                <a:rPr lang="en-US" sz="1600" dirty="0" smtClean="0">
                  <a:latin typeface="Athelas" charset="0"/>
                  <a:ea typeface="Athelas" charset="0"/>
                  <a:cs typeface="Athelas" charset="0"/>
                </a:rPr>
                <a:t>) = 0;</a:t>
              </a:r>
              <a:endParaRPr lang="en-US" sz="1600" dirty="0">
                <a:latin typeface="Athelas" charset="0"/>
                <a:ea typeface="Athelas" charset="0"/>
                <a:cs typeface="Athelas" charset="0"/>
              </a:endParaRPr>
            </a:p>
          </p:txBody>
        </p:sp>
        <p:sp>
          <p:nvSpPr>
            <p:cNvPr id="65" name="Rectangle à coins arrondis 64"/>
            <p:cNvSpPr/>
            <p:nvPr/>
          </p:nvSpPr>
          <p:spPr>
            <a:xfrm>
              <a:off x="5690046" y="1192188"/>
              <a:ext cx="3274442" cy="5117132"/>
            </a:xfrm>
            <a:prstGeom prst="roundRect">
              <a:avLst>
                <a:gd name="adj" fmla="val 7519"/>
              </a:avLst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7" name="Triangle isocèle 66"/>
          <p:cNvSpPr/>
          <p:nvPr/>
        </p:nvSpPr>
        <p:spPr>
          <a:xfrm rot="16200000">
            <a:off x="5138669" y="5578059"/>
            <a:ext cx="288032" cy="310391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ZoneTexte 67"/>
          <p:cNvSpPr txBox="1"/>
          <p:nvPr/>
        </p:nvSpPr>
        <p:spPr>
          <a:xfrm>
            <a:off x="2987824" y="6059709"/>
            <a:ext cx="3384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smtClean="0"/>
              <a:t>[</a:t>
            </a:r>
            <a:r>
              <a:rPr lang="en-US" sz="1100" b="1" dirty="0" err="1" smtClean="0"/>
              <a:t>Chinesta</a:t>
            </a:r>
            <a:r>
              <a:rPr lang="en-US" sz="1100" b="1" dirty="0" smtClean="0"/>
              <a:t> et al., Springer, 2014]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27926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80528" y="-99392"/>
            <a:ext cx="964907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204807" y="6610998"/>
            <a:ext cx="9649072" cy="418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-180528" y="332656"/>
            <a:ext cx="7632848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-204807" y="764704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9036496" y="4666781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 rot="5400000">
            <a:off x="6653430" y="4083871"/>
            <a:ext cx="157661" cy="48965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902896" y="6525344"/>
            <a:ext cx="2133600" cy="365125"/>
          </a:xfrm>
        </p:spPr>
        <p:txBody>
          <a:bodyPr/>
          <a:lstStyle/>
          <a:p>
            <a:fld id="{73C28AA4-180F-42B4-AFDB-D772C4FDBA04}" type="slidenum">
              <a:rPr lang="fr-FR" smtClean="0"/>
              <a:t>13</a:t>
            </a:fld>
            <a:endParaRPr lang="fr-FR" dirty="0"/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323528" y="49188"/>
            <a:ext cx="66454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Results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171779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387803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611560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827584" y="116631"/>
            <a:ext cx="151749" cy="139911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1043608" y="116631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463677" y="980728"/>
            <a:ext cx="7276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GB" sz="2400" b="1" dirty="0"/>
              <a:t>Advection-Diffusion </a:t>
            </a:r>
            <a:r>
              <a:rPr lang="en-GB" sz="2400" b="1" dirty="0" smtClean="0"/>
              <a:t>problem: PGD</a:t>
            </a:r>
            <a:endParaRPr lang="en-GB" sz="2400" b="1" dirty="0"/>
          </a:p>
        </p:txBody>
      </p:sp>
      <p:sp>
        <p:nvSpPr>
          <p:cNvPr id="25" name="ZoneTexte 24"/>
          <p:cNvSpPr txBox="1"/>
          <p:nvPr/>
        </p:nvSpPr>
        <p:spPr>
          <a:xfrm>
            <a:off x="33016" y="6597352"/>
            <a:ext cx="5979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Structural Wing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odel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R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eduction in Fluid-Structure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nteractions     |     </a:t>
            </a:r>
            <a:r>
              <a:rPr lang="en-GB" sz="1000" dirty="0" err="1" smtClean="0">
                <a:solidFill>
                  <a:schemeClr val="bg1">
                    <a:lumMod val="50000"/>
                  </a:schemeClr>
                </a:solidFill>
              </a:rPr>
              <a:t>Oriol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 CHANDRE VILA</a:t>
            </a:r>
            <a:endParaRPr lang="en-GB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Ellipse 30"/>
          <p:cNvSpPr/>
          <p:nvPr/>
        </p:nvSpPr>
        <p:spPr>
          <a:xfrm>
            <a:off x="1259632" y="116632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009" y="1248074"/>
            <a:ext cx="3470174" cy="260263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009" y="3850704"/>
            <a:ext cx="3470174" cy="2602631"/>
          </a:xfrm>
          <a:prstGeom prst="rect">
            <a:avLst/>
          </a:prstGeom>
        </p:spPr>
      </p:pic>
      <p:sp>
        <p:nvSpPr>
          <p:cNvPr id="13" name="Rectangle à coins arrondis 12"/>
          <p:cNvSpPr/>
          <p:nvPr/>
        </p:nvSpPr>
        <p:spPr>
          <a:xfrm>
            <a:off x="387803" y="1556792"/>
            <a:ext cx="4832269" cy="252028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à coins arrondis 53"/>
          <p:cNvSpPr/>
          <p:nvPr/>
        </p:nvSpPr>
        <p:spPr>
          <a:xfrm>
            <a:off x="387803" y="4221089"/>
            <a:ext cx="4832269" cy="20882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 rot="16200000">
            <a:off x="-51711" y="2477697"/>
            <a:ext cx="1296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accent3">
                    <a:lumMod val="50000"/>
                  </a:schemeClr>
                </a:solidFill>
              </a:rPr>
              <a:t>OFFLINE</a:t>
            </a:r>
            <a:endParaRPr lang="fr-FR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7" name="ZoneTexte 56"/>
          <p:cNvSpPr txBox="1"/>
          <p:nvPr/>
        </p:nvSpPr>
        <p:spPr>
          <a:xfrm rot="16200000">
            <a:off x="-51711" y="4854742"/>
            <a:ext cx="1296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ONLINE</a:t>
            </a:r>
            <a:endParaRPr lang="fr-FR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Tableau 2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2950160"/>
                  </p:ext>
                </p:extLst>
              </p:nvPr>
            </p:nvGraphicFramePr>
            <p:xfrm>
              <a:off x="997687" y="1700808"/>
              <a:ext cx="3984105" cy="159689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28035"/>
                    <a:gridCol w="1328035"/>
                    <a:gridCol w="1328035"/>
                  </a:tblGrid>
                  <a:tr h="1951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noProof="0" dirty="0" smtClean="0"/>
                            <a:t>Loop</a:t>
                          </a:r>
                          <a:endParaRPr lang="en-US" sz="14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noProof="0" dirty="0" smtClean="0"/>
                            <a:t>Stopping Criterion</a:t>
                          </a:r>
                          <a:endParaRPr lang="en-US" sz="14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noProof="0" dirty="0" smtClean="0"/>
                            <a:t>Tolerance</a:t>
                          </a:r>
                          <a:endParaRPr lang="en-US" sz="1400" noProof="0" dirty="0"/>
                        </a:p>
                      </a:txBody>
                      <a:tcPr anchor="ctr"/>
                    </a:tc>
                  </a:tr>
                  <a:tr h="3516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noProof="0" dirty="0" smtClean="0"/>
                            <a:t>Fixed point</a:t>
                          </a:r>
                          <a:endParaRPr lang="en-US" sz="14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i="1" noProof="0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1400" i="1" noProof="0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noProof="0" smtClean="0">
                                            <a:latin typeface="Cambria Math"/>
                                          </a:rPr>
                                          <m:t>𝐹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 noProof="0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noProof="0" smtClean="0">
                                                <a:latin typeface="Cambria Math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noProof="0" smtClean="0"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r>
                                          <a:rPr lang="en-US" sz="1400" noProof="0" smtClean="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sz="1400" noProof="0" smtClean="0">
                                            <a:latin typeface="Cambria Math"/>
                                          </a:rPr>
                                          <m:t>𝐹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 noProof="0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noProof="0" smtClean="0">
                                                <a:latin typeface="Cambria Math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noProof="0" smtClean="0"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sz="1400" noProof="0" smtClean="0">
                                                <a:latin typeface="Cambria Math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1400" i="1" noProof="0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noProof="0" smtClean="0">
                                            <a:latin typeface="Cambria Math"/>
                                          </a:rPr>
                                          <m:t>𝐹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 noProof="0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noProof="0" smtClean="0">
                                                <a:latin typeface="Cambria Math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noProof="0" smtClean="0"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sz="1400" noProof="0" smtClean="0">
                                                <a:latin typeface="Cambria Math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14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noProof="0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noProof="0" smtClean="0">
                                        <a:latin typeface="Cambria Math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400" noProof="0" smtClean="0">
                                        <a:latin typeface="Cambria Math"/>
                                      </a:rPr>
                                      <m:t>−8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noProof="0" dirty="0"/>
                        </a:p>
                      </a:txBody>
                      <a:tcPr anchor="ctr"/>
                    </a:tc>
                  </a:tr>
                  <a:tr h="3508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noProof="0" dirty="0" smtClean="0"/>
                            <a:t>PGD enrichment</a:t>
                          </a:r>
                          <a:endParaRPr lang="en-US" sz="14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i="1" noProof="0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1400" i="1" noProof="0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noProof="0" smtClean="0">
                                            <a:latin typeface="Cambria Math"/>
                                          </a:rPr>
                                          <m:t>𝐹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 noProof="0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noProof="0" smtClean="0">
                                                <a:latin typeface="Cambria Math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noProof="0" smtClean="0"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1400" i="1" noProof="0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noProof="0" smtClean="0">
                                            <a:latin typeface="Cambria Math"/>
                                          </a:rPr>
                                          <m:t>𝐹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 noProof="0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noProof="0" smtClean="0">
                                                <a:latin typeface="Cambria Math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noProof="0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14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noProof="0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noProof="0" smtClean="0">
                                        <a:latin typeface="Cambria Math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400" noProof="0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fr-FR" sz="1400" b="0" i="1" noProof="0" smtClean="0">
                                        <a:latin typeface="Cambria Math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b="0" noProof="0" dirty="0" smtClean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Tableau 2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2950160"/>
                  </p:ext>
                </p:extLst>
              </p:nvPr>
            </p:nvGraphicFramePr>
            <p:xfrm>
              <a:off x="997687" y="1700808"/>
              <a:ext cx="3984105" cy="159689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28035"/>
                    <a:gridCol w="1328035"/>
                    <a:gridCol w="1328035"/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noProof="0" dirty="0" smtClean="0"/>
                            <a:t>Loop</a:t>
                          </a:r>
                          <a:endParaRPr lang="en-US" sz="14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noProof="0" dirty="0" smtClean="0"/>
                            <a:t>Stopping Criterion</a:t>
                          </a:r>
                          <a:endParaRPr lang="en-US" sz="14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noProof="0" dirty="0" smtClean="0"/>
                            <a:t>Tolerance</a:t>
                          </a:r>
                          <a:endParaRPr lang="en-US" sz="1400" noProof="0" dirty="0"/>
                        </a:p>
                      </a:txBody>
                      <a:tcPr anchor="ctr"/>
                    </a:tc>
                  </a:tr>
                  <a:tr h="5399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noProof="0" dirty="0" smtClean="0"/>
                            <a:t>Fixed point</a:t>
                          </a:r>
                          <a:endParaRPr lang="en-US" sz="14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922" t="-96629" r="-100922" b="-107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200000" t="-96629" r="-459" b="-107865"/>
                          </a:stretch>
                        </a:blipFill>
                      </a:tcPr>
                    </a:tc>
                  </a:tr>
                  <a:tr h="5387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noProof="0" dirty="0" smtClean="0"/>
                            <a:t>PGD enrichment</a:t>
                          </a:r>
                          <a:endParaRPr lang="en-US" sz="14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922" t="-198864" r="-100922" b="-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200000" t="-198864" r="-459" b="-909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7" name="Rectangle à coins arrondis 36"/>
          <p:cNvSpPr/>
          <p:nvPr/>
        </p:nvSpPr>
        <p:spPr>
          <a:xfrm>
            <a:off x="1043608" y="3429000"/>
            <a:ext cx="2160240" cy="50405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Computing time: </a:t>
            </a:r>
          </a:p>
          <a:p>
            <a:pPr algn="ctr"/>
            <a:r>
              <a:rPr lang="en-US" dirty="0" smtClean="0"/>
              <a:t>43min 25s</a:t>
            </a:r>
            <a:endParaRPr lang="en-US" dirty="0"/>
          </a:p>
        </p:txBody>
      </p:sp>
      <p:sp>
        <p:nvSpPr>
          <p:cNvPr id="59" name="Rectangle à coins arrondis 58"/>
          <p:cNvSpPr/>
          <p:nvPr/>
        </p:nvSpPr>
        <p:spPr>
          <a:xfrm>
            <a:off x="1723817" y="5661248"/>
            <a:ext cx="2160240" cy="50405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Computing time: </a:t>
            </a:r>
          </a:p>
          <a:p>
            <a:pPr algn="ctr"/>
            <a:r>
              <a:rPr lang="en-US" dirty="0" smtClean="0"/>
              <a:t>0,1 – 0,5  s</a:t>
            </a:r>
            <a:endParaRPr lang="en-US" dirty="0"/>
          </a:p>
        </p:txBody>
      </p:sp>
      <p:sp>
        <p:nvSpPr>
          <p:cNvPr id="38" name="Rectangle à coins arrondis 37"/>
          <p:cNvSpPr/>
          <p:nvPr/>
        </p:nvSpPr>
        <p:spPr>
          <a:xfrm>
            <a:off x="827584" y="4437112"/>
            <a:ext cx="4320480" cy="10801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accent5"/>
                </a:solidFill>
                <a:latin typeface="Athelas" charset="0"/>
                <a:ea typeface="Athelas" charset="0"/>
                <a:cs typeface="Athelas" charset="0"/>
              </a:rPr>
              <a:t>alph</a:t>
            </a:r>
            <a:r>
              <a:rPr lang="fr-FR" sz="1600" dirty="0">
                <a:solidFill>
                  <a:schemeClr val="tx1"/>
                </a:solidFill>
                <a:latin typeface="Athelas" charset="0"/>
                <a:ea typeface="Athelas" charset="0"/>
                <a:cs typeface="Athelas" charset="0"/>
              </a:rPr>
              <a:t> = </a:t>
            </a:r>
            <a:r>
              <a:rPr lang="fr-FR" sz="1600" dirty="0" err="1">
                <a:solidFill>
                  <a:schemeClr val="tx1"/>
                </a:solidFill>
                <a:latin typeface="Athelas" charset="0"/>
                <a:ea typeface="Athelas" charset="0"/>
                <a:cs typeface="Athelas" charset="0"/>
              </a:rPr>
              <a:t>ones</a:t>
            </a:r>
            <a:r>
              <a:rPr lang="fr-FR" sz="1600" dirty="0">
                <a:solidFill>
                  <a:schemeClr val="tx1"/>
                </a:solidFill>
                <a:latin typeface="Athelas" charset="0"/>
                <a:ea typeface="Athelas" charset="0"/>
                <a:cs typeface="Athelas" charset="0"/>
              </a:rPr>
              <a:t>(size(</a:t>
            </a:r>
            <a:r>
              <a:rPr lang="fr-FR" sz="1600" b="1" dirty="0">
                <a:solidFill>
                  <a:schemeClr val="tx1"/>
                </a:solidFill>
                <a:latin typeface="Athelas" charset="0"/>
                <a:ea typeface="Athelas" charset="0"/>
                <a:cs typeface="Athelas" charset="0"/>
              </a:rPr>
              <a:t>FF</a:t>
            </a:r>
            <a:r>
              <a:rPr lang="fr-FR" sz="1600" dirty="0">
                <a:solidFill>
                  <a:schemeClr val="tx1"/>
                </a:solidFill>
                <a:latin typeface="Athelas" charset="0"/>
                <a:ea typeface="Athelas" charset="0"/>
                <a:cs typeface="Athelas" charset="0"/>
              </a:rPr>
              <a:t>{</a:t>
            </a:r>
            <a:r>
              <a:rPr lang="fr-FR" sz="1600" dirty="0">
                <a:solidFill>
                  <a:schemeClr val="accent6">
                    <a:lumMod val="75000"/>
                  </a:schemeClr>
                </a:solidFill>
                <a:latin typeface="Athelas" charset="0"/>
                <a:ea typeface="Athelas" charset="0"/>
                <a:cs typeface="Athelas" charset="0"/>
              </a:rPr>
              <a:t>1</a:t>
            </a:r>
            <a:r>
              <a:rPr lang="fr-FR" sz="1600" dirty="0">
                <a:solidFill>
                  <a:schemeClr val="tx1"/>
                </a:solidFill>
                <a:latin typeface="Athelas" charset="0"/>
                <a:ea typeface="Athelas" charset="0"/>
                <a:cs typeface="Athelas" charset="0"/>
              </a:rPr>
              <a:t>},2),1);</a:t>
            </a:r>
          </a:p>
          <a:p>
            <a:pPr algn="ctr"/>
            <a:r>
              <a:rPr lang="fr-FR" sz="1600" dirty="0">
                <a:solidFill>
                  <a:schemeClr val="accent5">
                    <a:lumMod val="50000"/>
                  </a:schemeClr>
                </a:solidFill>
                <a:latin typeface="Athelas" charset="0"/>
                <a:ea typeface="Athelas" charset="0"/>
                <a:cs typeface="Athelas" charset="0"/>
              </a:rPr>
              <a:t>alpha</a:t>
            </a:r>
            <a:r>
              <a:rPr lang="fr-FR" sz="1600" dirty="0">
                <a:solidFill>
                  <a:schemeClr val="tx1"/>
                </a:solidFill>
                <a:latin typeface="Athelas" charset="0"/>
                <a:ea typeface="Athelas" charset="0"/>
                <a:cs typeface="Athelas" charset="0"/>
              </a:rPr>
              <a:t> = </a:t>
            </a:r>
            <a:r>
              <a:rPr lang="fr-FR" sz="1600" b="1" dirty="0">
                <a:solidFill>
                  <a:schemeClr val="tx1"/>
                </a:solidFill>
                <a:latin typeface="Athelas" charset="0"/>
                <a:ea typeface="Athelas" charset="0"/>
                <a:cs typeface="Athelas" charset="0"/>
              </a:rPr>
              <a:t>FF</a:t>
            </a:r>
            <a:r>
              <a:rPr lang="fr-FR" sz="1600" dirty="0">
                <a:solidFill>
                  <a:schemeClr val="tx1"/>
                </a:solidFill>
                <a:latin typeface="Athelas" charset="0"/>
                <a:ea typeface="Athelas" charset="0"/>
                <a:cs typeface="Athelas" charset="0"/>
              </a:rPr>
              <a:t>{</a:t>
            </a:r>
            <a:r>
              <a:rPr lang="fr-FR" sz="1600" dirty="0">
                <a:solidFill>
                  <a:schemeClr val="tx2"/>
                </a:solidFill>
                <a:latin typeface="Athelas" charset="0"/>
                <a:ea typeface="Athelas" charset="0"/>
                <a:cs typeface="Athelas" charset="0"/>
              </a:rPr>
              <a:t>3</a:t>
            </a:r>
            <a:r>
              <a:rPr lang="fr-FR" sz="1600" dirty="0">
                <a:solidFill>
                  <a:schemeClr val="tx1"/>
                </a:solidFill>
                <a:latin typeface="Athelas" charset="0"/>
                <a:ea typeface="Athelas" charset="0"/>
                <a:cs typeface="Athelas" charset="0"/>
              </a:rPr>
              <a:t>}(</a:t>
            </a:r>
            <a:r>
              <a:rPr lang="nl-NL" sz="1600" dirty="0">
                <a:solidFill>
                  <a:schemeClr val="tx1"/>
                </a:solidFill>
                <a:latin typeface="Athelas" charset="0"/>
                <a:ea typeface="Athelas" charset="0"/>
                <a:cs typeface="Athelas" charset="0"/>
              </a:rPr>
              <a:t>5</a:t>
            </a:r>
            <a:r>
              <a:rPr lang="fr-FR" sz="1600" dirty="0">
                <a:solidFill>
                  <a:schemeClr val="tx1"/>
                </a:solidFill>
                <a:latin typeface="Athelas" charset="0"/>
                <a:ea typeface="Athelas" charset="0"/>
                <a:cs typeface="Athelas" charset="0"/>
              </a:rPr>
              <a:t>,:) .* </a:t>
            </a:r>
            <a:r>
              <a:rPr lang="fr-FR" sz="1600" b="1" dirty="0">
                <a:solidFill>
                  <a:schemeClr val="tx1"/>
                </a:solidFill>
                <a:latin typeface="Athelas" charset="0"/>
                <a:ea typeface="Athelas" charset="0"/>
                <a:cs typeface="Athelas" charset="0"/>
              </a:rPr>
              <a:t>FF</a:t>
            </a:r>
            <a:r>
              <a:rPr lang="fr-FR" sz="1600" dirty="0">
                <a:solidFill>
                  <a:schemeClr val="tx1"/>
                </a:solidFill>
                <a:latin typeface="Athelas" charset="0"/>
                <a:ea typeface="Athelas" charset="0"/>
                <a:cs typeface="Athelas" charset="0"/>
              </a:rPr>
              <a:t>{</a:t>
            </a:r>
            <a:r>
              <a:rPr lang="fr-FR" sz="1600" dirty="0">
                <a:solidFill>
                  <a:schemeClr val="accent3">
                    <a:lumMod val="75000"/>
                  </a:schemeClr>
                </a:solidFill>
                <a:latin typeface="Athelas" charset="0"/>
                <a:ea typeface="Athelas" charset="0"/>
                <a:cs typeface="Athelas" charset="0"/>
              </a:rPr>
              <a:t>4</a:t>
            </a:r>
            <a:r>
              <a:rPr lang="fr-FR" sz="1600" dirty="0">
                <a:solidFill>
                  <a:schemeClr val="tx1"/>
                </a:solidFill>
                <a:latin typeface="Athelas" charset="0"/>
                <a:ea typeface="Athelas" charset="0"/>
                <a:cs typeface="Athelas" charset="0"/>
              </a:rPr>
              <a:t>}(</a:t>
            </a:r>
            <a:r>
              <a:rPr lang="nl-NL" sz="1600" dirty="0">
                <a:solidFill>
                  <a:schemeClr val="tx1"/>
                </a:solidFill>
                <a:latin typeface="Athelas" charset="0"/>
                <a:ea typeface="Athelas" charset="0"/>
                <a:cs typeface="Athelas" charset="0"/>
              </a:rPr>
              <a:t>1</a:t>
            </a:r>
            <a:r>
              <a:rPr lang="fr-FR" sz="1600" dirty="0">
                <a:solidFill>
                  <a:schemeClr val="tx1"/>
                </a:solidFill>
                <a:latin typeface="Athelas" charset="0"/>
                <a:ea typeface="Athelas" charset="0"/>
                <a:cs typeface="Athelas" charset="0"/>
              </a:rPr>
              <a:t>,:) .* </a:t>
            </a:r>
            <a:r>
              <a:rPr lang="fr-FR" sz="1600" b="1" dirty="0">
                <a:solidFill>
                  <a:schemeClr val="tx1"/>
                </a:solidFill>
                <a:latin typeface="Athelas" charset="0"/>
                <a:ea typeface="Athelas" charset="0"/>
                <a:cs typeface="Athelas" charset="0"/>
              </a:rPr>
              <a:t>FF</a:t>
            </a:r>
            <a:r>
              <a:rPr lang="fr-FR" sz="1600" dirty="0">
                <a:solidFill>
                  <a:schemeClr val="tx1"/>
                </a:solidFill>
                <a:latin typeface="Athelas" charset="0"/>
                <a:ea typeface="Athelas" charset="0"/>
                <a:cs typeface="Athelas" charset="0"/>
              </a:rPr>
              <a:t>{</a:t>
            </a:r>
            <a:r>
              <a:rPr lang="fr-FR" sz="1600" dirty="0">
                <a:solidFill>
                  <a:schemeClr val="accent4">
                    <a:lumMod val="75000"/>
                  </a:schemeClr>
                </a:solidFill>
                <a:latin typeface="Athelas" charset="0"/>
                <a:ea typeface="Athelas" charset="0"/>
                <a:cs typeface="Athelas" charset="0"/>
              </a:rPr>
              <a:t>5</a:t>
            </a:r>
            <a:r>
              <a:rPr lang="fr-FR" sz="1600" dirty="0">
                <a:solidFill>
                  <a:schemeClr val="tx1"/>
                </a:solidFill>
                <a:latin typeface="Athelas" charset="0"/>
                <a:ea typeface="Athelas" charset="0"/>
                <a:cs typeface="Athelas" charset="0"/>
              </a:rPr>
              <a:t>}(15,:) .* </a:t>
            </a:r>
            <a:r>
              <a:rPr lang="fr-FR" sz="1600" dirty="0" err="1">
                <a:solidFill>
                  <a:schemeClr val="accent5"/>
                </a:solidFill>
                <a:latin typeface="Athelas" charset="0"/>
                <a:ea typeface="Athelas" charset="0"/>
                <a:cs typeface="Athelas" charset="0"/>
              </a:rPr>
              <a:t>alph</a:t>
            </a:r>
            <a:r>
              <a:rPr lang="fr-FR" sz="1600" dirty="0">
                <a:solidFill>
                  <a:schemeClr val="tx1"/>
                </a:solidFill>
                <a:latin typeface="Athelas" charset="0"/>
                <a:ea typeface="Athelas" charset="0"/>
                <a:cs typeface="Athelas" charset="0"/>
              </a:rPr>
              <a:t>';</a:t>
            </a:r>
          </a:p>
          <a:p>
            <a:pPr algn="ct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thelas" charset="0"/>
                <a:ea typeface="Athelas" charset="0"/>
                <a:cs typeface="Athelas" charset="0"/>
              </a:rPr>
              <a:t>T</a:t>
            </a:r>
            <a:r>
              <a:rPr lang="en-US" sz="1600" dirty="0">
                <a:solidFill>
                  <a:schemeClr val="tx1"/>
                </a:solidFill>
                <a:latin typeface="Athelas" charset="0"/>
                <a:ea typeface="Athelas" charset="0"/>
                <a:cs typeface="Athelas" charset="0"/>
              </a:rPr>
              <a:t> = </a:t>
            </a:r>
            <a:r>
              <a:rPr lang="en-US" sz="1600" b="1" dirty="0">
                <a:solidFill>
                  <a:schemeClr val="tx1"/>
                </a:solidFill>
                <a:latin typeface="Athelas" charset="0"/>
                <a:ea typeface="Athelas" charset="0"/>
                <a:cs typeface="Athelas" charset="0"/>
              </a:rPr>
              <a:t>FF</a:t>
            </a:r>
            <a:r>
              <a:rPr lang="en-US" sz="1600" dirty="0">
                <a:solidFill>
                  <a:schemeClr val="tx1"/>
                </a:solidFill>
                <a:latin typeface="Athelas" charset="0"/>
                <a:ea typeface="Athelas" charset="0"/>
                <a:cs typeface="Athelas" charset="0"/>
              </a:rPr>
              <a:t>{</a:t>
            </a:r>
            <a:r>
              <a:rPr lang="en-US" sz="1600" dirty="0">
                <a:solidFill>
                  <a:srgbClr val="FF0000"/>
                </a:solidFill>
                <a:latin typeface="Athelas" charset="0"/>
                <a:ea typeface="Athelas" charset="0"/>
                <a:cs typeface="Athelas" charset="0"/>
              </a:rPr>
              <a:t>2</a:t>
            </a:r>
            <a:r>
              <a:rPr lang="en-US" sz="1600" dirty="0">
                <a:solidFill>
                  <a:schemeClr val="tx1"/>
                </a:solidFill>
                <a:latin typeface="Athelas" charset="0"/>
                <a:ea typeface="Athelas" charset="0"/>
                <a:cs typeface="Athelas" charset="0"/>
              </a:rPr>
              <a:t>} * </a:t>
            </a:r>
            <a:r>
              <a:rPr lang="en-US" sz="1600" dirty="0" err="1">
                <a:solidFill>
                  <a:schemeClr val="tx1"/>
                </a:solidFill>
                <a:latin typeface="Athelas" charset="0"/>
                <a:ea typeface="Athelas" charset="0"/>
                <a:cs typeface="Athelas" charset="0"/>
              </a:rPr>
              <a:t>diag</a:t>
            </a:r>
            <a:r>
              <a:rPr lang="en-US" sz="1600" dirty="0">
                <a:solidFill>
                  <a:schemeClr val="tx1"/>
                </a:solidFill>
                <a:latin typeface="Athelas" charset="0"/>
                <a:ea typeface="Athelas" charset="0"/>
                <a:cs typeface="Athelas" charset="0"/>
              </a:rPr>
              <a:t>(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Athelas" charset="0"/>
                <a:ea typeface="Athelas" charset="0"/>
                <a:cs typeface="Athelas" charset="0"/>
              </a:rPr>
              <a:t>alpha</a:t>
            </a:r>
            <a:r>
              <a:rPr lang="en-US" sz="1600" dirty="0">
                <a:solidFill>
                  <a:schemeClr val="tx1"/>
                </a:solidFill>
                <a:latin typeface="Athelas" charset="0"/>
                <a:ea typeface="Athelas" charset="0"/>
                <a:cs typeface="Athelas" charset="0"/>
              </a:rPr>
              <a:t>) * </a:t>
            </a:r>
            <a:r>
              <a:rPr lang="en-US" sz="1600" b="1" dirty="0">
                <a:solidFill>
                  <a:schemeClr val="tx1"/>
                </a:solidFill>
                <a:latin typeface="Athelas" charset="0"/>
                <a:ea typeface="Athelas" charset="0"/>
                <a:cs typeface="Athelas" charset="0"/>
              </a:rPr>
              <a:t>FF</a:t>
            </a:r>
            <a:r>
              <a:rPr lang="en-US" sz="1600" dirty="0">
                <a:solidFill>
                  <a:schemeClr val="tx1"/>
                </a:solidFill>
                <a:latin typeface="Athelas" charset="0"/>
                <a:ea typeface="Athelas" charset="0"/>
                <a:cs typeface="Athelas" charset="0"/>
              </a:rPr>
              <a:t>{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thelas" charset="0"/>
                <a:ea typeface="Athelas" charset="0"/>
                <a:cs typeface="Athelas" charset="0"/>
              </a:rPr>
              <a:t>1</a:t>
            </a:r>
            <a:r>
              <a:rPr lang="en-US" sz="1600" dirty="0">
                <a:solidFill>
                  <a:schemeClr val="tx1"/>
                </a:solidFill>
                <a:latin typeface="Athelas" charset="0"/>
                <a:ea typeface="Athelas" charset="0"/>
                <a:cs typeface="Athelas" charset="0"/>
              </a:rPr>
              <a:t>}';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4392799" y="2710661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rgbClr val="FF0000"/>
                </a:solidFill>
                <a:latin typeface="Albertus MT" pitchFamily="18" charset="0"/>
              </a:rPr>
              <a:t>!!!</a:t>
            </a:r>
            <a:endParaRPr lang="fr-FR" sz="3600" b="1" dirty="0">
              <a:solidFill>
                <a:srgbClr val="FF0000"/>
              </a:solidFill>
              <a:latin typeface="Albertus MT" pitchFamily="18" charset="0"/>
            </a:endParaRPr>
          </a:p>
        </p:txBody>
      </p:sp>
      <p:sp>
        <p:nvSpPr>
          <p:cNvPr id="29" name="Rectangle à coins arrondis 28"/>
          <p:cNvSpPr/>
          <p:nvPr/>
        </p:nvSpPr>
        <p:spPr>
          <a:xfrm>
            <a:off x="3385836" y="3367336"/>
            <a:ext cx="1618212" cy="565720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rgbClr val="FF0000"/>
                </a:solidFill>
              </a:rPr>
              <a:t>FF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b="1" dirty="0" smtClean="0">
                <a:solidFill>
                  <a:schemeClr val="tx1"/>
                </a:solidFill>
              </a:rPr>
              <a:t>size</a:t>
            </a:r>
            <a:r>
              <a:rPr lang="en-GB" dirty="0" smtClean="0">
                <a:solidFill>
                  <a:schemeClr val="tx1"/>
                </a:solidFill>
              </a:rPr>
              <a:t>: 292500 terms 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04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80528" y="-99392"/>
            <a:ext cx="964907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204807" y="6610998"/>
            <a:ext cx="9649072" cy="418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-180528" y="332656"/>
            <a:ext cx="7632848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-204807" y="764704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9036496" y="4666781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 rot="5400000">
            <a:off x="6653430" y="4083871"/>
            <a:ext cx="157661" cy="48965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902896" y="6525344"/>
            <a:ext cx="2133600" cy="365125"/>
          </a:xfrm>
        </p:spPr>
        <p:txBody>
          <a:bodyPr/>
          <a:lstStyle/>
          <a:p>
            <a:fld id="{73C28AA4-180F-42B4-AFDB-D772C4FDBA04}" type="slidenum">
              <a:rPr lang="fr-FR" smtClean="0"/>
              <a:t>14</a:t>
            </a:fld>
            <a:endParaRPr lang="fr-FR" dirty="0"/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323528" y="49188"/>
            <a:ext cx="66454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Conclusions 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171779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387803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611560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827584" y="116631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1043608" y="116631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33016" y="6597352"/>
            <a:ext cx="5979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Structural Wing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odel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R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eduction in Fluid-Structure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nteractions     |     </a:t>
            </a:r>
            <a:r>
              <a:rPr lang="en-GB" sz="1000" dirty="0" err="1" smtClean="0">
                <a:solidFill>
                  <a:schemeClr val="bg1">
                    <a:lumMod val="50000"/>
                  </a:schemeClr>
                </a:solidFill>
              </a:rPr>
              <a:t>Oriol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 CHANDRE VILA</a:t>
            </a:r>
            <a:endParaRPr lang="en-GB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1178468" y="1124744"/>
            <a:ext cx="6210994" cy="2304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 smtClean="0"/>
              <a:t>PGD </a:t>
            </a:r>
            <a:r>
              <a:rPr lang="en-US" sz="2000" dirty="0" smtClean="0">
                <a:sym typeface="Wingdings" panose="05000000000000000000" pitchFamily="2" charset="2"/>
              </a:rPr>
              <a:t> </a:t>
            </a:r>
            <a:r>
              <a:rPr lang="en-US" sz="2000" dirty="0" smtClean="0"/>
              <a:t>a </a:t>
            </a:r>
            <a:r>
              <a:rPr lang="en-US" sz="2000" b="1" dirty="0" smtClean="0"/>
              <a:t>lot of cases </a:t>
            </a:r>
            <a:r>
              <a:rPr lang="en-US" sz="2000" dirty="0" smtClean="0"/>
              <a:t>of the same (normally expensive) problem are expected.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/>
              <a:t>DMD </a:t>
            </a:r>
            <a:r>
              <a:rPr lang="en-US" sz="2000" dirty="0" smtClean="0">
                <a:sym typeface="Wingdings" panose="05000000000000000000" pitchFamily="2" charset="2"/>
              </a:rPr>
              <a:t> </a:t>
            </a:r>
            <a:r>
              <a:rPr lang="en-US" sz="2000" dirty="0" smtClean="0"/>
              <a:t>simulations in </a:t>
            </a:r>
            <a:r>
              <a:rPr lang="en-US" sz="2000" b="1" dirty="0" smtClean="0"/>
              <a:t>time domain</a:t>
            </a:r>
            <a:r>
              <a:rPr lang="en-US" sz="2000" dirty="0" smtClean="0"/>
              <a:t>. We need a film of snapshots to create the reduced model.</a:t>
            </a:r>
            <a:endParaRPr lang="en-US" sz="2000" dirty="0"/>
          </a:p>
        </p:txBody>
      </p:sp>
      <p:sp>
        <p:nvSpPr>
          <p:cNvPr id="20" name="Ellipse 19"/>
          <p:cNvSpPr/>
          <p:nvPr/>
        </p:nvSpPr>
        <p:spPr>
          <a:xfrm>
            <a:off x="1259632" y="116632"/>
            <a:ext cx="151749" cy="139911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3923928" y="2236222"/>
            <a:ext cx="720080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POD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" name="Flèche vers le bas 2"/>
          <p:cNvSpPr/>
          <p:nvPr/>
        </p:nvSpPr>
        <p:spPr>
          <a:xfrm>
            <a:off x="4133931" y="1844824"/>
            <a:ext cx="288032" cy="36004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ángulo redondeado 9"/>
          <p:cNvSpPr/>
          <p:nvPr/>
        </p:nvSpPr>
        <p:spPr>
          <a:xfrm>
            <a:off x="1119482" y="3573016"/>
            <a:ext cx="6210994" cy="2520281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u="sng" dirty="0" smtClean="0"/>
              <a:t>PGD</a:t>
            </a:r>
          </a:p>
          <a:p>
            <a:pPr algn="ctr"/>
            <a:endParaRPr lang="en-US" sz="2000" b="1" u="sng" dirty="0" smtClean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 smtClean="0"/>
              <a:t>The most interesting PGD’s approach is the </a:t>
            </a:r>
            <a:r>
              <a:rPr lang="en-US" sz="2000" b="1" dirty="0" smtClean="0"/>
              <a:t>Parametric PGD</a:t>
            </a:r>
            <a:r>
              <a:rPr lang="en-US" sz="2000" dirty="0" smtClean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/>
              <a:t>PGD allows to introduce </a:t>
            </a:r>
            <a:r>
              <a:rPr lang="en-US" sz="2000" b="1" dirty="0"/>
              <a:t>Boundary Conditions </a:t>
            </a:r>
            <a:r>
              <a:rPr lang="en-US" sz="2000" dirty="0"/>
              <a:t>as extra-coordinates of the problem</a:t>
            </a:r>
            <a:r>
              <a:rPr lang="en-US" sz="2000" dirty="0" smtClean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 smtClean="0"/>
              <a:t>The </a:t>
            </a:r>
            <a:r>
              <a:rPr lang="en-US" sz="2000" b="1" dirty="0" smtClean="0"/>
              <a:t>Stopping Criterion </a:t>
            </a:r>
            <a:r>
              <a:rPr lang="en-US" sz="2000" dirty="0" smtClean="0"/>
              <a:t>and </a:t>
            </a:r>
            <a:r>
              <a:rPr lang="en-US" sz="2000" b="1" dirty="0"/>
              <a:t>T</a:t>
            </a:r>
            <a:r>
              <a:rPr lang="en-US" sz="2000" b="1" dirty="0" smtClean="0"/>
              <a:t>olerance</a:t>
            </a:r>
            <a:r>
              <a:rPr lang="en-US" sz="2000" dirty="0" smtClean="0"/>
              <a:t> effectiveness should be evaluated for each problem.</a:t>
            </a:r>
          </a:p>
        </p:txBody>
      </p:sp>
    </p:spTree>
    <p:extLst>
      <p:ext uri="{BB962C8B-B14F-4D97-AF65-F5344CB8AC3E}">
        <p14:creationId xmlns:p14="http://schemas.microsoft.com/office/powerpoint/2010/main" val="386139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80528" y="-99392"/>
            <a:ext cx="964907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204807" y="6610998"/>
            <a:ext cx="9649072" cy="418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-180528" y="332656"/>
            <a:ext cx="7632848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-204807" y="764704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9036496" y="4666781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 rot="5400000">
            <a:off x="6653430" y="4083871"/>
            <a:ext cx="157661" cy="48965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902896" y="6525344"/>
            <a:ext cx="2133600" cy="365125"/>
          </a:xfrm>
        </p:spPr>
        <p:txBody>
          <a:bodyPr/>
          <a:lstStyle/>
          <a:p>
            <a:fld id="{73C28AA4-180F-42B4-AFDB-D772C4FDBA04}" type="slidenum">
              <a:rPr lang="fr-FR" smtClean="0"/>
              <a:t>15</a:t>
            </a:fld>
            <a:endParaRPr lang="fr-FR" dirty="0"/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323528" y="49188"/>
            <a:ext cx="66454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Future work 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171779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387803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611560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827584" y="116631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1043608" y="116631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33016" y="6597352"/>
            <a:ext cx="5979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Structural Wing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odel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R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eduction in Fluid-Structure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nteractions     |     </a:t>
            </a:r>
            <a:r>
              <a:rPr lang="en-GB" sz="1000" dirty="0" err="1" smtClean="0">
                <a:solidFill>
                  <a:schemeClr val="bg1">
                    <a:lumMod val="50000"/>
                  </a:schemeClr>
                </a:solidFill>
              </a:rPr>
              <a:t>Oriol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 CHANDRE VILA</a:t>
            </a:r>
            <a:endParaRPr lang="en-GB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1259632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23" name="Diagramme 22"/>
          <p:cNvGraphicFramePr/>
          <p:nvPr>
            <p:extLst>
              <p:ext uri="{D42A27DB-BD31-4B8C-83A1-F6EECF244321}">
                <p14:modId xmlns:p14="http://schemas.microsoft.com/office/powerpoint/2010/main" val="4254555143"/>
              </p:ext>
            </p:extLst>
          </p:nvPr>
        </p:nvGraphicFramePr>
        <p:xfrm>
          <a:off x="1050411" y="1484784"/>
          <a:ext cx="6638056" cy="2837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ZoneTexte 1"/>
          <p:cNvSpPr txBox="1"/>
          <p:nvPr/>
        </p:nvSpPr>
        <p:spPr>
          <a:xfrm>
            <a:off x="3049456" y="5157192"/>
            <a:ext cx="2886797" cy="4086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>
                    <a:lumMod val="85000"/>
                  </a:schemeClr>
                </a:solidFill>
              </a:rPr>
              <a:t>Link to the </a:t>
            </a:r>
            <a:r>
              <a:rPr lang="fr-FR" dirty="0" err="1" smtClean="0">
                <a:solidFill>
                  <a:schemeClr val="bg1"/>
                </a:solidFill>
                <a:hlinkClick r:id="rId8"/>
              </a:rPr>
              <a:t>GitHub</a:t>
            </a:r>
            <a:r>
              <a:rPr lang="fr-FR" dirty="0" smtClean="0">
                <a:solidFill>
                  <a:schemeClr val="bg1"/>
                </a:solidFill>
                <a:hlinkClick r:id="rId8"/>
              </a:rPr>
              <a:t> Project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74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80528" y="-99392"/>
            <a:ext cx="964907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204807" y="6610998"/>
            <a:ext cx="9649072" cy="418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-180528" y="332656"/>
            <a:ext cx="7632848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-204807" y="764704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9036496" y="4666781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 rot="5400000">
            <a:off x="6653430" y="4083871"/>
            <a:ext cx="157661" cy="48965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902896" y="6525344"/>
            <a:ext cx="2133600" cy="365125"/>
          </a:xfrm>
        </p:spPr>
        <p:txBody>
          <a:bodyPr/>
          <a:lstStyle/>
          <a:p>
            <a:fld id="{73C28AA4-180F-42B4-AFDB-D772C4FDBA04}" type="slidenum">
              <a:rPr lang="fr-FR" smtClean="0"/>
              <a:t>16</a:t>
            </a:fld>
            <a:endParaRPr lang="fr-FR" dirty="0"/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323528" y="49188"/>
            <a:ext cx="66454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References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171779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387803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611560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827584" y="116631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1043608" y="116631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323528" y="1195450"/>
            <a:ext cx="85046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[1] </a:t>
            </a:r>
            <a:r>
              <a:rPr lang="en-US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Kutz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, J.N., </a:t>
            </a:r>
            <a:r>
              <a:rPr lang="en-US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Brunton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, S.L., </a:t>
            </a:r>
            <a:r>
              <a:rPr lang="en-US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Brunton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, B.W. and Proctor, J.L., "Dynamic Mode Decomposition: Data-Driven Modeling of Complex Systems", 1st ed., SIAM, Philadelphia, 2016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.</a:t>
            </a:r>
          </a:p>
          <a:p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[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2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] </a:t>
            </a:r>
            <a:r>
              <a:rPr lang="en-US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Kutz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, J. N., "Data-Driven Modeling 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&amp;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Scientific Computation: Methods for Complex Systems 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&amp;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Big Data", 1st ed., Oxford University Press, Oxford, 2013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.</a:t>
            </a:r>
          </a:p>
          <a:p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[3] </a:t>
            </a:r>
            <a:r>
              <a:rPr lang="en-US" dirty="0" err="1" smtClean="0">
                <a:latin typeface="Angsana New" panose="02020603050405020304" pitchFamily="18" charset="-34"/>
                <a:cs typeface="Angsana New" panose="02020603050405020304" pitchFamily="18" charset="-34"/>
              </a:rPr>
              <a:t>Chinesta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, F., </a:t>
            </a:r>
            <a:r>
              <a:rPr lang="en-US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Keunings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, R. and </a:t>
            </a:r>
            <a:r>
              <a:rPr lang="en-US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Leygue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, A., "The Proper Generalized Decomposition for Advanced Numerical Simulations: A primer", 1st ed., Springer, 2014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.</a:t>
            </a:r>
          </a:p>
          <a:p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[4] </a:t>
            </a:r>
            <a:r>
              <a:rPr lang="en-US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Quarteroni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, A., Manzoni, A. and </a:t>
            </a:r>
            <a:r>
              <a:rPr lang="en-US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Negri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, F., "Reduced Basis Methods for Partial Differential Equations. An Introduction", </a:t>
            </a:r>
            <a:r>
              <a:rPr lang="en-US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Unitext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, vol. 92. Springer, 2016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.</a:t>
            </a:r>
          </a:p>
          <a:p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[5] </a:t>
            </a:r>
            <a:r>
              <a:rPr lang="en-US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Amsallem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, D., “An Adaptive and Efficient Greedy Procedure for  the Optimal Training of Parametric Reduced-Order Models”, International Journal for Numerical Methods in Engineering, 2014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.</a:t>
            </a:r>
          </a:p>
          <a:p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[6] </a:t>
            </a:r>
            <a:r>
              <a:rPr lang="en-US" u="sng" dirty="0">
                <a:latin typeface="Angsana New" panose="02020603050405020304" pitchFamily="18" charset="-34"/>
                <a:cs typeface="Angsana New" panose="02020603050405020304" pitchFamily="18" charset="-34"/>
                <a:hlinkClick r:id="rId3"/>
              </a:rPr>
              <a:t>http://www.dlr.de/ae/en/desktopdefault.aspx/tabid-1596</a:t>
            </a:r>
            <a:r>
              <a:rPr lang="en-US" u="sng" dirty="0" smtClean="0">
                <a:latin typeface="Angsana New" panose="02020603050405020304" pitchFamily="18" charset="-34"/>
                <a:cs typeface="Angsana New" panose="02020603050405020304" pitchFamily="18" charset="-34"/>
                <a:hlinkClick r:id="rId3"/>
              </a:rPr>
              <a:t>/</a:t>
            </a:r>
            <a:endParaRPr lang="en-US" u="sng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3016" y="6597352"/>
            <a:ext cx="5979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Structural Wing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odel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R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eduction in Fluid-Structure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nteractions     |     </a:t>
            </a:r>
            <a:r>
              <a:rPr lang="en-GB" sz="1000" dirty="0" err="1" smtClean="0">
                <a:solidFill>
                  <a:schemeClr val="bg1">
                    <a:lumMod val="50000"/>
                  </a:schemeClr>
                </a:solidFill>
              </a:rPr>
              <a:t>Oriol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 CHANDRE VILA</a:t>
            </a:r>
            <a:endParaRPr lang="en-GB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1259632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838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80528" y="-99392"/>
            <a:ext cx="964907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Aim and Objectives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State of the Art: ROM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Results</a:t>
            </a:r>
          </a:p>
          <a:p>
            <a:pPr marL="571500" indent="-514350">
              <a:buFont typeface="+mj-lt"/>
              <a:buAutoNum type="arabicPeriod"/>
            </a:pPr>
            <a:r>
              <a:rPr lang="en-GB" dirty="0" smtClean="0"/>
              <a:t>Integration of ROM to </a:t>
            </a:r>
            <a:r>
              <a:rPr lang="en-GB" dirty="0" err="1" smtClean="0"/>
              <a:t>Aeroelasticity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Future work</a:t>
            </a:r>
          </a:p>
        </p:txBody>
      </p:sp>
      <p:sp>
        <p:nvSpPr>
          <p:cNvPr id="5" name="Rectangle 4"/>
          <p:cNvSpPr/>
          <p:nvPr/>
        </p:nvSpPr>
        <p:spPr>
          <a:xfrm>
            <a:off x="-204807" y="6610998"/>
            <a:ext cx="9649072" cy="418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-180528" y="332656"/>
            <a:ext cx="7632848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49188"/>
            <a:ext cx="6645424" cy="1143000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>
                    <a:lumMod val="95000"/>
                  </a:schemeClr>
                </a:solidFill>
              </a:rPr>
              <a:t>Table of Contents</a:t>
            </a: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204807" y="764704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9036496" y="4666781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 rot="5400000">
            <a:off x="6653430" y="4083871"/>
            <a:ext cx="157661" cy="48965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33016" y="6597352"/>
            <a:ext cx="5979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Structural Wing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odel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R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eduction in Fluid-Structure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nteractions     |     </a:t>
            </a:r>
            <a:r>
              <a:rPr lang="en-GB" sz="1000" dirty="0" err="1" smtClean="0">
                <a:solidFill>
                  <a:schemeClr val="bg1">
                    <a:lumMod val="50000"/>
                  </a:schemeClr>
                </a:solidFill>
              </a:rPr>
              <a:t>Oriol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 CHANDRE VILA</a:t>
            </a:r>
            <a:endParaRPr lang="en-GB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902896" y="6525344"/>
            <a:ext cx="2133600" cy="365125"/>
          </a:xfrm>
        </p:spPr>
        <p:txBody>
          <a:bodyPr/>
          <a:lstStyle/>
          <a:p>
            <a:fld id="{73C28AA4-180F-42B4-AFDB-D772C4FDBA04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849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80528" y="-99392"/>
            <a:ext cx="964907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204807" y="6610998"/>
            <a:ext cx="9649072" cy="418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-180528" y="332656"/>
            <a:ext cx="7632848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-204807" y="764704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9036496" y="4666781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 rot="5400000">
            <a:off x="6653430" y="4083871"/>
            <a:ext cx="157661" cy="48965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902896" y="6525344"/>
            <a:ext cx="2133600" cy="365125"/>
          </a:xfrm>
        </p:spPr>
        <p:txBody>
          <a:bodyPr/>
          <a:lstStyle/>
          <a:p>
            <a:fld id="{73C28AA4-180F-42B4-AFDB-D772C4FDBA04}" type="slidenum">
              <a:rPr lang="fr-FR" smtClean="0"/>
              <a:t>3</a:t>
            </a:fld>
            <a:endParaRPr lang="fr-FR" dirty="0"/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323528" y="49188"/>
            <a:ext cx="66454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 smtClean="0">
                <a:solidFill>
                  <a:schemeClr val="bg1">
                    <a:lumMod val="95000"/>
                  </a:schemeClr>
                </a:solidFill>
              </a:rPr>
              <a:t>Introduction</a:t>
            </a: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171779" y="116632"/>
            <a:ext cx="151749" cy="139911"/>
          </a:xfrm>
          <a:prstGeom prst="ellipse">
            <a:avLst/>
          </a:prstGeom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387803" y="116632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611560" y="116632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827584" y="116631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1043608" y="116631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463677" y="1192187"/>
            <a:ext cx="6833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err="1" smtClean="0"/>
              <a:t>Aeroelasticity</a:t>
            </a:r>
            <a:endParaRPr lang="en-GB" sz="2400" b="1" dirty="0"/>
          </a:p>
        </p:txBody>
      </p:sp>
      <p:sp>
        <p:nvSpPr>
          <p:cNvPr id="21" name="ZoneTexte 20"/>
          <p:cNvSpPr txBox="1"/>
          <p:nvPr/>
        </p:nvSpPr>
        <p:spPr>
          <a:xfrm>
            <a:off x="827584" y="1736812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Coupling between aerodynamic forces, inertial forces and elastic forces.</a:t>
            </a:r>
            <a:endParaRPr lang="en-GB" dirty="0"/>
          </a:p>
        </p:txBody>
      </p:sp>
      <p:sp>
        <p:nvSpPr>
          <p:cNvPr id="22" name="ZoneTexte 21"/>
          <p:cNvSpPr txBox="1"/>
          <p:nvPr/>
        </p:nvSpPr>
        <p:spPr>
          <a:xfrm>
            <a:off x="467544" y="2247255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Current issues due to models dimension. Why the ROM?</a:t>
            </a:r>
            <a:endParaRPr lang="en-GB" sz="2400" b="1" dirty="0"/>
          </a:p>
        </p:txBody>
      </p:sp>
      <p:sp>
        <p:nvSpPr>
          <p:cNvPr id="23" name="ZoneTexte 22"/>
          <p:cNvSpPr txBox="1"/>
          <p:nvPr/>
        </p:nvSpPr>
        <p:spPr>
          <a:xfrm>
            <a:off x="827584" y="2731232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calculations have a high cost in time and computational power. </a:t>
            </a:r>
            <a:endParaRPr lang="en-GB" dirty="0"/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2" t="52055" r="78295" b="8802"/>
          <a:stretch/>
        </p:blipFill>
        <p:spPr>
          <a:xfrm rot="5595188">
            <a:off x="1598692" y="3197376"/>
            <a:ext cx="1533817" cy="2938809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17" t="10138" r="21354" b="8611"/>
          <a:stretch/>
        </p:blipFill>
        <p:spPr>
          <a:xfrm rot="5400000">
            <a:off x="4570848" y="3072520"/>
            <a:ext cx="3046810" cy="3188522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1547664" y="3574631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Mean </a:t>
            </a:r>
            <a:r>
              <a:rPr lang="en-GB" sz="1200" dirty="0" err="1" smtClean="0"/>
              <a:t>vorticity</a:t>
            </a:r>
            <a:r>
              <a:rPr lang="en-GB" sz="1200" dirty="0" smtClean="0"/>
              <a:t> field</a:t>
            </a:r>
            <a:endParaRPr lang="en-GB" sz="1200" dirty="0"/>
          </a:p>
        </p:txBody>
      </p:sp>
      <p:sp>
        <p:nvSpPr>
          <p:cNvPr id="28" name="Rectangle 27"/>
          <p:cNvSpPr/>
          <p:nvPr/>
        </p:nvSpPr>
        <p:spPr>
          <a:xfrm>
            <a:off x="827584" y="3574631"/>
            <a:ext cx="3056473" cy="2064258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lèche droite 28"/>
          <p:cNvSpPr/>
          <p:nvPr/>
        </p:nvSpPr>
        <p:spPr>
          <a:xfrm>
            <a:off x="3923928" y="4365104"/>
            <a:ext cx="504056" cy="144016"/>
          </a:xfrm>
          <a:prstGeom prst="rightArrow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4499992" y="3143376"/>
            <a:ext cx="3188522" cy="304681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4499992" y="4666781"/>
            <a:ext cx="3188522" cy="1523405"/>
          </a:xfrm>
          <a:prstGeom prst="rect">
            <a:avLst/>
          </a:prstGeom>
          <a:solidFill>
            <a:schemeClr val="accent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1119482" y="5646440"/>
            <a:ext cx="25267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/>
              <a:t>[</a:t>
            </a:r>
            <a:r>
              <a:rPr lang="en-US" sz="900" dirty="0" err="1" smtClean="0"/>
              <a:t>Kutz</a:t>
            </a:r>
            <a:r>
              <a:rPr lang="en-US" sz="900" dirty="0" smtClean="0"/>
              <a:t> et al.,  </a:t>
            </a:r>
            <a:r>
              <a:rPr lang="en-US" sz="900" dirty="0" err="1" smtClean="0"/>
              <a:t>Chpt</a:t>
            </a:r>
            <a:r>
              <a:rPr lang="en-US" sz="900" dirty="0" smtClean="0"/>
              <a:t> 9, SIAM, 2016]</a:t>
            </a:r>
            <a:r>
              <a:rPr lang="fr-FR" sz="900" dirty="0" smtClean="0"/>
              <a:t> </a:t>
            </a:r>
            <a:endParaRPr lang="fr-FR" sz="900" dirty="0"/>
          </a:p>
        </p:txBody>
      </p:sp>
      <p:sp>
        <p:nvSpPr>
          <p:cNvPr id="34" name="ZoneTexte 33"/>
          <p:cNvSpPr txBox="1"/>
          <p:nvPr/>
        </p:nvSpPr>
        <p:spPr>
          <a:xfrm>
            <a:off x="33016" y="6597352"/>
            <a:ext cx="5979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Structural Wing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odel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R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eduction in Fluid-Structure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nteractions     |     </a:t>
            </a:r>
            <a:r>
              <a:rPr lang="en-GB" sz="1000" dirty="0" err="1" smtClean="0">
                <a:solidFill>
                  <a:schemeClr val="bg1">
                    <a:lumMod val="50000"/>
                  </a:schemeClr>
                </a:solidFill>
              </a:rPr>
              <a:t>Oriol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 CHANDRE VILA</a:t>
            </a:r>
            <a:endParaRPr lang="en-GB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4637530" y="6165304"/>
            <a:ext cx="25267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/>
              <a:t>[</a:t>
            </a:r>
            <a:r>
              <a:rPr lang="en-US" sz="900" dirty="0" err="1" smtClean="0"/>
              <a:t>Kutz</a:t>
            </a:r>
            <a:r>
              <a:rPr lang="en-US" sz="900" dirty="0" smtClean="0"/>
              <a:t> et al.,  </a:t>
            </a:r>
            <a:r>
              <a:rPr lang="en-US" sz="900" dirty="0" err="1" smtClean="0"/>
              <a:t>Chpt</a:t>
            </a:r>
            <a:r>
              <a:rPr lang="en-US" sz="900" dirty="0" smtClean="0"/>
              <a:t> 9, SIAM, 2016)</a:t>
            </a:r>
            <a:endParaRPr lang="fr-FR" sz="900" dirty="0"/>
          </a:p>
        </p:txBody>
      </p:sp>
      <p:sp>
        <p:nvSpPr>
          <p:cNvPr id="33" name="Ellipse 32"/>
          <p:cNvSpPr/>
          <p:nvPr/>
        </p:nvSpPr>
        <p:spPr>
          <a:xfrm>
            <a:off x="1259632" y="116632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037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80528" y="-99392"/>
            <a:ext cx="964907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204807" y="6610998"/>
            <a:ext cx="9649072" cy="418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-180528" y="332656"/>
            <a:ext cx="7632848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-204807" y="764704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9036496" y="4666781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 rot="5400000">
            <a:off x="6653430" y="4083871"/>
            <a:ext cx="157661" cy="48965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902896" y="6525344"/>
            <a:ext cx="2133600" cy="365125"/>
          </a:xfrm>
        </p:spPr>
        <p:txBody>
          <a:bodyPr/>
          <a:lstStyle/>
          <a:p>
            <a:fld id="{73C28AA4-180F-42B4-AFDB-D772C4FDBA04}" type="slidenum">
              <a:rPr lang="fr-FR" smtClean="0"/>
              <a:t>4</a:t>
            </a:fld>
            <a:endParaRPr lang="fr-FR" dirty="0"/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323528" y="49188"/>
            <a:ext cx="66454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Aim &amp; Objectives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171779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387803" y="116632"/>
            <a:ext cx="151749" cy="139911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611560" y="116632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827584" y="116631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1043608" y="116631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463677" y="1192187"/>
            <a:ext cx="6833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Aim</a:t>
            </a:r>
            <a:endParaRPr lang="en-GB" sz="2400" b="1" dirty="0"/>
          </a:p>
        </p:txBody>
      </p:sp>
      <p:sp>
        <p:nvSpPr>
          <p:cNvPr id="21" name="ZoneTexte 20"/>
          <p:cNvSpPr txBox="1"/>
          <p:nvPr/>
        </p:nvSpPr>
        <p:spPr>
          <a:xfrm>
            <a:off x="827584" y="1736812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study </a:t>
            </a:r>
            <a:r>
              <a:rPr lang="en-US" dirty="0"/>
              <a:t>the use of Reduced Order Models </a:t>
            </a:r>
            <a:r>
              <a:rPr lang="en-US" dirty="0" smtClean="0"/>
              <a:t>(hereafter ROM</a:t>
            </a:r>
            <a:r>
              <a:rPr lang="en-US" dirty="0"/>
              <a:t>) in order </a:t>
            </a:r>
            <a:r>
              <a:rPr lang="en-US" b="1" dirty="0">
                <a:solidFill>
                  <a:schemeClr val="accent1"/>
                </a:solidFill>
              </a:rPr>
              <a:t>to lighten </a:t>
            </a:r>
            <a:r>
              <a:rPr lang="en-US" dirty="0"/>
              <a:t>the computational requirement in fluid-structure problems simulations</a:t>
            </a:r>
            <a:endParaRPr lang="en-GB" dirty="0"/>
          </a:p>
        </p:txBody>
      </p:sp>
      <p:sp>
        <p:nvSpPr>
          <p:cNvPr id="22" name="ZoneTexte 21"/>
          <p:cNvSpPr txBox="1"/>
          <p:nvPr/>
        </p:nvSpPr>
        <p:spPr>
          <a:xfrm>
            <a:off x="467544" y="2413337"/>
            <a:ext cx="6833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Objectives</a:t>
            </a:r>
            <a:endParaRPr lang="en-GB" sz="2400" b="1" dirty="0"/>
          </a:p>
        </p:txBody>
      </p:sp>
      <p:sp>
        <p:nvSpPr>
          <p:cNvPr id="23" name="ZoneTexte 22"/>
          <p:cNvSpPr txBox="1"/>
          <p:nvPr/>
        </p:nvSpPr>
        <p:spPr>
          <a:xfrm>
            <a:off x="827584" y="2865710"/>
            <a:ext cx="763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To study different ROM methodologies.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To apply ROM techniques to a simple problem.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To define a strategy for fluid-structure interactions problems.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4096766"/>
            <a:ext cx="2627660" cy="2068538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4555404" y="5871701"/>
            <a:ext cx="8038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/>
              <a:t>Source [8]</a:t>
            </a:r>
            <a:endParaRPr lang="fr-FR" sz="900" dirty="0"/>
          </a:p>
        </p:txBody>
      </p:sp>
      <p:sp>
        <p:nvSpPr>
          <p:cNvPr id="25" name="ZoneTexte 24"/>
          <p:cNvSpPr txBox="1"/>
          <p:nvPr/>
        </p:nvSpPr>
        <p:spPr>
          <a:xfrm>
            <a:off x="33016" y="6597352"/>
            <a:ext cx="5979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Structural Wing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odel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R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eduction in Fluid-Structure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nteractions     |     </a:t>
            </a:r>
            <a:r>
              <a:rPr lang="en-GB" sz="1000" dirty="0" err="1" smtClean="0">
                <a:solidFill>
                  <a:schemeClr val="bg1">
                    <a:lumMod val="50000"/>
                  </a:schemeClr>
                </a:solidFill>
              </a:rPr>
              <a:t>Oriol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 CHANDRE VILA</a:t>
            </a:r>
            <a:endParaRPr lang="en-GB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Ellipse 25"/>
          <p:cNvSpPr/>
          <p:nvPr/>
        </p:nvSpPr>
        <p:spPr>
          <a:xfrm>
            <a:off x="1259632" y="116632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128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80528" y="-99392"/>
            <a:ext cx="964907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204807" y="6610998"/>
            <a:ext cx="9649072" cy="418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-180528" y="332656"/>
            <a:ext cx="7632848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-204807" y="764704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9036496" y="4666781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 rot="5400000">
            <a:off x="6653430" y="4083871"/>
            <a:ext cx="157661" cy="48965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902896" y="6525344"/>
            <a:ext cx="2133600" cy="365125"/>
          </a:xfrm>
        </p:spPr>
        <p:txBody>
          <a:bodyPr/>
          <a:lstStyle/>
          <a:p>
            <a:fld id="{73C28AA4-180F-42B4-AFDB-D772C4FDBA04}" type="slidenum">
              <a:rPr lang="fr-FR" smtClean="0"/>
              <a:t>5</a:t>
            </a:fld>
            <a:endParaRPr lang="fr-FR" dirty="0"/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323528" y="49188"/>
            <a:ext cx="66454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State of the Art: ROM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171779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387803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611560" y="116632"/>
            <a:ext cx="151749" cy="139911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827584" y="116631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1043608" y="116631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463677" y="951111"/>
            <a:ext cx="7996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Principal Component Analysis (PCA)</a:t>
            </a:r>
            <a:endParaRPr lang="en-GB" sz="1100" b="1" dirty="0"/>
          </a:p>
        </p:txBody>
      </p:sp>
      <p:sp>
        <p:nvSpPr>
          <p:cNvPr id="21" name="ZoneTexte 20"/>
          <p:cNvSpPr txBox="1"/>
          <p:nvPr/>
        </p:nvSpPr>
        <p:spPr>
          <a:xfrm>
            <a:off x="171779" y="2649910"/>
            <a:ext cx="42049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400" dirty="0" smtClean="0"/>
              <a:t>Widely used in the actuality.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400" dirty="0" smtClean="0"/>
              <a:t>Limitations: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sz="1400" dirty="0"/>
              <a:t>T</a:t>
            </a:r>
            <a:r>
              <a:rPr lang="en-GB" sz="1400" dirty="0" smtClean="0"/>
              <a:t>he results depend on the scaling variables.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sz="1400" dirty="0" smtClean="0"/>
              <a:t>The applicability is limited by certain assumptions.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sz="1400" dirty="0" smtClean="0"/>
              <a:t>No differentiation between classes.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400" dirty="0" smtClean="0"/>
              <a:t>Used in different disciplines: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sz="1400" dirty="0" smtClean="0"/>
              <a:t>SVD in Algebra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sz="1400" dirty="0" smtClean="0"/>
              <a:t>POD in Mechanical Engineering.</a:t>
            </a:r>
          </a:p>
        </p:txBody>
      </p:sp>
      <p:sp>
        <p:nvSpPr>
          <p:cNvPr id="2" name="Rectangle à coins arrondis 1"/>
          <p:cNvSpPr/>
          <p:nvPr/>
        </p:nvSpPr>
        <p:spPr>
          <a:xfrm>
            <a:off x="903458" y="1514401"/>
            <a:ext cx="2444406" cy="1055068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Possible correlated variables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(Observations)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Pentagone 2"/>
          <p:cNvSpPr/>
          <p:nvPr/>
        </p:nvSpPr>
        <p:spPr>
          <a:xfrm>
            <a:off x="3491880" y="1789907"/>
            <a:ext cx="2304256" cy="504056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Orthogonal Transformation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4" name="Rectangle à coins arrondis 23"/>
          <p:cNvSpPr/>
          <p:nvPr/>
        </p:nvSpPr>
        <p:spPr>
          <a:xfrm>
            <a:off x="5915536" y="1514401"/>
            <a:ext cx="2544896" cy="105506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Values of linearly uncorrelated variables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(Principal Components)</a:t>
            </a:r>
            <a:endParaRPr lang="en-GB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à coins arrondis 10"/>
              <p:cNvSpPr/>
              <p:nvPr/>
            </p:nvSpPr>
            <p:spPr>
              <a:xfrm>
                <a:off x="611560" y="4725144"/>
                <a:ext cx="3168352" cy="1353182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 smtClean="0">
                    <a:solidFill>
                      <a:schemeClr val="tx1"/>
                    </a:solidFill>
                  </a:rPr>
                  <a:t>SVD </a:t>
                </a:r>
                <a:r>
                  <a:rPr lang="en-GB" sz="1400" dirty="0" smtClean="0">
                    <a:solidFill>
                      <a:schemeClr val="tx1"/>
                    </a:solidFill>
                  </a:rPr>
                  <a:t>approach</a:t>
                </a:r>
                <a:r>
                  <a:rPr lang="fr-FR" sz="1400" dirty="0" smtClean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tx1"/>
                        </a:solidFill>
                        <a:latin typeface="Cambria Math"/>
                      </a:rPr>
                      <m:t>𝐴</m:t>
                    </m:r>
                    <m:r>
                      <a:rPr lang="fr-FR" sz="1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≈</m:t>
                    </m:r>
                    <m:r>
                      <a:rPr lang="fr-FR" sz="1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𝑈</m:t>
                    </m:r>
                    <m:r>
                      <m:rPr>
                        <m:sty m:val="p"/>
                      </m:rPr>
                      <a:rPr lang="el-GR" sz="1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Σ</m:t>
                    </m:r>
                    <m:sSup>
                      <m:sSupPr>
                        <m:ctrlP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p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fr-FR" sz="14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fr-FR" sz="1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fr-FR" sz="1200" dirty="0" smtClean="0">
                    <a:solidFill>
                      <a:schemeClr val="tx1"/>
                    </a:solidFill>
                  </a:rPr>
                  <a:t>In </a:t>
                </a:r>
                <a:r>
                  <a:rPr lang="fr-FR" sz="1200" dirty="0" err="1" smtClean="0">
                    <a:solidFill>
                      <a:schemeClr val="tx1"/>
                    </a:solidFill>
                  </a:rPr>
                  <a:t>Matlab</a:t>
                </a:r>
                <a:r>
                  <a:rPr lang="fr-FR" sz="1200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pPr algn="ctr"/>
                <a:r>
                  <a:rPr lang="fr-FR" sz="1600" dirty="0" smtClean="0">
                    <a:solidFill>
                      <a:schemeClr val="tx1"/>
                    </a:solidFill>
                    <a:latin typeface="Arabic Typesetting" panose="03020402040406030203" pitchFamily="66" charset="-78"/>
                    <a:ea typeface="Athelas" charset="0"/>
                    <a:cs typeface="Arabic Typesetting" panose="03020402040406030203" pitchFamily="66" charset="-78"/>
                  </a:rPr>
                  <a:t>[</a:t>
                </a:r>
                <a:r>
                  <a:rPr lang="fr-FR" sz="1600" dirty="0" smtClean="0">
                    <a:solidFill>
                      <a:schemeClr val="accent3">
                        <a:lumMod val="75000"/>
                      </a:schemeClr>
                    </a:solidFill>
                    <a:latin typeface="Arabic Typesetting" panose="03020402040406030203" pitchFamily="66" charset="-78"/>
                    <a:ea typeface="Athelas" charset="0"/>
                    <a:cs typeface="Arabic Typesetting" panose="03020402040406030203" pitchFamily="66" charset="-78"/>
                  </a:rPr>
                  <a:t>U</a:t>
                </a:r>
                <a:r>
                  <a:rPr lang="fr-FR" sz="1600" dirty="0" smtClean="0">
                    <a:solidFill>
                      <a:schemeClr val="tx1"/>
                    </a:solidFill>
                    <a:latin typeface="Arabic Typesetting" panose="03020402040406030203" pitchFamily="66" charset="-78"/>
                    <a:ea typeface="Athelas" charset="0"/>
                    <a:cs typeface="Arabic Typesetting" panose="03020402040406030203" pitchFamily="66" charset="-78"/>
                  </a:rPr>
                  <a:t>,</a:t>
                </a:r>
                <a:r>
                  <a:rPr lang="fr-FR" sz="1600" dirty="0" smtClean="0">
                    <a:solidFill>
                      <a:schemeClr val="bg2">
                        <a:lumMod val="25000"/>
                      </a:schemeClr>
                    </a:solidFill>
                    <a:latin typeface="Arabic Typesetting" panose="03020402040406030203" pitchFamily="66" charset="-78"/>
                    <a:ea typeface="Athelas" charset="0"/>
                    <a:cs typeface="Arabic Typesetting" panose="03020402040406030203" pitchFamily="66" charset="-78"/>
                  </a:rPr>
                  <a:t>S</a:t>
                </a:r>
                <a:r>
                  <a:rPr lang="fr-FR" sz="1600" dirty="0" smtClean="0">
                    <a:solidFill>
                      <a:schemeClr val="tx1"/>
                    </a:solidFill>
                    <a:latin typeface="Arabic Typesetting" panose="03020402040406030203" pitchFamily="66" charset="-78"/>
                    <a:ea typeface="Athelas" charset="0"/>
                    <a:cs typeface="Arabic Typesetting" panose="03020402040406030203" pitchFamily="66" charset="-78"/>
                  </a:rPr>
                  <a:t>,</a:t>
                </a:r>
                <a:r>
                  <a:rPr lang="fr-FR" sz="1600" dirty="0" smtClean="0">
                    <a:solidFill>
                      <a:schemeClr val="accent1">
                        <a:lumMod val="75000"/>
                      </a:schemeClr>
                    </a:solidFill>
                    <a:latin typeface="Arabic Typesetting" panose="03020402040406030203" pitchFamily="66" charset="-78"/>
                    <a:ea typeface="Athelas" charset="0"/>
                    <a:cs typeface="Arabic Typesetting" panose="03020402040406030203" pitchFamily="66" charset="-78"/>
                  </a:rPr>
                  <a:t>V</a:t>
                </a:r>
                <a:r>
                  <a:rPr lang="fr-FR" sz="1600" dirty="0" smtClean="0">
                    <a:solidFill>
                      <a:schemeClr val="tx1"/>
                    </a:solidFill>
                    <a:latin typeface="Arabic Typesetting" panose="03020402040406030203" pitchFamily="66" charset="-78"/>
                    <a:ea typeface="Athelas" charset="0"/>
                    <a:cs typeface="Arabic Typesetting" panose="03020402040406030203" pitchFamily="66" charset="-78"/>
                  </a:rPr>
                  <a:t>] = </a:t>
                </a:r>
                <a:r>
                  <a:rPr lang="fr-FR" sz="1600" dirty="0" err="1" smtClean="0">
                    <a:solidFill>
                      <a:schemeClr val="accent2">
                        <a:lumMod val="75000"/>
                      </a:schemeClr>
                    </a:solidFill>
                    <a:latin typeface="Arabic Typesetting" panose="03020402040406030203" pitchFamily="66" charset="-78"/>
                    <a:ea typeface="Athelas" charset="0"/>
                    <a:cs typeface="Arabic Typesetting" panose="03020402040406030203" pitchFamily="66" charset="-78"/>
                  </a:rPr>
                  <a:t>svd</a:t>
                </a:r>
                <a:r>
                  <a:rPr lang="fr-FR" sz="1600" dirty="0" smtClean="0">
                    <a:solidFill>
                      <a:schemeClr val="tx1"/>
                    </a:solidFill>
                    <a:latin typeface="Arabic Typesetting" panose="03020402040406030203" pitchFamily="66" charset="-78"/>
                    <a:ea typeface="Athelas" charset="0"/>
                    <a:cs typeface="Arabic Typesetting" panose="03020402040406030203" pitchFamily="66" charset="-78"/>
                  </a:rPr>
                  <a:t>(</a:t>
                </a:r>
                <a:r>
                  <a:rPr lang="fr-FR" sz="1600" dirty="0" smtClean="0">
                    <a:solidFill>
                      <a:schemeClr val="accent6">
                        <a:lumMod val="75000"/>
                      </a:schemeClr>
                    </a:solidFill>
                    <a:latin typeface="Arabic Typesetting" panose="03020402040406030203" pitchFamily="66" charset="-78"/>
                    <a:ea typeface="Athelas" charset="0"/>
                    <a:cs typeface="Arabic Typesetting" panose="03020402040406030203" pitchFamily="66" charset="-78"/>
                  </a:rPr>
                  <a:t>A</a:t>
                </a:r>
                <a:r>
                  <a:rPr lang="fr-FR" sz="1600" dirty="0" smtClean="0">
                    <a:solidFill>
                      <a:schemeClr val="tx1"/>
                    </a:solidFill>
                    <a:latin typeface="Arabic Typesetting" panose="03020402040406030203" pitchFamily="66" charset="-78"/>
                    <a:ea typeface="Athelas" charset="0"/>
                    <a:cs typeface="Arabic Typesetting" panose="03020402040406030203" pitchFamily="66" charset="-78"/>
                  </a:rPr>
                  <a:t>)</a:t>
                </a:r>
              </a:p>
              <a:p>
                <a:pPr algn="ctr"/>
                <a:r>
                  <a:rPr lang="fr-FR" sz="1600" dirty="0" smtClean="0">
                    <a:solidFill>
                      <a:schemeClr val="tx1"/>
                    </a:solidFill>
                    <a:latin typeface="Arabic Typesetting" panose="03020402040406030203" pitchFamily="66" charset="-78"/>
                    <a:ea typeface="Athelas" charset="0"/>
                    <a:cs typeface="Arabic Typesetting" panose="03020402040406030203" pitchFamily="66" charset="-78"/>
                  </a:rPr>
                  <a:t>[</a:t>
                </a:r>
                <a:r>
                  <a:rPr lang="fr-FR" sz="1600" dirty="0" smtClean="0">
                    <a:solidFill>
                      <a:schemeClr val="accent6">
                        <a:lumMod val="50000"/>
                      </a:schemeClr>
                    </a:solidFill>
                    <a:latin typeface="Arabic Typesetting" panose="03020402040406030203" pitchFamily="66" charset="-78"/>
                    <a:ea typeface="Athelas" charset="0"/>
                    <a:cs typeface="Arabic Typesetting" panose="03020402040406030203" pitchFamily="66" charset="-78"/>
                  </a:rPr>
                  <a:t>Ar</a:t>
                </a:r>
                <a:r>
                  <a:rPr lang="fr-FR" sz="1600" dirty="0" smtClean="0">
                    <a:solidFill>
                      <a:schemeClr val="tx1"/>
                    </a:solidFill>
                    <a:latin typeface="Arabic Typesetting" panose="03020402040406030203" pitchFamily="66" charset="-78"/>
                    <a:ea typeface="Athelas" charset="0"/>
                    <a:cs typeface="Arabic Typesetting" panose="03020402040406030203" pitchFamily="66" charset="-78"/>
                  </a:rPr>
                  <a:t>] = </a:t>
                </a:r>
                <a:r>
                  <a:rPr lang="fr-FR" sz="1600" dirty="0" smtClean="0">
                    <a:solidFill>
                      <a:schemeClr val="accent3">
                        <a:lumMod val="75000"/>
                      </a:schemeClr>
                    </a:solidFill>
                    <a:latin typeface="Arabic Typesetting" panose="03020402040406030203" pitchFamily="66" charset="-78"/>
                    <a:ea typeface="Athelas" charset="0"/>
                    <a:cs typeface="Arabic Typesetting" panose="03020402040406030203" pitchFamily="66" charset="-78"/>
                  </a:rPr>
                  <a:t>U</a:t>
                </a:r>
                <a:r>
                  <a:rPr lang="fr-FR" sz="1600" dirty="0" smtClean="0">
                    <a:solidFill>
                      <a:schemeClr val="tx1"/>
                    </a:solidFill>
                    <a:latin typeface="Arabic Typesetting" panose="03020402040406030203" pitchFamily="66" charset="-78"/>
                    <a:ea typeface="Athelas" charset="0"/>
                    <a:cs typeface="Arabic Typesetting" panose="03020402040406030203" pitchFamily="66" charset="-78"/>
                  </a:rPr>
                  <a:t>(:,1:k)*</a:t>
                </a:r>
                <a:r>
                  <a:rPr lang="fr-FR" sz="1600" dirty="0" smtClean="0">
                    <a:solidFill>
                      <a:schemeClr val="bg2">
                        <a:lumMod val="25000"/>
                      </a:schemeClr>
                    </a:solidFill>
                    <a:latin typeface="Arabic Typesetting" panose="03020402040406030203" pitchFamily="66" charset="-78"/>
                    <a:ea typeface="Athelas" charset="0"/>
                    <a:cs typeface="Arabic Typesetting" panose="03020402040406030203" pitchFamily="66" charset="-78"/>
                  </a:rPr>
                  <a:t>S</a:t>
                </a:r>
                <a:r>
                  <a:rPr lang="fr-FR" sz="1600" dirty="0" smtClean="0">
                    <a:solidFill>
                      <a:schemeClr val="tx1"/>
                    </a:solidFill>
                    <a:latin typeface="Arabic Typesetting" panose="03020402040406030203" pitchFamily="66" charset="-78"/>
                    <a:ea typeface="Athelas" charset="0"/>
                    <a:cs typeface="Arabic Typesetting" panose="03020402040406030203" pitchFamily="66" charset="-78"/>
                  </a:rPr>
                  <a:t>(1:k,1:k)*</a:t>
                </a:r>
                <a:r>
                  <a:rPr lang="fr-FR" sz="1600" dirty="0" smtClean="0">
                    <a:solidFill>
                      <a:schemeClr val="accent1">
                        <a:lumMod val="75000"/>
                      </a:schemeClr>
                    </a:solidFill>
                    <a:latin typeface="Arabic Typesetting" panose="03020402040406030203" pitchFamily="66" charset="-78"/>
                    <a:ea typeface="Athelas" charset="0"/>
                    <a:cs typeface="Arabic Typesetting" panose="03020402040406030203" pitchFamily="66" charset="-78"/>
                  </a:rPr>
                  <a:t>V</a:t>
                </a:r>
                <a:r>
                  <a:rPr lang="fr-FR" sz="1600" dirty="0" smtClean="0">
                    <a:solidFill>
                      <a:schemeClr val="tx1"/>
                    </a:solidFill>
                    <a:latin typeface="Arabic Typesetting" panose="03020402040406030203" pitchFamily="66" charset="-78"/>
                    <a:ea typeface="Athelas" charset="0"/>
                    <a:cs typeface="Arabic Typesetting" panose="03020402040406030203" pitchFamily="66" charset="-78"/>
                  </a:rPr>
                  <a:t>(:,1:k)’</a:t>
                </a:r>
              </a:p>
            </p:txBody>
          </p:sp>
        </mc:Choice>
        <mc:Fallback xmlns="">
          <p:sp>
            <p:nvSpPr>
              <p:cNvPr id="11" name="Rectangle à coins arrondis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725144"/>
                <a:ext cx="3168352" cy="1353182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Imag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214" y="3073525"/>
            <a:ext cx="3362795" cy="2562583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33016" y="6597352"/>
            <a:ext cx="5979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Structural Wing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odel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R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eduction in Fluid-Structure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nteractions     |     </a:t>
            </a:r>
            <a:r>
              <a:rPr lang="en-GB" sz="1000" dirty="0" err="1" smtClean="0">
                <a:solidFill>
                  <a:schemeClr val="bg1">
                    <a:lumMod val="50000"/>
                  </a:schemeClr>
                </a:solidFill>
              </a:rPr>
              <a:t>Oriol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 CHANDRE VILA</a:t>
            </a:r>
            <a:endParaRPr lang="en-GB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5076056" y="1023119"/>
            <a:ext cx="3384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[</a:t>
            </a:r>
            <a:r>
              <a:rPr lang="en-US" sz="1100" b="1" dirty="0" err="1"/>
              <a:t>Kutz</a:t>
            </a:r>
            <a:r>
              <a:rPr lang="en-US" sz="1100" b="1" dirty="0"/>
              <a:t>, </a:t>
            </a:r>
            <a:r>
              <a:rPr lang="en-US" sz="1100" b="1" dirty="0" err="1"/>
              <a:t>Chpt</a:t>
            </a:r>
            <a:r>
              <a:rPr lang="en-US" sz="1100" b="1" dirty="0"/>
              <a:t> 15, Oxford University Press, 2013]</a:t>
            </a:r>
            <a:endParaRPr lang="fr-FR" sz="1100" dirty="0"/>
          </a:p>
        </p:txBody>
      </p:sp>
      <p:sp>
        <p:nvSpPr>
          <p:cNvPr id="28" name="Ellipse 27"/>
          <p:cNvSpPr/>
          <p:nvPr/>
        </p:nvSpPr>
        <p:spPr>
          <a:xfrm>
            <a:off x="1259632" y="116632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997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80528" y="-99392"/>
            <a:ext cx="964907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204807" y="6610998"/>
            <a:ext cx="9649072" cy="418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-180528" y="332656"/>
            <a:ext cx="7632848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-204807" y="764704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9036496" y="4666781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 rot="5400000">
            <a:off x="6653430" y="4083871"/>
            <a:ext cx="157661" cy="48965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902896" y="6525344"/>
            <a:ext cx="2133600" cy="365125"/>
          </a:xfrm>
        </p:spPr>
        <p:txBody>
          <a:bodyPr/>
          <a:lstStyle/>
          <a:p>
            <a:fld id="{73C28AA4-180F-42B4-AFDB-D772C4FDBA04}" type="slidenum">
              <a:rPr lang="fr-FR" smtClean="0"/>
              <a:t>6</a:t>
            </a:fld>
            <a:endParaRPr lang="fr-FR" dirty="0"/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323528" y="49188"/>
            <a:ext cx="66454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State of the Art: ROM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171779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387803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611560" y="116632"/>
            <a:ext cx="151749" cy="139911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827584" y="116631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1043608" y="116631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463677" y="980728"/>
            <a:ext cx="7972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Dynamic Mode Decomposition (DMD)</a:t>
            </a:r>
            <a:endParaRPr lang="en-GB" sz="1100" b="1" dirty="0"/>
          </a:p>
        </p:txBody>
      </p:sp>
      <p:sp>
        <p:nvSpPr>
          <p:cNvPr id="25" name="Rectangle à coins arrondis 24"/>
          <p:cNvSpPr/>
          <p:nvPr/>
        </p:nvSpPr>
        <p:spPr>
          <a:xfrm>
            <a:off x="5220072" y="2852936"/>
            <a:ext cx="3261058" cy="195786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DMD is not a ROM itself, it is more a strategy. However, it uses ROM (usually SVD) to perform a low-rank truncation of the data.</a:t>
            </a:r>
            <a:endParaRPr lang="fr-FR" dirty="0">
              <a:solidFill>
                <a:schemeClr val="tx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33016" y="6597352"/>
            <a:ext cx="5979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Structural Wing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odel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R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eduction in Fluid-Structure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nteractions     |     </a:t>
            </a:r>
            <a:r>
              <a:rPr lang="en-GB" sz="1000" dirty="0" err="1" smtClean="0">
                <a:solidFill>
                  <a:schemeClr val="bg1">
                    <a:lumMod val="50000"/>
                  </a:schemeClr>
                </a:solidFill>
              </a:rPr>
              <a:t>Oriol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 CHANDRE VILA</a:t>
            </a:r>
            <a:endParaRPr lang="en-GB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5364088" y="985293"/>
            <a:ext cx="33843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[</a:t>
            </a:r>
            <a:r>
              <a:rPr lang="en-US" sz="1100" b="1" dirty="0" err="1" smtClean="0"/>
              <a:t>Kutz</a:t>
            </a:r>
            <a:r>
              <a:rPr lang="en-US" sz="1100" b="1" dirty="0" smtClean="0"/>
              <a:t>, SIAM, 2016]</a:t>
            </a:r>
            <a:endParaRPr lang="en-GB" sz="1100" b="1" dirty="0" smtClean="0"/>
          </a:p>
          <a:p>
            <a:r>
              <a:rPr lang="en-GB" sz="1100" b="1" dirty="0" smtClean="0"/>
              <a:t>[</a:t>
            </a:r>
            <a:r>
              <a:rPr lang="en-US" sz="1100" b="1" dirty="0" err="1"/>
              <a:t>Kutz</a:t>
            </a:r>
            <a:r>
              <a:rPr lang="en-US" sz="1100" b="1" dirty="0"/>
              <a:t>, </a:t>
            </a:r>
            <a:r>
              <a:rPr lang="en-US" sz="1100" b="1" dirty="0" err="1"/>
              <a:t>Chpt</a:t>
            </a:r>
            <a:r>
              <a:rPr lang="en-US" sz="1100" b="1" dirty="0"/>
              <a:t> </a:t>
            </a:r>
            <a:r>
              <a:rPr lang="en-US" sz="1100" b="1" dirty="0" smtClean="0"/>
              <a:t>20, </a:t>
            </a:r>
            <a:r>
              <a:rPr lang="en-US" sz="1100" b="1" dirty="0"/>
              <a:t>Oxford University Press, 2013]</a:t>
            </a:r>
            <a:endParaRPr lang="fr-FR" sz="1100" dirty="0"/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742346928"/>
              </p:ext>
            </p:extLst>
          </p:nvPr>
        </p:nvGraphicFramePr>
        <p:xfrm>
          <a:off x="-1692696" y="1556792"/>
          <a:ext cx="8517632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ZoneTexte 9"/>
          <p:cNvSpPr txBox="1"/>
          <p:nvPr/>
        </p:nvSpPr>
        <p:spPr>
          <a:xfrm>
            <a:off x="2670406" y="4149080"/>
            <a:ext cx="204561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accent3">
                    <a:lumMod val="75000"/>
                  </a:schemeClr>
                </a:solidFill>
              </a:rPr>
              <a:t>ADVANTAGES: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300" dirty="0" smtClean="0">
                <a:solidFill>
                  <a:schemeClr val="tx2"/>
                </a:solidFill>
              </a:rPr>
              <a:t>No equations are needed.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300" dirty="0" smtClean="0">
                <a:solidFill>
                  <a:schemeClr val="tx2"/>
                </a:solidFill>
              </a:rPr>
              <a:t>The future state is known for all time</a:t>
            </a:r>
            <a:r>
              <a:rPr lang="en-US" sz="1300" dirty="0" smtClean="0"/>
              <a:t>.</a:t>
            </a:r>
          </a:p>
          <a:p>
            <a:r>
              <a:rPr lang="en-US" sz="1300" b="1" dirty="0" smtClean="0">
                <a:solidFill>
                  <a:srgbClr val="FF0000"/>
                </a:solidFill>
              </a:rPr>
              <a:t>WHEN </a:t>
            </a:r>
            <a:r>
              <a:rPr lang="en-US" sz="1300" b="1" dirty="0">
                <a:solidFill>
                  <a:srgbClr val="FF0000"/>
                </a:solidFill>
              </a:rPr>
              <a:t>DOES IT FAIL? </a:t>
            </a:r>
            <a:endParaRPr lang="en-US" sz="1300" b="1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300" dirty="0" smtClean="0">
                <a:solidFill>
                  <a:schemeClr val="tx2"/>
                </a:solidFill>
              </a:rPr>
              <a:t>Data matrix is full rank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300" dirty="0" smtClean="0">
                <a:solidFill>
                  <a:schemeClr val="tx2"/>
                </a:solidFill>
              </a:rPr>
              <a:t>No suitable low dimensional structure.</a:t>
            </a:r>
            <a:endParaRPr lang="en-GB" sz="1300" dirty="0" smtClean="0">
              <a:solidFill>
                <a:schemeClr val="tx2"/>
              </a:solidFill>
            </a:endParaRPr>
          </a:p>
          <a:p>
            <a:endParaRPr lang="fr-FR" dirty="0"/>
          </a:p>
        </p:txBody>
      </p:sp>
      <p:sp>
        <p:nvSpPr>
          <p:cNvPr id="22" name="Ellipse 21"/>
          <p:cNvSpPr/>
          <p:nvPr/>
        </p:nvSpPr>
        <p:spPr>
          <a:xfrm>
            <a:off x="1259632" y="116632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885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Diagramme 2"/>
              <p:cNvGraphicFramePr/>
              <p:nvPr>
                <p:extLst>
                  <p:ext uri="{D42A27DB-BD31-4B8C-83A1-F6EECF244321}">
                    <p14:modId xmlns:p14="http://schemas.microsoft.com/office/powerpoint/2010/main" val="4196188238"/>
                  </p:ext>
                </p:extLst>
              </p:nvPr>
            </p:nvGraphicFramePr>
            <p:xfrm>
              <a:off x="-324544" y="1406198"/>
              <a:ext cx="9477350" cy="4064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3" name="Diagramme 2"/>
              <p:cNvGraphicFramePr/>
              <p:nvPr>
                <p:extLst>
                  <p:ext uri="{D42A27DB-BD31-4B8C-83A1-F6EECF244321}">
                    <p14:modId xmlns:p14="http://schemas.microsoft.com/office/powerpoint/2010/main" val="4196188238"/>
                  </p:ext>
                </p:extLst>
              </p:nvPr>
            </p:nvGraphicFramePr>
            <p:xfrm>
              <a:off x="-324544" y="1406198"/>
              <a:ext cx="9477350" cy="4064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sp>
        <p:nvSpPr>
          <p:cNvPr id="4" name="Rectangle 3"/>
          <p:cNvSpPr/>
          <p:nvPr/>
        </p:nvSpPr>
        <p:spPr>
          <a:xfrm>
            <a:off x="-180528" y="-99392"/>
            <a:ext cx="964907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204807" y="6610998"/>
            <a:ext cx="9649072" cy="418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-180528" y="332656"/>
            <a:ext cx="7632848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-204807" y="764704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9036496" y="4666781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 rot="5400000">
            <a:off x="6653430" y="4083871"/>
            <a:ext cx="157661" cy="48965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902896" y="6525344"/>
            <a:ext cx="2133600" cy="365125"/>
          </a:xfrm>
        </p:spPr>
        <p:txBody>
          <a:bodyPr/>
          <a:lstStyle/>
          <a:p>
            <a:fld id="{73C28AA4-180F-42B4-AFDB-D772C4FDBA04}" type="slidenum">
              <a:rPr lang="fr-FR" smtClean="0"/>
              <a:t>7</a:t>
            </a:fld>
            <a:endParaRPr lang="fr-FR" dirty="0"/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323528" y="49188"/>
            <a:ext cx="66454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State of the Art: ROM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171779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387803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611560" y="116632"/>
            <a:ext cx="151749" cy="139911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827584" y="116631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1043608" y="116631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463677" y="1052736"/>
            <a:ext cx="6833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Proper Generalized Decomposition (PGD)</a:t>
            </a:r>
            <a:r>
              <a:rPr lang="en-GB" sz="1100" b="1" dirty="0" smtClean="0"/>
              <a:t> </a:t>
            </a:r>
            <a:endParaRPr lang="en-GB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à coins arrondis 24"/>
              <p:cNvSpPr/>
              <p:nvPr/>
            </p:nvSpPr>
            <p:spPr>
              <a:xfrm>
                <a:off x="1954817" y="4425227"/>
                <a:ext cx="4849178" cy="170583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PGD is not a ROM itself, it is more a strategy. However, it can use ROM to economize the vectors solutions </a:t>
                </a:r>
                <a:r>
                  <a:rPr lang="en-GB" b="1" i="1" dirty="0">
                    <a:solidFill>
                      <a:schemeClr val="tx1"/>
                    </a:solidFill>
                  </a:rPr>
                  <a:t>R</a:t>
                </a:r>
                <a:r>
                  <a:rPr lang="en-GB" dirty="0">
                    <a:solidFill>
                      <a:schemeClr val="tx1"/>
                    </a:solidFill>
                  </a:rPr>
                  <a:t>, </a:t>
                </a:r>
                <a:r>
                  <a:rPr lang="en-GB" b="1" i="1" dirty="0">
                    <a:solidFill>
                      <a:schemeClr val="tx1"/>
                    </a:solidFill>
                  </a:rPr>
                  <a:t>S</a:t>
                </a:r>
                <a:r>
                  <a:rPr lang="en-GB" dirty="0">
                    <a:solidFill>
                      <a:schemeClr val="tx1"/>
                    </a:solidFill>
                  </a:rPr>
                  <a:t>, </a:t>
                </a:r>
                <a:r>
                  <a:rPr lang="en-GB" b="1" i="1" dirty="0" smtClean="0">
                    <a:solidFill>
                      <a:schemeClr val="tx1"/>
                    </a:solidFill>
                  </a:rPr>
                  <a:t>T</a:t>
                </a:r>
                <a:r>
                  <a:rPr lang="en-GB" dirty="0" smtClean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GB" i="1" smtClean="0">
                        <a:solidFill>
                          <a:schemeClr val="tx1"/>
                        </a:solidFill>
                        <a:latin typeface="Cambria Math"/>
                      </a:rPr>
                      <m:t>⋯</m:t>
                    </m:r>
                  </m:oMath>
                </a14:m>
                <a:r>
                  <a:rPr lang="en-GB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GB" b="1" i="1" dirty="0">
                    <a:solidFill>
                      <a:schemeClr val="tx1"/>
                    </a:solidFill>
                  </a:rPr>
                  <a:t>Z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endParaRPr lang="fr-FR" dirty="0">
                  <a:solidFill>
                    <a:schemeClr val="tx1"/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endParaRPr>
              </a:p>
            </p:txBody>
          </p:sp>
        </mc:Choice>
        <mc:Fallback xmlns="">
          <p:sp>
            <p:nvSpPr>
              <p:cNvPr id="25" name="Rectangle à coins arrondis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817" y="4425227"/>
                <a:ext cx="4849178" cy="1705833"/>
              </a:xfrm>
              <a:prstGeom prst="round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ZoneTexte 21"/>
          <p:cNvSpPr txBox="1"/>
          <p:nvPr/>
        </p:nvSpPr>
        <p:spPr>
          <a:xfrm>
            <a:off x="33016" y="6597352"/>
            <a:ext cx="5979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Structural Wing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odel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R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eduction in Fluid-Structure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nteractions     |     </a:t>
            </a:r>
            <a:r>
              <a:rPr lang="en-GB" sz="1000" dirty="0" err="1" smtClean="0">
                <a:solidFill>
                  <a:schemeClr val="bg1">
                    <a:lumMod val="50000"/>
                  </a:schemeClr>
                </a:solidFill>
              </a:rPr>
              <a:t>Oriol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 CHANDRE VILA</a:t>
            </a:r>
            <a:endParaRPr lang="en-GB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5759624" y="1145467"/>
            <a:ext cx="3384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smtClean="0"/>
              <a:t>[</a:t>
            </a:r>
            <a:r>
              <a:rPr lang="en-US" sz="1100" b="1" dirty="0" err="1" smtClean="0"/>
              <a:t>Chinesta</a:t>
            </a:r>
            <a:r>
              <a:rPr lang="en-US" sz="1100" b="1" dirty="0" smtClean="0"/>
              <a:t> et al., Springer, 2014]</a:t>
            </a:r>
            <a:endParaRPr lang="fr-FR" sz="1100" dirty="0"/>
          </a:p>
        </p:txBody>
      </p:sp>
      <p:sp>
        <p:nvSpPr>
          <p:cNvPr id="23" name="Ellipse 22"/>
          <p:cNvSpPr/>
          <p:nvPr/>
        </p:nvSpPr>
        <p:spPr>
          <a:xfrm>
            <a:off x="1259632" y="116632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196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80528" y="-99392"/>
            <a:ext cx="964907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204807" y="6610998"/>
            <a:ext cx="9649072" cy="418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-180528" y="332656"/>
            <a:ext cx="7632848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-204807" y="764704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9036496" y="4666781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 rot="5400000">
            <a:off x="6653430" y="4083871"/>
            <a:ext cx="157661" cy="48965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902896" y="6525344"/>
            <a:ext cx="2133600" cy="365125"/>
          </a:xfrm>
        </p:spPr>
        <p:txBody>
          <a:bodyPr/>
          <a:lstStyle/>
          <a:p>
            <a:fld id="{73C28AA4-180F-42B4-AFDB-D772C4FDBA04}" type="slidenum">
              <a:rPr lang="fr-FR" smtClean="0"/>
              <a:t>8</a:t>
            </a:fld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0" t="12612" r="10710" b="17610"/>
          <a:stretch/>
        </p:blipFill>
        <p:spPr>
          <a:xfrm>
            <a:off x="7812360" y="332655"/>
            <a:ext cx="989807" cy="580265"/>
          </a:xfrm>
          <a:prstGeom prst="rect">
            <a:avLst/>
          </a:prstGeom>
        </p:spPr>
      </p:pic>
      <p:sp>
        <p:nvSpPr>
          <p:cNvPr id="14" name="Titre 1"/>
          <p:cNvSpPr txBox="1">
            <a:spLocks/>
          </p:cNvSpPr>
          <p:nvPr/>
        </p:nvSpPr>
        <p:spPr>
          <a:xfrm>
            <a:off x="323528" y="49188"/>
            <a:ext cx="66454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State of the Art: ROM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171779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387803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611560" y="116632"/>
            <a:ext cx="151749" cy="139911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827584" y="116631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1043608" y="116631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463677" y="980728"/>
            <a:ext cx="6833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Analysis of Performance of ROM</a:t>
            </a:r>
            <a:endParaRPr lang="en-GB" sz="1100" b="1" dirty="0"/>
          </a:p>
        </p:txBody>
      </p:sp>
      <p:sp>
        <p:nvSpPr>
          <p:cNvPr id="23" name="ZoneTexte 22"/>
          <p:cNvSpPr txBox="1"/>
          <p:nvPr/>
        </p:nvSpPr>
        <p:spPr>
          <a:xfrm>
            <a:off x="525488" y="1442393"/>
            <a:ext cx="439248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400" dirty="0" err="1" smtClean="0">
                <a:solidFill>
                  <a:schemeClr val="tx1"/>
                </a:solidFill>
              </a:rPr>
              <a:t>Galerkin</a:t>
            </a:r>
            <a:r>
              <a:rPr lang="en-GB" sz="1400" dirty="0" smtClean="0">
                <a:solidFill>
                  <a:schemeClr val="tx1"/>
                </a:solidFill>
              </a:rPr>
              <a:t> Reduced Basis (G-RB) + POD or Greedy Algorithm.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400" dirty="0" smtClean="0"/>
              <a:t>The parametric dependence of the PDE solution is exploited.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400" b="1" dirty="0" smtClean="0">
                <a:solidFill>
                  <a:schemeClr val="bg1">
                    <a:lumMod val="50000"/>
                  </a:schemeClr>
                </a:solidFill>
              </a:rPr>
              <a:t>PROBLEM</a:t>
            </a:r>
            <a:r>
              <a:rPr lang="en-GB" sz="1400" dirty="0" smtClean="0">
                <a:solidFill>
                  <a:schemeClr val="tx1"/>
                </a:solidFill>
              </a:rPr>
              <a:t>: Steady heat conduction-convection problem</a:t>
            </a:r>
            <a:r>
              <a:rPr lang="en-GB" sz="1600" dirty="0" smtClean="0">
                <a:solidFill>
                  <a:schemeClr val="tx1"/>
                </a:solidFill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à coins arrondis 24"/>
              <p:cNvSpPr/>
              <p:nvPr/>
            </p:nvSpPr>
            <p:spPr>
              <a:xfrm>
                <a:off x="303363" y="4581128"/>
                <a:ext cx="4176463" cy="1728192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Error bounds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pPr marL="342900" indent="-342900" algn="ctr">
                  <a:buFont typeface="+mj-lt"/>
                  <a:buAutoNum type="arabicParenR"/>
                </a:pPr>
                <a:r>
                  <a:rPr lang="en-US" sz="1400" dirty="0" smtClean="0">
                    <a:solidFill>
                      <a:schemeClr val="tx1"/>
                    </a:solidFill>
                    <a:cs typeface="Arabic Typesetting" panose="03020402040406030203" pitchFamily="66" charset="-78"/>
                  </a:rPr>
                  <a:t>To </a:t>
                </a:r>
                <a:r>
                  <a:rPr lang="en-US" sz="1400" dirty="0">
                    <a:solidFill>
                      <a:schemeClr val="tx1"/>
                    </a:solidFill>
                    <a:cs typeface="Arabic Typesetting" panose="03020402040406030203" pitchFamily="66" charset="-78"/>
                  </a:rPr>
                  <a:t>c</a:t>
                </a:r>
                <a:r>
                  <a:rPr lang="en-US" sz="1400" dirty="0" smtClean="0">
                    <a:solidFill>
                      <a:schemeClr val="tx1"/>
                    </a:solidFill>
                    <a:cs typeface="Arabic Typesetting" panose="03020402040406030203" pitchFamily="66" charset="-78"/>
                  </a:rPr>
                  <a:t>ompute the norm: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/>
                                <a:cs typeface="Arabic Typesetting" panose="03020402040406030203" pitchFamily="66" charset="-78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/>
                                    <a:cs typeface="Arabic Typesetting" panose="03020402040406030203" pitchFamily="66" charset="-78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/>
                                    <a:cs typeface="Arabic Typesetting" panose="03020402040406030203" pitchFamily="66" charset="-78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/>
                                    <a:cs typeface="Arabic Typesetting" panose="03020402040406030203" pitchFamily="66" charset="-78"/>
                                  </a:rPr>
                                  <m:t>h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/>
                                    <a:cs typeface="Arabic Typesetting" panose="03020402040406030203" pitchFamily="66" charset="-78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/>
                                    <a:cs typeface="Arabic Typesetting" panose="03020402040406030203" pitchFamily="66" charset="-78"/>
                                  </a:rPr>
                                  <m:t>𝜇</m:t>
                                </m:r>
                              </m:e>
                            </m:d>
                            <m:r>
                              <a:rPr lang="en-US" sz="1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/>
                                <a:cs typeface="Arabic Typesetting" panose="03020402040406030203" pitchFamily="66" charset="-78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/>
                                    <a:cs typeface="Arabic Typesetting" panose="03020402040406030203" pitchFamily="66" charset="-78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/>
                                    <a:cs typeface="Arabic Typesetting" panose="03020402040406030203" pitchFamily="66" charset="-78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/>
                                    <a:cs typeface="Arabic Typesetting" panose="03020402040406030203" pitchFamily="66" charset="-78"/>
                                  </a:rPr>
                                  <m:t>𝑁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/>
                                    <a:cs typeface="Arabic Typesetting" panose="03020402040406030203" pitchFamily="66" charset="-78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/>
                                    <a:cs typeface="Arabic Typesetting" panose="03020402040406030203" pitchFamily="66" charset="-78"/>
                                  </a:rPr>
                                  <m:t>𝜇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1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  <m:t>𝑉</m:t>
                        </m:r>
                      </m:sub>
                    </m:sSub>
                  </m:oMath>
                </a14:m>
                <a:endParaRPr lang="en-US" sz="1400" dirty="0" smtClean="0">
                  <a:solidFill>
                    <a:schemeClr val="tx1"/>
                  </a:solidFill>
                  <a:cs typeface="Arabic Typesetting" panose="03020402040406030203" pitchFamily="66" charset="-78"/>
                </a:endParaRPr>
              </a:p>
              <a:p>
                <a:pPr marL="342900" indent="-342900" algn="ctr">
                  <a:buFont typeface="+mj-lt"/>
                  <a:buAutoNum type="arabicParenR"/>
                </a:pPr>
                <a:r>
                  <a:rPr lang="en-US" sz="1400" dirty="0" smtClean="0">
                    <a:solidFill>
                      <a:schemeClr val="tx1"/>
                    </a:solidFill>
                    <a:cs typeface="Arabic Typesetting" panose="03020402040406030203" pitchFamily="66" charset="-78"/>
                  </a:rPr>
                  <a:t>To compute the stability factor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  <m:t>𝛽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  <a:cs typeface="Arabic Typesetting" panose="03020402040406030203" pitchFamily="66" charset="-78"/>
                  </a:rPr>
                  <a:t>) with </a:t>
                </a:r>
                <a:r>
                  <a:rPr lang="en-US" sz="1400" i="1" dirty="0" err="1" smtClean="0">
                    <a:solidFill>
                      <a:schemeClr val="accent2">
                        <a:lumMod val="75000"/>
                      </a:schemeClr>
                    </a:solidFill>
                    <a:cs typeface="Arabic Typesetting" panose="03020402040406030203" pitchFamily="66" charset="-78"/>
                  </a:rPr>
                  <a:t>Interpolatory</a:t>
                </a:r>
                <a:r>
                  <a:rPr lang="en-US" sz="1400" i="1" dirty="0" smtClean="0">
                    <a:solidFill>
                      <a:schemeClr val="accent2">
                        <a:lumMod val="75000"/>
                      </a:schemeClr>
                    </a:solidFill>
                    <a:cs typeface="Arabic Typesetting" panose="03020402040406030203" pitchFamily="66" charset="-78"/>
                  </a:rPr>
                  <a:t> Radial Basis function</a:t>
                </a:r>
                <a:r>
                  <a:rPr lang="en-US" sz="1400" dirty="0" smtClean="0">
                    <a:solidFill>
                      <a:schemeClr val="tx1"/>
                    </a:solidFill>
                    <a:cs typeface="Arabic Typesetting" panose="03020402040406030203" pitchFamily="66" charset="-78"/>
                  </a:rPr>
                  <a:t>.</a:t>
                </a:r>
              </a:p>
              <a:p>
                <a:pPr marL="342900" indent="-342900" algn="ctr">
                  <a:buFont typeface="+mj-lt"/>
                  <a:buAutoNum type="arabicParenR"/>
                </a:pPr>
                <a:r>
                  <a:rPr lang="en-US" sz="1400" dirty="0" smtClean="0">
                    <a:solidFill>
                      <a:schemeClr val="tx1"/>
                    </a:solidFill>
                    <a:cs typeface="Arabic Typesetting" panose="03020402040406030203" pitchFamily="66" charset="-78"/>
                  </a:rPr>
                  <a:t>To compute the error estimator: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abic Typesetting" panose="03020402040406030203" pitchFamily="66" charset="-78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/>
                              </a:solidFill>
                              <a:latin typeface="Cambria Math"/>
                              <a:cs typeface="Arabic Typesetting" panose="03020402040406030203" pitchFamily="66" charset="-78"/>
                            </a:rPr>
                            <m:t>Δ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abic Typesetting" panose="03020402040406030203" pitchFamily="66" charset="-78"/>
                            </a:rPr>
                            <m:t>𝑁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  <a:cs typeface="Arabic Typesetting" panose="03020402040406030203" pitchFamily="66" charset="-78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abic Typesetting" panose="03020402040406030203" pitchFamily="66" charset="-78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  <a:cs typeface="Arabic Typesetting" panose="03020402040406030203" pitchFamily="66" charset="-78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1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  <a:cs typeface="Arabic Typesetting" panose="03020402040406030203" pitchFamily="66" charset="-78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  <a:cs typeface="Arabic Typesetting" panose="03020402040406030203" pitchFamily="66" charset="-7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  <a:cs typeface="Arabic Typesetting" panose="03020402040406030203" pitchFamily="66" charset="-78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  <a:cs typeface="Arabic Typesetting" panose="03020402040406030203" pitchFamily="66" charset="-78"/>
                                        </a:rPr>
                                        <m:t>h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  <a:cs typeface="Arabic Typesetting" panose="03020402040406030203" pitchFamily="66" charset="-78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  <a:cs typeface="Arabic Typesetting" panose="03020402040406030203" pitchFamily="66" charset="-78"/>
                                        </a:rPr>
                                        <m:t>𝜇</m:t>
                                      </m:r>
                                    </m:e>
                                  </m:d>
                                  <m:r>
                                    <a:rPr lang="en-US" sz="1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  <a:cs typeface="Arabic Typesetting" panose="03020402040406030203" pitchFamily="66" charset="-78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  <a:cs typeface="Arabic Typesetting" panose="03020402040406030203" pitchFamily="66" charset="-7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  <a:cs typeface="Arabic Typesetting" panose="03020402040406030203" pitchFamily="66" charset="-78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  <a:cs typeface="Arabic Typesetting" panose="03020402040406030203" pitchFamily="66" charset="-78"/>
                                        </a:rPr>
                                        <m:t>𝑁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  <a:cs typeface="Arabic Typesetting" panose="03020402040406030203" pitchFamily="66" charset="-78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/>
                                          <a:cs typeface="Arabic Typesetting" panose="03020402040406030203" pitchFamily="66" charset="-78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  <a:cs typeface="Arabic Typesetting" panose="03020402040406030203" pitchFamily="66" charset="-78"/>
                                </a:rPr>
                                <m:t>𝑉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  <a:cs typeface="Arabic Typesetting" panose="03020402040406030203" pitchFamily="66" charset="-78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  <a:cs typeface="Arabic Typesetting" panose="03020402040406030203" pitchFamily="66" charset="-78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  <a:cs typeface="Arabic Typesetting" panose="03020402040406030203" pitchFamily="66" charset="-78"/>
                                </a:rPr>
                                <m:t>h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dirty="0" smtClean="0">
                  <a:solidFill>
                    <a:schemeClr val="tx1"/>
                  </a:solidFill>
                  <a:cs typeface="Arabic Typesetting" panose="03020402040406030203" pitchFamily="66" charset="-78"/>
                </a:endParaRPr>
              </a:p>
            </p:txBody>
          </p:sp>
        </mc:Choice>
        <mc:Fallback xmlns="">
          <p:sp>
            <p:nvSpPr>
              <p:cNvPr id="25" name="Rectangle à coins arrondis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363" y="4581128"/>
                <a:ext cx="4176463" cy="1728192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au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6249899"/>
                  </p:ext>
                </p:extLst>
              </p:nvPr>
            </p:nvGraphicFramePr>
            <p:xfrm>
              <a:off x="4967461" y="1844824"/>
              <a:ext cx="4086319" cy="194074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6732"/>
                    <a:gridCol w="645626"/>
                    <a:gridCol w="1368152"/>
                    <a:gridCol w="705809"/>
                  </a:tblGrid>
                  <a:tr h="2656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noProof="0" dirty="0" smtClean="0"/>
                            <a:t>High-fidelity model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noProof="0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i="0" noProof="0" dirty="0" smtClean="0"/>
                            <a:t>Reduced-Order model</a:t>
                          </a:r>
                          <a:endParaRPr lang="en-US" sz="1200" i="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i="0" noProof="0" dirty="0"/>
                        </a:p>
                      </a:txBody>
                      <a:tcPr anchor="ctr"/>
                    </a:tc>
                  </a:tr>
                  <a:tr h="2656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noProof="0" dirty="0" smtClean="0"/>
                            <a:t># FE </a:t>
                          </a:r>
                          <a:r>
                            <a:rPr lang="en-US" sz="1200" noProof="0" dirty="0" err="1" smtClean="0"/>
                            <a:t>dofs</a:t>
                          </a:r>
                          <a:r>
                            <a:rPr lang="en-US" sz="1200" noProof="0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200" b="0" i="1" noProof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noProof="0" smtClean="0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fr-FR" sz="1200" b="0" i="1" noProof="0" smtClean="0">
                                      <a:latin typeface="Cambria Math"/>
                                    </a:rPr>
                                    <m:t>h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noProof="0" dirty="0" smtClean="0"/>
                            <a:t>)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noProof="0" dirty="0" smtClean="0"/>
                            <a:t>44171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noProof="0" dirty="0" smtClean="0"/>
                            <a:t># RB </a:t>
                          </a:r>
                          <a:r>
                            <a:rPr lang="en-US" sz="1200" noProof="0" dirty="0" err="1" smtClean="0"/>
                            <a:t>dofs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noProof="0" dirty="0" smtClean="0"/>
                            <a:t>29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</a:tr>
                  <a:tr h="4588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noProof="0" dirty="0" smtClean="0"/>
                            <a:t>Affine</a:t>
                          </a:r>
                          <a:r>
                            <a:rPr lang="en-US" sz="1200" baseline="0" noProof="0" dirty="0" smtClean="0"/>
                            <a:t> operator components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200" b="0" i="1" baseline="0" noProof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baseline="0" noProof="0" smtClean="0">
                                      <a:latin typeface="Cambria Math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fr-FR" sz="1200" b="0" i="1" baseline="0" noProof="0" smtClean="0">
                                      <a:latin typeface="Cambria Math"/>
                                    </a:rPr>
                                    <m:t>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noProof="0" dirty="0" smtClean="0"/>
                            <a:t>)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noProof="0" dirty="0" smtClean="0"/>
                            <a:t>2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noProof="0" dirty="0" err="1" smtClean="0"/>
                            <a:t>Dofs</a:t>
                          </a:r>
                          <a:r>
                            <a:rPr lang="en-US" sz="1200" baseline="0" noProof="0" dirty="0" smtClean="0"/>
                            <a:t> reduction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noProof="0" dirty="0" smtClean="0"/>
                            <a:t>1520:1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</a:tr>
                  <a:tr h="4743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noProof="0" dirty="0" smtClean="0"/>
                            <a:t>Affine</a:t>
                          </a:r>
                          <a:r>
                            <a:rPr lang="en-US" sz="1200" baseline="0" noProof="0" dirty="0" smtClean="0"/>
                            <a:t> RHs components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200" b="0" i="1" baseline="0" noProof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baseline="0" noProof="0" smtClean="0">
                                      <a:latin typeface="Cambria Math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fr-FR" sz="1200" b="0" i="1" baseline="0" noProof="0" smtClean="0">
                                      <a:latin typeface="Cambria Math"/>
                                    </a:rPr>
                                    <m:t>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noProof="0" dirty="0" smtClean="0"/>
                            <a:t>)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noProof="0" dirty="0" smtClean="0"/>
                            <a:t>6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noProof="0" dirty="0" smtClean="0"/>
                            <a:t>Offline</a:t>
                          </a:r>
                          <a:r>
                            <a:rPr lang="en-US" sz="1200" baseline="0" noProof="0" dirty="0" smtClean="0"/>
                            <a:t> CPU time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FR" sz="1200" b="0" i="1" noProof="0" smtClean="0">
                                  <a:latin typeface="Cambria Math"/>
                                </a:rPr>
                                <m:t>≈5</m:t>
                              </m:r>
                            </m:oMath>
                          </a14:m>
                          <a:r>
                            <a:rPr lang="en-US" sz="1200" noProof="0" dirty="0" smtClean="0"/>
                            <a:t> min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</a:tr>
                  <a:tr h="4588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noProof="0" dirty="0" smtClean="0"/>
                            <a:t>FE solution time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FR" sz="1200" b="0" i="1" noProof="0" smtClean="0">
                                  <a:latin typeface="Cambria Math"/>
                                </a:rPr>
                                <m:t>≈3,5</m:t>
                              </m:r>
                            </m:oMath>
                          </a14:m>
                          <a:r>
                            <a:rPr lang="en-US" sz="1200" noProof="0" dirty="0" smtClean="0"/>
                            <a:t> s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noProof="0" dirty="0" smtClean="0"/>
                            <a:t>Online CPU time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noProof="0" dirty="0" smtClean="0"/>
                            <a:t>1 </a:t>
                          </a:r>
                          <a:r>
                            <a:rPr lang="en-US" sz="1200" noProof="0" dirty="0" err="1" smtClean="0"/>
                            <a:t>ms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au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8037078"/>
                  </p:ext>
                </p:extLst>
              </p:nvPr>
            </p:nvGraphicFramePr>
            <p:xfrm>
              <a:off x="4967461" y="1844824"/>
              <a:ext cx="4086319" cy="194074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6732"/>
                    <a:gridCol w="645626"/>
                    <a:gridCol w="1368152"/>
                    <a:gridCol w="705809"/>
                  </a:tblGrid>
                  <a:tr h="27432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noProof="0" dirty="0" smtClean="0"/>
                            <a:t>High-fidelity model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noProof="0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i="0" noProof="0" dirty="0" smtClean="0"/>
                            <a:t>Reduced-Order model</a:t>
                          </a:r>
                          <a:endParaRPr lang="en-US" sz="1200" i="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i="0" noProof="0" dirty="0"/>
                        </a:p>
                      </a:txBody>
                      <a:tcPr anchor="ctr"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446" t="-102222" r="-199554" b="-5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noProof="0" dirty="0" smtClean="0"/>
                            <a:t>44171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noProof="0" dirty="0" smtClean="0"/>
                            <a:t># RB </a:t>
                          </a:r>
                          <a:r>
                            <a:rPr lang="en-US" sz="1200" noProof="0" dirty="0" err="1" smtClean="0"/>
                            <a:t>dofs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noProof="0" dirty="0" smtClean="0"/>
                            <a:t>29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</a:tr>
                  <a:tr h="458868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446" t="-121333" r="-199554" b="-2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noProof="0" dirty="0" smtClean="0"/>
                            <a:t>2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noProof="0" dirty="0" err="1" smtClean="0"/>
                            <a:t>Dofs</a:t>
                          </a:r>
                          <a:r>
                            <a:rPr lang="en-US" sz="1200" baseline="0" noProof="0" dirty="0" smtClean="0"/>
                            <a:t> reduction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noProof="0" dirty="0" smtClean="0"/>
                            <a:t>1520:1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</a:tr>
                  <a:tr h="474365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446" t="-212821" r="-199554" b="-9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noProof="0" dirty="0" smtClean="0"/>
                            <a:t>6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noProof="0" dirty="0" smtClean="0"/>
                            <a:t>Offline</a:t>
                          </a:r>
                          <a:r>
                            <a:rPr lang="en-US" sz="1200" baseline="0" noProof="0" dirty="0" smtClean="0"/>
                            <a:t> CPU time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478448" t="-212821" r="-862" b="-96154"/>
                          </a:stretch>
                        </a:blipFill>
                      </a:tcPr>
                    </a:tc>
                  </a:tr>
                  <a:tr h="4588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noProof="0" dirty="0" smtClean="0"/>
                            <a:t>FE solution time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212264" t="-325333" r="-321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noProof="0" dirty="0" smtClean="0"/>
                            <a:t>Online CPU time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noProof="0" dirty="0" smtClean="0"/>
                            <a:t>1 </a:t>
                          </a:r>
                          <a:r>
                            <a:rPr lang="en-US" sz="1200" noProof="0" dirty="0" err="1" smtClean="0"/>
                            <a:t>ms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21" name="ZoneTexte 20"/>
          <p:cNvSpPr txBox="1"/>
          <p:nvPr/>
        </p:nvSpPr>
        <p:spPr>
          <a:xfrm>
            <a:off x="5004048" y="1416251"/>
            <a:ext cx="403244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Table 2. Computational details for HF and RB models. </a:t>
            </a:r>
            <a:r>
              <a:rPr lang="en-GB" sz="800" dirty="0"/>
              <a:t>[</a:t>
            </a:r>
            <a:r>
              <a:rPr lang="en-US" sz="800" dirty="0" err="1"/>
              <a:t>Quarteroni</a:t>
            </a:r>
            <a:r>
              <a:rPr lang="en-US" sz="800" dirty="0"/>
              <a:t> et al., </a:t>
            </a:r>
            <a:r>
              <a:rPr lang="en-US" sz="800" dirty="0" err="1"/>
              <a:t>Chpt</a:t>
            </a:r>
            <a:r>
              <a:rPr lang="en-US" sz="800" dirty="0"/>
              <a:t> 3, Springer, 2016]</a:t>
            </a:r>
            <a:endParaRPr lang="en-GB" sz="800" dirty="0"/>
          </a:p>
        </p:txBody>
      </p:sp>
      <p:sp>
        <p:nvSpPr>
          <p:cNvPr id="22" name="ZoneTexte 21"/>
          <p:cNvSpPr txBox="1"/>
          <p:nvPr/>
        </p:nvSpPr>
        <p:spPr>
          <a:xfrm>
            <a:off x="33016" y="6597352"/>
            <a:ext cx="5979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Structural Wing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odel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R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eduction in Fluid-Structure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nteractions     |     </a:t>
            </a:r>
            <a:r>
              <a:rPr lang="en-GB" sz="1000" dirty="0" err="1" smtClean="0">
                <a:solidFill>
                  <a:schemeClr val="bg1">
                    <a:lumMod val="50000"/>
                  </a:schemeClr>
                </a:solidFill>
              </a:rPr>
              <a:t>Oriol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 CHANDRE VILA</a:t>
            </a:r>
            <a:endParaRPr lang="en-GB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4716016" y="1073459"/>
            <a:ext cx="3384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smtClean="0"/>
              <a:t>[</a:t>
            </a:r>
            <a:r>
              <a:rPr lang="en-US" sz="1100" b="1" dirty="0" err="1" smtClean="0"/>
              <a:t>Quarteroni</a:t>
            </a:r>
            <a:r>
              <a:rPr lang="en-US" sz="1100" b="1" dirty="0" smtClean="0"/>
              <a:t> et al., </a:t>
            </a:r>
            <a:r>
              <a:rPr lang="en-US" sz="1100" b="1" dirty="0"/>
              <a:t>Springer, </a:t>
            </a:r>
            <a:r>
              <a:rPr lang="en-US" sz="1100" b="1" dirty="0" smtClean="0"/>
              <a:t>2016]</a:t>
            </a:r>
            <a:endParaRPr lang="fr-FR" sz="11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3861048"/>
            <a:ext cx="3234977" cy="2091362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4671392" y="5877272"/>
            <a:ext cx="4365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Figure 1. Comparison of the average error and bound error estimator computed on a set of 350 random values. </a:t>
            </a:r>
            <a:r>
              <a:rPr lang="en-GB" sz="800" dirty="0"/>
              <a:t>[</a:t>
            </a:r>
            <a:r>
              <a:rPr lang="en-US" sz="800" dirty="0" err="1"/>
              <a:t>Quarteroni</a:t>
            </a:r>
            <a:r>
              <a:rPr lang="en-US" sz="800" dirty="0"/>
              <a:t> et al., </a:t>
            </a:r>
            <a:r>
              <a:rPr lang="en-US" sz="800" dirty="0" err="1"/>
              <a:t>Chpt</a:t>
            </a:r>
            <a:r>
              <a:rPr lang="en-US" sz="800" dirty="0"/>
              <a:t> 3, Springer, 2016]</a:t>
            </a:r>
            <a:endParaRPr lang="en-GB" sz="800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794" y="2684537"/>
            <a:ext cx="3054390" cy="1796963"/>
          </a:xfrm>
          <a:prstGeom prst="rect">
            <a:avLst/>
          </a:prstGeom>
        </p:spPr>
      </p:pic>
      <p:sp>
        <p:nvSpPr>
          <p:cNvPr id="27" name="Ellipse 26"/>
          <p:cNvSpPr/>
          <p:nvPr/>
        </p:nvSpPr>
        <p:spPr>
          <a:xfrm>
            <a:off x="1259632" y="116632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464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80528" y="-99392"/>
            <a:ext cx="964907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204807" y="6610998"/>
            <a:ext cx="9649072" cy="418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-180528" y="332656"/>
            <a:ext cx="7632848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-204807" y="764704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9036496" y="4666781"/>
            <a:ext cx="312311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 rot="5400000">
            <a:off x="6653430" y="4083871"/>
            <a:ext cx="157661" cy="48965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902896" y="6525344"/>
            <a:ext cx="2133600" cy="365125"/>
          </a:xfrm>
        </p:spPr>
        <p:txBody>
          <a:bodyPr/>
          <a:lstStyle/>
          <a:p>
            <a:fld id="{73C28AA4-180F-42B4-AFDB-D772C4FDBA04}" type="slidenum">
              <a:rPr lang="fr-FR" smtClean="0"/>
              <a:t>9</a:t>
            </a:fld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0" t="12612" r="10710" b="17610"/>
          <a:stretch/>
        </p:blipFill>
        <p:spPr>
          <a:xfrm>
            <a:off x="7812360" y="332655"/>
            <a:ext cx="989807" cy="580265"/>
          </a:xfrm>
          <a:prstGeom prst="rect">
            <a:avLst/>
          </a:prstGeom>
        </p:spPr>
      </p:pic>
      <p:sp>
        <p:nvSpPr>
          <p:cNvPr id="14" name="Titre 1"/>
          <p:cNvSpPr txBox="1">
            <a:spLocks/>
          </p:cNvSpPr>
          <p:nvPr/>
        </p:nvSpPr>
        <p:spPr>
          <a:xfrm>
            <a:off x="323528" y="49188"/>
            <a:ext cx="66454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State of the Art: ROM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171779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387803" y="116632"/>
            <a:ext cx="151749" cy="1399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611560" y="116632"/>
            <a:ext cx="151749" cy="139911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827584" y="116631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1043608" y="116631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à coins arrondis 24"/>
              <p:cNvSpPr/>
              <p:nvPr/>
            </p:nvSpPr>
            <p:spPr>
              <a:xfrm>
                <a:off x="749409" y="980728"/>
                <a:ext cx="3401686" cy="741669"/>
              </a:xfrm>
              <a:prstGeom prst="round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POD approach using:</a:t>
                </a:r>
              </a:p>
              <a:p>
                <a:pPr marL="285750" indent="-285750" algn="ctr">
                  <a:buFont typeface="Wingdings" panose="05000000000000000000" pitchFamily="2" charset="2"/>
                  <a:buChar char="q"/>
                </a:pPr>
                <a:r>
                  <a:rPr lang="en-US" sz="1400" dirty="0" smtClean="0">
                    <a:solidFill>
                      <a:schemeClr val="tx1"/>
                    </a:solidFill>
                    <a:cs typeface="Arabic Typesetting" panose="03020402040406030203" pitchFamily="66" charset="-78"/>
                  </a:rPr>
                  <a:t>Error estimator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400" b="0" i="0" smtClean="0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  <m:t>Δ</m:t>
                        </m:r>
                      </m:e>
                      <m:sub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  <m:t>𝑁</m:t>
                        </m:r>
                      </m:sub>
                    </m:sSub>
                    <m:r>
                      <a:rPr lang="fr-FR" sz="1400" b="0" i="1" smtClean="0">
                        <a:solidFill>
                          <a:schemeClr val="tx1"/>
                        </a:solidFill>
                        <a:latin typeface="Cambria Math"/>
                        <a:cs typeface="Arabic Typesetting" panose="03020402040406030203" pitchFamily="66" charset="-78"/>
                      </a:rPr>
                      <m:t>(</m:t>
                    </m:r>
                    <m:r>
                      <a:rPr lang="fr-FR" sz="1400" b="0" i="1" smtClean="0">
                        <a:solidFill>
                          <a:schemeClr val="tx1"/>
                        </a:solidFill>
                        <a:latin typeface="Cambria Math"/>
                        <a:cs typeface="Arabic Typesetting" panose="03020402040406030203" pitchFamily="66" charset="-78"/>
                      </a:rPr>
                      <m:t>𝜇</m:t>
                    </m:r>
                    <m:r>
                      <a:rPr lang="fr-FR" sz="1400" b="0" i="1" smtClean="0">
                        <a:solidFill>
                          <a:schemeClr val="tx1"/>
                        </a:solidFill>
                        <a:latin typeface="Cambria Math"/>
                        <a:cs typeface="Arabic Typesetting" panose="03020402040406030203" pitchFamily="66" charset="-78"/>
                      </a:rPr>
                      <m:t>)</m:t>
                    </m:r>
                  </m:oMath>
                </a14:m>
                <a:endParaRPr lang="en-US" sz="1400" dirty="0" smtClean="0">
                  <a:solidFill>
                    <a:schemeClr val="tx1"/>
                  </a:solidFill>
                  <a:cs typeface="Arabic Typesetting" panose="03020402040406030203" pitchFamily="66" charset="-78"/>
                </a:endParaRPr>
              </a:p>
              <a:p>
                <a:pPr marL="285750" indent="-285750" algn="ctr">
                  <a:buFont typeface="Wingdings" panose="05000000000000000000" pitchFamily="2" charset="2"/>
                  <a:buChar char="q"/>
                </a:pPr>
                <a:r>
                  <a:rPr lang="en-US" sz="1400" dirty="0" smtClean="0">
                    <a:solidFill>
                      <a:schemeClr val="tx1"/>
                    </a:solidFill>
                    <a:cs typeface="Arabic Typesetting" panose="03020402040406030203" pitchFamily="66" charset="-78"/>
                  </a:rPr>
                  <a:t>Latin Hypercube Sampling (LHS) </a:t>
                </a:r>
              </a:p>
            </p:txBody>
          </p:sp>
        </mc:Choice>
        <mc:Fallback xmlns="">
          <p:sp>
            <p:nvSpPr>
              <p:cNvPr id="25" name="Rectangle à coins arrondis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409" y="980728"/>
                <a:ext cx="3401686" cy="741669"/>
              </a:xfrm>
              <a:prstGeom prst="roundRect">
                <a:avLst/>
              </a:prstGeom>
              <a:blipFill rotWithShape="0">
                <a:blip r:embed="rId4"/>
                <a:stretch>
                  <a:fillRect t="-6349" b="-9524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ZoneTexte 21"/>
          <p:cNvSpPr txBox="1"/>
          <p:nvPr/>
        </p:nvSpPr>
        <p:spPr>
          <a:xfrm>
            <a:off x="33016" y="6597352"/>
            <a:ext cx="5979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Structural Wing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odel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R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eduction in Fluid-Structure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nteractions     |     </a:t>
            </a:r>
            <a:r>
              <a:rPr lang="en-GB" sz="1000" dirty="0" err="1" smtClean="0">
                <a:solidFill>
                  <a:schemeClr val="bg1">
                    <a:lumMod val="50000"/>
                  </a:schemeClr>
                </a:solidFill>
              </a:rPr>
              <a:t>Oriol</a:t>
            </a:r>
            <a:r>
              <a:rPr lang="en-GB" sz="1000" dirty="0" smtClean="0">
                <a:solidFill>
                  <a:schemeClr val="bg1">
                    <a:lumMod val="50000"/>
                  </a:schemeClr>
                </a:solidFill>
              </a:rPr>
              <a:t> CHANDRE VILA</a:t>
            </a:r>
            <a:endParaRPr lang="en-GB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501009"/>
            <a:ext cx="3755559" cy="2501180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264671" y="6021288"/>
            <a:ext cx="4365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Figure 2. First 55 singular values of the correlation matrix obtained by LHS. </a:t>
            </a:r>
            <a:r>
              <a:rPr lang="en-GB" sz="800" dirty="0"/>
              <a:t>[</a:t>
            </a:r>
            <a:r>
              <a:rPr lang="en-US" sz="800" dirty="0" err="1"/>
              <a:t>Quarteroni</a:t>
            </a:r>
            <a:r>
              <a:rPr lang="en-US" sz="800" dirty="0"/>
              <a:t> et al., </a:t>
            </a:r>
            <a:r>
              <a:rPr lang="en-US" sz="800" dirty="0" err="1"/>
              <a:t>Chpt</a:t>
            </a:r>
            <a:r>
              <a:rPr lang="en-US" sz="800" dirty="0"/>
              <a:t> 6</a:t>
            </a:r>
            <a:r>
              <a:rPr lang="en-US" sz="800" dirty="0" smtClean="0"/>
              <a:t>, </a:t>
            </a:r>
            <a:r>
              <a:rPr lang="en-US" sz="800" dirty="0"/>
              <a:t>Springer, 2016]</a:t>
            </a:r>
            <a:endParaRPr lang="en-GB" sz="800" dirty="0"/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894" y="3401613"/>
            <a:ext cx="3614545" cy="2692908"/>
          </a:xfrm>
          <a:prstGeom prst="rect">
            <a:avLst/>
          </a:prstGeom>
        </p:spPr>
      </p:pic>
      <p:sp>
        <p:nvSpPr>
          <p:cNvPr id="28" name="ZoneTexte 27"/>
          <p:cNvSpPr txBox="1"/>
          <p:nvPr/>
        </p:nvSpPr>
        <p:spPr>
          <a:xfrm>
            <a:off x="4590906" y="6002189"/>
            <a:ext cx="4365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Figure 3. Convergence history of the greedy algorithm. </a:t>
            </a:r>
            <a:r>
              <a:rPr lang="en-GB" sz="800" dirty="0"/>
              <a:t>[</a:t>
            </a:r>
            <a:r>
              <a:rPr lang="en-US" sz="800" dirty="0" err="1"/>
              <a:t>Quarteroni</a:t>
            </a:r>
            <a:r>
              <a:rPr lang="en-US" sz="800" dirty="0"/>
              <a:t> et al., </a:t>
            </a:r>
            <a:r>
              <a:rPr lang="en-US" sz="800" dirty="0" err="1"/>
              <a:t>Chpt</a:t>
            </a:r>
            <a:r>
              <a:rPr lang="en-US" sz="800" dirty="0"/>
              <a:t> </a:t>
            </a:r>
            <a:r>
              <a:rPr lang="en-US" sz="800" dirty="0" smtClean="0"/>
              <a:t>7, </a:t>
            </a:r>
            <a:r>
              <a:rPr lang="en-US" sz="800" dirty="0"/>
              <a:t>Springer, 2016]</a:t>
            </a:r>
            <a:endParaRPr lang="en-GB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à coins arrondis 28"/>
              <p:cNvSpPr/>
              <p:nvPr/>
            </p:nvSpPr>
            <p:spPr>
              <a:xfrm>
                <a:off x="4799235" y="980728"/>
                <a:ext cx="3866049" cy="756084"/>
              </a:xfrm>
              <a:prstGeom prst="roundRect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Greedy algorithm critical aspects:</a:t>
                </a:r>
              </a:p>
              <a:p>
                <a:pPr marL="285750" indent="-285750" algn="ctr">
                  <a:buFont typeface="Wingdings" panose="05000000000000000000" pitchFamily="2" charset="2"/>
                  <a:buChar char="q"/>
                </a:pPr>
                <a:r>
                  <a:rPr lang="en-US" sz="1400" dirty="0" smtClean="0">
                    <a:solidFill>
                      <a:schemeClr val="tx1"/>
                    </a:solidFill>
                    <a:cs typeface="Arabic Typesetting" panose="03020402040406030203" pitchFamily="66" charset="-78"/>
                  </a:rPr>
                  <a:t>Use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  <a:cs typeface="Arabic Typesetting" panose="03020402040406030203" pitchFamily="66" charset="-78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Arabic Typesetting" panose="03020402040406030203" pitchFamily="66" charset="-78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Arabic Typesetting" panose="03020402040406030203" pitchFamily="66" charset="-78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Arabic Typesetting" panose="03020402040406030203" pitchFamily="66" charset="-78"/>
                                  </a:rPr>
                                  <m:t>h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Arabic Typesetting" panose="03020402040406030203" pitchFamily="66" charset="-78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Arabic Typesetting" panose="03020402040406030203" pitchFamily="66" charset="-78"/>
                                  </a:rPr>
                                  <m:t>𝜇</m:t>
                                </m:r>
                              </m:e>
                            </m:d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  <a:cs typeface="Arabic Typesetting" panose="03020402040406030203" pitchFamily="66" charset="-78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Arabic Typesetting" panose="03020402040406030203" pitchFamily="66" charset="-78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Arabic Typesetting" panose="03020402040406030203" pitchFamily="66" charset="-78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Arabic Typesetting" panose="03020402040406030203" pitchFamily="66" charset="-78"/>
                                  </a:rPr>
                                  <m:t>𝑁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Arabic Typesetting" panose="03020402040406030203" pitchFamily="66" charset="-78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Arabic Typesetting" panose="03020402040406030203" pitchFamily="66" charset="-78"/>
                                  </a:rPr>
                                  <m:t>𝜇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  <m:t>𝑉</m:t>
                        </m:r>
                      </m:sub>
                    </m:sSub>
                  </m:oMath>
                </a14:m>
                <a:endParaRPr lang="en-US" sz="1400" dirty="0" smtClean="0">
                  <a:solidFill>
                    <a:schemeClr val="tx1"/>
                  </a:solidFill>
                  <a:cs typeface="Arabic Typesetting" panose="03020402040406030203" pitchFamily="66" charset="-78"/>
                </a:endParaRPr>
              </a:p>
              <a:p>
                <a:pPr marL="285750" indent="-285750" algn="ctr">
                  <a:buFont typeface="Wingdings" panose="05000000000000000000" pitchFamily="2" charset="2"/>
                  <a:buChar char="q"/>
                </a:pPr>
                <a:r>
                  <a:rPr lang="en-US" sz="1400" dirty="0" smtClean="0">
                    <a:solidFill>
                      <a:schemeClr val="tx1"/>
                    </a:solidFill>
                    <a:cs typeface="Arabic Typesetting" panose="03020402040406030203" pitchFamily="66" charset="-78"/>
                  </a:rPr>
                  <a:t>It is not necessarily faster than POD</a:t>
                </a:r>
              </a:p>
            </p:txBody>
          </p:sp>
        </mc:Choice>
        <mc:Fallback xmlns="">
          <p:sp>
            <p:nvSpPr>
              <p:cNvPr id="29" name="Rectangle à coins arrondis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235" y="980728"/>
                <a:ext cx="3866049" cy="756084"/>
              </a:xfrm>
              <a:prstGeom prst="roundRect">
                <a:avLst/>
              </a:prstGeom>
              <a:blipFill rotWithShape="1">
                <a:blip r:embed="rId7"/>
                <a:stretch>
                  <a:fillRect t="-4688" b="-8594"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à coins arrondis 29"/>
              <p:cNvSpPr/>
              <p:nvPr/>
            </p:nvSpPr>
            <p:spPr>
              <a:xfrm>
                <a:off x="2686704" y="2278511"/>
                <a:ext cx="3866049" cy="936104"/>
              </a:xfrm>
              <a:prstGeom prst="roundRect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Greedy algorithm + POD:</a:t>
                </a:r>
              </a:p>
              <a:p>
                <a:pPr marL="285750" indent="-285750" algn="ctr">
                  <a:buFont typeface="Wingdings" panose="05000000000000000000" pitchFamily="2" charset="2"/>
                  <a:buChar char="q"/>
                </a:pPr>
                <a:r>
                  <a:rPr lang="en-US" sz="1400" dirty="0">
                    <a:solidFill>
                      <a:schemeClr val="tx1"/>
                    </a:solidFill>
                    <a:cs typeface="Arabic Typesetting" panose="03020402040406030203" pitchFamily="66" charset="-78"/>
                  </a:rPr>
                  <a:t>Error estimator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400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  <m:t>Δ</m:t>
                        </m:r>
                      </m:e>
                      <m:sub>
                        <m:r>
                          <a:rPr lang="fr-FR" sz="1400" i="1">
                            <a:solidFill>
                              <a:schemeClr val="tx1"/>
                            </a:solidFill>
                            <a:latin typeface="Cambria Math"/>
                            <a:cs typeface="Arabic Typesetting" panose="03020402040406030203" pitchFamily="66" charset="-78"/>
                          </a:rPr>
                          <m:t>𝑁</m:t>
                        </m:r>
                      </m:sub>
                    </m:sSub>
                    <m:r>
                      <a:rPr lang="fr-FR" sz="1400" i="1">
                        <a:solidFill>
                          <a:schemeClr val="tx1"/>
                        </a:solidFill>
                        <a:latin typeface="Cambria Math"/>
                        <a:cs typeface="Arabic Typesetting" panose="03020402040406030203" pitchFamily="66" charset="-78"/>
                      </a:rPr>
                      <m:t>(</m:t>
                    </m:r>
                    <m:r>
                      <a:rPr lang="fr-FR" sz="1400" i="1">
                        <a:solidFill>
                          <a:schemeClr val="tx1"/>
                        </a:solidFill>
                        <a:latin typeface="Cambria Math"/>
                        <a:cs typeface="Arabic Typesetting" panose="03020402040406030203" pitchFamily="66" charset="-78"/>
                      </a:rPr>
                      <m:t>𝜇</m:t>
                    </m:r>
                    <m:r>
                      <a:rPr lang="fr-FR" sz="1400" i="1">
                        <a:solidFill>
                          <a:schemeClr val="tx1"/>
                        </a:solidFill>
                        <a:latin typeface="Cambria Math"/>
                        <a:cs typeface="Arabic Typesetting" panose="03020402040406030203" pitchFamily="66" charset="-78"/>
                      </a:rPr>
                      <m:t>)</m:t>
                    </m:r>
                  </m:oMath>
                </a14:m>
                <a:endParaRPr lang="en-US" sz="1400" dirty="0">
                  <a:solidFill>
                    <a:schemeClr val="tx1"/>
                  </a:solidFill>
                  <a:cs typeface="Arabic Typesetting" panose="03020402040406030203" pitchFamily="66" charset="-78"/>
                </a:endParaRPr>
              </a:p>
              <a:p>
                <a:pPr marL="285750" indent="-285750" algn="ctr">
                  <a:buFont typeface="Wingdings" panose="05000000000000000000" pitchFamily="2" charset="2"/>
                  <a:buChar char="q"/>
                </a:pPr>
                <a:r>
                  <a:rPr lang="en-US" sz="1400" dirty="0">
                    <a:solidFill>
                      <a:schemeClr val="tx1"/>
                    </a:solidFill>
                    <a:cs typeface="Arabic Typesetting" panose="03020402040406030203" pitchFamily="66" charset="-78"/>
                  </a:rPr>
                  <a:t>Latin Hypercube Sampling (LHS) </a:t>
                </a:r>
                <a:endParaRPr lang="en-US" sz="1400" dirty="0" smtClean="0">
                  <a:solidFill>
                    <a:schemeClr val="tx1"/>
                  </a:solidFill>
                  <a:cs typeface="Arabic Typesetting" panose="03020402040406030203" pitchFamily="66" charset="-78"/>
                </a:endParaRPr>
              </a:p>
              <a:p>
                <a:pPr marL="285750" indent="-285750" algn="ctr">
                  <a:buFont typeface="Wingdings" panose="05000000000000000000" pitchFamily="2" charset="2"/>
                  <a:buChar char="q"/>
                </a:pPr>
                <a:r>
                  <a:rPr lang="en-US" sz="1400" dirty="0" smtClean="0">
                    <a:solidFill>
                      <a:schemeClr val="tx1"/>
                    </a:solidFill>
                    <a:cs typeface="Arabic Typesetting" panose="03020402040406030203" pitchFamily="66" charset="-78"/>
                  </a:rPr>
                  <a:t>Potentially faster</a:t>
                </a:r>
              </a:p>
            </p:txBody>
          </p:sp>
        </mc:Choice>
        <mc:Fallback xmlns="">
          <p:sp>
            <p:nvSpPr>
              <p:cNvPr id="30" name="Rectangle à coins arrondis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704" y="2278511"/>
                <a:ext cx="3866049" cy="936104"/>
              </a:xfrm>
              <a:prstGeom prst="roundRect">
                <a:avLst/>
              </a:prstGeom>
              <a:blipFill rotWithShape="0">
                <a:blip r:embed="rId8"/>
                <a:stretch>
                  <a:fillRect t="-5732" b="-9554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Flèche vers le bas 31"/>
          <p:cNvSpPr/>
          <p:nvPr/>
        </p:nvSpPr>
        <p:spPr>
          <a:xfrm rot="2215411">
            <a:off x="6668449" y="1770627"/>
            <a:ext cx="138601" cy="516397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lèche vers le bas 33"/>
          <p:cNvSpPr/>
          <p:nvPr/>
        </p:nvSpPr>
        <p:spPr>
          <a:xfrm rot="19458889">
            <a:off x="2393150" y="1774037"/>
            <a:ext cx="159064" cy="481162"/>
          </a:xfrm>
          <a:prstGeom prst="downArrow">
            <a:avLst>
              <a:gd name="adj1" fmla="val 50000"/>
              <a:gd name="adj2" fmla="val 116138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à coins arrondis 32"/>
              <p:cNvSpPr/>
              <p:nvPr/>
            </p:nvSpPr>
            <p:spPr>
              <a:xfrm>
                <a:off x="483475" y="2535780"/>
                <a:ext cx="1423763" cy="821212"/>
              </a:xfrm>
              <a:prstGeom prst="round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abic Typesetting" panose="03020402040406030203" pitchFamily="66" charset="-78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abic Typesetting" panose="03020402040406030203" pitchFamily="66" charset="-78"/>
                            </a:rPr>
                            <m:t>𝑛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abic Typesetting" panose="03020402040406030203" pitchFamily="66" charset="-78"/>
                            </a:rPr>
                            <m:t>𝑠</m:t>
                          </m:r>
                        </m:sub>
                      </m:sSub>
                      <m:r>
                        <a:rPr lang="fr-FR" sz="1400" b="0" i="1" smtClean="0">
                          <a:solidFill>
                            <a:schemeClr val="tx1"/>
                          </a:solidFill>
                          <a:latin typeface="Cambria Math"/>
                          <a:cs typeface="Arabic Typesetting" panose="03020402040406030203" pitchFamily="66" charset="-78"/>
                        </a:rPr>
                        <m:t>=100</m:t>
                      </m:r>
                    </m:oMath>
                  </m:oMathPara>
                </a14:m>
                <a:endParaRPr lang="fr-FR" sz="1400" b="0" dirty="0" smtClean="0">
                  <a:solidFill>
                    <a:schemeClr val="tx1"/>
                  </a:solidFill>
                  <a:cs typeface="Arabic Typesetting" panose="03020402040406030203" pitchFamily="66" charset="-7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chemeClr val="tx1"/>
                          </a:solidFill>
                          <a:latin typeface="Cambria Math"/>
                          <a:cs typeface="Arabic Typesetting" panose="03020402040406030203" pitchFamily="66" charset="-78"/>
                        </a:rPr>
                        <m:t>𝑁</m:t>
                      </m:r>
                      <m:r>
                        <a:rPr lang="fr-FR" sz="1400" b="0" i="1" smtClean="0">
                          <a:solidFill>
                            <a:schemeClr val="tx1"/>
                          </a:solidFill>
                          <a:latin typeface="Cambria Math"/>
                          <a:cs typeface="Arabic Typesetting" panose="03020402040406030203" pitchFamily="66" charset="-78"/>
                        </a:rPr>
                        <m:t>=26</m:t>
                      </m:r>
                    </m:oMath>
                  </m:oMathPara>
                </a14:m>
                <a:endParaRPr lang="fr-FR" sz="1400" b="0" dirty="0" smtClean="0">
                  <a:solidFill>
                    <a:schemeClr val="tx1"/>
                  </a:solidFill>
                  <a:cs typeface="Arabic Typesetting" panose="03020402040406030203" pitchFamily="66" charset="-7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Arabic Typesetting" panose="03020402040406030203" pitchFamily="66" charset="-78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Arabic Typesetting" panose="03020402040406030203" pitchFamily="66" charset="-78"/>
                            </a:rPr>
                            <m:t>𝜀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Arabic Typesetting" panose="03020402040406030203" pitchFamily="66" charset="-78"/>
                            </a:rPr>
                            <m:t>𝑃𝑂𝐷</m:t>
                          </m:r>
                        </m:sub>
                      </m:sSub>
                      <m:r>
                        <a:rPr lang="fr-FR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Arabic Typesetting" panose="03020402040406030203" pitchFamily="66" charset="-78"/>
                        </a:rPr>
                        <m:t>=</m:t>
                      </m:r>
                      <m:sSup>
                        <m:sSupPr>
                          <m:ctrlP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Arabic Typesetting" panose="03020402040406030203" pitchFamily="66" charset="-78"/>
                            </a:rPr>
                          </m:ctrlPr>
                        </m:sSupPr>
                        <m:e>
                          <m: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Arabic Typesetting" panose="03020402040406030203" pitchFamily="66" charset="-78"/>
                            </a:rPr>
                            <m:t>10</m:t>
                          </m:r>
                        </m:e>
                        <m:sup>
                          <m: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Arabic Typesetting" panose="03020402040406030203" pitchFamily="66" charset="-78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lang="fr-FR" sz="1400" b="0" dirty="0" smtClean="0">
                  <a:solidFill>
                    <a:schemeClr val="tx1"/>
                  </a:solidFill>
                  <a:ea typeface="Cambria Math"/>
                  <a:cs typeface="Arabic Typesetting" panose="03020402040406030203" pitchFamily="66" charset="-78"/>
                </a:endParaRPr>
              </a:p>
            </p:txBody>
          </p:sp>
        </mc:Choice>
        <mc:Fallback xmlns="">
          <p:sp>
            <p:nvSpPr>
              <p:cNvPr id="33" name="Rectangle à coins arrondis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75" y="2535780"/>
                <a:ext cx="1423763" cy="821212"/>
              </a:xfrm>
              <a:prstGeom prst="round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Ellipse 30"/>
          <p:cNvSpPr/>
          <p:nvPr/>
        </p:nvSpPr>
        <p:spPr>
          <a:xfrm>
            <a:off x="1259632" y="116632"/>
            <a:ext cx="151749" cy="139911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940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1517</TotalTime>
  <Words>2178</Words>
  <Application>Microsoft Office PowerPoint</Application>
  <PresentationFormat>Affichage à l'écran (4:3)</PresentationFormat>
  <Paragraphs>285</Paragraphs>
  <Slides>16</Slides>
  <Notes>15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Thème Office</vt:lpstr>
      <vt:lpstr>Structural Wing Model Reduction in Fluid-Structure Interactions</vt:lpstr>
      <vt:lpstr>Table of Contents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ISAE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o.chandre-vila</dc:creator>
  <cp:lastModifiedBy>o.chandre-vila</cp:lastModifiedBy>
  <cp:revision>221</cp:revision>
  <dcterms:created xsi:type="dcterms:W3CDTF">2018-05-03T06:31:18Z</dcterms:created>
  <dcterms:modified xsi:type="dcterms:W3CDTF">2018-06-29T14:00:52Z</dcterms:modified>
</cp:coreProperties>
</file>