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2" r:id="rId4"/>
    <p:sldId id="258" r:id="rId5"/>
    <p:sldId id="261" r:id="rId6"/>
    <p:sldId id="263" r:id="rId7"/>
    <p:sldId id="265" r:id="rId8"/>
    <p:sldId id="264" r:id="rId9"/>
    <p:sldId id="268" r:id="rId10"/>
  </p:sldIdLst>
  <p:sldSz cx="9906000" cy="6858000" type="A4"/>
  <p:notesSz cx="9906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86" d="100"/>
          <a:sy n="86" d="100"/>
        </p:scale>
        <p:origin x="1042"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6" name="Holder 6"/>
          <p:cNvSpPr>
            <a:spLocks noGrp="1"/>
          </p:cNvSpPr>
          <p:nvPr>
            <p:ph type="sldNum" sz="quarter" idx="7"/>
          </p:nvPr>
        </p:nvSpPr>
        <p:spPr/>
        <p:txBody>
          <a:bodyPr lIns="0" tIns="0" rIns="0" bIns="0"/>
          <a:lstStyle>
            <a:lvl1pPr>
              <a:defRPr sz="1100" b="0" i="0">
                <a:solidFill>
                  <a:srgbClr val="4C4C4C"/>
                </a:solidFill>
                <a:latin typeface="Carlito"/>
                <a:cs typeface="Carlito"/>
              </a:defRPr>
            </a:lvl1pPr>
          </a:lstStyle>
          <a:p>
            <a:pPr marL="38100">
              <a:lnSpc>
                <a:spcPts val="1150"/>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000" b="0" i="1">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6" name="Holder 6"/>
          <p:cNvSpPr>
            <a:spLocks noGrp="1"/>
          </p:cNvSpPr>
          <p:nvPr>
            <p:ph type="sldNum" sz="quarter" idx="7"/>
          </p:nvPr>
        </p:nvSpPr>
        <p:spPr/>
        <p:txBody>
          <a:bodyPr lIns="0" tIns="0" rIns="0" bIns="0"/>
          <a:lstStyle>
            <a:lvl1pPr>
              <a:defRPr sz="1100" b="0" i="0">
                <a:solidFill>
                  <a:srgbClr val="4C4C4C"/>
                </a:solidFill>
                <a:latin typeface="Carlito"/>
                <a:cs typeface="Carlito"/>
              </a:defRPr>
            </a:lvl1pPr>
          </a:lstStyle>
          <a:p>
            <a:pPr marL="38100">
              <a:lnSpc>
                <a:spcPts val="1150"/>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rlito"/>
                <a:cs typeface="Carlito"/>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7" name="Holder 7"/>
          <p:cNvSpPr>
            <a:spLocks noGrp="1"/>
          </p:cNvSpPr>
          <p:nvPr>
            <p:ph type="sldNum" sz="quarter" idx="7"/>
          </p:nvPr>
        </p:nvSpPr>
        <p:spPr/>
        <p:txBody>
          <a:bodyPr lIns="0" tIns="0" rIns="0" bIns="0"/>
          <a:lstStyle>
            <a:lvl1pPr>
              <a:defRPr sz="1100" b="0" i="0">
                <a:solidFill>
                  <a:srgbClr val="4C4C4C"/>
                </a:solidFill>
                <a:latin typeface="Carlito"/>
                <a:cs typeface="Carlito"/>
              </a:defRPr>
            </a:lvl1pPr>
          </a:lstStyle>
          <a:p>
            <a:pPr marL="38100">
              <a:lnSpc>
                <a:spcPts val="1150"/>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906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941716" y="5448096"/>
            <a:ext cx="1306766" cy="793241"/>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3702240"/>
            <a:ext cx="5646420" cy="0"/>
          </a:xfrm>
          <a:custGeom>
            <a:avLst/>
            <a:gdLst/>
            <a:ahLst/>
            <a:cxnLst/>
            <a:rect l="l" t="t" r="r" b="b"/>
            <a:pathLst>
              <a:path w="5646420">
                <a:moveTo>
                  <a:pt x="0" y="0"/>
                </a:moveTo>
                <a:lnTo>
                  <a:pt x="5646305" y="0"/>
                </a:lnTo>
              </a:path>
            </a:pathLst>
          </a:custGeom>
          <a:ln w="1905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5" name="Holder 5"/>
          <p:cNvSpPr>
            <a:spLocks noGrp="1"/>
          </p:cNvSpPr>
          <p:nvPr>
            <p:ph type="sldNum" sz="quarter" idx="7"/>
          </p:nvPr>
        </p:nvSpPr>
        <p:spPr/>
        <p:txBody>
          <a:bodyPr lIns="0" tIns="0" rIns="0" bIns="0"/>
          <a:lstStyle>
            <a:lvl1pPr>
              <a:defRPr sz="1100" b="0" i="0">
                <a:solidFill>
                  <a:srgbClr val="4C4C4C"/>
                </a:solidFill>
                <a:latin typeface="Carlito"/>
                <a:cs typeface="Carlito"/>
              </a:defRPr>
            </a:lvl1pPr>
          </a:lstStyle>
          <a:p>
            <a:pPr marL="38100">
              <a:lnSpc>
                <a:spcPts val="1150"/>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4/3/2020</a:t>
            </a:fld>
            <a:endParaRPr lang="en-US"/>
          </a:p>
        </p:txBody>
      </p:sp>
      <p:sp>
        <p:nvSpPr>
          <p:cNvPr id="4" name="Holder 4"/>
          <p:cNvSpPr>
            <a:spLocks noGrp="1"/>
          </p:cNvSpPr>
          <p:nvPr>
            <p:ph type="sldNum" sz="quarter" idx="7"/>
          </p:nvPr>
        </p:nvSpPr>
        <p:spPr/>
        <p:txBody>
          <a:bodyPr lIns="0" tIns="0" rIns="0" bIns="0"/>
          <a:lstStyle>
            <a:lvl1pPr>
              <a:defRPr sz="1100" b="0" i="0">
                <a:solidFill>
                  <a:srgbClr val="4C4C4C"/>
                </a:solidFill>
                <a:latin typeface="Carlito"/>
                <a:cs typeface="Carlito"/>
              </a:defRPr>
            </a:lvl1pPr>
          </a:lstStyle>
          <a:p>
            <a:pPr marL="38100">
              <a:lnSpc>
                <a:spcPts val="1150"/>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906000" cy="120859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23427" y="2971"/>
            <a:ext cx="5459145" cy="513715"/>
          </a:xfrm>
          <a:prstGeom prst="rect">
            <a:avLst/>
          </a:prstGeom>
        </p:spPr>
        <p:txBody>
          <a:bodyPr wrap="square" lIns="0" tIns="0" rIns="0" bIns="0">
            <a:spAutoFit/>
          </a:bodyPr>
          <a:lstStyle>
            <a:lvl1pPr>
              <a:defRPr sz="3200" b="0" i="0">
                <a:solidFill>
                  <a:schemeClr val="bg1"/>
                </a:solidFill>
                <a:latin typeface="Carlito"/>
                <a:cs typeface="Carlito"/>
              </a:defRPr>
            </a:lvl1pPr>
          </a:lstStyle>
          <a:p>
            <a:endParaRPr/>
          </a:p>
        </p:txBody>
      </p:sp>
      <p:sp>
        <p:nvSpPr>
          <p:cNvPr id="3" name="Holder 3"/>
          <p:cNvSpPr>
            <a:spLocks noGrp="1"/>
          </p:cNvSpPr>
          <p:nvPr>
            <p:ph type="body" idx="1"/>
          </p:nvPr>
        </p:nvSpPr>
        <p:spPr>
          <a:xfrm>
            <a:off x="157102" y="1548334"/>
            <a:ext cx="9083675" cy="4342765"/>
          </a:xfrm>
          <a:prstGeom prst="rect">
            <a:avLst/>
          </a:prstGeom>
        </p:spPr>
        <p:txBody>
          <a:bodyPr wrap="square" lIns="0" tIns="0" rIns="0" bIns="0">
            <a:spAutoFit/>
          </a:bodyPr>
          <a:lstStyle>
            <a:lvl1pPr>
              <a:defRPr sz="2000" b="0" i="1">
                <a:solidFill>
                  <a:schemeClr val="tx1"/>
                </a:solidFill>
                <a:latin typeface="Carlito"/>
                <a:cs typeface="Carlito"/>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4/3/2020</a:t>
            </a:fld>
            <a:endParaRPr lang="en-US"/>
          </a:p>
        </p:txBody>
      </p:sp>
      <p:sp>
        <p:nvSpPr>
          <p:cNvPr id="6" name="Holder 6"/>
          <p:cNvSpPr>
            <a:spLocks noGrp="1"/>
          </p:cNvSpPr>
          <p:nvPr>
            <p:ph type="sldNum" sz="quarter" idx="7"/>
          </p:nvPr>
        </p:nvSpPr>
        <p:spPr>
          <a:xfrm>
            <a:off x="9438131" y="6565286"/>
            <a:ext cx="219709" cy="165734"/>
          </a:xfrm>
          <a:prstGeom prst="rect">
            <a:avLst/>
          </a:prstGeom>
        </p:spPr>
        <p:txBody>
          <a:bodyPr wrap="square" lIns="0" tIns="0" rIns="0" bIns="0">
            <a:spAutoFit/>
          </a:bodyPr>
          <a:lstStyle>
            <a:lvl1pPr>
              <a:defRPr sz="1100" b="0" i="0">
                <a:solidFill>
                  <a:srgbClr val="4C4C4C"/>
                </a:solidFill>
                <a:latin typeface="Carlito"/>
                <a:cs typeface="Carlito"/>
              </a:defRPr>
            </a:lvl1pPr>
          </a:lstStyle>
          <a:p>
            <a:pPr marL="38100">
              <a:lnSpc>
                <a:spcPts val="1150"/>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7.png"/><Relationship Id="rId5" Type="http://schemas.openxmlformats.org/officeDocument/2006/relationships/hyperlink" Target="https://github.com/mid2SUPAERO/Outputs/blob/master/Flutter_ISAE_7_2019.pdf"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mdolab/OpenAeroStruct" TargetMode="External"/><Relationship Id="rId2" Type="http://schemas.openxmlformats.org/officeDocument/2006/relationships/hyperlink" Target="https://en.wikipedia.org/wiki/Multidisciplinary_design_optimization" TargetMode="External"/><Relationship Id="rId1" Type="http://schemas.openxmlformats.org/officeDocument/2006/relationships/slideLayout" Target="../slideLayouts/slideLayout2.xml"/><Relationship Id="rId4" Type="http://schemas.openxmlformats.org/officeDocument/2006/relationships/hyperlink" Target="http://openmdao.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31181"/>
            <a:ext cx="4724400" cy="2321148"/>
          </a:xfrm>
          <a:prstGeom prst="rect">
            <a:avLst/>
          </a:prstGeom>
        </p:spPr>
        <p:txBody>
          <a:bodyPr vert="horz" wrap="square" lIns="0" tIns="12700" rIns="0" bIns="0" rtlCol="0">
            <a:spAutoFit/>
          </a:bodyPr>
          <a:lstStyle/>
          <a:p>
            <a:pPr marL="12700" algn="ctr">
              <a:lnSpc>
                <a:spcPct val="100000"/>
              </a:lnSpc>
              <a:spcBef>
                <a:spcPts val="100"/>
              </a:spcBef>
            </a:pPr>
            <a:br>
              <a:rPr lang="it-IT" sz="3000" dirty="0">
                <a:latin typeface="Times New Roman" panose="02020603050405020304" pitchFamily="18" charset="0"/>
                <a:cs typeface="Times New Roman" panose="02020603050405020304" pitchFamily="18" charset="0"/>
              </a:rPr>
            </a:br>
            <a:r>
              <a:rPr lang="it-IT" sz="3000" dirty="0">
                <a:latin typeface="Times New Roman" panose="02020603050405020304" pitchFamily="18" charset="0"/>
                <a:cs typeface="Times New Roman" panose="02020603050405020304" pitchFamily="18" charset="0"/>
              </a:rPr>
              <a:t>advisors:  Prof </a:t>
            </a:r>
            <a:r>
              <a:rPr lang="it-IT" sz="3000" dirty="0" err="1">
                <a:latin typeface="Times New Roman" panose="02020603050405020304" pitchFamily="18" charset="0"/>
                <a:cs typeface="Times New Roman" panose="02020603050405020304" pitchFamily="18" charset="0"/>
              </a:rPr>
              <a:t>J.Morlier</a:t>
            </a:r>
            <a:r>
              <a:rPr lang="it-IT" sz="3000" dirty="0">
                <a:latin typeface="Times New Roman" panose="02020603050405020304" pitchFamily="18" charset="0"/>
                <a:cs typeface="Times New Roman" panose="02020603050405020304" pitchFamily="18" charset="0"/>
              </a:rPr>
              <a:t> and         	PhD </a:t>
            </a:r>
            <a:r>
              <a:rPr lang="it-IT" sz="3000" dirty="0" err="1">
                <a:latin typeface="Times New Roman" panose="02020603050405020304" pitchFamily="18" charset="0"/>
                <a:cs typeface="Times New Roman" panose="02020603050405020304" pitchFamily="18" charset="0"/>
              </a:rPr>
              <a:t>E.Duriez</a:t>
            </a:r>
            <a:br>
              <a:rPr lang="it-IT" sz="3000" dirty="0">
                <a:latin typeface="Times New Roman" panose="02020603050405020304" pitchFamily="18" charset="0"/>
                <a:cs typeface="Times New Roman" panose="02020603050405020304" pitchFamily="18" charset="0"/>
              </a:rPr>
            </a:br>
            <a:br>
              <a:rPr lang="it-IT" sz="3000" dirty="0">
                <a:latin typeface="Times New Roman" panose="02020603050405020304" pitchFamily="18" charset="0"/>
                <a:cs typeface="Times New Roman" panose="02020603050405020304" pitchFamily="18" charset="0"/>
              </a:rPr>
            </a:br>
            <a:r>
              <a:rPr lang="it-IT" sz="3000" dirty="0" err="1">
                <a:latin typeface="Times New Roman" panose="02020603050405020304" pitchFamily="18" charset="0"/>
                <a:cs typeface="Times New Roman" panose="02020603050405020304" pitchFamily="18" charset="0"/>
              </a:rPr>
              <a:t>student</a:t>
            </a:r>
            <a:r>
              <a:rPr lang="it-IT" sz="3000" dirty="0">
                <a:latin typeface="Times New Roman" panose="02020603050405020304" pitchFamily="18" charset="0"/>
                <a:cs typeface="Times New Roman" panose="02020603050405020304" pitchFamily="18" charset="0"/>
              </a:rPr>
              <a:t>: Francesco Marzagalli</a:t>
            </a:r>
            <a:endParaRPr sz="3000" dirty="0">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50868BFD-C2CE-498C-8CBC-00BC34C5B5A7}"/>
              </a:ext>
            </a:extLst>
          </p:cNvPr>
          <p:cNvSpPr txBox="1">
            <a:spLocks/>
          </p:cNvSpPr>
          <p:nvPr/>
        </p:nvSpPr>
        <p:spPr>
          <a:xfrm>
            <a:off x="1303682" y="12254"/>
            <a:ext cx="7298635" cy="1297791"/>
          </a:xfrm>
          <a:prstGeom prst="rect">
            <a:avLst/>
          </a:prstGeom>
        </p:spPr>
        <p:txBody>
          <a:bodyPr vert="horz" wrap="square" lIns="0" tIns="12700" rIns="0" bIns="0" rtlCol="0">
            <a:spAutoFit/>
          </a:bodyPr>
          <a:lstStyle>
            <a:lvl1pPr>
              <a:defRPr sz="3200" b="0" i="0">
                <a:solidFill>
                  <a:schemeClr val="bg1"/>
                </a:solidFill>
                <a:latin typeface="Carlito"/>
                <a:ea typeface="+mj-ea"/>
                <a:cs typeface="Carlito"/>
              </a:defRPr>
            </a:lvl1pPr>
          </a:lstStyle>
          <a:p>
            <a:pPr marL="12700" algn="ctr">
              <a:spcBef>
                <a:spcPts val="100"/>
              </a:spcBef>
            </a:pPr>
            <a:r>
              <a:rPr lang="it-IT" sz="2000" kern="0" dirty="0">
                <a:solidFill>
                  <a:schemeClr val="accent1"/>
                </a:solidFill>
                <a:latin typeface="Times New Roman" panose="02020603050405020304" pitchFamily="18" charset="0"/>
                <a:cs typeface="Times New Roman" panose="02020603050405020304" pitchFamily="18" charset="0"/>
              </a:rPr>
              <a:t>PIR – Project </a:t>
            </a:r>
            <a:r>
              <a:rPr lang="it-IT" sz="2000" kern="0" dirty="0" err="1">
                <a:solidFill>
                  <a:schemeClr val="accent1"/>
                </a:solidFill>
                <a:latin typeface="Times New Roman" panose="02020603050405020304" pitchFamily="18" charset="0"/>
                <a:cs typeface="Times New Roman" panose="02020603050405020304" pitchFamily="18" charset="0"/>
              </a:rPr>
              <a:t>innovation</a:t>
            </a:r>
            <a:r>
              <a:rPr lang="it-IT" sz="2000" kern="0" dirty="0">
                <a:solidFill>
                  <a:schemeClr val="accent1"/>
                </a:solidFill>
                <a:latin typeface="Times New Roman" panose="02020603050405020304" pitchFamily="18" charset="0"/>
                <a:cs typeface="Times New Roman" panose="02020603050405020304" pitchFamily="18" charset="0"/>
              </a:rPr>
              <a:t> et </a:t>
            </a:r>
            <a:r>
              <a:rPr lang="it-IT" sz="2000" kern="0" dirty="0" err="1">
                <a:solidFill>
                  <a:schemeClr val="accent1"/>
                </a:solidFill>
                <a:latin typeface="Times New Roman" panose="02020603050405020304" pitchFamily="18" charset="0"/>
                <a:cs typeface="Times New Roman" panose="02020603050405020304" pitchFamily="18" charset="0"/>
              </a:rPr>
              <a:t>recherche</a:t>
            </a:r>
            <a:endParaRPr lang="it-IT" sz="2000" kern="0" dirty="0">
              <a:solidFill>
                <a:schemeClr val="accent1"/>
              </a:solidFill>
              <a:latin typeface="Times New Roman" panose="02020603050405020304" pitchFamily="18" charset="0"/>
              <a:cs typeface="Times New Roman" panose="02020603050405020304" pitchFamily="18" charset="0"/>
            </a:endParaRPr>
          </a:p>
          <a:p>
            <a:pPr marL="12700" algn="ctr">
              <a:spcBef>
                <a:spcPts val="100"/>
              </a:spcBef>
            </a:pPr>
            <a:endParaRPr lang="it-IT" sz="100" kern="0" dirty="0">
              <a:solidFill>
                <a:schemeClr val="accent1"/>
              </a:solidFill>
              <a:latin typeface="Times New Roman" panose="02020603050405020304" pitchFamily="18" charset="0"/>
              <a:cs typeface="Times New Roman" panose="02020603050405020304" pitchFamily="18" charset="0"/>
            </a:endParaRPr>
          </a:p>
          <a:p>
            <a:pPr marL="12700" algn="ctr">
              <a:spcBef>
                <a:spcPts val="100"/>
              </a:spcBef>
            </a:pPr>
            <a:r>
              <a:rPr lang="en-GB" sz="3000" i="1" kern="0" dirty="0" err="1">
                <a:solidFill>
                  <a:schemeClr val="accent1"/>
                </a:solidFill>
                <a:latin typeface="Times New Roman" panose="02020603050405020304" pitchFamily="18" charset="0"/>
                <a:cs typeface="Times New Roman" panose="02020603050405020304" pitchFamily="18" charset="0"/>
              </a:rPr>
              <a:t>Aerostructural</a:t>
            </a:r>
            <a:r>
              <a:rPr lang="it-IT" sz="3000" i="1" kern="0" dirty="0">
                <a:solidFill>
                  <a:schemeClr val="accent1"/>
                </a:solidFill>
                <a:latin typeface="Times New Roman" panose="02020603050405020304" pitchFamily="18" charset="0"/>
                <a:cs typeface="Times New Roman" panose="02020603050405020304" pitchFamily="18" charset="0"/>
              </a:rPr>
              <a:t> </a:t>
            </a:r>
            <a:r>
              <a:rPr lang="en-GB" sz="3000" i="1" kern="0" dirty="0">
                <a:solidFill>
                  <a:schemeClr val="accent1"/>
                </a:solidFill>
                <a:latin typeface="Times New Roman" panose="02020603050405020304" pitchFamily="18" charset="0"/>
                <a:cs typeface="Times New Roman" panose="02020603050405020304" pitchFamily="18" charset="0"/>
              </a:rPr>
              <a:t>optimisation in </a:t>
            </a:r>
            <a:r>
              <a:rPr lang="en-GB" sz="3000" i="1" kern="0" dirty="0" err="1">
                <a:solidFill>
                  <a:schemeClr val="accent1"/>
                </a:solidFill>
                <a:latin typeface="Times New Roman" panose="02020603050405020304" pitchFamily="18" charset="0"/>
                <a:cs typeface="Times New Roman" panose="02020603050405020304" pitchFamily="18" charset="0"/>
              </a:rPr>
              <a:t>OpenAeroStruct</a:t>
            </a:r>
            <a:endParaRPr lang="en-GB" sz="3000" i="1" kern="0" dirty="0">
              <a:solidFill>
                <a:schemeClr val="accent1"/>
              </a:solidFill>
              <a:latin typeface="Times New Roman" panose="02020603050405020304" pitchFamily="18" charset="0"/>
              <a:cs typeface="Times New Roman" panose="02020603050405020304" pitchFamily="18" charset="0"/>
            </a:endParaRPr>
          </a:p>
          <a:p>
            <a:pPr marL="12700" algn="ctr">
              <a:spcBef>
                <a:spcPts val="100"/>
              </a:spcBef>
            </a:pPr>
            <a:r>
              <a:rPr lang="it-IT" sz="3000" i="1" kern="0" dirty="0">
                <a:solidFill>
                  <a:schemeClr val="accent1"/>
                </a:solidFill>
                <a:latin typeface="Times New Roman" panose="02020603050405020304" pitchFamily="18" charset="0"/>
                <a:cs typeface="Times New Roman" panose="02020603050405020304" pitchFamily="18" charset="0"/>
              </a:rPr>
              <a:t> with an </a:t>
            </a:r>
            <a:r>
              <a:rPr lang="en-GB" sz="3000" i="1" kern="0" dirty="0">
                <a:solidFill>
                  <a:schemeClr val="accent1"/>
                </a:solidFill>
                <a:latin typeface="Times New Roman" panose="02020603050405020304" pitchFamily="18" charset="0"/>
                <a:cs typeface="Times New Roman" panose="02020603050405020304" pitchFamily="18" charset="0"/>
              </a:rPr>
              <a:t>additional</a:t>
            </a:r>
            <a:r>
              <a:rPr lang="it-IT" sz="3000" i="1" kern="0" dirty="0">
                <a:solidFill>
                  <a:schemeClr val="accent1"/>
                </a:solidFill>
                <a:latin typeface="Times New Roman" panose="02020603050405020304" pitchFamily="18" charset="0"/>
                <a:cs typeface="Times New Roman" panose="02020603050405020304" pitchFamily="18" charset="0"/>
              </a:rPr>
              <a:t> </a:t>
            </a:r>
            <a:r>
              <a:rPr lang="en-GB" sz="3000" i="1" kern="0" dirty="0">
                <a:solidFill>
                  <a:schemeClr val="accent1"/>
                </a:solidFill>
                <a:latin typeface="Times New Roman" panose="02020603050405020304" pitchFamily="18" charset="0"/>
                <a:cs typeface="Times New Roman" panose="02020603050405020304" pitchFamily="18" charset="0"/>
              </a:rPr>
              <a:t>constraint</a:t>
            </a:r>
            <a:r>
              <a:rPr lang="it-IT" sz="3000" i="1" kern="0" dirty="0">
                <a:solidFill>
                  <a:schemeClr val="accent1"/>
                </a:solidFill>
                <a:latin typeface="Times New Roman" panose="02020603050405020304" pitchFamily="18" charset="0"/>
                <a:cs typeface="Times New Roman" panose="02020603050405020304" pitchFamily="18" charset="0"/>
              </a:rPr>
              <a:t> on flutter</a:t>
            </a:r>
          </a:p>
        </p:txBody>
      </p:sp>
      <p:pic>
        <p:nvPicPr>
          <p:cNvPr id="4" name="flutter">
            <a:hlinkClick r:id="" action="ppaction://media"/>
            <a:extLst>
              <a:ext uri="{FF2B5EF4-FFF2-40B4-BE49-F238E27FC236}">
                <a16:creationId xmlns:a16="http://schemas.microsoft.com/office/drawing/2014/main" id="{A90D6AB5-345E-459E-9B04-B559D928691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172199" y="3685902"/>
            <a:ext cx="3438029" cy="2635225"/>
          </a:xfrm>
          <a:prstGeom prst="rect">
            <a:avLst/>
          </a:prstGeom>
        </p:spPr>
      </p:pic>
      <p:pic>
        <p:nvPicPr>
          <p:cNvPr id="6" name="Immagine 5" descr="Immagine che contiene disegnando&#10;&#10;Descrizione generata automaticamente">
            <a:extLst>
              <a:ext uri="{FF2B5EF4-FFF2-40B4-BE49-F238E27FC236}">
                <a16:creationId xmlns:a16="http://schemas.microsoft.com/office/drawing/2014/main" id="{C4109D21-FEEA-428C-8F4E-65A66EC9C7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7744" y="5334000"/>
            <a:ext cx="1722205" cy="10226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73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4C95E619-A537-40C3-B725-D3913CE9F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1" y="1792059"/>
            <a:ext cx="4038600" cy="1865539"/>
          </a:xfrm>
          <a:prstGeom prst="rect">
            <a:avLst/>
          </a:prstGeom>
        </p:spPr>
      </p:pic>
      <p:sp>
        <p:nvSpPr>
          <p:cNvPr id="2" name="Rettangolo 1">
            <a:extLst>
              <a:ext uri="{FF2B5EF4-FFF2-40B4-BE49-F238E27FC236}">
                <a16:creationId xmlns:a16="http://schemas.microsoft.com/office/drawing/2014/main" id="{079D15A2-72C8-434A-87DC-DFDD9CDA347F}"/>
              </a:ext>
            </a:extLst>
          </p:cNvPr>
          <p:cNvSpPr/>
          <p:nvPr/>
        </p:nvSpPr>
        <p:spPr>
          <a:xfrm>
            <a:off x="609600" y="6027003"/>
            <a:ext cx="8599931" cy="461665"/>
          </a:xfrm>
          <a:prstGeom prst="rect">
            <a:avLst/>
          </a:prstGeom>
        </p:spPr>
        <p:txBody>
          <a:bodyPr wrap="square">
            <a:spAutoFit/>
          </a:bodyPr>
          <a:lstStyle/>
          <a:p>
            <a:r>
              <a:rPr lang="en-US" sz="1200" kern="0" dirty="0">
                <a:solidFill>
                  <a:schemeClr val="accent1"/>
                </a:solidFill>
                <a:latin typeface="Abadi" panose="020B0604020104020204" pitchFamily="34" charset="0"/>
                <a:cs typeface="Times New Roman" panose="02020603050405020304" pitchFamily="18" charset="0"/>
              </a:rPr>
              <a:t>[1]. </a:t>
            </a:r>
            <a:r>
              <a:rPr lang="it-IT" sz="1200" dirty="0">
                <a:solidFill>
                  <a:schemeClr val="accent1"/>
                </a:solidFill>
                <a:latin typeface="Abadi" panose="020B0604020104020204" pitchFamily="34" charset="0"/>
                <a:hlinkClick r:id="rId5">
                  <a:extLst>
                    <a:ext uri="{A12FA001-AC4F-418D-AE19-62706E023703}">
                      <ahyp:hlinkClr xmlns:ahyp="http://schemas.microsoft.com/office/drawing/2018/hyperlinkcolor" val="tx"/>
                    </a:ext>
                  </a:extLst>
                </a:hlinkClick>
              </a:rPr>
              <a:t>https://github.com/mid2SUPAERO/Outputs/blob/master/Flutter_ISAE_7_2019.pdf</a:t>
            </a:r>
            <a:endParaRPr lang="it-IT" sz="1200" dirty="0">
              <a:solidFill>
                <a:schemeClr val="accent1"/>
              </a:solidFill>
              <a:latin typeface="Abadi" panose="020B0604020104020204" pitchFamily="34" charset="0"/>
            </a:endParaRPr>
          </a:p>
          <a:p>
            <a:r>
              <a:rPr lang="en-US" sz="1200" kern="0" dirty="0">
                <a:solidFill>
                  <a:schemeClr val="accent1"/>
                </a:solidFill>
                <a:latin typeface="Abadi" panose="020B0604020104020204" pitchFamily="34" charset="0"/>
                <a:cs typeface="Times New Roman" panose="02020603050405020304" pitchFamily="18" charset="0"/>
              </a:rPr>
              <a:t>[2]. </a:t>
            </a:r>
            <a:r>
              <a:rPr lang="en-US" sz="1200" dirty="0">
                <a:solidFill>
                  <a:schemeClr val="accent1"/>
                </a:solidFill>
                <a:latin typeface="Abadi" panose="020B0604020104020204" pitchFamily="34" charset="0"/>
              </a:rPr>
              <a:t>Earl H. Dowell - A Modern Course in Aeroelasticity – Spring</a:t>
            </a:r>
          </a:p>
        </p:txBody>
      </p:sp>
      <p:sp>
        <p:nvSpPr>
          <p:cNvPr id="10" name="Title 5">
            <a:extLst>
              <a:ext uri="{FF2B5EF4-FFF2-40B4-BE49-F238E27FC236}">
                <a16:creationId xmlns:a16="http://schemas.microsoft.com/office/drawing/2014/main" id="{D0CB702F-48A5-4CE8-8B8A-A96046B3BF3C}"/>
              </a:ext>
            </a:extLst>
          </p:cNvPr>
          <p:cNvSpPr txBox="1">
            <a:spLocks/>
          </p:cNvSpPr>
          <p:nvPr/>
        </p:nvSpPr>
        <p:spPr>
          <a:xfrm>
            <a:off x="3568446" y="4202430"/>
            <a:ext cx="5487205" cy="1969770"/>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ctr"/>
            <a:r>
              <a:rPr lang="en-US" sz="1600" kern="0" dirty="0">
                <a:solidFill>
                  <a:schemeClr val="tx1"/>
                </a:solidFill>
                <a:latin typeface="Abadi" panose="020B0604020104020204" pitchFamily="34" charset="0"/>
                <a:cs typeface="Times New Roman" panose="02020603050405020304" pitchFamily="18" charset="0"/>
              </a:rPr>
              <a:t>“The most dramatic physical phenomenon in the field of aeroelasticity is flutter, a</a:t>
            </a:r>
          </a:p>
          <a:p>
            <a:pPr algn="ctr"/>
            <a:r>
              <a:rPr lang="en-US" sz="1600" kern="0" dirty="0">
                <a:solidFill>
                  <a:schemeClr val="tx1"/>
                </a:solidFill>
                <a:latin typeface="Abadi" panose="020B0604020104020204" pitchFamily="34" charset="0"/>
                <a:cs typeface="Times New Roman" panose="02020603050405020304" pitchFamily="18" charset="0"/>
              </a:rPr>
              <a:t>dynamic instability which often leads to catastrophic structural failure”</a:t>
            </a:r>
            <a:r>
              <a:rPr lang="en-US" sz="1100" kern="0" dirty="0">
                <a:solidFill>
                  <a:schemeClr val="tx1"/>
                </a:solidFill>
                <a:latin typeface="Abadi" panose="020B0604020104020204" pitchFamily="34" charset="0"/>
                <a:cs typeface="Times New Roman" panose="02020603050405020304" pitchFamily="18" charset="0"/>
              </a:rPr>
              <a:t> </a:t>
            </a:r>
            <a:r>
              <a:rPr lang="en-US" sz="1100" kern="0" dirty="0">
                <a:solidFill>
                  <a:srgbClr val="4F81BD"/>
                </a:solidFill>
                <a:latin typeface="Abadi" panose="020B0604020104020204" pitchFamily="34" charset="0"/>
                <a:ea typeface="+mn-ea"/>
                <a:cs typeface="Times New Roman" panose="02020603050405020304" pitchFamily="18" charset="0"/>
              </a:rPr>
              <a:t>[2]. </a:t>
            </a:r>
            <a:r>
              <a:rPr lang="en-US" sz="1100" kern="0" dirty="0">
                <a:solidFill>
                  <a:schemeClr val="tx1"/>
                </a:solidFill>
                <a:latin typeface="Abadi" panose="020B0604020104020204" pitchFamily="34" charset="0"/>
                <a:cs typeface="Times New Roman" panose="02020603050405020304" pitchFamily="18" charset="0"/>
              </a:rPr>
              <a:t>.</a:t>
            </a:r>
            <a:r>
              <a:rPr lang="en-US" sz="1100" kern="0" dirty="0">
                <a:solidFill>
                  <a:srgbClr val="4F81BD"/>
                </a:solidFill>
                <a:latin typeface="Abadi" panose="020B0604020104020204" pitchFamily="34" charset="0"/>
                <a:ea typeface="+mn-ea"/>
                <a:cs typeface="Times New Roman" panose="02020603050405020304" pitchFamily="18" charset="0"/>
              </a:rPr>
              <a:t> </a:t>
            </a:r>
            <a:r>
              <a:rPr lang="en-US" sz="1600" kern="0" dirty="0">
                <a:solidFill>
                  <a:prstClr val="black"/>
                </a:solidFill>
                <a:latin typeface="Abadi" panose="020B0604020104020204" pitchFamily="34" charset="0"/>
                <a:ea typeface="+mn-ea"/>
                <a:cs typeface="Times New Roman" panose="02020603050405020304" pitchFamily="18" charset="0"/>
              </a:rPr>
              <a:t>This could occur for any structure where aerodynamics plays an important role, as witnessed by </a:t>
            </a:r>
            <a:r>
              <a:rPr lang="en-US" sz="1600" i="1" kern="0" dirty="0" err="1">
                <a:solidFill>
                  <a:prstClr val="black"/>
                </a:solidFill>
                <a:latin typeface="Abadi" panose="020B0604020104020204" pitchFamily="34" charset="0"/>
                <a:ea typeface="+mn-ea"/>
                <a:cs typeface="Times New Roman" panose="02020603050405020304" pitchFamily="18" charset="0"/>
              </a:rPr>
              <a:t>Tokaoma</a:t>
            </a:r>
            <a:r>
              <a:rPr lang="en-US" sz="1600" i="1" kern="0" dirty="0">
                <a:solidFill>
                  <a:prstClr val="black"/>
                </a:solidFill>
                <a:latin typeface="Abadi" panose="020B0604020104020204" pitchFamily="34" charset="0"/>
                <a:ea typeface="+mn-ea"/>
                <a:cs typeface="Times New Roman" panose="02020603050405020304" pitchFamily="18" charset="0"/>
              </a:rPr>
              <a:t> bridge </a:t>
            </a:r>
            <a:r>
              <a:rPr lang="en-US" sz="1600" kern="0" dirty="0">
                <a:solidFill>
                  <a:prstClr val="black"/>
                </a:solidFill>
                <a:latin typeface="Abadi" panose="020B0604020104020204" pitchFamily="34" charset="0"/>
                <a:ea typeface="+mn-ea"/>
                <a:cs typeface="Times New Roman" panose="02020603050405020304" pitchFamily="18" charset="0"/>
              </a:rPr>
              <a:t>in 1940 </a:t>
            </a:r>
            <a:endParaRPr lang="en-US" sz="1600" kern="0" dirty="0">
              <a:solidFill>
                <a:schemeClr val="tx1"/>
              </a:solidFill>
              <a:latin typeface="Abadi" panose="020B0604020104020204" pitchFamily="34" charset="0"/>
              <a:cs typeface="Times New Roman" panose="02020603050405020304" pitchFamily="18" charset="0"/>
            </a:endParaRPr>
          </a:p>
          <a:p>
            <a:pPr algn="ctr"/>
            <a:endParaRPr lang="en-US" sz="1600" kern="0" dirty="0">
              <a:solidFill>
                <a:schemeClr val="tx1"/>
              </a:solidFill>
              <a:latin typeface="Abadi" panose="020B0604020104020204" pitchFamily="34"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a:t>
            </a:fld>
            <a:endParaRPr dirty="0"/>
          </a:p>
        </p:txBody>
      </p:sp>
      <p:sp>
        <p:nvSpPr>
          <p:cNvPr id="6" name="Title 5">
            <a:extLst>
              <a:ext uri="{FF2B5EF4-FFF2-40B4-BE49-F238E27FC236}">
                <a16:creationId xmlns:a16="http://schemas.microsoft.com/office/drawing/2014/main" id="{B7D4C258-4A82-4F5C-AEDD-52938BA8B42C}"/>
              </a:ext>
            </a:extLst>
          </p:cNvPr>
          <p:cNvSpPr>
            <a:spLocks noGrp="1"/>
          </p:cNvSpPr>
          <p:nvPr>
            <p:ph type="title"/>
          </p:nvPr>
        </p:nvSpPr>
        <p:spPr>
          <a:xfrm>
            <a:off x="1988013" y="331113"/>
            <a:ext cx="5929973" cy="492443"/>
          </a:xfrm>
        </p:spPr>
        <p:txBody>
          <a:bodyPr/>
          <a:lstStyle/>
          <a:p>
            <a:pPr algn="ctr"/>
            <a:r>
              <a:rPr lang="it-IT" dirty="0" err="1">
                <a:latin typeface="Abadi" panose="020B0604020104020204" pitchFamily="34" charset="0"/>
                <a:cs typeface="Times New Roman" panose="02020603050405020304" pitchFamily="18" charset="0"/>
              </a:rPr>
              <a:t>Introduction</a:t>
            </a:r>
            <a:r>
              <a:rPr lang="it-IT" dirty="0">
                <a:latin typeface="Abadi" panose="020B0604020104020204" pitchFamily="34" charset="0"/>
                <a:cs typeface="Times New Roman" panose="02020603050405020304" pitchFamily="18" charset="0"/>
              </a:rPr>
              <a:t> to Flutter </a:t>
            </a:r>
          </a:p>
        </p:txBody>
      </p:sp>
      <p:sp>
        <p:nvSpPr>
          <p:cNvPr id="20" name="Title 5">
            <a:extLst>
              <a:ext uri="{FF2B5EF4-FFF2-40B4-BE49-F238E27FC236}">
                <a16:creationId xmlns:a16="http://schemas.microsoft.com/office/drawing/2014/main" id="{57042944-EF8D-4790-ABE8-1E97FE559556}"/>
              </a:ext>
            </a:extLst>
          </p:cNvPr>
          <p:cNvSpPr txBox="1">
            <a:spLocks/>
          </p:cNvSpPr>
          <p:nvPr/>
        </p:nvSpPr>
        <p:spPr>
          <a:xfrm>
            <a:off x="461692" y="1524000"/>
            <a:ext cx="5850357" cy="2816156"/>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ctr"/>
            <a:r>
              <a:rPr lang="it-IT" sz="1600" i="1" kern="0" dirty="0" err="1">
                <a:solidFill>
                  <a:schemeClr val="tx1"/>
                </a:solidFill>
                <a:latin typeface="Abadi" panose="020B0604020104020204" pitchFamily="34" charset="0"/>
                <a:cs typeface="Times New Roman" panose="02020603050405020304" pitchFamily="18" charset="0"/>
              </a:rPr>
              <a:t>What</a:t>
            </a:r>
            <a:r>
              <a:rPr lang="it-IT" sz="1600" i="1" kern="0" dirty="0">
                <a:solidFill>
                  <a:schemeClr val="tx1"/>
                </a:solidFill>
                <a:latin typeface="Abadi" panose="020B0604020104020204" pitchFamily="34" charset="0"/>
                <a:cs typeface="Times New Roman" panose="02020603050405020304" pitchFamily="18" charset="0"/>
              </a:rPr>
              <a:t> </a:t>
            </a:r>
            <a:r>
              <a:rPr lang="it-IT" sz="1600" i="1" kern="0" dirty="0" err="1">
                <a:solidFill>
                  <a:schemeClr val="tx1"/>
                </a:solidFill>
                <a:latin typeface="Abadi" panose="020B0604020104020204" pitchFamily="34" charset="0"/>
                <a:cs typeface="Times New Roman" panose="02020603050405020304" pitchFamily="18" charset="0"/>
              </a:rPr>
              <a:t>is</a:t>
            </a:r>
            <a:r>
              <a:rPr lang="it-IT" sz="1600" i="1" kern="0" dirty="0">
                <a:solidFill>
                  <a:schemeClr val="tx1"/>
                </a:solidFill>
                <a:latin typeface="Abadi" panose="020B0604020104020204" pitchFamily="34" charset="0"/>
                <a:cs typeface="Times New Roman" panose="02020603050405020304" pitchFamily="18" charset="0"/>
              </a:rPr>
              <a:t> flutter? </a:t>
            </a:r>
            <a:r>
              <a:rPr lang="en-US" sz="1100" kern="0" dirty="0">
                <a:solidFill>
                  <a:schemeClr val="accent1"/>
                </a:solidFill>
                <a:latin typeface="Abadi" panose="020B0604020104020204" pitchFamily="34" charset="0"/>
                <a:cs typeface="Times New Roman" panose="02020603050405020304" pitchFamily="18" charset="0"/>
              </a:rPr>
              <a:t>[1]. </a:t>
            </a:r>
            <a:endParaRPr lang="it-IT" sz="1600" i="1" kern="0" dirty="0">
              <a:solidFill>
                <a:schemeClr val="tx1"/>
              </a:solidFill>
              <a:latin typeface="Abadi" panose="020B0604020104020204" pitchFamily="34" charset="0"/>
              <a:cs typeface="Times New Roman" panose="02020603050405020304" pitchFamily="18" charset="0"/>
            </a:endParaRPr>
          </a:p>
          <a:p>
            <a:pPr algn="ctr"/>
            <a:r>
              <a:rPr lang="it-IT" sz="1600" kern="0" dirty="0">
                <a:solidFill>
                  <a:schemeClr val="tx1"/>
                </a:solidFill>
                <a:latin typeface="Abadi" panose="020B0604020104020204" pitchFamily="34" charset="0"/>
                <a:cs typeface="Times New Roman" panose="02020603050405020304" pitchFamily="18" charset="0"/>
              </a:rPr>
              <a:t>Flutter </a:t>
            </a:r>
            <a:r>
              <a:rPr lang="it-IT" sz="1600" kern="0" dirty="0" err="1">
                <a:solidFill>
                  <a:schemeClr val="tx1"/>
                </a:solidFill>
                <a:latin typeface="Abadi" panose="020B0604020104020204" pitchFamily="34" charset="0"/>
                <a:cs typeface="Times New Roman" panose="02020603050405020304" pitchFamily="18" charset="0"/>
              </a:rPr>
              <a:t>is</a:t>
            </a:r>
            <a:r>
              <a:rPr lang="it-IT" sz="1600" kern="0" dirty="0">
                <a:solidFill>
                  <a:schemeClr val="tx1"/>
                </a:solidFill>
                <a:latin typeface="Abadi" panose="020B0604020104020204" pitchFamily="34" charset="0"/>
                <a:cs typeface="Times New Roman" panose="02020603050405020304" pitchFamily="18" charset="0"/>
              </a:rPr>
              <a:t> an </a:t>
            </a:r>
            <a:r>
              <a:rPr lang="it-IT" sz="1600" kern="0" dirty="0" err="1">
                <a:solidFill>
                  <a:schemeClr val="tx1"/>
                </a:solidFill>
                <a:latin typeface="Abadi" panose="020B0604020104020204" pitchFamily="34" charset="0"/>
                <a:cs typeface="Times New Roman" panose="02020603050405020304" pitchFamily="18" charset="0"/>
              </a:rPr>
              <a:t>aeroelastic</a:t>
            </a:r>
            <a:r>
              <a:rPr lang="it-IT" sz="1600" kern="0" dirty="0">
                <a:solidFill>
                  <a:schemeClr val="tx1"/>
                </a:solidFill>
                <a:latin typeface="Abadi" panose="020B0604020104020204" pitchFamily="34" charset="0"/>
                <a:cs typeface="Times New Roman" panose="02020603050405020304" pitchFamily="18" charset="0"/>
              </a:rPr>
              <a:t> </a:t>
            </a:r>
            <a:r>
              <a:rPr lang="it-IT" sz="1600" kern="0" dirty="0" err="1">
                <a:solidFill>
                  <a:schemeClr val="tx1"/>
                </a:solidFill>
                <a:latin typeface="Abadi" panose="020B0604020104020204" pitchFamily="34" charset="0"/>
                <a:cs typeface="Times New Roman" panose="02020603050405020304" pitchFamily="18" charset="0"/>
              </a:rPr>
              <a:t>phenomenon</a:t>
            </a:r>
            <a:r>
              <a:rPr lang="it-IT" sz="1600" kern="0" dirty="0">
                <a:solidFill>
                  <a:schemeClr val="tx1"/>
                </a:solidFill>
                <a:latin typeface="Abadi" panose="020B0604020104020204" pitchFamily="34" charset="0"/>
                <a:cs typeface="Times New Roman" panose="02020603050405020304" pitchFamily="18" charset="0"/>
              </a:rPr>
              <a:t> </a:t>
            </a:r>
            <a:r>
              <a:rPr lang="it-IT" sz="1600" kern="0" dirty="0" err="1">
                <a:solidFill>
                  <a:schemeClr val="tx1"/>
                </a:solidFill>
                <a:latin typeface="Abadi" panose="020B0604020104020204" pitchFamily="34" charset="0"/>
                <a:cs typeface="Times New Roman" panose="02020603050405020304" pitchFamily="18" charset="0"/>
              </a:rPr>
              <a:t>which</a:t>
            </a:r>
            <a:r>
              <a:rPr lang="it-IT" sz="1600" kern="0" dirty="0">
                <a:solidFill>
                  <a:schemeClr val="tx1"/>
                </a:solidFill>
                <a:latin typeface="Abadi" panose="020B0604020104020204" pitchFamily="34" charset="0"/>
                <a:cs typeface="Times New Roman" panose="02020603050405020304" pitchFamily="18" charset="0"/>
              </a:rPr>
              <a:t> </a:t>
            </a:r>
            <a:r>
              <a:rPr lang="it-IT" sz="1600" kern="0" dirty="0" err="1">
                <a:solidFill>
                  <a:schemeClr val="tx1"/>
                </a:solidFill>
                <a:latin typeface="Abadi" panose="020B0604020104020204" pitchFamily="34" charset="0"/>
                <a:cs typeface="Times New Roman" panose="02020603050405020304" pitchFamily="18" charset="0"/>
              </a:rPr>
              <a:t>leads</a:t>
            </a:r>
            <a:r>
              <a:rPr lang="it-IT" sz="1600" kern="0" dirty="0">
                <a:solidFill>
                  <a:schemeClr val="tx1"/>
                </a:solidFill>
                <a:latin typeface="Abadi" panose="020B0604020104020204" pitchFamily="34" charset="0"/>
                <a:cs typeface="Times New Roman" panose="02020603050405020304" pitchFamily="18" charset="0"/>
              </a:rPr>
              <a:t> to </a:t>
            </a:r>
            <a:r>
              <a:rPr lang="it-IT" sz="1600" kern="0" dirty="0" err="1">
                <a:solidFill>
                  <a:schemeClr val="tx1"/>
                </a:solidFill>
                <a:latin typeface="Abadi" panose="020B0604020104020204" pitchFamily="34" charset="0"/>
                <a:cs typeface="Times New Roman" panose="02020603050405020304" pitchFamily="18" charset="0"/>
              </a:rPr>
              <a:t>dynamic</a:t>
            </a:r>
            <a:r>
              <a:rPr lang="it-IT" sz="1600" kern="0" dirty="0">
                <a:solidFill>
                  <a:schemeClr val="tx1"/>
                </a:solidFill>
                <a:latin typeface="Abadi" panose="020B0604020104020204" pitchFamily="34" charset="0"/>
                <a:cs typeface="Times New Roman" panose="02020603050405020304" pitchFamily="18" charset="0"/>
              </a:rPr>
              <a:t> </a:t>
            </a:r>
            <a:r>
              <a:rPr lang="it-IT" sz="1600" kern="0" dirty="0" err="1">
                <a:solidFill>
                  <a:schemeClr val="tx1"/>
                </a:solidFill>
                <a:latin typeface="Abadi" panose="020B0604020104020204" pitchFamily="34" charset="0"/>
                <a:cs typeface="Times New Roman" panose="02020603050405020304" pitchFamily="18" charset="0"/>
              </a:rPr>
              <a:t>instability</a:t>
            </a:r>
            <a:endParaRPr lang="it-IT" sz="1600" kern="0" dirty="0">
              <a:solidFill>
                <a:schemeClr val="tx1"/>
              </a:solidFill>
              <a:latin typeface="Abadi" panose="020B0604020104020204" pitchFamily="34" charset="0"/>
              <a:cs typeface="Times New Roman" panose="02020603050405020304" pitchFamily="18" charset="0"/>
            </a:endParaRPr>
          </a:p>
          <a:p>
            <a:pPr algn="ctr"/>
            <a:endParaRPr lang="it-IT" sz="1200" kern="0" dirty="0">
              <a:solidFill>
                <a:schemeClr val="tx1"/>
              </a:solidFill>
              <a:latin typeface="Abadi" panose="020B0604020104020204" pitchFamily="34" charset="0"/>
              <a:cs typeface="Times New Roman" panose="02020603050405020304" pitchFamily="18" charset="0"/>
            </a:endParaRPr>
          </a:p>
          <a:p>
            <a:pPr algn="ctr"/>
            <a:r>
              <a:rPr lang="it-IT" sz="1600" i="1" kern="0" dirty="0" err="1">
                <a:solidFill>
                  <a:schemeClr val="tx1"/>
                </a:solidFill>
                <a:latin typeface="Abadi" panose="020B0604020104020204" pitchFamily="34" charset="0"/>
                <a:cs typeface="Times New Roman" panose="02020603050405020304" pitchFamily="18" charset="0"/>
              </a:rPr>
              <a:t>What</a:t>
            </a:r>
            <a:r>
              <a:rPr lang="it-IT" sz="1600" i="1" kern="0" dirty="0">
                <a:solidFill>
                  <a:schemeClr val="tx1"/>
                </a:solidFill>
                <a:latin typeface="Abadi" panose="020B0604020104020204" pitchFamily="34" charset="0"/>
                <a:cs typeface="Times New Roman" panose="02020603050405020304" pitchFamily="18" charset="0"/>
              </a:rPr>
              <a:t> are the </a:t>
            </a:r>
            <a:r>
              <a:rPr lang="it-IT" sz="1600" i="1" kern="0" dirty="0" err="1">
                <a:solidFill>
                  <a:schemeClr val="tx1"/>
                </a:solidFill>
                <a:latin typeface="Abadi" panose="020B0604020104020204" pitchFamily="34" charset="0"/>
                <a:cs typeface="Times New Roman" panose="02020603050405020304" pitchFamily="18" charset="0"/>
              </a:rPr>
              <a:t>causes</a:t>
            </a:r>
            <a:r>
              <a:rPr lang="it-IT" sz="1600" i="1" kern="0" dirty="0">
                <a:solidFill>
                  <a:schemeClr val="tx1"/>
                </a:solidFill>
                <a:latin typeface="Abadi" panose="020B0604020104020204" pitchFamily="34" charset="0"/>
                <a:cs typeface="Times New Roman" panose="02020603050405020304" pitchFamily="18" charset="0"/>
              </a:rPr>
              <a:t>?</a:t>
            </a:r>
            <a:br>
              <a:rPr lang="it-IT" sz="1600" kern="0" dirty="0">
                <a:solidFill>
                  <a:schemeClr val="tx1"/>
                </a:solidFill>
                <a:latin typeface="Abadi" panose="020B0604020104020204" pitchFamily="34" charset="0"/>
                <a:cs typeface="Times New Roman" panose="02020603050405020304" pitchFamily="18" charset="0"/>
              </a:rPr>
            </a:br>
            <a:r>
              <a:rPr lang="en-US" sz="1600" kern="0" dirty="0">
                <a:solidFill>
                  <a:schemeClr val="tx1"/>
                </a:solidFill>
                <a:latin typeface="Abadi" panose="020B0604020104020204" pitchFamily="34" charset="0"/>
                <a:cs typeface="Times New Roman" panose="02020603050405020304" pitchFamily="18" charset="0"/>
              </a:rPr>
              <a:t>Interactions and couplings between inertia, elasticity, and unsteady aerodynamic forces</a:t>
            </a:r>
          </a:p>
          <a:p>
            <a:pPr algn="ctr"/>
            <a:endParaRPr lang="en-US" sz="1100" kern="0" dirty="0">
              <a:solidFill>
                <a:schemeClr val="tx1"/>
              </a:solidFill>
              <a:latin typeface="Abadi" panose="020B0604020104020204" pitchFamily="34" charset="0"/>
              <a:cs typeface="Times New Roman" panose="02020603050405020304" pitchFamily="18" charset="0"/>
            </a:endParaRPr>
          </a:p>
          <a:p>
            <a:pPr algn="ctr"/>
            <a:r>
              <a:rPr lang="en-US" sz="1600" i="1" kern="0" dirty="0">
                <a:solidFill>
                  <a:schemeClr val="tx1"/>
                </a:solidFill>
                <a:latin typeface="Abadi" panose="020B0604020104020204" pitchFamily="34" charset="0"/>
                <a:cs typeface="Times New Roman" panose="02020603050405020304" pitchFamily="18" charset="0"/>
              </a:rPr>
              <a:t>What the consequences?</a:t>
            </a:r>
          </a:p>
          <a:p>
            <a:pPr algn="ctr"/>
            <a:r>
              <a:rPr lang="en-US" sz="1600" kern="0" dirty="0">
                <a:solidFill>
                  <a:schemeClr val="tx1"/>
                </a:solidFill>
                <a:latin typeface="Abadi" panose="020B0604020104020204" pitchFamily="34" charset="0"/>
                <a:cs typeface="Times New Roman" panose="02020603050405020304" pitchFamily="18" charset="0"/>
              </a:rPr>
              <a:t>Unstable oscillations that may lead to structural failure</a:t>
            </a:r>
            <a:endParaRPr lang="it-IT" sz="1600" kern="0" dirty="0">
              <a:solidFill>
                <a:schemeClr val="tx1"/>
              </a:solidFill>
              <a:latin typeface="Abadi" panose="020B0604020104020204" pitchFamily="34"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cxnSp>
        <p:nvCxnSpPr>
          <p:cNvPr id="7" name="Straight Connector 18">
            <a:extLst>
              <a:ext uri="{FF2B5EF4-FFF2-40B4-BE49-F238E27FC236}">
                <a16:creationId xmlns:a16="http://schemas.microsoft.com/office/drawing/2014/main" id="{4D4DED6F-A4DC-404C-BE20-E211D452EB0A}"/>
              </a:ext>
            </a:extLst>
          </p:cNvPr>
          <p:cNvCxnSpPr>
            <a:cxnSpLocks/>
          </p:cNvCxnSpPr>
          <p:nvPr/>
        </p:nvCxnSpPr>
        <p:spPr>
          <a:xfrm>
            <a:off x="685799" y="4038600"/>
            <a:ext cx="8599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8">
            <a:extLst>
              <a:ext uri="{FF2B5EF4-FFF2-40B4-BE49-F238E27FC236}">
                <a16:creationId xmlns:a16="http://schemas.microsoft.com/office/drawing/2014/main" id="{467E55CF-0691-4D86-BDA3-652EBFF3CFEA}"/>
              </a:ext>
            </a:extLst>
          </p:cNvPr>
          <p:cNvCxnSpPr>
            <a:cxnSpLocks/>
          </p:cNvCxnSpPr>
          <p:nvPr/>
        </p:nvCxnSpPr>
        <p:spPr>
          <a:xfrm>
            <a:off x="609600" y="5943600"/>
            <a:ext cx="859993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BB8E8074-E861-444D-AB88-770A09983473}"/>
              </a:ext>
            </a:extLst>
          </p:cNvPr>
          <p:cNvSpPr/>
          <p:nvPr/>
        </p:nvSpPr>
        <p:spPr>
          <a:xfrm>
            <a:off x="7917986" y="3456801"/>
            <a:ext cx="396262" cy="276999"/>
          </a:xfrm>
          <a:prstGeom prst="rect">
            <a:avLst/>
          </a:prstGeom>
        </p:spPr>
        <p:txBody>
          <a:bodyPr wrap="none">
            <a:spAutoFit/>
          </a:bodyPr>
          <a:lstStyle/>
          <a:p>
            <a:r>
              <a:rPr lang="en-US" sz="1200" kern="0" dirty="0">
                <a:solidFill>
                  <a:srgbClr val="4F81BD"/>
                </a:solidFill>
                <a:latin typeface="Abadi" panose="020B0604020104020204" pitchFamily="34" charset="0"/>
                <a:cs typeface="Times New Roman" panose="02020603050405020304" pitchFamily="18" charset="0"/>
              </a:rPr>
              <a:t>[2].</a:t>
            </a:r>
            <a:endParaRPr lang="en-GB" dirty="0"/>
          </a:p>
        </p:txBody>
      </p:sp>
      <p:pic>
        <p:nvPicPr>
          <p:cNvPr id="12" name="CoordinatedImpossibleFlycatcher-mobile">
            <a:hlinkClick r:id="" action="ppaction://media"/>
            <a:extLst>
              <a:ext uri="{FF2B5EF4-FFF2-40B4-BE49-F238E27FC236}">
                <a16:creationId xmlns:a16="http://schemas.microsoft.com/office/drawing/2014/main" id="{3A7E1174-C437-46DF-8551-CE783213A393}"/>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795869" y="4076700"/>
            <a:ext cx="2438400" cy="1828800"/>
          </a:xfrm>
          <a:prstGeom prst="rect">
            <a:avLst/>
          </a:prstGeom>
        </p:spPr>
      </p:pic>
    </p:spTree>
    <p:extLst>
      <p:ext uri="{BB962C8B-B14F-4D97-AF65-F5344CB8AC3E}">
        <p14:creationId xmlns:p14="http://schemas.microsoft.com/office/powerpoint/2010/main" val="424104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267"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DF7CAEAB-116E-4907-9215-618FB6F0D048}"/>
              </a:ext>
            </a:extLst>
          </p:cNvPr>
          <p:cNvPicPr>
            <a:picLocks noChangeAspect="1"/>
          </p:cNvPicPr>
          <p:nvPr/>
        </p:nvPicPr>
        <p:blipFill>
          <a:blip r:embed="rId2"/>
          <a:stretch>
            <a:fillRect/>
          </a:stretch>
        </p:blipFill>
        <p:spPr>
          <a:xfrm>
            <a:off x="4724400" y="2982097"/>
            <a:ext cx="5257800" cy="287373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a:t>
            </a:fld>
            <a:endParaRPr dirty="0"/>
          </a:p>
        </p:txBody>
      </p:sp>
      <p:sp>
        <p:nvSpPr>
          <p:cNvPr id="6" name="Title 5">
            <a:extLst>
              <a:ext uri="{FF2B5EF4-FFF2-40B4-BE49-F238E27FC236}">
                <a16:creationId xmlns:a16="http://schemas.microsoft.com/office/drawing/2014/main" id="{B7D4C258-4A82-4F5C-AEDD-52938BA8B42C}"/>
              </a:ext>
            </a:extLst>
          </p:cNvPr>
          <p:cNvSpPr>
            <a:spLocks noGrp="1"/>
          </p:cNvSpPr>
          <p:nvPr>
            <p:ph type="title"/>
          </p:nvPr>
        </p:nvSpPr>
        <p:spPr>
          <a:xfrm>
            <a:off x="685799" y="3262938"/>
            <a:ext cx="4508961" cy="1810721"/>
          </a:xfrm>
        </p:spPr>
        <p:txBody>
          <a:bodyPr/>
          <a:lstStyle/>
          <a:p>
            <a:pPr lvl="0" algn="ctr"/>
            <a:br>
              <a:rPr lang="en-US" sz="1600" dirty="0">
                <a:solidFill>
                  <a:prstClr val="black"/>
                </a:solidFill>
                <a:latin typeface="Abadi" panose="020B0604020104020204" pitchFamily="34" charset="0"/>
                <a:cs typeface="Times New Roman" panose="02020603050405020304" pitchFamily="18" charset="0"/>
              </a:rPr>
            </a:br>
            <a:r>
              <a:rPr lang="en-US" sz="1600" dirty="0">
                <a:solidFill>
                  <a:prstClr val="black"/>
                </a:solidFill>
                <a:latin typeface="Abadi" panose="020B0604020104020204" pitchFamily="34" charset="0"/>
                <a:cs typeface="Times New Roman" panose="02020603050405020304" pitchFamily="18" charset="0"/>
              </a:rPr>
              <a:t>The flight condition in which the system damping vanishes, resulting in this self-sustained oscillation, represents the flutter point </a:t>
            </a:r>
            <a:r>
              <a:rPr lang="en-US" sz="1200" dirty="0">
                <a:solidFill>
                  <a:schemeClr val="accent1"/>
                </a:solidFill>
                <a:latin typeface="Abadi" panose="020B0604020104020204" pitchFamily="34" charset="0"/>
                <a:cs typeface="Times New Roman" panose="02020603050405020304" pitchFamily="18" charset="0"/>
              </a:rPr>
              <a:t>[3]. </a:t>
            </a:r>
            <a:r>
              <a:rPr lang="en-US" sz="1600" dirty="0">
                <a:solidFill>
                  <a:schemeClr val="tx1"/>
                </a:solidFill>
                <a:latin typeface="Abadi" panose="020B0604020104020204" pitchFamily="34" charset="0"/>
                <a:cs typeface="Times New Roman" panose="02020603050405020304" pitchFamily="18" charset="0"/>
              </a:rPr>
              <a:t>This is illustrated in the following pictures, where we can see the </a:t>
            </a:r>
            <a:r>
              <a:rPr lang="en-US" sz="1600" dirty="0" err="1">
                <a:solidFill>
                  <a:schemeClr val="tx1"/>
                </a:solidFill>
                <a:latin typeface="Abadi" panose="020B0604020104020204" pitchFamily="34" charset="0"/>
                <a:cs typeface="Times New Roman" panose="02020603050405020304" pitchFamily="18" charset="0"/>
              </a:rPr>
              <a:t>undumped</a:t>
            </a:r>
            <a:r>
              <a:rPr lang="en-US" sz="1600" dirty="0">
                <a:solidFill>
                  <a:schemeClr val="tx1"/>
                </a:solidFill>
                <a:latin typeface="Abadi" panose="020B0604020104020204" pitchFamily="34" charset="0"/>
                <a:cs typeface="Times New Roman" panose="02020603050405020304" pitchFamily="18" charset="0"/>
              </a:rPr>
              <a:t> increasing oscillations:</a:t>
            </a:r>
            <a:br>
              <a:rPr lang="en-US" sz="1600" dirty="0">
                <a:solidFill>
                  <a:schemeClr val="tx1"/>
                </a:solidFill>
                <a:latin typeface="Abadi" panose="020B0604020104020204" pitchFamily="34" charset="0"/>
                <a:cs typeface="Times New Roman" panose="02020603050405020304" pitchFamily="18" charset="0"/>
              </a:rPr>
            </a:br>
            <a:endParaRPr lang="it-IT" sz="1600" dirty="0">
              <a:solidFill>
                <a:schemeClr val="tx1"/>
              </a:solidFill>
              <a:latin typeface="Abadi" panose="020B0604020104020204" pitchFamily="34" charset="0"/>
              <a:cs typeface="Times New Roman" panose="02020603050405020304" pitchFamily="18" charset="0"/>
            </a:endParaRPr>
          </a:p>
        </p:txBody>
      </p:sp>
      <p:sp>
        <p:nvSpPr>
          <p:cNvPr id="20" name="Title 5">
            <a:extLst>
              <a:ext uri="{FF2B5EF4-FFF2-40B4-BE49-F238E27FC236}">
                <a16:creationId xmlns:a16="http://schemas.microsoft.com/office/drawing/2014/main" id="{57042944-EF8D-4790-ABE8-1E97FE559556}"/>
              </a:ext>
            </a:extLst>
          </p:cNvPr>
          <p:cNvSpPr txBox="1">
            <a:spLocks/>
          </p:cNvSpPr>
          <p:nvPr/>
        </p:nvSpPr>
        <p:spPr>
          <a:xfrm>
            <a:off x="4319199" y="3022080"/>
            <a:ext cx="2285998" cy="738664"/>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marL="285750" indent="-285750" algn="ctr">
              <a:buFont typeface="Arial" panose="020B0604020202020204" pitchFamily="34" charset="0"/>
              <a:buChar char="•"/>
            </a:pP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sp>
        <p:nvSpPr>
          <p:cNvPr id="3" name="Rettangolo 2">
            <a:extLst>
              <a:ext uri="{FF2B5EF4-FFF2-40B4-BE49-F238E27FC236}">
                <a16:creationId xmlns:a16="http://schemas.microsoft.com/office/drawing/2014/main" id="{9D830464-AA8A-471D-A206-55BEBDC55931}"/>
              </a:ext>
            </a:extLst>
          </p:cNvPr>
          <p:cNvSpPr/>
          <p:nvPr/>
        </p:nvSpPr>
        <p:spPr>
          <a:xfrm>
            <a:off x="685799" y="1524000"/>
            <a:ext cx="8534401" cy="1738938"/>
          </a:xfrm>
          <a:prstGeom prst="rect">
            <a:avLst/>
          </a:prstGeom>
        </p:spPr>
        <p:txBody>
          <a:bodyPr wrap="square">
            <a:spAutoFit/>
          </a:bodyPr>
          <a:lstStyle/>
          <a:p>
            <a:pPr lvl="0" algn="ctr"/>
            <a:r>
              <a:rPr lang="en-US" sz="1600" kern="0" dirty="0">
                <a:solidFill>
                  <a:prstClr val="black"/>
                </a:solidFill>
                <a:latin typeface="Abadi" panose="020B0604020104020204" pitchFamily="34" charset="0"/>
                <a:cs typeface="Times New Roman" panose="02020603050405020304" pitchFamily="18" charset="0"/>
              </a:rPr>
              <a:t>As It is an undesirable phenomenon, flutter must be avoided. Its computations are typically performed only after an initial detailed design of the aircraft is completed, because they require the vehicle stiffness, mass, and aerodynamic models to be available</a:t>
            </a:r>
            <a:r>
              <a:rPr lang="en-US" sz="1100" kern="0" dirty="0">
                <a:solidFill>
                  <a:srgbClr val="4F81BD"/>
                </a:solidFill>
                <a:latin typeface="Abadi" panose="020B0604020104020204" pitchFamily="34" charset="0"/>
                <a:cs typeface="Times New Roman" panose="02020603050405020304" pitchFamily="18" charset="0"/>
              </a:rPr>
              <a:t> [3]. </a:t>
            </a:r>
            <a:r>
              <a:rPr lang="en-US" sz="1600" kern="0" dirty="0">
                <a:solidFill>
                  <a:prstClr val="black"/>
                </a:solidFill>
                <a:latin typeface="Abadi" panose="020B0604020104020204" pitchFamily="34" charset="0"/>
                <a:cs typeface="Times New Roman" panose="02020603050405020304" pitchFamily="18" charset="0"/>
              </a:rPr>
              <a:t>. Hence, here it comes the importance of optimizing the design adding a constraint on flutter, in this way performance can be improved and post – project costs can be avoided.</a:t>
            </a:r>
          </a:p>
          <a:p>
            <a:pPr algn="ctr"/>
            <a:endParaRPr lang="en-US" sz="1100" dirty="0">
              <a:latin typeface="Abadi" panose="020B0604020104020204" pitchFamily="34" charset="0"/>
            </a:endParaRPr>
          </a:p>
          <a:p>
            <a:pPr algn="ctr"/>
            <a:endParaRPr lang="en-US" sz="1600" kern="0" dirty="0">
              <a:solidFill>
                <a:prstClr val="black"/>
              </a:solidFill>
              <a:latin typeface="Abadi" panose="020B0604020104020204" pitchFamily="34" charset="0"/>
              <a:cs typeface="Times New Roman" panose="02020603050405020304" pitchFamily="18" charset="0"/>
            </a:endParaRPr>
          </a:p>
        </p:txBody>
      </p:sp>
      <p:sp>
        <p:nvSpPr>
          <p:cNvPr id="4" name="Rettangolo 3">
            <a:extLst>
              <a:ext uri="{FF2B5EF4-FFF2-40B4-BE49-F238E27FC236}">
                <a16:creationId xmlns:a16="http://schemas.microsoft.com/office/drawing/2014/main" id="{645ADBD6-FB8C-4019-A7D1-ED78C617338F}"/>
              </a:ext>
            </a:extLst>
          </p:cNvPr>
          <p:cNvSpPr/>
          <p:nvPr/>
        </p:nvSpPr>
        <p:spPr>
          <a:xfrm>
            <a:off x="838198" y="6015335"/>
            <a:ext cx="8229600" cy="461665"/>
          </a:xfrm>
          <a:prstGeom prst="rect">
            <a:avLst/>
          </a:prstGeom>
        </p:spPr>
        <p:txBody>
          <a:bodyPr wrap="square">
            <a:spAutoFit/>
          </a:bodyPr>
          <a:lstStyle/>
          <a:p>
            <a:pPr lvl="0"/>
            <a:r>
              <a:rPr lang="en-US" sz="1200" kern="0" dirty="0">
                <a:solidFill>
                  <a:srgbClr val="4F81BD"/>
                </a:solidFill>
                <a:latin typeface="Abadi" panose="020B0604020104020204" pitchFamily="34" charset="0"/>
                <a:cs typeface="Times New Roman" panose="02020603050405020304" pitchFamily="18" charset="0"/>
              </a:rPr>
              <a:t>[3]. </a:t>
            </a:r>
            <a:r>
              <a:rPr lang="en-US" sz="1200" dirty="0">
                <a:solidFill>
                  <a:srgbClr val="4F81BD"/>
                </a:solidFill>
                <a:latin typeface="Abadi" panose="020B0604020104020204" pitchFamily="34" charset="0"/>
              </a:rPr>
              <a:t>Flutter and Post-Flutter Constraints in Aircraft Design Optimization - </a:t>
            </a:r>
            <a:r>
              <a:rPr lang="en-US" sz="1200" dirty="0" err="1">
                <a:solidFill>
                  <a:srgbClr val="4F81BD"/>
                </a:solidFill>
                <a:latin typeface="Abadi" panose="020B0604020104020204" pitchFamily="34" charset="0"/>
              </a:rPr>
              <a:t>Eirikur</a:t>
            </a:r>
            <a:r>
              <a:rPr lang="en-US" sz="1200" dirty="0">
                <a:solidFill>
                  <a:srgbClr val="4F81BD"/>
                </a:solidFill>
                <a:latin typeface="Abadi" panose="020B0604020104020204" pitchFamily="34" charset="0"/>
              </a:rPr>
              <a:t> Jonsson, Cristina </a:t>
            </a:r>
            <a:r>
              <a:rPr lang="en-US" sz="1200" dirty="0" err="1">
                <a:solidFill>
                  <a:srgbClr val="4F81BD"/>
                </a:solidFill>
                <a:latin typeface="Abadi" panose="020B0604020104020204" pitchFamily="34" charset="0"/>
              </a:rPr>
              <a:t>Riso</a:t>
            </a:r>
            <a:r>
              <a:rPr lang="en-US" sz="1200" dirty="0">
                <a:solidFill>
                  <a:srgbClr val="4F81BD"/>
                </a:solidFill>
                <a:latin typeface="Abadi" panose="020B0604020104020204" pitchFamily="34" charset="0"/>
              </a:rPr>
              <a:t>, Christopher A. </a:t>
            </a:r>
            <a:r>
              <a:rPr lang="en-US" sz="1200" dirty="0" err="1">
                <a:solidFill>
                  <a:srgbClr val="4F81BD"/>
                </a:solidFill>
                <a:latin typeface="Abadi" panose="020B0604020104020204" pitchFamily="34" charset="0"/>
              </a:rPr>
              <a:t>Lupp</a:t>
            </a:r>
            <a:r>
              <a:rPr lang="en-US" sz="1200" dirty="0">
                <a:solidFill>
                  <a:srgbClr val="4F81BD"/>
                </a:solidFill>
                <a:latin typeface="Abadi" panose="020B0604020104020204" pitchFamily="34" charset="0"/>
              </a:rPr>
              <a:t>,   Carlos E. S. </a:t>
            </a:r>
            <a:r>
              <a:rPr lang="en-US" sz="1200" dirty="0" err="1">
                <a:solidFill>
                  <a:srgbClr val="4F81BD"/>
                </a:solidFill>
                <a:latin typeface="Abadi" panose="020B0604020104020204" pitchFamily="34" charset="0"/>
              </a:rPr>
              <a:t>Cesnik</a:t>
            </a:r>
            <a:r>
              <a:rPr lang="en-US" sz="1200" dirty="0">
                <a:solidFill>
                  <a:srgbClr val="4F81BD"/>
                </a:solidFill>
                <a:latin typeface="Abadi" panose="020B0604020104020204" pitchFamily="34" charset="0"/>
              </a:rPr>
              <a:t>, Joaquim R. R. A. Martins, and Bogdan I. </a:t>
            </a:r>
            <a:r>
              <a:rPr lang="en-US" sz="1200" dirty="0" err="1">
                <a:solidFill>
                  <a:srgbClr val="4F81BD"/>
                </a:solidFill>
                <a:latin typeface="Abadi" panose="020B0604020104020204" pitchFamily="34" charset="0"/>
              </a:rPr>
              <a:t>Epureanu</a:t>
            </a:r>
            <a:endParaRPr lang="en-GB" sz="1200" dirty="0">
              <a:solidFill>
                <a:srgbClr val="4F81BD"/>
              </a:solidFill>
              <a:latin typeface="Abadi" panose="020B0604020104020204" pitchFamily="34" charset="0"/>
            </a:endParaRPr>
          </a:p>
        </p:txBody>
      </p:sp>
      <p:cxnSp>
        <p:nvCxnSpPr>
          <p:cNvPr id="8" name="Straight Connector 18">
            <a:extLst>
              <a:ext uri="{FF2B5EF4-FFF2-40B4-BE49-F238E27FC236}">
                <a16:creationId xmlns:a16="http://schemas.microsoft.com/office/drawing/2014/main" id="{A2121DA6-BEA3-4700-9CF4-1912C49C9992}"/>
              </a:ext>
            </a:extLst>
          </p:cNvPr>
          <p:cNvCxnSpPr>
            <a:cxnSpLocks/>
          </p:cNvCxnSpPr>
          <p:nvPr/>
        </p:nvCxnSpPr>
        <p:spPr>
          <a:xfrm>
            <a:off x="685799" y="5943600"/>
            <a:ext cx="85999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64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18">
            <a:extLst>
              <a:ext uri="{FF2B5EF4-FFF2-40B4-BE49-F238E27FC236}">
                <a16:creationId xmlns:a16="http://schemas.microsoft.com/office/drawing/2014/main" id="{170FC184-EC56-42D0-ABE3-1AE6D72177C5}"/>
              </a:ext>
            </a:extLst>
          </p:cNvPr>
          <p:cNvCxnSpPr>
            <a:cxnSpLocks/>
          </p:cNvCxnSpPr>
          <p:nvPr/>
        </p:nvCxnSpPr>
        <p:spPr>
          <a:xfrm>
            <a:off x="653034" y="5867400"/>
            <a:ext cx="8599931"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5">
            <a:extLst>
              <a:ext uri="{FF2B5EF4-FFF2-40B4-BE49-F238E27FC236}">
                <a16:creationId xmlns:a16="http://schemas.microsoft.com/office/drawing/2014/main" id="{7481E616-F0BD-43A1-9EBC-4FA449CD9D54}"/>
              </a:ext>
            </a:extLst>
          </p:cNvPr>
          <p:cNvSpPr txBox="1">
            <a:spLocks/>
          </p:cNvSpPr>
          <p:nvPr/>
        </p:nvSpPr>
        <p:spPr>
          <a:xfrm>
            <a:off x="576833" y="2863964"/>
            <a:ext cx="8752331" cy="738664"/>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ctr"/>
            <a:r>
              <a:rPr lang="en-US" sz="1600" kern="0" dirty="0" err="1">
                <a:solidFill>
                  <a:schemeClr val="tx1"/>
                </a:solidFill>
                <a:latin typeface="Abadi" panose="020B0604020104020204" pitchFamily="34" charset="0"/>
                <a:cs typeface="Times New Roman" panose="02020603050405020304" pitchFamily="18" charset="0"/>
              </a:rPr>
              <a:t>OpenAeroStruct</a:t>
            </a:r>
            <a:r>
              <a:rPr lang="en-US" sz="1600" kern="0" dirty="0">
                <a:solidFill>
                  <a:schemeClr val="tx1"/>
                </a:solidFill>
                <a:latin typeface="Abadi" panose="020B0604020104020204" pitchFamily="34" charset="0"/>
                <a:cs typeface="Times New Roman" panose="02020603050405020304" pitchFamily="18" charset="0"/>
              </a:rPr>
              <a:t> </a:t>
            </a:r>
            <a:r>
              <a:rPr lang="en-US" sz="1200" kern="0" dirty="0">
                <a:solidFill>
                  <a:schemeClr val="accent1"/>
                </a:solidFill>
                <a:latin typeface="Abadi" panose="020B0604020104020204" pitchFamily="34" charset="0"/>
                <a:cs typeface="Times New Roman" panose="02020603050405020304" pitchFamily="18" charset="0"/>
              </a:rPr>
              <a:t>[5]</a:t>
            </a:r>
            <a:r>
              <a:rPr lang="en-US" sz="1600" kern="0" dirty="0">
                <a:solidFill>
                  <a:schemeClr val="tx1"/>
                </a:solidFill>
                <a:latin typeface="Abadi" panose="020B0604020104020204" pitchFamily="34" charset="0"/>
                <a:cs typeface="Times New Roman" panose="02020603050405020304" pitchFamily="18" charset="0"/>
              </a:rPr>
              <a:t> is a lightweight Python tool that performs </a:t>
            </a:r>
            <a:r>
              <a:rPr lang="en-US" sz="1600" kern="0" dirty="0" err="1">
                <a:solidFill>
                  <a:schemeClr val="tx1"/>
                </a:solidFill>
                <a:latin typeface="Abadi" panose="020B0604020104020204" pitchFamily="34" charset="0"/>
                <a:cs typeface="Times New Roman" panose="02020603050405020304" pitchFamily="18" charset="0"/>
              </a:rPr>
              <a:t>aerostructural</a:t>
            </a:r>
            <a:r>
              <a:rPr lang="en-US" sz="1600" kern="0" dirty="0">
                <a:solidFill>
                  <a:schemeClr val="tx1"/>
                </a:solidFill>
                <a:latin typeface="Abadi" panose="020B0604020104020204" pitchFamily="34" charset="0"/>
                <a:cs typeface="Times New Roman" panose="02020603050405020304" pitchFamily="18" charset="0"/>
              </a:rPr>
              <a:t> optimization of lifting surfaces using </a:t>
            </a:r>
            <a:r>
              <a:rPr lang="en-US" sz="1600" kern="0" dirty="0" err="1">
                <a:solidFill>
                  <a:schemeClr val="tx1"/>
                </a:solidFill>
                <a:latin typeface="Abadi" panose="020B0604020104020204" pitchFamily="34" charset="0"/>
                <a:cs typeface="Times New Roman" panose="02020603050405020304" pitchFamily="18" charset="0"/>
              </a:rPr>
              <a:t>OpenMDAO</a:t>
            </a:r>
            <a:r>
              <a:rPr lang="en-US" sz="1600" kern="0" dirty="0">
                <a:solidFill>
                  <a:schemeClr val="tx1"/>
                </a:solidFill>
                <a:latin typeface="Abadi" panose="020B0604020104020204" pitchFamily="34" charset="0"/>
                <a:cs typeface="Times New Roman" panose="02020603050405020304" pitchFamily="18" charset="0"/>
              </a:rPr>
              <a:t> </a:t>
            </a:r>
            <a:r>
              <a:rPr lang="en-US" sz="1200" kern="0" dirty="0">
                <a:solidFill>
                  <a:schemeClr val="accent1"/>
                </a:solidFill>
                <a:latin typeface="Abadi" panose="020B0604020104020204" pitchFamily="34" charset="0"/>
                <a:cs typeface="Times New Roman" panose="02020603050405020304" pitchFamily="18" charset="0"/>
              </a:rPr>
              <a:t>[6]</a:t>
            </a:r>
            <a:r>
              <a:rPr lang="en-US" sz="1600" kern="0" dirty="0">
                <a:solidFill>
                  <a:schemeClr val="tx1"/>
                </a:solidFill>
                <a:latin typeface="Abadi" panose="020B0604020104020204" pitchFamily="34" charset="0"/>
                <a:cs typeface="Times New Roman" panose="02020603050405020304" pitchFamily="18" charset="0"/>
              </a:rPr>
              <a:t>.</a:t>
            </a:r>
            <a:r>
              <a:rPr lang="en-US" sz="1600" kern="0" dirty="0">
                <a:solidFill>
                  <a:schemeClr val="accent1"/>
                </a:solidFill>
                <a:latin typeface="Abadi" panose="020B0604020104020204" pitchFamily="34" charset="0"/>
                <a:cs typeface="Times New Roman" panose="02020603050405020304" pitchFamily="18" charset="0"/>
              </a:rPr>
              <a:t> </a:t>
            </a:r>
            <a:r>
              <a:rPr lang="en-US" sz="1600" kern="0" dirty="0">
                <a:solidFill>
                  <a:schemeClr val="tx1"/>
                </a:solidFill>
                <a:latin typeface="Abadi" panose="020B0604020104020204" pitchFamily="34" charset="0"/>
                <a:cs typeface="Times New Roman" panose="02020603050405020304" pitchFamily="18" charset="0"/>
              </a:rPr>
              <a:t>It uses a vortex lattice method (VLM) for the aerodynamics analysis and a spatial beam model with 6-DOF per element for the structural analysis. </a:t>
            </a:r>
            <a:endParaRPr lang="it-IT" sz="1600" kern="0" dirty="0">
              <a:solidFill>
                <a:schemeClr val="tx1"/>
              </a:solidFill>
              <a:latin typeface="Abadi" panose="020B0604020104020204" pitchFamily="34"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a:t>
            </a:fld>
            <a:endParaRPr dirty="0"/>
          </a:p>
        </p:txBody>
      </p:sp>
      <p:sp>
        <p:nvSpPr>
          <p:cNvPr id="6" name="Title 5">
            <a:extLst>
              <a:ext uri="{FF2B5EF4-FFF2-40B4-BE49-F238E27FC236}">
                <a16:creationId xmlns:a16="http://schemas.microsoft.com/office/drawing/2014/main" id="{B7D4C258-4A82-4F5C-AEDD-52938BA8B42C}"/>
              </a:ext>
            </a:extLst>
          </p:cNvPr>
          <p:cNvSpPr>
            <a:spLocks noGrp="1"/>
          </p:cNvSpPr>
          <p:nvPr>
            <p:ph type="title"/>
          </p:nvPr>
        </p:nvSpPr>
        <p:spPr>
          <a:xfrm>
            <a:off x="2223427" y="331113"/>
            <a:ext cx="5459145" cy="492443"/>
          </a:xfrm>
        </p:spPr>
        <p:txBody>
          <a:bodyPr/>
          <a:lstStyle/>
          <a:p>
            <a:pPr algn="ctr"/>
            <a:r>
              <a:rPr lang="it-IT" dirty="0">
                <a:latin typeface="Abadi" panose="020B0604020104020204" pitchFamily="34" charset="0"/>
                <a:cs typeface="Times New Roman" panose="02020603050405020304" pitchFamily="18" charset="0"/>
              </a:rPr>
              <a:t>Work </a:t>
            </a:r>
            <a:r>
              <a:rPr lang="it-IT" dirty="0" err="1">
                <a:latin typeface="Abadi" panose="020B0604020104020204" pitchFamily="34" charset="0"/>
                <a:cs typeface="Times New Roman" panose="02020603050405020304" pitchFamily="18" charset="0"/>
              </a:rPr>
              <a:t>Enviroment</a:t>
            </a:r>
            <a:endParaRPr lang="it-IT" dirty="0">
              <a:latin typeface="Abadi" panose="020B060402010402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62EB1CB2-8A2F-4BA7-887A-FE904FFB5C97}"/>
              </a:ext>
            </a:extLst>
          </p:cNvPr>
          <p:cNvCxnSpPr>
            <a:cxnSpLocks/>
          </p:cNvCxnSpPr>
          <p:nvPr/>
        </p:nvCxnSpPr>
        <p:spPr>
          <a:xfrm>
            <a:off x="685800" y="2590800"/>
            <a:ext cx="8599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6384ABB-EF60-4C20-BD6F-90FE3BFA82CF}"/>
              </a:ext>
            </a:extLst>
          </p:cNvPr>
          <p:cNvCxnSpPr>
            <a:cxnSpLocks/>
          </p:cNvCxnSpPr>
          <p:nvPr/>
        </p:nvCxnSpPr>
        <p:spPr>
          <a:xfrm>
            <a:off x="685799" y="3810000"/>
            <a:ext cx="8599931"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itle 5">
            <a:extLst>
              <a:ext uri="{FF2B5EF4-FFF2-40B4-BE49-F238E27FC236}">
                <a16:creationId xmlns:a16="http://schemas.microsoft.com/office/drawing/2014/main" id="{57042944-EF8D-4790-ABE8-1E97FE559556}"/>
              </a:ext>
            </a:extLst>
          </p:cNvPr>
          <p:cNvSpPr txBox="1">
            <a:spLocks/>
          </p:cNvSpPr>
          <p:nvPr/>
        </p:nvSpPr>
        <p:spPr>
          <a:xfrm>
            <a:off x="4319199" y="3022080"/>
            <a:ext cx="2285998" cy="738664"/>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marL="285750" indent="-285750" algn="ctr">
              <a:buFont typeface="Arial" panose="020B0604020202020204" pitchFamily="34" charset="0"/>
              <a:buChar char="•"/>
            </a:pP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sp>
        <p:nvSpPr>
          <p:cNvPr id="23" name="Title 5">
            <a:extLst>
              <a:ext uri="{FF2B5EF4-FFF2-40B4-BE49-F238E27FC236}">
                <a16:creationId xmlns:a16="http://schemas.microsoft.com/office/drawing/2014/main" id="{E116F006-73AF-494B-B2D1-7E6F5AB8E1D8}"/>
              </a:ext>
            </a:extLst>
          </p:cNvPr>
          <p:cNvSpPr txBox="1">
            <a:spLocks/>
          </p:cNvSpPr>
          <p:nvPr/>
        </p:nvSpPr>
        <p:spPr>
          <a:xfrm>
            <a:off x="576832" y="1485152"/>
            <a:ext cx="8752331" cy="984885"/>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ctr"/>
            <a:r>
              <a:rPr lang="en-US" sz="1600" kern="0" dirty="0">
                <a:solidFill>
                  <a:schemeClr val="tx1"/>
                </a:solidFill>
                <a:latin typeface="Abadi" panose="020B0604020104020204" pitchFamily="34" charset="0"/>
                <a:cs typeface="Times New Roman" panose="02020603050405020304" pitchFamily="18" charset="0"/>
              </a:rPr>
              <a:t>Multi-disciplinary design optimization (MDO) is a field of engineering that uses optimization methods to solve design problems incorporating a number of disciplines. It is also known as multidisciplinary system design optimization (MSDO) </a:t>
            </a:r>
            <a:r>
              <a:rPr lang="en-US" sz="1200" kern="0" dirty="0">
                <a:solidFill>
                  <a:schemeClr val="accent1"/>
                </a:solidFill>
                <a:latin typeface="Abadi" panose="020B0604020104020204" pitchFamily="34" charset="0"/>
                <a:cs typeface="Times New Roman" panose="02020603050405020304" pitchFamily="18" charset="0"/>
              </a:rPr>
              <a:t>[4]</a:t>
            </a:r>
            <a:r>
              <a:rPr lang="en-US" sz="1600" kern="0" dirty="0">
                <a:solidFill>
                  <a:schemeClr val="tx1"/>
                </a:solidFill>
                <a:latin typeface="Abadi" panose="020B0604020104020204" pitchFamily="34" charset="0"/>
                <a:cs typeface="Times New Roman" panose="02020603050405020304" pitchFamily="18" charset="0"/>
              </a:rPr>
              <a:t>. In this case study the discipline of interest are Aerodynamics and Structures</a:t>
            </a:r>
            <a:endParaRPr lang="it-IT" sz="1600" kern="0" dirty="0">
              <a:solidFill>
                <a:schemeClr val="tx1"/>
              </a:solidFill>
              <a:latin typeface="Abadi" panose="020B0604020104020204" pitchFamily="34" charset="0"/>
              <a:cs typeface="Times New Roman" panose="02020603050405020304" pitchFamily="18" charset="0"/>
            </a:endParaRPr>
          </a:p>
        </p:txBody>
      </p:sp>
      <p:sp>
        <p:nvSpPr>
          <p:cNvPr id="25" name="Title 5">
            <a:extLst>
              <a:ext uri="{FF2B5EF4-FFF2-40B4-BE49-F238E27FC236}">
                <a16:creationId xmlns:a16="http://schemas.microsoft.com/office/drawing/2014/main" id="{D13C9ADC-FCC6-4FB3-A81F-BDFFCD9B2FA2}"/>
              </a:ext>
            </a:extLst>
          </p:cNvPr>
          <p:cNvSpPr txBox="1">
            <a:spLocks/>
          </p:cNvSpPr>
          <p:nvPr/>
        </p:nvSpPr>
        <p:spPr>
          <a:xfrm>
            <a:off x="685800" y="6183680"/>
            <a:ext cx="8752331" cy="553998"/>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just"/>
            <a:r>
              <a:rPr lang="en-US" sz="1200" kern="0" dirty="0">
                <a:solidFill>
                  <a:schemeClr val="accent1"/>
                </a:solidFill>
                <a:latin typeface="Abadi" panose="020B0604020104020204" pitchFamily="34" charset="0"/>
                <a:cs typeface="Times New Roman" panose="02020603050405020304" pitchFamily="18" charset="0"/>
              </a:rPr>
              <a:t>[4]. </a:t>
            </a:r>
            <a:r>
              <a:rPr lang="en-US" sz="1200" kern="0" dirty="0">
                <a:solidFill>
                  <a:schemeClr val="accent1"/>
                </a:solidFill>
                <a:latin typeface="Abadi" panose="020B0604020104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https://en.wikipedia.org/wiki/Multidisciplinary_design_optimization</a:t>
            </a:r>
            <a:endParaRPr lang="en-US" sz="1200" kern="0" dirty="0">
              <a:solidFill>
                <a:schemeClr val="accent1"/>
              </a:solidFill>
              <a:latin typeface="Abadi" panose="020B0604020104020204" pitchFamily="34" charset="0"/>
              <a:cs typeface="Times New Roman" panose="02020603050405020304" pitchFamily="18" charset="0"/>
            </a:endParaRPr>
          </a:p>
          <a:p>
            <a:pPr algn="just"/>
            <a:r>
              <a:rPr lang="en-US" sz="1200" kern="0" dirty="0">
                <a:solidFill>
                  <a:schemeClr val="accent1"/>
                </a:solidFill>
                <a:latin typeface="Abadi" panose="020B0604020104020204" pitchFamily="34" charset="0"/>
                <a:cs typeface="Times New Roman" panose="02020603050405020304" pitchFamily="18" charset="0"/>
              </a:rPr>
              <a:t>[5]. </a:t>
            </a:r>
            <a:r>
              <a:rPr lang="en-US" sz="1200" kern="0" dirty="0">
                <a:solidFill>
                  <a:schemeClr val="accent1"/>
                </a:solidFill>
                <a:latin typeface="Abadi" panose="020B0604020104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http://github.com/mdolab/OpenAeroStruct</a:t>
            </a:r>
            <a:endParaRPr lang="en-US" sz="1200" kern="0" dirty="0">
              <a:solidFill>
                <a:schemeClr val="accent1"/>
              </a:solidFill>
              <a:latin typeface="Abadi" panose="020B0604020104020204" pitchFamily="34" charset="0"/>
              <a:cs typeface="Times New Roman" panose="02020603050405020304" pitchFamily="18" charset="0"/>
            </a:endParaRPr>
          </a:p>
          <a:p>
            <a:pPr algn="just"/>
            <a:r>
              <a:rPr lang="en-US" sz="1200" kern="0" dirty="0">
                <a:solidFill>
                  <a:schemeClr val="accent1"/>
                </a:solidFill>
                <a:latin typeface="Abadi" panose="020B0604020104020204" pitchFamily="34" charset="0"/>
                <a:cs typeface="Times New Roman" panose="02020603050405020304" pitchFamily="18" charset="0"/>
              </a:rPr>
              <a:t>[6]. </a:t>
            </a:r>
            <a:r>
              <a:rPr lang="en-US" sz="1200" kern="0" dirty="0">
                <a:solidFill>
                  <a:schemeClr val="accent1"/>
                </a:solidFill>
                <a:latin typeface="Abadi" panose="020B0604020104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http://openmdao.org</a:t>
            </a:r>
            <a:r>
              <a:rPr lang="en-US" sz="1200" kern="0" dirty="0">
                <a:solidFill>
                  <a:schemeClr val="accent1"/>
                </a:solidFill>
                <a:latin typeface="Abadi" panose="020B0604020104020204" pitchFamily="34" charset="0"/>
                <a:cs typeface="Times New Roman" panose="02020603050405020304" pitchFamily="18" charset="0"/>
              </a:rPr>
              <a:t> </a:t>
            </a:r>
            <a:endParaRPr lang="it-IT" sz="1600" kern="0" dirty="0">
              <a:solidFill>
                <a:schemeClr val="accent1"/>
              </a:solidFill>
              <a:latin typeface="Abadi" panose="020B0604020104020204" pitchFamily="34" charset="0"/>
              <a:cs typeface="Times New Roman" panose="02020603050405020304" pitchFamily="18" charset="0"/>
            </a:endParaRPr>
          </a:p>
        </p:txBody>
      </p:sp>
      <p:sp>
        <p:nvSpPr>
          <p:cNvPr id="26" name="Title 5">
            <a:extLst>
              <a:ext uri="{FF2B5EF4-FFF2-40B4-BE49-F238E27FC236}">
                <a16:creationId xmlns:a16="http://schemas.microsoft.com/office/drawing/2014/main" id="{C5D4B3F5-7993-49DC-90B8-5C2CD681029F}"/>
              </a:ext>
            </a:extLst>
          </p:cNvPr>
          <p:cNvSpPr txBox="1">
            <a:spLocks/>
          </p:cNvSpPr>
          <p:nvPr/>
        </p:nvSpPr>
        <p:spPr>
          <a:xfrm>
            <a:off x="576831" y="3996555"/>
            <a:ext cx="8752331" cy="1477328"/>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ctr"/>
            <a:r>
              <a:rPr lang="en-US" sz="1600" kern="0" dirty="0" err="1">
                <a:solidFill>
                  <a:schemeClr val="tx1"/>
                </a:solidFill>
                <a:latin typeface="Abadi" panose="020B0604020104020204" pitchFamily="34" charset="0"/>
                <a:cs typeface="Times New Roman" panose="02020603050405020304" pitchFamily="18" charset="0"/>
              </a:rPr>
              <a:t>OpenAeroStruct</a:t>
            </a:r>
            <a:r>
              <a:rPr lang="en-US" sz="1600" kern="0" dirty="0">
                <a:solidFill>
                  <a:schemeClr val="tx1"/>
                </a:solidFill>
                <a:latin typeface="Abadi" panose="020B0604020104020204" pitchFamily="34" charset="0"/>
                <a:cs typeface="Times New Roman" panose="02020603050405020304" pitchFamily="18" charset="0"/>
              </a:rPr>
              <a:t> performs a multidisciplinary analysis (MDA) between aerodynamics and structure, the purpose is minimizing a given function, (as CD, total weight or fuel burn) choosing the value of the design variables (as the angle of attack, the twist, or the thickness of the panels), respecting some given constraint. </a:t>
            </a:r>
          </a:p>
          <a:p>
            <a:pPr algn="ctr"/>
            <a:r>
              <a:rPr lang="en-US" sz="1600" kern="0" dirty="0">
                <a:solidFill>
                  <a:schemeClr val="tx1"/>
                </a:solidFill>
                <a:latin typeface="Abadi" panose="020B0604020104020204" pitchFamily="34" charset="0"/>
                <a:cs typeface="Times New Roman" panose="02020603050405020304" pitchFamily="18" charset="0"/>
              </a:rPr>
              <a:t>Available constraints on OAS are represented by a structural failure criterion (i.e. Von Mises) and aerodynamics criterions (</a:t>
            </a:r>
            <a:r>
              <a:rPr lang="en-US" sz="1600" kern="0" dirty="0" err="1">
                <a:solidFill>
                  <a:schemeClr val="tx1"/>
                </a:solidFill>
                <a:latin typeface="Abadi" panose="020B0604020104020204" pitchFamily="34" charset="0"/>
                <a:cs typeface="Times New Roman" panose="02020603050405020304" pitchFamily="18" charset="0"/>
              </a:rPr>
              <a:t>ie</a:t>
            </a:r>
            <a:r>
              <a:rPr lang="en-US" sz="1600" kern="0" dirty="0">
                <a:solidFill>
                  <a:schemeClr val="tx1"/>
                </a:solidFill>
                <a:latin typeface="Abadi" panose="020B0604020104020204" pitchFamily="34" charset="0"/>
                <a:cs typeface="Times New Roman" panose="02020603050405020304" pitchFamily="18" charset="0"/>
              </a:rPr>
              <a:t> fixed CL, or L=W)</a:t>
            </a:r>
            <a:endParaRPr lang="it-IT" sz="1600" kern="0" dirty="0">
              <a:solidFill>
                <a:schemeClr val="tx1"/>
              </a:solidFill>
              <a:latin typeface="Abadi" panose="020B0604020104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5</a:t>
            </a:fld>
            <a:endParaRPr dirty="0"/>
          </a:p>
        </p:txBody>
      </p:sp>
      <p:sp>
        <p:nvSpPr>
          <p:cNvPr id="20" name="Title 5">
            <a:extLst>
              <a:ext uri="{FF2B5EF4-FFF2-40B4-BE49-F238E27FC236}">
                <a16:creationId xmlns:a16="http://schemas.microsoft.com/office/drawing/2014/main" id="{57042944-EF8D-4790-ABE8-1E97FE559556}"/>
              </a:ext>
            </a:extLst>
          </p:cNvPr>
          <p:cNvSpPr txBox="1">
            <a:spLocks/>
          </p:cNvSpPr>
          <p:nvPr/>
        </p:nvSpPr>
        <p:spPr>
          <a:xfrm>
            <a:off x="4319199" y="3022080"/>
            <a:ext cx="2285998" cy="738664"/>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marL="285750" indent="-285750" algn="ctr">
              <a:buFont typeface="Arial" panose="020B0604020202020204" pitchFamily="34" charset="0"/>
              <a:buChar char="•"/>
            </a:pP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sp>
        <p:nvSpPr>
          <p:cNvPr id="7" name="Title 5">
            <a:extLst>
              <a:ext uri="{FF2B5EF4-FFF2-40B4-BE49-F238E27FC236}">
                <a16:creationId xmlns:a16="http://schemas.microsoft.com/office/drawing/2014/main" id="{558DE88F-A1F3-49DB-9A58-D17FD49E402B}"/>
              </a:ext>
            </a:extLst>
          </p:cNvPr>
          <p:cNvSpPr txBox="1">
            <a:spLocks/>
          </p:cNvSpPr>
          <p:nvPr/>
        </p:nvSpPr>
        <p:spPr>
          <a:xfrm>
            <a:off x="576832" y="1485152"/>
            <a:ext cx="8752331" cy="553998"/>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ctr"/>
            <a:r>
              <a:rPr lang="en-US" sz="1800" kern="0" dirty="0">
                <a:solidFill>
                  <a:schemeClr val="tx1"/>
                </a:solidFill>
                <a:latin typeface="Abadi" panose="020B0604020104020204" pitchFamily="34" charset="0"/>
                <a:cs typeface="Times New Roman" panose="02020603050405020304" pitchFamily="18" charset="0"/>
              </a:rPr>
              <a:t>Once the optimization is finished it is possible to access all the data of the optimized aircraft and to visualize them as follows:</a:t>
            </a:r>
            <a:endParaRPr lang="it-IT" sz="1800" kern="0" dirty="0">
              <a:solidFill>
                <a:schemeClr val="tx1"/>
              </a:solidFill>
              <a:latin typeface="Abadi" panose="020B0604020104020204" pitchFamily="34" charset="0"/>
              <a:cs typeface="Times New Roman" panose="02020603050405020304" pitchFamily="18" charset="0"/>
            </a:endParaRPr>
          </a:p>
        </p:txBody>
      </p:sp>
      <p:pic>
        <p:nvPicPr>
          <p:cNvPr id="2050" name="Picture 2" descr="sample visualization of aerostructural system">
            <a:extLst>
              <a:ext uri="{FF2B5EF4-FFF2-40B4-BE49-F238E27FC236}">
                <a16:creationId xmlns:a16="http://schemas.microsoft.com/office/drawing/2014/main" id="{7D31DE35-9DFB-411F-821D-564D089168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2649" y="2217616"/>
            <a:ext cx="5600701" cy="278958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5">
            <a:extLst>
              <a:ext uri="{FF2B5EF4-FFF2-40B4-BE49-F238E27FC236}">
                <a16:creationId xmlns:a16="http://schemas.microsoft.com/office/drawing/2014/main" id="{53DAFA0B-5C22-49C6-A3AD-F428CFD4E2F4}"/>
              </a:ext>
            </a:extLst>
          </p:cNvPr>
          <p:cNvSpPr txBox="1">
            <a:spLocks/>
          </p:cNvSpPr>
          <p:nvPr/>
        </p:nvSpPr>
        <p:spPr>
          <a:xfrm>
            <a:off x="381000" y="5369004"/>
            <a:ext cx="8752331" cy="1107996"/>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algn="ctr"/>
            <a:r>
              <a:rPr lang="en-US" sz="1800" i="1" kern="0" dirty="0">
                <a:solidFill>
                  <a:schemeClr val="tx1"/>
                </a:solidFill>
                <a:latin typeface="Abadi" panose="020B0604020104020204" pitchFamily="34" charset="0"/>
                <a:cs typeface="Times New Roman" panose="02020603050405020304" pitchFamily="18" charset="0"/>
              </a:rPr>
              <a:t>What is missing?</a:t>
            </a:r>
          </a:p>
          <a:p>
            <a:pPr algn="ctr"/>
            <a:r>
              <a:rPr lang="en-US" sz="1800" kern="0" dirty="0">
                <a:solidFill>
                  <a:schemeClr val="tx1"/>
                </a:solidFill>
                <a:latin typeface="Abadi" panose="020B0604020104020204" pitchFamily="34" charset="0"/>
                <a:cs typeface="Times New Roman" panose="02020603050405020304" pitchFamily="18" charset="0"/>
              </a:rPr>
              <a:t>Since Flutter is a dangerous issue for aircraft stability and safety, the path I will follow is trying to add to </a:t>
            </a:r>
            <a:r>
              <a:rPr lang="en-US" sz="1800" kern="0" dirty="0" err="1">
                <a:solidFill>
                  <a:schemeClr val="tx1"/>
                </a:solidFill>
                <a:latin typeface="Abadi" panose="020B0604020104020204" pitchFamily="34" charset="0"/>
                <a:cs typeface="Times New Roman" panose="02020603050405020304" pitchFamily="18" charset="0"/>
              </a:rPr>
              <a:t>OpenAeroStruct</a:t>
            </a:r>
            <a:r>
              <a:rPr lang="en-US" sz="1800" kern="0" dirty="0">
                <a:solidFill>
                  <a:schemeClr val="tx1"/>
                </a:solidFill>
                <a:latin typeface="Abadi" panose="020B0604020104020204" pitchFamily="34" charset="0"/>
                <a:cs typeface="Times New Roman" panose="02020603050405020304" pitchFamily="18" charset="0"/>
              </a:rPr>
              <a:t> a new constraint that ensures the absence of flutter in the considered flight conditions.</a:t>
            </a:r>
            <a:endParaRPr lang="it-IT" sz="1800" kern="0" dirty="0">
              <a:solidFill>
                <a:schemeClr val="tx1"/>
              </a:solidFill>
              <a:latin typeface="Abadi" panose="020B0604020104020204" pitchFamily="34" charset="0"/>
              <a:cs typeface="Times New Roman" panose="02020603050405020304" pitchFamily="18" charset="0"/>
            </a:endParaRPr>
          </a:p>
        </p:txBody>
      </p:sp>
      <p:sp>
        <p:nvSpPr>
          <p:cNvPr id="2" name="Rettangolo 1">
            <a:extLst>
              <a:ext uri="{FF2B5EF4-FFF2-40B4-BE49-F238E27FC236}">
                <a16:creationId xmlns:a16="http://schemas.microsoft.com/office/drawing/2014/main" id="{079407CE-42DD-4174-8A56-C7C2CF1A6403}"/>
              </a:ext>
            </a:extLst>
          </p:cNvPr>
          <p:cNvSpPr/>
          <p:nvPr/>
        </p:nvSpPr>
        <p:spPr>
          <a:xfrm>
            <a:off x="7725237" y="4730197"/>
            <a:ext cx="396262" cy="276999"/>
          </a:xfrm>
          <a:prstGeom prst="rect">
            <a:avLst/>
          </a:prstGeom>
        </p:spPr>
        <p:txBody>
          <a:bodyPr wrap="none">
            <a:spAutoFit/>
          </a:bodyPr>
          <a:lstStyle/>
          <a:p>
            <a:r>
              <a:rPr lang="en-US" sz="1200" kern="0" dirty="0">
                <a:solidFill>
                  <a:schemeClr val="accent1"/>
                </a:solidFill>
                <a:latin typeface="Abadi" panose="020B0604020104020204" pitchFamily="34" charset="0"/>
                <a:cs typeface="Times New Roman" panose="02020603050405020304" pitchFamily="18" charset="0"/>
              </a:rPr>
              <a:t>[5].</a:t>
            </a:r>
            <a:endParaRPr lang="en-GB" sz="1600" dirty="0"/>
          </a:p>
        </p:txBody>
      </p:sp>
      <p:cxnSp>
        <p:nvCxnSpPr>
          <p:cNvPr id="9" name="Straight Connector 18">
            <a:extLst>
              <a:ext uri="{FF2B5EF4-FFF2-40B4-BE49-F238E27FC236}">
                <a16:creationId xmlns:a16="http://schemas.microsoft.com/office/drawing/2014/main" id="{6E06222A-B8D7-4D1C-A539-7334DC386DA4}"/>
              </a:ext>
            </a:extLst>
          </p:cNvPr>
          <p:cNvCxnSpPr>
            <a:cxnSpLocks/>
          </p:cNvCxnSpPr>
          <p:nvPr/>
        </p:nvCxnSpPr>
        <p:spPr>
          <a:xfrm>
            <a:off x="533400" y="5257800"/>
            <a:ext cx="85999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56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6</a:t>
            </a:fld>
            <a:endParaRPr dirty="0"/>
          </a:p>
        </p:txBody>
      </p:sp>
      <mc:AlternateContent xmlns:mc="http://schemas.openxmlformats.org/markup-compatibility/2006">
        <mc:Choice xmlns:a14="http://schemas.microsoft.com/office/drawing/2010/main" Requires="a14">
          <p:sp>
            <p:nvSpPr>
              <p:cNvPr id="6" name="Title 5">
                <a:extLst>
                  <a:ext uri="{FF2B5EF4-FFF2-40B4-BE49-F238E27FC236}">
                    <a16:creationId xmlns:a16="http://schemas.microsoft.com/office/drawing/2014/main" id="{B7D4C258-4A82-4F5C-AEDD-52938BA8B42C}"/>
                  </a:ext>
                </a:extLst>
              </p:cNvPr>
              <p:cNvSpPr>
                <a:spLocks noGrp="1"/>
              </p:cNvSpPr>
              <p:nvPr>
                <p:ph type="title"/>
              </p:nvPr>
            </p:nvSpPr>
            <p:spPr>
              <a:xfrm>
                <a:off x="533400" y="1600200"/>
                <a:ext cx="8904731" cy="1785104"/>
              </a:xfrm>
            </p:spPr>
            <p:txBody>
              <a:bodyPr/>
              <a:lstStyle/>
              <a:p>
                <a:pPr algn="ctr"/>
                <a:r>
                  <a:rPr lang="it-IT" sz="1800" dirty="0" err="1">
                    <a:solidFill>
                      <a:schemeClr val="tx1"/>
                    </a:solidFill>
                    <a:latin typeface="Abadi" panose="020B0604020104020204" pitchFamily="34" charset="0"/>
                    <a:cs typeface="Times New Roman" panose="02020603050405020304" pitchFamily="18" charset="0"/>
                  </a:rPr>
                  <a:t>As</a:t>
                </a:r>
                <a:r>
                  <a:rPr lang="it-IT" sz="1800" dirty="0">
                    <a:solidFill>
                      <a:schemeClr val="tx1"/>
                    </a:solidFill>
                    <a:latin typeface="Abadi" panose="020B0604020104020204" pitchFamily="34" charset="0"/>
                    <a:cs typeface="Times New Roman" panose="02020603050405020304" pitchFamily="18" charset="0"/>
                  </a:rPr>
                  <a:t> </a:t>
                </a:r>
                <a:r>
                  <a:rPr lang="it-IT" sz="1800" dirty="0" err="1">
                    <a:solidFill>
                      <a:schemeClr val="tx1"/>
                    </a:solidFill>
                    <a:latin typeface="Abadi" panose="020B0604020104020204" pitchFamily="34" charset="0"/>
                    <a:cs typeface="Times New Roman" panose="02020603050405020304" pitchFamily="18" charset="0"/>
                  </a:rPr>
                  <a:t>proposed</a:t>
                </a:r>
                <a:r>
                  <a:rPr lang="it-IT" sz="1800" dirty="0">
                    <a:solidFill>
                      <a:schemeClr val="tx1"/>
                    </a:solidFill>
                    <a:latin typeface="Abadi" panose="020B0604020104020204" pitchFamily="34" charset="0"/>
                    <a:cs typeface="Times New Roman" panose="02020603050405020304" pitchFamily="18" charset="0"/>
                  </a:rPr>
                  <a:t> by Mr. </a:t>
                </a:r>
                <a:r>
                  <a:rPr lang="it-IT" sz="1800" dirty="0" err="1">
                    <a:solidFill>
                      <a:schemeClr val="tx1"/>
                    </a:solidFill>
                    <a:latin typeface="Abadi" panose="020B0604020104020204" pitchFamily="34" charset="0"/>
                    <a:cs typeface="Times New Roman" panose="02020603050405020304" pitchFamily="18" charset="0"/>
                  </a:rPr>
                  <a:t>J.M.Colomer</a:t>
                </a:r>
                <a:r>
                  <a:rPr lang="it-IT" sz="1800" dirty="0">
                    <a:solidFill>
                      <a:schemeClr val="tx1"/>
                    </a:solidFill>
                    <a:latin typeface="Abadi" panose="020B0604020104020204" pitchFamily="34" charset="0"/>
                    <a:cs typeface="Times New Roman" panose="02020603050405020304" pitchFamily="18" charset="0"/>
                  </a:rPr>
                  <a:t> </a:t>
                </a:r>
                <a:r>
                  <a:rPr lang="it-IT" sz="1200" dirty="0">
                    <a:solidFill>
                      <a:schemeClr val="accent1"/>
                    </a:solidFill>
                    <a:latin typeface="Abadi" panose="020B0604020104020204" pitchFamily="34" charset="0"/>
                    <a:cs typeface="Times New Roman" panose="02020603050405020304" pitchFamily="18" charset="0"/>
                  </a:rPr>
                  <a:t>[7]</a:t>
                </a:r>
                <a:r>
                  <a:rPr lang="it-IT" sz="1800" dirty="0">
                    <a:solidFill>
                      <a:schemeClr val="accent1"/>
                    </a:solidFill>
                    <a:latin typeface="Abadi" panose="020B0604020104020204" pitchFamily="34" charset="0"/>
                    <a:cs typeface="Times New Roman" panose="02020603050405020304" pitchFamily="18" charset="0"/>
                  </a:rPr>
                  <a:t> </a:t>
                </a:r>
                <a:r>
                  <a:rPr lang="it-IT" sz="1800" dirty="0">
                    <a:solidFill>
                      <a:schemeClr val="tx1"/>
                    </a:solidFill>
                    <a:latin typeface="Abadi" panose="020B0604020104020204" pitchFamily="34" charset="0"/>
                    <a:cs typeface="Times New Roman" panose="02020603050405020304" pitchFamily="18" charset="0"/>
                  </a:rPr>
                  <a:t>in </a:t>
                </a:r>
                <a:r>
                  <a:rPr lang="it-IT" sz="1800" dirty="0" err="1">
                    <a:solidFill>
                      <a:schemeClr val="tx1"/>
                    </a:solidFill>
                    <a:latin typeface="Abadi" panose="020B0604020104020204" pitchFamily="34" charset="0"/>
                    <a:cs typeface="Times New Roman" panose="02020603050405020304" pitchFamily="18" charset="0"/>
                  </a:rPr>
                  <a:t>his</a:t>
                </a:r>
                <a:r>
                  <a:rPr lang="it-IT" sz="1800" dirty="0">
                    <a:solidFill>
                      <a:schemeClr val="tx1"/>
                    </a:solidFill>
                    <a:latin typeface="Abadi" panose="020B0604020104020204" pitchFamily="34" charset="0"/>
                    <a:cs typeface="Times New Roman" panose="02020603050405020304" pitchFamily="18" charset="0"/>
                  </a:rPr>
                  <a:t> </a:t>
                </a:r>
                <a:r>
                  <a:rPr lang="it-IT" sz="1800" dirty="0" err="1">
                    <a:solidFill>
                      <a:schemeClr val="tx1"/>
                    </a:solidFill>
                    <a:latin typeface="Abadi" panose="020B0604020104020204" pitchFamily="34" charset="0"/>
                    <a:cs typeface="Times New Roman" panose="02020603050405020304" pitchFamily="18" charset="0"/>
                  </a:rPr>
                  <a:t>thesis</a:t>
                </a:r>
                <a:r>
                  <a:rPr lang="it-IT" sz="1800" dirty="0">
                    <a:solidFill>
                      <a:schemeClr val="tx1"/>
                    </a:solidFill>
                    <a:latin typeface="Abadi" panose="020B0604020104020204" pitchFamily="34" charset="0"/>
                    <a:cs typeface="Times New Roman" panose="02020603050405020304" pitchFamily="18" charset="0"/>
                  </a:rPr>
                  <a:t>, one </a:t>
                </a:r>
                <a:r>
                  <a:rPr lang="it-IT" sz="1800" dirty="0" err="1">
                    <a:solidFill>
                      <a:schemeClr val="tx1"/>
                    </a:solidFill>
                    <a:latin typeface="Abadi" panose="020B0604020104020204" pitchFamily="34" charset="0"/>
                    <a:cs typeface="Times New Roman" panose="02020603050405020304" pitchFamily="18" charset="0"/>
                  </a:rPr>
                  <a:t>possibility</a:t>
                </a:r>
                <a:r>
                  <a:rPr lang="it-IT" sz="1800" dirty="0">
                    <a:solidFill>
                      <a:schemeClr val="tx1"/>
                    </a:solidFill>
                    <a:latin typeface="Abadi" panose="020B0604020104020204" pitchFamily="34" charset="0"/>
                    <a:cs typeface="Times New Roman" panose="02020603050405020304" pitchFamily="18" charset="0"/>
                  </a:rPr>
                  <a:t> </a:t>
                </a:r>
                <a:r>
                  <a:rPr lang="it-IT" sz="1800" dirty="0" err="1">
                    <a:solidFill>
                      <a:schemeClr val="tx1"/>
                    </a:solidFill>
                    <a:latin typeface="Abadi" panose="020B0604020104020204" pitchFamily="34" charset="0"/>
                    <a:cs typeface="Times New Roman" panose="02020603050405020304" pitchFamily="18" charset="0"/>
                  </a:rPr>
                  <a:t>is</a:t>
                </a:r>
                <a:r>
                  <a:rPr lang="it-IT" sz="1800" dirty="0">
                    <a:solidFill>
                      <a:schemeClr val="tx1"/>
                    </a:solidFill>
                    <a:latin typeface="Abadi" panose="020B0604020104020204" pitchFamily="34" charset="0"/>
                    <a:cs typeface="Times New Roman" panose="02020603050405020304" pitchFamily="18" charset="0"/>
                  </a:rPr>
                  <a:t> to start from a </a:t>
                </a:r>
                <a:r>
                  <a:rPr lang="it-IT" sz="1800" dirty="0" err="1">
                    <a:solidFill>
                      <a:schemeClr val="tx1"/>
                    </a:solidFill>
                    <a:latin typeface="Abadi" panose="020B0604020104020204" pitchFamily="34" charset="0"/>
                    <a:cs typeface="Times New Roman" panose="02020603050405020304" pitchFamily="18" charset="0"/>
                  </a:rPr>
                  <a:t>simplified</a:t>
                </a:r>
                <a:r>
                  <a:rPr lang="it-IT" sz="1800" dirty="0">
                    <a:solidFill>
                      <a:schemeClr val="tx1"/>
                    </a:solidFill>
                    <a:latin typeface="Abadi" panose="020B0604020104020204" pitchFamily="34" charset="0"/>
                    <a:cs typeface="Times New Roman" panose="02020603050405020304" pitchFamily="18" charset="0"/>
                  </a:rPr>
                  <a:t> </a:t>
                </a:r>
                <a:r>
                  <a:rPr lang="it-IT" sz="1800" dirty="0" err="1">
                    <a:solidFill>
                      <a:schemeClr val="tx1"/>
                    </a:solidFill>
                    <a:latin typeface="Abadi" panose="020B0604020104020204" pitchFamily="34" charset="0"/>
                    <a:cs typeface="Times New Roman" panose="02020603050405020304" pitchFamily="18" charset="0"/>
                  </a:rPr>
                  <a:t>version</a:t>
                </a:r>
                <a:r>
                  <a:rPr lang="it-IT" sz="1800" dirty="0">
                    <a:solidFill>
                      <a:schemeClr val="tx1"/>
                    </a:solidFill>
                    <a:latin typeface="Abadi" panose="020B0604020104020204" pitchFamily="34" charset="0"/>
                    <a:cs typeface="Times New Roman" panose="02020603050405020304" pitchFamily="18" charset="0"/>
                  </a:rPr>
                  <a:t> of the linear </a:t>
                </a:r>
                <a:r>
                  <a:rPr lang="it-IT" sz="1800" dirty="0" err="1">
                    <a:solidFill>
                      <a:schemeClr val="tx1"/>
                    </a:solidFill>
                    <a:latin typeface="Abadi" panose="020B0604020104020204" pitchFamily="34" charset="0"/>
                    <a:cs typeface="Times New Roman" panose="02020603050405020304" pitchFamily="18" charset="0"/>
                  </a:rPr>
                  <a:t>equation</a:t>
                </a:r>
                <a:r>
                  <a:rPr lang="it-IT" sz="1800" dirty="0">
                    <a:solidFill>
                      <a:schemeClr val="tx1"/>
                    </a:solidFill>
                    <a:latin typeface="Abadi" panose="020B0604020104020204" pitchFamily="34" charset="0"/>
                    <a:cs typeface="Times New Roman" panose="02020603050405020304" pitchFamily="18" charset="0"/>
                  </a:rPr>
                  <a:t> of </a:t>
                </a:r>
                <a:r>
                  <a:rPr lang="it-IT" sz="1800" dirty="0" err="1">
                    <a:solidFill>
                      <a:schemeClr val="tx1"/>
                    </a:solidFill>
                    <a:latin typeface="Abadi" panose="020B0604020104020204" pitchFamily="34" charset="0"/>
                    <a:cs typeface="Times New Roman" panose="02020603050405020304" pitchFamily="18" charset="0"/>
                  </a:rPr>
                  <a:t>Aeroelasticity</a:t>
                </a:r>
                <a:r>
                  <a:rPr lang="it-IT" sz="1800" dirty="0">
                    <a:solidFill>
                      <a:schemeClr val="tx1"/>
                    </a:solidFill>
                    <a:latin typeface="Abadi" panose="020B0604020104020204" pitchFamily="34" charset="0"/>
                    <a:cs typeface="Times New Roman" panose="02020603050405020304" pitchFamily="18" charset="0"/>
                  </a:rPr>
                  <a:t>:</a:t>
                </a:r>
                <a:br>
                  <a:rPr lang="it-IT" sz="1600" dirty="0">
                    <a:solidFill>
                      <a:schemeClr val="tx1"/>
                    </a:solidFill>
                    <a:latin typeface="Abadi" panose="020B0604020104020204" pitchFamily="34" charset="0"/>
                    <a:cs typeface="Times New Roman" panose="02020603050405020304" pitchFamily="18" charset="0"/>
                  </a:rPr>
                </a:br>
                <a:br>
                  <a:rPr lang="it-IT" sz="1600" dirty="0">
                    <a:solidFill>
                      <a:schemeClr val="tx1"/>
                    </a:solidFill>
                    <a:latin typeface="Abadi" panose="020B0604020104020204" pitchFamily="34" charset="0"/>
                    <a:cs typeface="Times New Roman" panose="02020603050405020304" pitchFamily="18" charset="0"/>
                  </a:rPr>
                </a:br>
                <a:br>
                  <a:rPr lang="it-IT" sz="1200" dirty="0">
                    <a:solidFill>
                      <a:schemeClr val="tx1"/>
                    </a:solidFill>
                    <a:latin typeface="Abadi" panose="020B060402010402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d>
                        <m:dPr>
                          <m:begChr m:val="["/>
                          <m:endChr m:val="]"/>
                          <m:ctrlPr>
                            <a:rPr lang="it-IT" sz="2400" i="1">
                              <a:solidFill>
                                <a:schemeClr val="tx1"/>
                              </a:solidFill>
                              <a:latin typeface="Cambria Math" panose="02040503050406030204" pitchFamily="18" charset="0"/>
                            </a:rPr>
                          </m:ctrlPr>
                        </m:dPr>
                        <m:e>
                          <m:r>
                            <a:rPr lang="it-IT" sz="2400" i="1">
                              <a:solidFill>
                                <a:schemeClr val="tx1"/>
                              </a:solidFill>
                              <a:latin typeface="Cambria Math" panose="02040503050406030204" pitchFamily="18" charset="0"/>
                            </a:rPr>
                            <m:t>𝑀</m:t>
                          </m:r>
                        </m:e>
                      </m:d>
                      <m:d>
                        <m:dPr>
                          <m:begChr m:val="{"/>
                          <m:endChr m:val="}"/>
                          <m:ctrlPr>
                            <a:rPr lang="it-IT" sz="2400" i="1">
                              <a:solidFill>
                                <a:schemeClr val="tx1"/>
                              </a:solidFill>
                              <a:latin typeface="Cambria Math" panose="02040503050406030204" pitchFamily="18" charset="0"/>
                            </a:rPr>
                          </m:ctrlPr>
                        </m:dPr>
                        <m:e>
                          <m:acc>
                            <m:accPr>
                              <m:chr m:val="̈"/>
                              <m:ctrlPr>
                                <a:rPr lang="it-IT" sz="2400" i="1">
                                  <a:solidFill>
                                    <a:schemeClr val="tx1"/>
                                  </a:solidFill>
                                  <a:latin typeface="Cambria Math" panose="02040503050406030204" pitchFamily="18" charset="0"/>
                                </a:rPr>
                              </m:ctrlPr>
                            </m:accPr>
                            <m:e>
                              <m:r>
                                <a:rPr lang="it-IT" sz="2400" i="1">
                                  <a:solidFill>
                                    <a:schemeClr val="tx1"/>
                                  </a:solidFill>
                                  <a:latin typeface="Cambria Math" panose="02040503050406030204" pitchFamily="18" charset="0"/>
                                </a:rPr>
                                <m:t>𝑥</m:t>
                              </m:r>
                            </m:e>
                          </m:acc>
                        </m:e>
                      </m:d>
                      <m:r>
                        <a:rPr lang="it-IT" sz="2400" i="1">
                          <a:solidFill>
                            <a:schemeClr val="tx1"/>
                          </a:solidFill>
                          <a:latin typeface="Cambria Math" panose="02040503050406030204" pitchFamily="18" charset="0"/>
                        </a:rPr>
                        <m:t>+</m:t>
                      </m:r>
                      <m:d>
                        <m:dPr>
                          <m:begChr m:val="["/>
                          <m:endChr m:val="]"/>
                          <m:ctrlPr>
                            <a:rPr lang="it-IT" sz="2400" i="1">
                              <a:solidFill>
                                <a:schemeClr val="tx1"/>
                              </a:solidFill>
                              <a:latin typeface="Cambria Math" panose="02040503050406030204" pitchFamily="18" charset="0"/>
                            </a:rPr>
                          </m:ctrlPr>
                        </m:dPr>
                        <m:e>
                          <m:r>
                            <a:rPr lang="it-IT" sz="2400" i="1">
                              <a:solidFill>
                                <a:schemeClr val="tx1"/>
                              </a:solidFill>
                              <a:latin typeface="Cambria Math" panose="02040503050406030204" pitchFamily="18" charset="0"/>
                            </a:rPr>
                            <m:t>𝐾</m:t>
                          </m:r>
                        </m:e>
                      </m:d>
                      <m:d>
                        <m:dPr>
                          <m:begChr m:val="{"/>
                          <m:endChr m:val="}"/>
                          <m:ctrlPr>
                            <a:rPr lang="it-IT" sz="2400" i="1">
                              <a:solidFill>
                                <a:schemeClr val="tx1"/>
                              </a:solidFill>
                              <a:latin typeface="Cambria Math" panose="02040503050406030204" pitchFamily="18" charset="0"/>
                            </a:rPr>
                          </m:ctrlPr>
                        </m:dPr>
                        <m:e>
                          <m:r>
                            <a:rPr lang="it-IT" sz="2400" i="1">
                              <a:solidFill>
                                <a:schemeClr val="tx1"/>
                              </a:solidFill>
                              <a:latin typeface="Cambria Math" panose="02040503050406030204" pitchFamily="18" charset="0"/>
                            </a:rPr>
                            <m:t>𝑥</m:t>
                          </m:r>
                        </m:e>
                      </m:d>
                      <m:r>
                        <a:rPr lang="it-IT" sz="2400" i="1">
                          <a:solidFill>
                            <a:schemeClr val="tx1"/>
                          </a:solidFill>
                          <a:latin typeface="Cambria Math" panose="02040503050406030204" pitchFamily="18" charset="0"/>
                        </a:rPr>
                        <m:t>=</m:t>
                      </m:r>
                      <m:d>
                        <m:dPr>
                          <m:begChr m:val="["/>
                          <m:endChr m:val="]"/>
                          <m:ctrlPr>
                            <a:rPr lang="it-IT" sz="2400" i="1">
                              <a:solidFill>
                                <a:schemeClr val="tx1"/>
                              </a:solidFill>
                              <a:latin typeface="Cambria Math" panose="02040503050406030204" pitchFamily="18" charset="0"/>
                            </a:rPr>
                          </m:ctrlPr>
                        </m:dPr>
                        <m:e>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rPr>
                                <m:t>𝐴</m:t>
                              </m:r>
                            </m:e>
                            <m:sub>
                              <m:r>
                                <a:rPr lang="it-IT" sz="2400" i="1">
                                  <a:solidFill>
                                    <a:schemeClr val="tx1"/>
                                  </a:solidFill>
                                  <a:latin typeface="Cambria Math" panose="02040503050406030204" pitchFamily="18" charset="0"/>
                                </a:rPr>
                                <m:t>𝑐</m:t>
                              </m:r>
                            </m:sub>
                          </m:sSub>
                        </m:e>
                      </m:d>
                      <m:d>
                        <m:dPr>
                          <m:begChr m:val="{"/>
                          <m:endChr m:val="}"/>
                          <m:ctrlPr>
                            <a:rPr lang="it-IT" sz="2400" i="1">
                              <a:solidFill>
                                <a:schemeClr val="tx1"/>
                              </a:solidFill>
                              <a:latin typeface="Cambria Math" panose="02040503050406030204" pitchFamily="18" charset="0"/>
                            </a:rPr>
                          </m:ctrlPr>
                        </m:dPr>
                        <m:e>
                          <m:acc>
                            <m:accPr>
                              <m:chr m:val="̇"/>
                              <m:ctrlPr>
                                <a:rPr lang="it-IT" sz="2400" i="1">
                                  <a:solidFill>
                                    <a:schemeClr val="tx1"/>
                                  </a:solidFill>
                                  <a:latin typeface="Cambria Math" panose="02040503050406030204" pitchFamily="18" charset="0"/>
                                </a:rPr>
                              </m:ctrlPr>
                            </m:accPr>
                            <m:e>
                              <m:r>
                                <a:rPr lang="it-IT" sz="2400" i="1">
                                  <a:solidFill>
                                    <a:schemeClr val="tx1"/>
                                  </a:solidFill>
                                  <a:latin typeface="Cambria Math" panose="02040503050406030204" pitchFamily="18" charset="0"/>
                                </a:rPr>
                                <m:t>𝑥</m:t>
                              </m:r>
                            </m:e>
                          </m:acc>
                        </m:e>
                      </m:d>
                      <m:r>
                        <a:rPr lang="it-IT" sz="2400" i="1">
                          <a:solidFill>
                            <a:schemeClr val="tx1"/>
                          </a:solidFill>
                          <a:latin typeface="Cambria Math" panose="02040503050406030204" pitchFamily="18" charset="0"/>
                        </a:rPr>
                        <m:t>+</m:t>
                      </m:r>
                      <m:d>
                        <m:dPr>
                          <m:begChr m:val="["/>
                          <m:endChr m:val="]"/>
                          <m:ctrlPr>
                            <a:rPr lang="it-IT" sz="2400" i="1">
                              <a:solidFill>
                                <a:schemeClr val="tx1"/>
                              </a:solidFill>
                              <a:latin typeface="Cambria Math" panose="02040503050406030204" pitchFamily="18" charset="0"/>
                            </a:rPr>
                          </m:ctrlPr>
                        </m:dPr>
                        <m:e>
                          <m:sSub>
                            <m:sSubPr>
                              <m:ctrlPr>
                                <a:rPr lang="it-IT" sz="2400" i="1">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rPr>
                                <m:t>𝐴</m:t>
                              </m:r>
                            </m:e>
                            <m:sub>
                              <m:r>
                                <a:rPr lang="it-IT" sz="2400" i="1">
                                  <a:solidFill>
                                    <a:schemeClr val="tx1"/>
                                  </a:solidFill>
                                  <a:latin typeface="Cambria Math" panose="02040503050406030204" pitchFamily="18" charset="0"/>
                                </a:rPr>
                                <m:t>𝑘</m:t>
                              </m:r>
                            </m:sub>
                          </m:sSub>
                        </m:e>
                      </m:d>
                      <m:r>
                        <a:rPr lang="it-IT" sz="2400" i="1">
                          <a:solidFill>
                            <a:schemeClr val="tx1"/>
                          </a:solidFill>
                          <a:latin typeface="Cambria Math" panose="02040503050406030204" pitchFamily="18" charset="0"/>
                        </a:rPr>
                        <m:t>{</m:t>
                      </m:r>
                      <m:r>
                        <a:rPr lang="it-IT" sz="2400" i="1">
                          <a:solidFill>
                            <a:schemeClr val="tx1"/>
                          </a:solidFill>
                          <a:latin typeface="Cambria Math" panose="02040503050406030204" pitchFamily="18" charset="0"/>
                        </a:rPr>
                        <m:t>𝑥</m:t>
                      </m:r>
                      <m:r>
                        <a:rPr lang="it-IT" sz="2400" i="1">
                          <a:solidFill>
                            <a:schemeClr val="tx1"/>
                          </a:solidFill>
                          <a:latin typeface="Cambria Math" panose="02040503050406030204" pitchFamily="18" charset="0"/>
                        </a:rPr>
                        <m:t>}</m:t>
                      </m:r>
                    </m:oMath>
                  </m:oMathPara>
                </a14:m>
                <a:br>
                  <a:rPr lang="it-IT" sz="2400" dirty="0">
                    <a:solidFill>
                      <a:schemeClr val="tx1"/>
                    </a:solidFill>
                  </a:rPr>
                </a:br>
                <a:r>
                  <a:rPr lang="it-IT" sz="1050" dirty="0">
                    <a:solidFill>
                      <a:schemeClr val="tx1"/>
                    </a:solidFill>
                  </a:rPr>
                  <a:t> </a:t>
                </a:r>
                <a:r>
                  <a:rPr lang="it-IT" sz="1200" dirty="0">
                    <a:solidFill>
                      <a:schemeClr val="tx1"/>
                    </a:solidFill>
                  </a:rPr>
                  <a:t> </a:t>
                </a:r>
                <a:br>
                  <a:rPr lang="it-IT" sz="2400" dirty="0">
                    <a:solidFill>
                      <a:schemeClr val="tx1"/>
                    </a:solidFill>
                  </a:rPr>
                </a:br>
                <a:endParaRPr lang="it-IT" sz="1600" dirty="0">
                  <a:solidFill>
                    <a:schemeClr val="tx1"/>
                  </a:solidFill>
                  <a:latin typeface="Abadi" panose="020B0604020104020204" pitchFamily="34" charset="0"/>
                  <a:cs typeface="Times New Roman" panose="02020603050405020304" pitchFamily="18" charset="0"/>
                </a:endParaRPr>
              </a:p>
            </p:txBody>
          </p:sp>
        </mc:Choice>
        <mc:Fallback>
          <p:sp>
            <p:nvSpPr>
              <p:cNvPr id="6" name="Title 5">
                <a:extLst>
                  <a:ext uri="{FF2B5EF4-FFF2-40B4-BE49-F238E27FC236}">
                    <a16:creationId xmlns:a16="http://schemas.microsoft.com/office/drawing/2014/main" id="{B7D4C258-4A82-4F5C-AEDD-52938BA8B42C}"/>
                  </a:ext>
                </a:extLst>
              </p:cNvPr>
              <p:cNvSpPr>
                <a:spLocks noGrp="1" noRot="1" noChangeAspect="1" noMove="1" noResize="1" noEditPoints="1" noAdjustHandles="1" noChangeArrowheads="1" noChangeShapeType="1" noTextEdit="1"/>
              </p:cNvSpPr>
              <p:nvPr>
                <p:ph type="title"/>
              </p:nvPr>
            </p:nvSpPr>
            <p:spPr>
              <a:xfrm>
                <a:off x="533400" y="1600200"/>
                <a:ext cx="8904731" cy="1785104"/>
              </a:xfrm>
              <a:blipFill>
                <a:blip r:embed="rId2"/>
                <a:stretch>
                  <a:fillRect l="-1301" t="-4452" r="-1575"/>
                </a:stretch>
              </a:blipFill>
            </p:spPr>
            <p:txBody>
              <a:bodyPr/>
              <a:lstStyle/>
              <a:p>
                <a:r>
                  <a:rPr lang="en-GB">
                    <a:noFill/>
                  </a:rPr>
                  <a:t> </a:t>
                </a:r>
              </a:p>
            </p:txBody>
          </p:sp>
        </mc:Fallback>
      </mc:AlternateContent>
      <p:sp>
        <p:nvSpPr>
          <p:cNvPr id="20" name="Title 5">
            <a:extLst>
              <a:ext uri="{FF2B5EF4-FFF2-40B4-BE49-F238E27FC236}">
                <a16:creationId xmlns:a16="http://schemas.microsoft.com/office/drawing/2014/main" id="{57042944-EF8D-4790-ABE8-1E97FE559556}"/>
              </a:ext>
            </a:extLst>
          </p:cNvPr>
          <p:cNvSpPr txBox="1">
            <a:spLocks/>
          </p:cNvSpPr>
          <p:nvPr/>
        </p:nvSpPr>
        <p:spPr>
          <a:xfrm>
            <a:off x="4319199" y="3022080"/>
            <a:ext cx="2285998" cy="738664"/>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marL="285750" indent="-285750" algn="ctr">
              <a:buFont typeface="Arial" panose="020B0604020202020204" pitchFamily="34" charset="0"/>
              <a:buChar char="•"/>
            </a:pP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sp>
        <p:nvSpPr>
          <p:cNvPr id="2" name="Rettangolo 1">
            <a:extLst>
              <a:ext uri="{FF2B5EF4-FFF2-40B4-BE49-F238E27FC236}">
                <a16:creationId xmlns:a16="http://schemas.microsoft.com/office/drawing/2014/main" id="{474B8391-6567-4521-8EDF-06ED122FEE81}"/>
              </a:ext>
            </a:extLst>
          </p:cNvPr>
          <p:cNvSpPr/>
          <p:nvPr/>
        </p:nvSpPr>
        <p:spPr>
          <a:xfrm>
            <a:off x="762000" y="6273047"/>
            <a:ext cx="7484741" cy="276999"/>
          </a:xfrm>
          <a:prstGeom prst="rect">
            <a:avLst/>
          </a:prstGeom>
        </p:spPr>
        <p:txBody>
          <a:bodyPr wrap="none">
            <a:spAutoFit/>
          </a:bodyPr>
          <a:lstStyle/>
          <a:p>
            <a:r>
              <a:rPr lang="it-IT" sz="1200" kern="0" dirty="0">
                <a:solidFill>
                  <a:srgbClr val="0070C0"/>
                </a:solidFill>
                <a:latin typeface="Abadi" panose="020B0604020104020204" pitchFamily="34" charset="0"/>
                <a:ea typeface="+mj-ea"/>
                <a:cs typeface="Times New Roman" panose="02020603050405020304" pitchFamily="18" charset="0"/>
              </a:rPr>
              <a:t>[7]. </a:t>
            </a:r>
            <a:r>
              <a:rPr lang="it-IT" sz="1200" kern="0" dirty="0" err="1">
                <a:solidFill>
                  <a:srgbClr val="0070C0"/>
                </a:solidFill>
                <a:latin typeface="Abadi" panose="020B0604020104020204" pitchFamily="34" charset="0"/>
                <a:ea typeface="+mj-ea"/>
                <a:cs typeface="Times New Roman" panose="02020603050405020304" pitchFamily="18" charset="0"/>
              </a:rPr>
              <a:t>Similitude</a:t>
            </a:r>
            <a:r>
              <a:rPr lang="it-IT" sz="1200" kern="0" dirty="0">
                <a:solidFill>
                  <a:srgbClr val="0070C0"/>
                </a:solidFill>
                <a:latin typeface="Abadi" panose="020B0604020104020204" pitchFamily="34" charset="0"/>
                <a:ea typeface="+mj-ea"/>
                <a:cs typeface="Times New Roman" panose="02020603050405020304" pitchFamily="18" charset="0"/>
              </a:rPr>
              <a:t> </a:t>
            </a:r>
            <a:r>
              <a:rPr lang="it-IT" sz="1200" kern="0" dirty="0" err="1">
                <a:solidFill>
                  <a:srgbClr val="0070C0"/>
                </a:solidFill>
                <a:latin typeface="Abadi" panose="020B0604020104020204" pitchFamily="34" charset="0"/>
                <a:ea typeface="+mj-ea"/>
                <a:cs typeface="Times New Roman" panose="02020603050405020304" pitchFamily="18" charset="0"/>
              </a:rPr>
              <a:t>Aéroélastique</a:t>
            </a:r>
            <a:r>
              <a:rPr lang="it-IT" sz="1200" kern="0" dirty="0">
                <a:solidFill>
                  <a:srgbClr val="0070C0"/>
                </a:solidFill>
                <a:latin typeface="Abadi" panose="020B0604020104020204" pitchFamily="34" charset="0"/>
                <a:ea typeface="+mj-ea"/>
                <a:cs typeface="Times New Roman" panose="02020603050405020304" pitchFamily="18" charset="0"/>
              </a:rPr>
              <a:t> d’un </a:t>
            </a:r>
            <a:r>
              <a:rPr lang="it-IT" sz="1200" kern="0" dirty="0" err="1">
                <a:solidFill>
                  <a:srgbClr val="0070C0"/>
                </a:solidFill>
                <a:latin typeface="Abadi" panose="020B0604020104020204" pitchFamily="34" charset="0"/>
                <a:ea typeface="+mj-ea"/>
                <a:cs typeface="Times New Roman" panose="02020603050405020304" pitchFamily="18" charset="0"/>
              </a:rPr>
              <a:t>démonstrateur</a:t>
            </a:r>
            <a:r>
              <a:rPr lang="it-IT" sz="1200" kern="0" dirty="0">
                <a:solidFill>
                  <a:srgbClr val="0070C0"/>
                </a:solidFill>
                <a:latin typeface="Abadi" panose="020B0604020104020204" pitchFamily="34" charset="0"/>
                <a:ea typeface="+mj-ea"/>
                <a:cs typeface="Times New Roman" panose="02020603050405020304" pitchFamily="18" charset="0"/>
              </a:rPr>
              <a:t> en </a:t>
            </a:r>
            <a:r>
              <a:rPr lang="it-IT" sz="1200" kern="0" dirty="0" err="1">
                <a:solidFill>
                  <a:srgbClr val="0070C0"/>
                </a:solidFill>
                <a:latin typeface="Abadi" panose="020B0604020104020204" pitchFamily="34" charset="0"/>
                <a:ea typeface="+mj-ea"/>
                <a:cs typeface="Times New Roman" panose="02020603050405020304" pitchFamily="18" charset="0"/>
              </a:rPr>
              <a:t>vol</a:t>
            </a:r>
            <a:r>
              <a:rPr lang="it-IT" sz="1200" kern="0" dirty="0">
                <a:solidFill>
                  <a:srgbClr val="0070C0"/>
                </a:solidFill>
                <a:latin typeface="Abadi" panose="020B0604020104020204" pitchFamily="34" charset="0"/>
                <a:ea typeface="+mj-ea"/>
                <a:cs typeface="Times New Roman" panose="02020603050405020304" pitchFamily="18" charset="0"/>
              </a:rPr>
              <a:t> via l’</a:t>
            </a:r>
            <a:r>
              <a:rPr lang="it-IT" sz="1200" kern="0" dirty="0" err="1">
                <a:solidFill>
                  <a:srgbClr val="0070C0"/>
                </a:solidFill>
                <a:latin typeface="Abadi" panose="020B0604020104020204" pitchFamily="34" charset="0"/>
                <a:ea typeface="+mj-ea"/>
                <a:cs typeface="Times New Roman" panose="02020603050405020304" pitchFamily="18" charset="0"/>
              </a:rPr>
              <a:t>optimisation</a:t>
            </a:r>
            <a:r>
              <a:rPr lang="it-IT" sz="1200" kern="0" dirty="0">
                <a:solidFill>
                  <a:srgbClr val="0070C0"/>
                </a:solidFill>
                <a:latin typeface="Abadi" panose="020B0604020104020204" pitchFamily="34" charset="0"/>
                <a:ea typeface="+mj-ea"/>
                <a:cs typeface="Times New Roman" panose="02020603050405020304" pitchFamily="18" charset="0"/>
              </a:rPr>
              <a:t> </a:t>
            </a:r>
            <a:r>
              <a:rPr lang="it-IT" sz="1200" kern="0" dirty="0" err="1">
                <a:solidFill>
                  <a:srgbClr val="0070C0"/>
                </a:solidFill>
                <a:latin typeface="Abadi" panose="020B0604020104020204" pitchFamily="34" charset="0"/>
                <a:ea typeface="+mj-ea"/>
                <a:cs typeface="Times New Roman" panose="02020603050405020304" pitchFamily="18" charset="0"/>
              </a:rPr>
              <a:t>Multidisciplinaire</a:t>
            </a:r>
            <a:r>
              <a:rPr lang="it-IT" sz="1200" kern="0" dirty="0">
                <a:solidFill>
                  <a:srgbClr val="0070C0"/>
                </a:solidFill>
                <a:latin typeface="Abadi" panose="020B0604020104020204" pitchFamily="34" charset="0"/>
                <a:ea typeface="+mj-ea"/>
                <a:cs typeface="Times New Roman" panose="02020603050405020304" pitchFamily="18" charset="0"/>
              </a:rPr>
              <a:t> – Joan Mas </a:t>
            </a:r>
            <a:r>
              <a:rPr lang="it-IT" sz="1200" kern="0" dirty="0" err="1">
                <a:solidFill>
                  <a:srgbClr val="0070C0"/>
                </a:solidFill>
                <a:latin typeface="Abadi" panose="020B0604020104020204" pitchFamily="34" charset="0"/>
                <a:ea typeface="+mj-ea"/>
                <a:cs typeface="Times New Roman" panose="02020603050405020304" pitchFamily="18" charset="0"/>
              </a:rPr>
              <a:t>Colomer</a:t>
            </a:r>
            <a:r>
              <a:rPr lang="it-IT" sz="1200" kern="0" dirty="0">
                <a:solidFill>
                  <a:srgbClr val="0070C0"/>
                </a:solidFill>
                <a:latin typeface="Abadi" panose="020B0604020104020204" pitchFamily="34" charset="0"/>
                <a:ea typeface="+mj-ea"/>
                <a:cs typeface="Times New Roman" panose="02020603050405020304" pitchFamily="18" charset="0"/>
              </a:rPr>
              <a:t> </a:t>
            </a:r>
            <a:endParaRPr lang="en-GB" sz="1200" dirty="0">
              <a:solidFill>
                <a:srgbClr val="0070C0"/>
              </a:solidFill>
            </a:endParaRPr>
          </a:p>
        </p:txBody>
      </p:sp>
      <p:sp>
        <p:nvSpPr>
          <p:cNvPr id="9" name="CasellaDiTesto 8">
            <a:extLst>
              <a:ext uri="{FF2B5EF4-FFF2-40B4-BE49-F238E27FC236}">
                <a16:creationId xmlns:a16="http://schemas.microsoft.com/office/drawing/2014/main" id="{20AE13AB-4469-4473-90A4-FA4F9FF5FF21}"/>
              </a:ext>
            </a:extLst>
          </p:cNvPr>
          <p:cNvSpPr txBox="1"/>
          <p:nvPr/>
        </p:nvSpPr>
        <p:spPr>
          <a:xfrm>
            <a:off x="762000" y="3563085"/>
            <a:ext cx="4343400" cy="2308324"/>
          </a:xfrm>
          <a:prstGeom prst="rect">
            <a:avLst/>
          </a:prstGeom>
          <a:noFill/>
        </p:spPr>
        <p:txBody>
          <a:bodyPr wrap="square" rtlCol="0">
            <a:spAutoFit/>
          </a:bodyPr>
          <a:lstStyle/>
          <a:p>
            <a:pPr algn="ctr"/>
            <a:r>
              <a:rPr lang="it-IT" dirty="0" err="1">
                <a:latin typeface="Abadi" panose="020B0604020104020204" pitchFamily="34" charset="0"/>
              </a:rPr>
              <a:t>Where</a:t>
            </a:r>
            <a:r>
              <a:rPr lang="it-IT" dirty="0">
                <a:latin typeface="Abadi" panose="020B0604020104020204" pitchFamily="34" charset="0"/>
              </a:rPr>
              <a:t> </a:t>
            </a:r>
            <a:r>
              <a:rPr lang="it-IT" dirty="0" err="1">
                <a:latin typeface="Abadi" panose="020B0604020104020204" pitchFamily="34" charset="0"/>
              </a:rPr>
              <a:t>inertial</a:t>
            </a:r>
            <a:r>
              <a:rPr lang="it-IT" dirty="0">
                <a:latin typeface="Abadi" panose="020B0604020104020204" pitchFamily="34" charset="0"/>
              </a:rPr>
              <a:t> and </a:t>
            </a:r>
            <a:r>
              <a:rPr lang="it-IT" dirty="0" err="1">
                <a:latin typeface="Abadi" panose="020B0604020104020204" pitchFamily="34" charset="0"/>
              </a:rPr>
              <a:t>elastic</a:t>
            </a:r>
            <a:r>
              <a:rPr lang="it-IT" dirty="0">
                <a:latin typeface="Abadi" panose="020B0604020104020204" pitchFamily="34" charset="0"/>
              </a:rPr>
              <a:t> </a:t>
            </a:r>
            <a:r>
              <a:rPr lang="it-IT" dirty="0" err="1">
                <a:latin typeface="Abadi" panose="020B0604020104020204" pitchFamily="34" charset="0"/>
              </a:rPr>
              <a:t>forces</a:t>
            </a:r>
            <a:r>
              <a:rPr lang="it-IT" dirty="0">
                <a:latin typeface="Abadi" panose="020B0604020104020204" pitchFamily="34" charset="0"/>
              </a:rPr>
              <a:t> on the </a:t>
            </a:r>
            <a:r>
              <a:rPr lang="it-IT" dirty="0" err="1">
                <a:latin typeface="Abadi" panose="020B0604020104020204" pitchFamily="34" charset="0"/>
              </a:rPr>
              <a:t>left</a:t>
            </a:r>
            <a:r>
              <a:rPr lang="it-IT" dirty="0">
                <a:latin typeface="Abadi" panose="020B0604020104020204" pitchFamily="34" charset="0"/>
              </a:rPr>
              <a:t> are </a:t>
            </a:r>
            <a:r>
              <a:rPr lang="it-IT" dirty="0" err="1">
                <a:latin typeface="Abadi" panose="020B0604020104020204" pitchFamily="34" charset="0"/>
              </a:rPr>
              <a:t>equal</a:t>
            </a:r>
            <a:r>
              <a:rPr lang="it-IT" dirty="0">
                <a:latin typeface="Abadi" panose="020B0604020104020204" pitchFamily="34" charset="0"/>
              </a:rPr>
              <a:t> on the </a:t>
            </a:r>
            <a:r>
              <a:rPr lang="it-IT" dirty="0" err="1">
                <a:latin typeface="Abadi" panose="020B0604020104020204" pitchFamily="34" charset="0"/>
              </a:rPr>
              <a:t>aerodynamics</a:t>
            </a:r>
            <a:r>
              <a:rPr lang="it-IT" dirty="0">
                <a:latin typeface="Abadi" panose="020B0604020104020204" pitchFamily="34" charset="0"/>
              </a:rPr>
              <a:t> one on the </a:t>
            </a:r>
            <a:r>
              <a:rPr lang="it-IT" dirty="0" err="1">
                <a:latin typeface="Abadi" panose="020B0604020104020204" pitchFamily="34" charset="0"/>
              </a:rPr>
              <a:t>right</a:t>
            </a:r>
            <a:r>
              <a:rPr lang="it-IT" dirty="0">
                <a:latin typeface="Abadi" panose="020B0604020104020204" pitchFamily="34" charset="0"/>
              </a:rPr>
              <a:t>.  </a:t>
            </a:r>
            <a:r>
              <a:rPr lang="it-IT" dirty="0" err="1">
                <a:latin typeface="Abadi" panose="020B0604020104020204" pitchFamily="34" charset="0"/>
              </a:rPr>
              <a:t>Supposing</a:t>
            </a:r>
            <a:r>
              <a:rPr lang="it-IT" dirty="0">
                <a:latin typeface="Abadi" panose="020B0604020104020204" pitchFamily="34" charset="0"/>
              </a:rPr>
              <a:t> the </a:t>
            </a:r>
            <a:r>
              <a:rPr lang="it-IT" dirty="0" err="1">
                <a:latin typeface="Abadi" panose="020B0604020104020204" pitchFamily="34" charset="0"/>
              </a:rPr>
              <a:t>solution</a:t>
            </a:r>
            <a:r>
              <a:rPr lang="it-IT" dirty="0">
                <a:latin typeface="Abadi" panose="020B0604020104020204" pitchFamily="34" charset="0"/>
              </a:rPr>
              <a:t> to be </a:t>
            </a:r>
            <a:r>
              <a:rPr lang="it-IT" dirty="0" err="1">
                <a:latin typeface="Abadi" panose="020B0604020104020204" pitchFamily="34" charset="0"/>
              </a:rPr>
              <a:t>harmonic</a:t>
            </a:r>
            <a:r>
              <a:rPr lang="it-IT" dirty="0">
                <a:latin typeface="Abadi" panose="020B0604020104020204" pitchFamily="34" charset="0"/>
              </a:rPr>
              <a:t> and </a:t>
            </a:r>
            <a:r>
              <a:rPr lang="it-IT" dirty="0" err="1">
                <a:latin typeface="Abadi" panose="020B0604020104020204" pitchFamily="34" charset="0"/>
              </a:rPr>
              <a:t>considering</a:t>
            </a:r>
            <a:r>
              <a:rPr lang="it-IT" dirty="0">
                <a:latin typeface="Abadi" panose="020B0604020104020204" pitchFamily="34" charset="0"/>
              </a:rPr>
              <a:t> an </a:t>
            </a:r>
            <a:r>
              <a:rPr lang="it-IT" dirty="0" err="1">
                <a:latin typeface="Abadi" panose="020B0604020104020204" pitchFamily="34" charset="0"/>
              </a:rPr>
              <a:t>artificial</a:t>
            </a:r>
            <a:r>
              <a:rPr lang="it-IT" dirty="0">
                <a:latin typeface="Abadi" panose="020B0604020104020204" pitchFamily="34" charset="0"/>
              </a:rPr>
              <a:t> </a:t>
            </a:r>
            <a:r>
              <a:rPr lang="it-IT" dirty="0" err="1">
                <a:latin typeface="Abadi" panose="020B0604020104020204" pitchFamily="34" charset="0"/>
              </a:rPr>
              <a:t>damping</a:t>
            </a:r>
            <a:r>
              <a:rPr lang="it-IT" dirty="0">
                <a:latin typeface="Abadi" panose="020B0604020104020204" pitchFamily="34" charset="0"/>
              </a:rPr>
              <a:t>  </a:t>
            </a:r>
            <a:r>
              <a:rPr lang="it-IT" dirty="0" err="1">
                <a:latin typeface="Abadi" panose="020B0604020104020204" pitchFamily="34" charset="0"/>
              </a:rPr>
              <a:t>it</a:t>
            </a:r>
            <a:r>
              <a:rPr lang="it-IT" dirty="0">
                <a:latin typeface="Abadi" panose="020B0604020104020204" pitchFamily="34" charset="0"/>
              </a:rPr>
              <a:t> </a:t>
            </a:r>
            <a:r>
              <a:rPr lang="it-IT" dirty="0" err="1">
                <a:latin typeface="Abadi" panose="020B0604020104020204" pitchFamily="34" charset="0"/>
              </a:rPr>
              <a:t>has</a:t>
            </a:r>
            <a:r>
              <a:rPr lang="it-IT" dirty="0">
                <a:latin typeface="Abadi" panose="020B0604020104020204" pitchFamily="34" charset="0"/>
              </a:rPr>
              <a:t> </a:t>
            </a:r>
            <a:r>
              <a:rPr lang="it-IT" dirty="0" err="1">
                <a:latin typeface="Abadi" panose="020B0604020104020204" pitchFamily="34" charset="0"/>
              </a:rPr>
              <a:t>is</a:t>
            </a:r>
            <a:r>
              <a:rPr lang="it-IT" dirty="0">
                <a:latin typeface="Abadi" panose="020B0604020104020204" pitchFamily="34" charset="0"/>
              </a:rPr>
              <a:t> </a:t>
            </a:r>
            <a:r>
              <a:rPr lang="it-IT" dirty="0" err="1">
                <a:latin typeface="Abadi" panose="020B0604020104020204" pitchFamily="34" charset="0"/>
              </a:rPr>
              <a:t>possible</a:t>
            </a:r>
            <a:r>
              <a:rPr lang="it-IT" dirty="0">
                <a:latin typeface="Abadi" panose="020B0604020104020204" pitchFamily="34" charset="0"/>
              </a:rPr>
              <a:t> to </a:t>
            </a:r>
            <a:r>
              <a:rPr lang="it-IT" dirty="0" err="1">
                <a:latin typeface="Abadi" panose="020B0604020104020204" pitchFamily="34" charset="0"/>
              </a:rPr>
              <a:t>write</a:t>
            </a:r>
            <a:r>
              <a:rPr lang="it-IT" dirty="0">
                <a:latin typeface="Abadi" panose="020B0604020104020204" pitchFamily="34" charset="0"/>
              </a:rPr>
              <a:t> the </a:t>
            </a:r>
            <a:r>
              <a:rPr lang="it-IT" dirty="0" err="1">
                <a:latin typeface="Abadi" panose="020B0604020104020204" pitchFamily="34" charset="0"/>
              </a:rPr>
              <a:t>equation</a:t>
            </a:r>
            <a:r>
              <a:rPr lang="it-IT" dirty="0">
                <a:latin typeface="Abadi" panose="020B0604020104020204" pitchFamily="34" charset="0"/>
              </a:rPr>
              <a:t> in a </a:t>
            </a:r>
            <a:r>
              <a:rPr lang="it-IT" dirty="0" err="1">
                <a:latin typeface="Abadi" panose="020B0604020104020204" pitchFamily="34" charset="0"/>
              </a:rPr>
              <a:t>simpler</a:t>
            </a:r>
            <a:r>
              <a:rPr lang="it-IT" dirty="0">
                <a:latin typeface="Abadi" panose="020B0604020104020204" pitchFamily="34" charset="0"/>
              </a:rPr>
              <a:t> way. </a:t>
            </a:r>
            <a:br>
              <a:rPr lang="it-IT" dirty="0">
                <a:latin typeface="Abadi" panose="020B0604020104020204" pitchFamily="34" charset="0"/>
              </a:rPr>
            </a:br>
            <a:br>
              <a:rPr lang="it-IT" dirty="0">
                <a:latin typeface="Abadi" panose="020B0604020104020204" pitchFamily="34" charset="0"/>
              </a:rPr>
            </a:br>
            <a:endParaRPr lang="en-GB" dirty="0"/>
          </a:p>
        </p:txBody>
      </p:sp>
      <p:cxnSp>
        <p:nvCxnSpPr>
          <p:cNvPr id="11" name="Straight Connector 18">
            <a:extLst>
              <a:ext uri="{FF2B5EF4-FFF2-40B4-BE49-F238E27FC236}">
                <a16:creationId xmlns:a16="http://schemas.microsoft.com/office/drawing/2014/main" id="{30B54403-A0DF-4F79-8B3A-784694D93E28}"/>
              </a:ext>
            </a:extLst>
          </p:cNvPr>
          <p:cNvCxnSpPr>
            <a:cxnSpLocks/>
          </p:cNvCxnSpPr>
          <p:nvPr/>
        </p:nvCxnSpPr>
        <p:spPr>
          <a:xfrm>
            <a:off x="533400" y="6096000"/>
            <a:ext cx="8599931"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Immagine 11" descr="Immagine che contiene disegnando&#10;&#10;Descrizione generata automaticamente">
            <a:extLst>
              <a:ext uri="{FF2B5EF4-FFF2-40B4-BE49-F238E27FC236}">
                <a16:creationId xmlns:a16="http://schemas.microsoft.com/office/drawing/2014/main" id="{FD77EEA6-0A93-4C81-81DC-821D0928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358" y="3506182"/>
            <a:ext cx="3630041" cy="2041898"/>
          </a:xfrm>
          <a:prstGeom prst="rect">
            <a:avLst/>
          </a:prstGeom>
        </p:spPr>
      </p:pic>
    </p:spTree>
    <p:extLst>
      <p:ext uri="{BB962C8B-B14F-4D97-AF65-F5344CB8AC3E}">
        <p14:creationId xmlns:p14="http://schemas.microsoft.com/office/powerpoint/2010/main" val="162014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7</a:t>
            </a:fld>
            <a:endParaRPr dirty="0"/>
          </a:p>
        </p:txBody>
      </p:sp>
      <p:sp>
        <p:nvSpPr>
          <p:cNvPr id="20" name="Title 5">
            <a:extLst>
              <a:ext uri="{FF2B5EF4-FFF2-40B4-BE49-F238E27FC236}">
                <a16:creationId xmlns:a16="http://schemas.microsoft.com/office/drawing/2014/main" id="{57042944-EF8D-4790-ABE8-1E97FE559556}"/>
              </a:ext>
            </a:extLst>
          </p:cNvPr>
          <p:cNvSpPr txBox="1">
            <a:spLocks/>
          </p:cNvSpPr>
          <p:nvPr/>
        </p:nvSpPr>
        <p:spPr>
          <a:xfrm>
            <a:off x="4319199" y="3022080"/>
            <a:ext cx="2285998" cy="738664"/>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marL="285750" indent="-285750" algn="ctr">
              <a:buFont typeface="Arial" panose="020B0604020202020204" pitchFamily="34" charset="0"/>
              <a:buChar char="•"/>
            </a:pP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sp>
        <p:nvSpPr>
          <p:cNvPr id="2" name="Rettangolo 1">
            <a:extLst>
              <a:ext uri="{FF2B5EF4-FFF2-40B4-BE49-F238E27FC236}">
                <a16:creationId xmlns:a16="http://schemas.microsoft.com/office/drawing/2014/main" id="{2C2218B5-3308-4E1F-804C-BD426035EC91}"/>
              </a:ext>
            </a:extLst>
          </p:cNvPr>
          <p:cNvSpPr/>
          <p:nvPr/>
        </p:nvSpPr>
        <p:spPr>
          <a:xfrm>
            <a:off x="609600" y="1752600"/>
            <a:ext cx="9048240" cy="1754326"/>
          </a:xfrm>
          <a:prstGeom prst="rect">
            <a:avLst/>
          </a:prstGeom>
        </p:spPr>
        <p:txBody>
          <a:bodyPr wrap="square">
            <a:spAutoFit/>
          </a:bodyPr>
          <a:lstStyle/>
          <a:p>
            <a:pPr algn="ctr"/>
            <a:r>
              <a:rPr lang="it-IT" dirty="0">
                <a:latin typeface="Abadi" panose="020B0604020104020204" pitchFamily="34" charset="0"/>
              </a:rPr>
              <a:t>The </a:t>
            </a:r>
            <a:r>
              <a:rPr lang="it-IT" dirty="0" err="1">
                <a:latin typeface="Abadi" panose="020B0604020104020204" pitchFamily="34" charset="0"/>
              </a:rPr>
              <a:t>solution</a:t>
            </a:r>
            <a:r>
              <a:rPr lang="it-IT" dirty="0">
                <a:latin typeface="Abadi" panose="020B0604020104020204" pitchFamily="34" charset="0"/>
              </a:rPr>
              <a:t> </a:t>
            </a:r>
            <a:r>
              <a:rPr lang="it-IT" dirty="0" err="1">
                <a:latin typeface="Abadi" panose="020B0604020104020204" pitchFamily="34" charset="0"/>
              </a:rPr>
              <a:t>is</a:t>
            </a:r>
            <a:r>
              <a:rPr lang="it-IT" dirty="0">
                <a:latin typeface="Abadi" panose="020B0604020104020204" pitchFamily="34" charset="0"/>
              </a:rPr>
              <a:t> </a:t>
            </a:r>
            <a:r>
              <a:rPr lang="it-IT" dirty="0" err="1">
                <a:latin typeface="Abadi" panose="020B0604020104020204" pitchFamily="34" charset="0"/>
              </a:rPr>
              <a:t>then</a:t>
            </a:r>
            <a:r>
              <a:rPr lang="it-IT" dirty="0">
                <a:latin typeface="Abadi" panose="020B0604020104020204" pitchFamily="34" charset="0"/>
              </a:rPr>
              <a:t> </a:t>
            </a:r>
            <a:r>
              <a:rPr lang="it-IT" dirty="0" err="1">
                <a:latin typeface="Abadi" panose="020B0604020104020204" pitchFamily="34" charset="0"/>
              </a:rPr>
              <a:t>seeked</a:t>
            </a:r>
            <a:r>
              <a:rPr lang="it-IT" dirty="0">
                <a:latin typeface="Abadi" panose="020B0604020104020204" pitchFamily="34" charset="0"/>
              </a:rPr>
              <a:t> for </a:t>
            </a:r>
            <a:r>
              <a:rPr lang="it-IT" dirty="0" err="1">
                <a:latin typeface="Abadi" panose="020B0604020104020204" pitchFamily="34" charset="0"/>
              </a:rPr>
              <a:t>when</a:t>
            </a:r>
            <a:r>
              <a:rPr lang="it-IT" dirty="0">
                <a:latin typeface="Abadi" panose="020B0604020104020204" pitchFamily="34" charset="0"/>
              </a:rPr>
              <a:t> the </a:t>
            </a:r>
            <a:r>
              <a:rPr lang="it-IT" dirty="0" err="1">
                <a:latin typeface="Abadi" panose="020B0604020104020204" pitchFamily="34" charset="0"/>
              </a:rPr>
              <a:t>damping</a:t>
            </a:r>
            <a:r>
              <a:rPr lang="it-IT" dirty="0">
                <a:latin typeface="Abadi" panose="020B0604020104020204" pitchFamily="34" charset="0"/>
              </a:rPr>
              <a:t> </a:t>
            </a:r>
            <a:r>
              <a:rPr lang="it-IT" dirty="0" err="1">
                <a:latin typeface="Abadi" panose="020B0604020104020204" pitchFamily="34" charset="0"/>
              </a:rPr>
              <a:t>is</a:t>
            </a:r>
            <a:r>
              <a:rPr lang="it-IT" dirty="0">
                <a:latin typeface="Abadi" panose="020B0604020104020204" pitchFamily="34" charset="0"/>
              </a:rPr>
              <a:t> zero </a:t>
            </a:r>
            <a:r>
              <a:rPr lang="it-IT" dirty="0" err="1">
                <a:latin typeface="Abadi" panose="020B0604020104020204" pitchFamily="34" charset="0"/>
              </a:rPr>
              <a:t>becasue</a:t>
            </a:r>
            <a:r>
              <a:rPr lang="it-IT" dirty="0">
                <a:latin typeface="Abadi" panose="020B0604020104020204" pitchFamily="34" charset="0"/>
              </a:rPr>
              <a:t> </a:t>
            </a:r>
            <a:r>
              <a:rPr lang="it-IT" dirty="0" err="1">
                <a:latin typeface="Abadi" panose="020B0604020104020204" pitchFamily="34" charset="0"/>
              </a:rPr>
              <a:t>this</a:t>
            </a:r>
            <a:r>
              <a:rPr lang="it-IT" dirty="0">
                <a:latin typeface="Abadi" panose="020B0604020104020204" pitchFamily="34" charset="0"/>
              </a:rPr>
              <a:t> </a:t>
            </a:r>
            <a:r>
              <a:rPr lang="it-IT" dirty="0" err="1">
                <a:latin typeface="Abadi" panose="020B0604020104020204" pitchFamily="34" charset="0"/>
              </a:rPr>
              <a:t>is</a:t>
            </a:r>
            <a:r>
              <a:rPr lang="it-IT" dirty="0">
                <a:latin typeface="Abadi" panose="020B0604020104020204" pitchFamily="34" charset="0"/>
              </a:rPr>
              <a:t> the flutter point.</a:t>
            </a:r>
            <a:br>
              <a:rPr lang="it-IT" dirty="0">
                <a:latin typeface="Abadi" panose="020B0604020104020204" pitchFamily="34" charset="0"/>
              </a:rPr>
            </a:br>
            <a:r>
              <a:rPr lang="it-IT" dirty="0" err="1">
                <a:latin typeface="Abadi" panose="020B0604020104020204" pitchFamily="34" charset="0"/>
              </a:rPr>
              <a:t>Passing</a:t>
            </a:r>
            <a:r>
              <a:rPr lang="it-IT" dirty="0">
                <a:latin typeface="Abadi" panose="020B0604020104020204" pitchFamily="34" charset="0"/>
              </a:rPr>
              <a:t> </a:t>
            </a:r>
            <a:r>
              <a:rPr lang="it-IT" dirty="0" err="1">
                <a:latin typeface="Abadi" panose="020B0604020104020204" pitchFamily="34" charset="0"/>
              </a:rPr>
              <a:t>throught</a:t>
            </a:r>
            <a:r>
              <a:rPr lang="it-IT" dirty="0">
                <a:latin typeface="Abadi" panose="020B0604020104020204" pitchFamily="34" charset="0"/>
              </a:rPr>
              <a:t> the </a:t>
            </a:r>
            <a:r>
              <a:rPr lang="it-IT" dirty="0" err="1">
                <a:latin typeface="Abadi" panose="020B0604020104020204" pitchFamily="34" charset="0"/>
              </a:rPr>
              <a:t>modal</a:t>
            </a:r>
            <a:r>
              <a:rPr lang="it-IT" dirty="0">
                <a:latin typeface="Abadi" panose="020B0604020104020204" pitchFamily="34" charset="0"/>
              </a:rPr>
              <a:t> </a:t>
            </a:r>
            <a:r>
              <a:rPr lang="it-IT" dirty="0" err="1">
                <a:latin typeface="Abadi" panose="020B0604020104020204" pitchFamily="34" charset="0"/>
              </a:rPr>
              <a:t>basis</a:t>
            </a:r>
            <a:r>
              <a:rPr lang="it-IT" dirty="0">
                <a:latin typeface="Abadi" panose="020B0604020104020204" pitchFamily="34" charset="0"/>
              </a:rPr>
              <a:t> and solving a </a:t>
            </a:r>
            <a:r>
              <a:rPr lang="it-IT" dirty="0" err="1">
                <a:latin typeface="Abadi" panose="020B0604020104020204" pitchFamily="34" charset="0"/>
              </a:rPr>
              <a:t>complex</a:t>
            </a:r>
            <a:r>
              <a:rPr lang="it-IT" dirty="0">
                <a:latin typeface="Abadi" panose="020B0604020104020204" pitchFamily="34" charset="0"/>
              </a:rPr>
              <a:t> </a:t>
            </a:r>
            <a:r>
              <a:rPr lang="it-IT" dirty="0" err="1">
                <a:latin typeface="Abadi" panose="020B0604020104020204" pitchFamily="34" charset="0"/>
              </a:rPr>
              <a:t>eigenvaule</a:t>
            </a:r>
            <a:r>
              <a:rPr lang="it-IT" dirty="0">
                <a:latin typeface="Abadi" panose="020B0604020104020204" pitchFamily="34" charset="0"/>
              </a:rPr>
              <a:t> </a:t>
            </a:r>
            <a:r>
              <a:rPr lang="it-IT" dirty="0" err="1">
                <a:latin typeface="Abadi" panose="020B0604020104020204" pitchFamily="34" charset="0"/>
              </a:rPr>
              <a:t>problem</a:t>
            </a:r>
            <a:r>
              <a:rPr lang="it-IT" dirty="0">
                <a:latin typeface="Abadi" panose="020B0604020104020204" pitchFamily="34" charset="0"/>
              </a:rPr>
              <a:t> the flutter </a:t>
            </a:r>
            <a:r>
              <a:rPr lang="it-IT" dirty="0" err="1">
                <a:latin typeface="Abadi" panose="020B0604020104020204" pitchFamily="34" charset="0"/>
              </a:rPr>
              <a:t>modes</a:t>
            </a:r>
            <a:r>
              <a:rPr lang="it-IT" dirty="0">
                <a:latin typeface="Abadi" panose="020B0604020104020204" pitchFamily="34" charset="0"/>
              </a:rPr>
              <a:t> can be </a:t>
            </a:r>
            <a:r>
              <a:rPr lang="it-IT" dirty="0" err="1">
                <a:latin typeface="Abadi" panose="020B0604020104020204" pitchFamily="34" charset="0"/>
              </a:rPr>
              <a:t>calculated</a:t>
            </a:r>
            <a:r>
              <a:rPr lang="it-IT" dirty="0">
                <a:latin typeface="Abadi" panose="020B0604020104020204" pitchFamily="34" charset="0"/>
              </a:rPr>
              <a:t>, and the relation </a:t>
            </a:r>
            <a:r>
              <a:rPr lang="it-IT" dirty="0" err="1">
                <a:latin typeface="Abadi" panose="020B0604020104020204" pitchFamily="34" charset="0"/>
              </a:rPr>
              <a:t>between</a:t>
            </a:r>
            <a:r>
              <a:rPr lang="it-IT" dirty="0">
                <a:latin typeface="Abadi" panose="020B0604020104020204" pitchFamily="34" charset="0"/>
              </a:rPr>
              <a:t> the </a:t>
            </a:r>
            <a:r>
              <a:rPr lang="it-IT" dirty="0" err="1">
                <a:latin typeface="Abadi" panose="020B0604020104020204" pitchFamily="34" charset="0"/>
              </a:rPr>
              <a:t>damping</a:t>
            </a:r>
            <a:r>
              <a:rPr lang="it-IT" dirty="0">
                <a:latin typeface="Abadi" panose="020B0604020104020204" pitchFamily="34" charset="0"/>
              </a:rPr>
              <a:t> and the speed can be </a:t>
            </a:r>
            <a:r>
              <a:rPr lang="it-IT" dirty="0" err="1">
                <a:latin typeface="Abadi" panose="020B0604020104020204" pitchFamily="34" charset="0"/>
              </a:rPr>
              <a:t>found</a:t>
            </a:r>
            <a:r>
              <a:rPr lang="it-IT" dirty="0">
                <a:latin typeface="Abadi" panose="020B0604020104020204" pitchFamily="34" charset="0"/>
              </a:rPr>
              <a:t>. The picture </a:t>
            </a:r>
            <a:r>
              <a:rPr lang="it-IT" dirty="0" err="1">
                <a:latin typeface="Abadi" panose="020B0604020104020204" pitchFamily="34" charset="0"/>
              </a:rPr>
              <a:t>gives</a:t>
            </a:r>
            <a:r>
              <a:rPr lang="it-IT" dirty="0">
                <a:latin typeface="Abadi" panose="020B0604020104020204" pitchFamily="34" charset="0"/>
              </a:rPr>
              <a:t> insights </a:t>
            </a:r>
            <a:r>
              <a:rPr lang="it-IT" dirty="0" err="1">
                <a:latin typeface="Abadi" panose="020B0604020104020204" pitchFamily="34" charset="0"/>
              </a:rPr>
              <a:t>into</a:t>
            </a:r>
            <a:r>
              <a:rPr lang="it-IT" dirty="0">
                <a:latin typeface="Abadi" panose="020B0604020104020204" pitchFamily="34" charset="0"/>
              </a:rPr>
              <a:t> </a:t>
            </a:r>
            <a:r>
              <a:rPr lang="it-IT" dirty="0" err="1">
                <a:latin typeface="Abadi" panose="020B0604020104020204" pitchFamily="34" charset="0"/>
              </a:rPr>
              <a:t>this</a:t>
            </a:r>
            <a:r>
              <a:rPr lang="it-IT" dirty="0">
                <a:latin typeface="Abadi" panose="020B0604020104020204" pitchFamily="34" charset="0"/>
              </a:rPr>
              <a:t> </a:t>
            </a:r>
            <a:r>
              <a:rPr lang="it-IT" dirty="0" err="1">
                <a:latin typeface="Abadi" panose="020B0604020104020204" pitchFamily="34" charset="0"/>
              </a:rPr>
              <a:t>solution</a:t>
            </a:r>
            <a:r>
              <a:rPr lang="it-IT" dirty="0">
                <a:latin typeface="Abadi" panose="020B0604020104020204" pitchFamily="34" charset="0"/>
              </a:rPr>
              <a:t> </a:t>
            </a:r>
            <a:r>
              <a:rPr lang="it-IT" sz="1200" dirty="0">
                <a:solidFill>
                  <a:schemeClr val="accent1"/>
                </a:solidFill>
                <a:latin typeface="Abadi" panose="020B0604020104020204" pitchFamily="34" charset="0"/>
              </a:rPr>
              <a:t>[8].</a:t>
            </a:r>
            <a:br>
              <a:rPr lang="it-IT" dirty="0">
                <a:latin typeface="Abadi" panose="020B0604020104020204" pitchFamily="34" charset="0"/>
              </a:rPr>
            </a:br>
            <a:br>
              <a:rPr lang="it-IT" dirty="0">
                <a:latin typeface="Abadi" panose="020B0604020104020204" pitchFamily="34" charset="0"/>
              </a:rPr>
            </a:br>
            <a:endParaRPr lang="en-GB" dirty="0"/>
          </a:p>
        </p:txBody>
      </p:sp>
      <p:pic>
        <p:nvPicPr>
          <p:cNvPr id="7" name="Immagine 6" descr="Immagine che contiene testo, mappa&#10;&#10;Descrizione generata automaticamente">
            <a:extLst>
              <a:ext uri="{FF2B5EF4-FFF2-40B4-BE49-F238E27FC236}">
                <a16:creationId xmlns:a16="http://schemas.microsoft.com/office/drawing/2014/main" id="{817BA067-558C-413D-A531-742551C93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44" y="3022080"/>
            <a:ext cx="5443056" cy="2660634"/>
          </a:xfrm>
          <a:prstGeom prst="rect">
            <a:avLst/>
          </a:prstGeom>
        </p:spPr>
      </p:pic>
      <p:sp>
        <p:nvSpPr>
          <p:cNvPr id="8" name="Rettangolo 7">
            <a:extLst>
              <a:ext uri="{FF2B5EF4-FFF2-40B4-BE49-F238E27FC236}">
                <a16:creationId xmlns:a16="http://schemas.microsoft.com/office/drawing/2014/main" id="{0BA9EF3F-A77A-46E3-A89E-6E06FA401823}"/>
              </a:ext>
            </a:extLst>
          </p:cNvPr>
          <p:cNvSpPr/>
          <p:nvPr/>
        </p:nvSpPr>
        <p:spPr>
          <a:xfrm>
            <a:off x="990601" y="6293368"/>
            <a:ext cx="7772400" cy="461665"/>
          </a:xfrm>
          <a:prstGeom prst="rect">
            <a:avLst/>
          </a:prstGeom>
        </p:spPr>
        <p:txBody>
          <a:bodyPr wrap="square">
            <a:spAutoFit/>
          </a:bodyPr>
          <a:lstStyle/>
          <a:p>
            <a:r>
              <a:rPr lang="it-IT" sz="1200" dirty="0">
                <a:solidFill>
                  <a:schemeClr val="accent1"/>
                </a:solidFill>
                <a:latin typeface="Abadi" panose="020B0604020104020204" pitchFamily="34" charset="0"/>
              </a:rPr>
              <a:t>[8]</a:t>
            </a:r>
            <a:r>
              <a:rPr lang="en-US" sz="1200" kern="0" dirty="0">
                <a:solidFill>
                  <a:schemeClr val="accent1"/>
                </a:solidFill>
                <a:latin typeface="Abadi" panose="020B0604020104020204" pitchFamily="34" charset="0"/>
                <a:cs typeface="Times New Roman" panose="02020603050405020304" pitchFamily="18" charset="0"/>
              </a:rPr>
              <a:t>. </a:t>
            </a:r>
            <a:r>
              <a:rPr lang="en-US" sz="1200" dirty="0">
                <a:solidFill>
                  <a:schemeClr val="accent1"/>
                </a:solidFill>
                <a:latin typeface="Abadi" panose="020B0604020104020204" pitchFamily="34" charset="0"/>
              </a:rPr>
              <a:t>Flutter and Post-Flutter Constraints in Aircraft Design Optimization - </a:t>
            </a:r>
            <a:r>
              <a:rPr lang="en-US" sz="1200" dirty="0" err="1">
                <a:solidFill>
                  <a:schemeClr val="accent1"/>
                </a:solidFill>
                <a:latin typeface="Abadi" panose="020B0604020104020204" pitchFamily="34" charset="0"/>
              </a:rPr>
              <a:t>Eirikur</a:t>
            </a:r>
            <a:r>
              <a:rPr lang="en-US" sz="1200" dirty="0">
                <a:solidFill>
                  <a:schemeClr val="accent1"/>
                </a:solidFill>
                <a:latin typeface="Abadi" panose="020B0604020104020204" pitchFamily="34" charset="0"/>
              </a:rPr>
              <a:t> Jonsson, Cristina </a:t>
            </a:r>
            <a:r>
              <a:rPr lang="en-US" sz="1200" dirty="0" err="1">
                <a:solidFill>
                  <a:schemeClr val="accent1"/>
                </a:solidFill>
                <a:latin typeface="Abadi" panose="020B0604020104020204" pitchFamily="34" charset="0"/>
              </a:rPr>
              <a:t>Riso</a:t>
            </a:r>
            <a:r>
              <a:rPr lang="en-US" sz="1200" dirty="0">
                <a:solidFill>
                  <a:schemeClr val="accent1"/>
                </a:solidFill>
                <a:latin typeface="Abadi" panose="020B0604020104020204" pitchFamily="34" charset="0"/>
              </a:rPr>
              <a:t>, Christopher A. </a:t>
            </a:r>
            <a:r>
              <a:rPr lang="en-US" sz="1200" dirty="0" err="1">
                <a:solidFill>
                  <a:schemeClr val="accent1"/>
                </a:solidFill>
                <a:latin typeface="Abadi" panose="020B0604020104020204" pitchFamily="34" charset="0"/>
              </a:rPr>
              <a:t>Lupp</a:t>
            </a:r>
            <a:r>
              <a:rPr lang="en-US" sz="1200" dirty="0">
                <a:solidFill>
                  <a:schemeClr val="accent1"/>
                </a:solidFill>
                <a:latin typeface="Abadi" panose="020B0604020104020204" pitchFamily="34" charset="0"/>
              </a:rPr>
              <a:t>,   Carlos E. S. </a:t>
            </a:r>
            <a:r>
              <a:rPr lang="en-US" sz="1200" dirty="0" err="1">
                <a:solidFill>
                  <a:schemeClr val="accent1"/>
                </a:solidFill>
                <a:latin typeface="Abadi" panose="020B0604020104020204" pitchFamily="34" charset="0"/>
              </a:rPr>
              <a:t>Cesnik</a:t>
            </a:r>
            <a:r>
              <a:rPr lang="en-US" sz="1200" dirty="0">
                <a:solidFill>
                  <a:schemeClr val="accent1"/>
                </a:solidFill>
                <a:latin typeface="Abadi" panose="020B0604020104020204" pitchFamily="34" charset="0"/>
              </a:rPr>
              <a:t>, Joaquim R. R. A. Martins, and Bogdan I. </a:t>
            </a:r>
            <a:r>
              <a:rPr lang="en-US" sz="1200" dirty="0" err="1">
                <a:solidFill>
                  <a:schemeClr val="accent1"/>
                </a:solidFill>
                <a:latin typeface="Abadi" panose="020B0604020104020204" pitchFamily="34" charset="0"/>
              </a:rPr>
              <a:t>Epureanu</a:t>
            </a:r>
            <a:endParaRPr lang="en-GB" dirty="0">
              <a:solidFill>
                <a:schemeClr val="accent1"/>
              </a:solidFill>
            </a:endParaRPr>
          </a:p>
        </p:txBody>
      </p:sp>
      <p:cxnSp>
        <p:nvCxnSpPr>
          <p:cNvPr id="10" name="Straight Connector 18">
            <a:extLst>
              <a:ext uri="{FF2B5EF4-FFF2-40B4-BE49-F238E27FC236}">
                <a16:creationId xmlns:a16="http://schemas.microsoft.com/office/drawing/2014/main" id="{C95A1C9F-08F6-46D5-AEA5-6449CCF8D706}"/>
              </a:ext>
            </a:extLst>
          </p:cNvPr>
          <p:cNvCxnSpPr>
            <a:cxnSpLocks/>
          </p:cNvCxnSpPr>
          <p:nvPr/>
        </p:nvCxnSpPr>
        <p:spPr>
          <a:xfrm>
            <a:off x="653032" y="6172200"/>
            <a:ext cx="8599931"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ttangolo 2">
            <a:extLst>
              <a:ext uri="{FF2B5EF4-FFF2-40B4-BE49-F238E27FC236}">
                <a16:creationId xmlns:a16="http://schemas.microsoft.com/office/drawing/2014/main" id="{82C1F183-78E9-4FC0-B00B-64CE6233A9EE}"/>
              </a:ext>
            </a:extLst>
          </p:cNvPr>
          <p:cNvSpPr/>
          <p:nvPr/>
        </p:nvSpPr>
        <p:spPr>
          <a:xfrm>
            <a:off x="6400800" y="3449713"/>
            <a:ext cx="2895599" cy="1200329"/>
          </a:xfrm>
          <a:prstGeom prst="rect">
            <a:avLst/>
          </a:prstGeom>
        </p:spPr>
        <p:txBody>
          <a:bodyPr wrap="square">
            <a:spAutoFit/>
          </a:bodyPr>
          <a:lstStyle/>
          <a:p>
            <a:pPr algn="ctr"/>
            <a:r>
              <a:rPr lang="it-IT" dirty="0">
                <a:latin typeface="Abadi" panose="020B0604020104020204" pitchFamily="34" charset="0"/>
              </a:rPr>
              <a:t>Once </a:t>
            </a:r>
            <a:r>
              <a:rPr lang="it-IT" dirty="0" err="1">
                <a:latin typeface="Abadi" panose="020B0604020104020204" pitchFamily="34" charset="0"/>
              </a:rPr>
              <a:t>this</a:t>
            </a:r>
            <a:r>
              <a:rPr lang="it-IT" dirty="0">
                <a:latin typeface="Abadi" panose="020B0604020104020204" pitchFamily="34" charset="0"/>
              </a:rPr>
              <a:t> </a:t>
            </a:r>
            <a:r>
              <a:rPr lang="it-IT" dirty="0" err="1">
                <a:latin typeface="Abadi" panose="020B0604020104020204" pitchFamily="34" charset="0"/>
              </a:rPr>
              <a:t>velocity</a:t>
            </a:r>
            <a:r>
              <a:rPr lang="it-IT" dirty="0">
                <a:latin typeface="Abadi" panose="020B0604020104020204" pitchFamily="34" charset="0"/>
              </a:rPr>
              <a:t> </a:t>
            </a:r>
            <a:r>
              <a:rPr lang="it-IT" dirty="0" err="1">
                <a:latin typeface="Abadi" panose="020B0604020104020204" pitchFamily="34" charset="0"/>
              </a:rPr>
              <a:t>is</a:t>
            </a:r>
            <a:r>
              <a:rPr lang="it-IT" dirty="0">
                <a:latin typeface="Abadi" panose="020B0604020104020204" pitchFamily="34" charset="0"/>
              </a:rPr>
              <a:t> </a:t>
            </a:r>
            <a:r>
              <a:rPr lang="it-IT" dirty="0" err="1">
                <a:latin typeface="Abadi" panose="020B0604020104020204" pitchFamily="34" charset="0"/>
              </a:rPr>
              <a:t>known</a:t>
            </a:r>
            <a:r>
              <a:rPr lang="it-IT" dirty="0">
                <a:latin typeface="Abadi" panose="020B0604020104020204" pitchFamily="34" charset="0"/>
              </a:rPr>
              <a:t> </a:t>
            </a:r>
            <a:r>
              <a:rPr lang="it-IT" dirty="0" err="1">
                <a:latin typeface="Abadi" panose="020B0604020104020204" pitchFamily="34" charset="0"/>
              </a:rPr>
              <a:t>it</a:t>
            </a:r>
            <a:r>
              <a:rPr lang="it-IT" dirty="0">
                <a:latin typeface="Abadi" panose="020B0604020104020204" pitchFamily="34" charset="0"/>
              </a:rPr>
              <a:t> can be </a:t>
            </a:r>
            <a:r>
              <a:rPr lang="it-IT" dirty="0" err="1">
                <a:latin typeface="Abadi" panose="020B0604020104020204" pitchFamily="34" charset="0"/>
              </a:rPr>
              <a:t>used</a:t>
            </a:r>
            <a:r>
              <a:rPr lang="it-IT" dirty="0">
                <a:latin typeface="Abadi" panose="020B0604020104020204" pitchFamily="34" charset="0"/>
              </a:rPr>
              <a:t> </a:t>
            </a:r>
            <a:r>
              <a:rPr lang="it-IT" dirty="0" err="1">
                <a:latin typeface="Abadi" panose="020B0604020104020204" pitchFamily="34" charset="0"/>
              </a:rPr>
              <a:t>as</a:t>
            </a:r>
            <a:r>
              <a:rPr lang="it-IT" dirty="0">
                <a:latin typeface="Abadi" panose="020B0604020104020204" pitchFamily="34" charset="0"/>
              </a:rPr>
              <a:t> </a:t>
            </a:r>
            <a:r>
              <a:rPr lang="it-IT" dirty="0" err="1">
                <a:latin typeface="Abadi" panose="020B0604020104020204" pitchFamily="34" charset="0"/>
              </a:rPr>
              <a:t>constraint</a:t>
            </a:r>
            <a:r>
              <a:rPr lang="it-IT" dirty="0">
                <a:latin typeface="Abadi" panose="020B0604020104020204" pitchFamily="34" charset="0"/>
              </a:rPr>
              <a:t> in the </a:t>
            </a:r>
            <a:r>
              <a:rPr lang="it-IT" dirty="0" err="1">
                <a:latin typeface="Abadi" panose="020B0604020104020204" pitchFamily="34" charset="0"/>
              </a:rPr>
              <a:t>optimization</a:t>
            </a:r>
            <a:r>
              <a:rPr lang="it-IT" dirty="0">
                <a:latin typeface="Abadi" panose="020B0604020104020204" pitchFamily="34" charset="0"/>
              </a:rPr>
              <a:t> </a:t>
            </a:r>
            <a:r>
              <a:rPr lang="it-IT" dirty="0" err="1">
                <a:latin typeface="Abadi" panose="020B0604020104020204" pitchFamily="34" charset="0"/>
              </a:rPr>
              <a:t>problem</a:t>
            </a:r>
            <a:r>
              <a:rPr lang="it-IT" dirty="0">
                <a:latin typeface="Abadi" panose="020B0604020104020204" pitchFamily="34" charset="0"/>
              </a:rPr>
              <a:t>!</a:t>
            </a:r>
            <a:endParaRPr lang="en-GB" dirty="0"/>
          </a:p>
        </p:txBody>
      </p:sp>
    </p:spTree>
    <p:extLst>
      <p:ext uri="{BB962C8B-B14F-4D97-AF65-F5344CB8AC3E}">
        <p14:creationId xmlns:p14="http://schemas.microsoft.com/office/powerpoint/2010/main" val="165126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8</a:t>
            </a:fld>
            <a:endParaRPr dirty="0"/>
          </a:p>
        </p:txBody>
      </p:sp>
      <p:sp>
        <p:nvSpPr>
          <p:cNvPr id="6" name="Title 5">
            <a:extLst>
              <a:ext uri="{FF2B5EF4-FFF2-40B4-BE49-F238E27FC236}">
                <a16:creationId xmlns:a16="http://schemas.microsoft.com/office/drawing/2014/main" id="{B7D4C258-4A82-4F5C-AEDD-52938BA8B42C}"/>
              </a:ext>
            </a:extLst>
          </p:cNvPr>
          <p:cNvSpPr>
            <a:spLocks noGrp="1"/>
          </p:cNvSpPr>
          <p:nvPr>
            <p:ph type="title"/>
          </p:nvPr>
        </p:nvSpPr>
        <p:spPr>
          <a:xfrm>
            <a:off x="2223427" y="331113"/>
            <a:ext cx="5459145" cy="430887"/>
          </a:xfrm>
        </p:spPr>
        <p:txBody>
          <a:bodyPr/>
          <a:lstStyle/>
          <a:p>
            <a:pPr algn="ctr"/>
            <a:r>
              <a:rPr lang="it-IT" sz="2800" dirty="0" err="1">
                <a:latin typeface="Abadi" panose="020B0604020104020204" pitchFamily="34" charset="0"/>
                <a:cs typeface="Times New Roman" panose="02020603050405020304" pitchFamily="18" charset="0"/>
              </a:rPr>
              <a:t>What</a:t>
            </a:r>
            <a:r>
              <a:rPr lang="it-IT" sz="2800" dirty="0">
                <a:latin typeface="Abadi" panose="020B0604020104020204" pitchFamily="34" charset="0"/>
                <a:cs typeface="Times New Roman" panose="02020603050405020304" pitchFamily="18" charset="0"/>
              </a:rPr>
              <a:t> </a:t>
            </a:r>
            <a:r>
              <a:rPr lang="it-IT" sz="2800" dirty="0" err="1">
                <a:latin typeface="Abadi" panose="020B0604020104020204" pitchFamily="34" charset="0"/>
                <a:cs typeface="Times New Roman" panose="02020603050405020304" pitchFamily="18" charset="0"/>
              </a:rPr>
              <a:t>will</a:t>
            </a:r>
            <a:r>
              <a:rPr lang="it-IT" sz="2800" dirty="0">
                <a:latin typeface="Abadi" panose="020B0604020104020204" pitchFamily="34" charset="0"/>
                <a:cs typeface="Times New Roman" panose="02020603050405020304" pitchFamily="18" charset="0"/>
              </a:rPr>
              <a:t> follow?</a:t>
            </a:r>
          </a:p>
        </p:txBody>
      </p:sp>
      <p:sp>
        <p:nvSpPr>
          <p:cNvPr id="20" name="Title 5">
            <a:extLst>
              <a:ext uri="{FF2B5EF4-FFF2-40B4-BE49-F238E27FC236}">
                <a16:creationId xmlns:a16="http://schemas.microsoft.com/office/drawing/2014/main" id="{57042944-EF8D-4790-ABE8-1E97FE559556}"/>
              </a:ext>
            </a:extLst>
          </p:cNvPr>
          <p:cNvSpPr txBox="1">
            <a:spLocks/>
          </p:cNvSpPr>
          <p:nvPr/>
        </p:nvSpPr>
        <p:spPr>
          <a:xfrm>
            <a:off x="4319199" y="3022080"/>
            <a:ext cx="2285998" cy="738664"/>
          </a:xfrm>
          <a:prstGeom prst="rect">
            <a:avLst/>
          </a:prstGeom>
        </p:spPr>
        <p:txBody>
          <a:bodyPr wrap="square" lIns="0" tIns="0" rIns="0" bIns="0">
            <a:spAutoFit/>
          </a:bodyPr>
          <a:lstStyle>
            <a:lvl1pPr>
              <a:defRPr sz="3200" b="0" i="0">
                <a:solidFill>
                  <a:schemeClr val="bg1"/>
                </a:solidFill>
                <a:latin typeface="Carlito"/>
                <a:ea typeface="+mj-ea"/>
                <a:cs typeface="Carlito"/>
              </a:defRPr>
            </a:lvl1pPr>
          </a:lstStyle>
          <a:p>
            <a:pPr marL="285750" indent="-285750" algn="ctr">
              <a:buFont typeface="Arial" panose="020B0604020202020204" pitchFamily="34" charset="0"/>
              <a:buChar char="•"/>
            </a:pP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a:p>
            <a:pPr algn="ctr"/>
            <a:endParaRPr lang="it-IT" sz="1600" kern="0" dirty="0">
              <a:solidFill>
                <a:schemeClr val="tx1"/>
              </a:solidFill>
              <a:latin typeface="Times New Roman" panose="02020603050405020304" pitchFamily="18" charset="0"/>
              <a:cs typeface="Times New Roman" panose="02020603050405020304" pitchFamily="18" charset="0"/>
            </a:endParaRPr>
          </a:p>
        </p:txBody>
      </p:sp>
      <p:sp>
        <p:nvSpPr>
          <p:cNvPr id="8" name="Rettangolo 7">
            <a:extLst>
              <a:ext uri="{FF2B5EF4-FFF2-40B4-BE49-F238E27FC236}">
                <a16:creationId xmlns:a16="http://schemas.microsoft.com/office/drawing/2014/main" id="{E7F58D70-B04D-4BC6-9BFD-EDF23A004F0B}"/>
              </a:ext>
            </a:extLst>
          </p:cNvPr>
          <p:cNvSpPr/>
          <p:nvPr/>
        </p:nvSpPr>
        <p:spPr>
          <a:xfrm>
            <a:off x="499745" y="2133600"/>
            <a:ext cx="9048240" cy="3016210"/>
          </a:xfrm>
          <a:prstGeom prst="rect">
            <a:avLst/>
          </a:prstGeom>
        </p:spPr>
        <p:txBody>
          <a:bodyPr wrap="square">
            <a:spAutoFit/>
          </a:bodyPr>
          <a:lstStyle/>
          <a:p>
            <a:pPr algn="ctr"/>
            <a:r>
              <a:rPr lang="it-IT" dirty="0">
                <a:latin typeface="Abadi" panose="020B0604020104020204" pitchFamily="34" charset="0"/>
              </a:rPr>
              <a:t>The work of the </a:t>
            </a:r>
            <a:r>
              <a:rPr lang="it-IT" dirty="0" err="1">
                <a:latin typeface="Abadi" panose="020B0604020104020204" pitchFamily="34" charset="0"/>
              </a:rPr>
              <a:t>next</a:t>
            </a:r>
            <a:r>
              <a:rPr lang="it-IT" dirty="0">
                <a:latin typeface="Abadi" panose="020B0604020104020204" pitchFamily="34" charset="0"/>
              </a:rPr>
              <a:t> </a:t>
            </a:r>
            <a:r>
              <a:rPr lang="it-IT" dirty="0" err="1">
                <a:latin typeface="Abadi" panose="020B0604020104020204" pitchFamily="34" charset="0"/>
              </a:rPr>
              <a:t>months</a:t>
            </a:r>
            <a:r>
              <a:rPr lang="it-IT" dirty="0">
                <a:latin typeface="Abadi" panose="020B0604020104020204" pitchFamily="34" charset="0"/>
              </a:rPr>
              <a:t> </a:t>
            </a:r>
            <a:r>
              <a:rPr lang="it-IT" dirty="0" err="1">
                <a:latin typeface="Abadi" panose="020B0604020104020204" pitchFamily="34" charset="0"/>
              </a:rPr>
              <a:t>will</a:t>
            </a:r>
            <a:r>
              <a:rPr lang="it-IT" dirty="0">
                <a:latin typeface="Abadi" panose="020B0604020104020204" pitchFamily="34" charset="0"/>
              </a:rPr>
              <a:t> be:</a:t>
            </a:r>
          </a:p>
          <a:p>
            <a:pPr algn="ctr"/>
            <a:endParaRPr lang="it-IT" sz="1600" dirty="0">
              <a:latin typeface="Abadi" panose="020B0604020104020204" pitchFamily="34" charset="0"/>
            </a:endParaRPr>
          </a:p>
          <a:p>
            <a:pPr marL="285750" indent="-285750" algn="ctr">
              <a:buFont typeface="Arial" panose="020B0604020202020204" pitchFamily="34" charset="0"/>
              <a:buChar char="•"/>
            </a:pPr>
            <a:r>
              <a:rPr lang="it-IT" dirty="0" err="1">
                <a:latin typeface="Abadi" panose="020B0604020104020204" pitchFamily="34" charset="0"/>
              </a:rPr>
              <a:t>Trying</a:t>
            </a:r>
            <a:r>
              <a:rPr lang="it-IT" dirty="0">
                <a:latin typeface="Abadi" panose="020B0604020104020204" pitchFamily="34" charset="0"/>
              </a:rPr>
              <a:t> to model the flutter </a:t>
            </a:r>
            <a:r>
              <a:rPr lang="it-IT" dirty="0" err="1">
                <a:latin typeface="Abadi" panose="020B0604020104020204" pitchFamily="34" charset="0"/>
              </a:rPr>
              <a:t>equation</a:t>
            </a:r>
            <a:r>
              <a:rPr lang="it-IT" dirty="0">
                <a:latin typeface="Abadi" panose="020B0604020104020204" pitchFamily="34" charset="0"/>
              </a:rPr>
              <a:t> in a </a:t>
            </a:r>
            <a:r>
              <a:rPr lang="it-IT" dirty="0" err="1">
                <a:latin typeface="Abadi" panose="020B0604020104020204" pitchFamily="34" charset="0"/>
              </a:rPr>
              <a:t>simple</a:t>
            </a:r>
            <a:r>
              <a:rPr lang="it-IT" dirty="0">
                <a:latin typeface="Abadi" panose="020B0604020104020204" pitchFamily="34" charset="0"/>
              </a:rPr>
              <a:t> way</a:t>
            </a:r>
          </a:p>
          <a:p>
            <a:pPr algn="ctr"/>
            <a:endParaRPr lang="it-IT" sz="1600" dirty="0">
              <a:latin typeface="Abadi" panose="020B0604020104020204" pitchFamily="34" charset="0"/>
            </a:endParaRPr>
          </a:p>
          <a:p>
            <a:pPr marL="285750" indent="-285750" algn="ctr">
              <a:buFont typeface="Arial" panose="020B0604020202020204" pitchFamily="34" charset="0"/>
              <a:buChar char="•"/>
            </a:pPr>
            <a:r>
              <a:rPr lang="it-IT" dirty="0" err="1">
                <a:latin typeface="Abadi" panose="020B0604020104020204" pitchFamily="34" charset="0"/>
              </a:rPr>
              <a:t>Adding</a:t>
            </a:r>
            <a:r>
              <a:rPr lang="it-IT" dirty="0">
                <a:latin typeface="Abadi" panose="020B0604020104020204" pitchFamily="34" charset="0"/>
              </a:rPr>
              <a:t> </a:t>
            </a:r>
            <a:r>
              <a:rPr lang="it-IT" dirty="0" err="1">
                <a:latin typeface="Abadi" panose="020B0604020104020204" pitchFamily="34" charset="0"/>
              </a:rPr>
              <a:t>this</a:t>
            </a:r>
            <a:r>
              <a:rPr lang="it-IT" dirty="0">
                <a:latin typeface="Abadi" panose="020B0604020104020204" pitchFamily="34" charset="0"/>
              </a:rPr>
              <a:t> </a:t>
            </a:r>
            <a:r>
              <a:rPr lang="it-IT" dirty="0" err="1">
                <a:latin typeface="Abadi" panose="020B0604020104020204" pitchFamily="34" charset="0"/>
              </a:rPr>
              <a:t>modelisation</a:t>
            </a:r>
            <a:r>
              <a:rPr lang="it-IT" dirty="0">
                <a:latin typeface="Abadi" panose="020B0604020104020204" pitchFamily="34" charset="0"/>
              </a:rPr>
              <a:t> in </a:t>
            </a:r>
            <a:r>
              <a:rPr lang="it-IT" dirty="0" err="1">
                <a:latin typeface="Abadi" panose="020B0604020104020204" pitchFamily="34" charset="0"/>
              </a:rPr>
              <a:t>OpenAeroStruct</a:t>
            </a:r>
            <a:r>
              <a:rPr lang="it-IT" dirty="0">
                <a:latin typeface="Abadi" panose="020B0604020104020204" pitchFamily="34" charset="0"/>
              </a:rPr>
              <a:t> </a:t>
            </a:r>
          </a:p>
          <a:p>
            <a:pPr algn="ctr"/>
            <a:endParaRPr lang="it-IT" sz="1600" dirty="0">
              <a:latin typeface="Abadi" panose="020B0604020104020204" pitchFamily="34" charset="0"/>
            </a:endParaRPr>
          </a:p>
          <a:p>
            <a:pPr marL="285750" indent="-285750" algn="ctr">
              <a:buFont typeface="Arial" panose="020B0604020202020204" pitchFamily="34" charset="0"/>
              <a:buChar char="•"/>
            </a:pPr>
            <a:r>
              <a:rPr lang="it-IT" dirty="0" err="1">
                <a:latin typeface="Abadi" panose="020B0604020104020204" pitchFamily="34" charset="0"/>
              </a:rPr>
              <a:t>Including</a:t>
            </a:r>
            <a:r>
              <a:rPr lang="it-IT" dirty="0">
                <a:latin typeface="Abadi" panose="020B0604020104020204" pitchFamily="34" charset="0"/>
              </a:rPr>
              <a:t> flutter </a:t>
            </a:r>
            <a:r>
              <a:rPr lang="it-IT" dirty="0" err="1">
                <a:latin typeface="Abadi" panose="020B0604020104020204" pitchFamily="34" charset="0"/>
              </a:rPr>
              <a:t>as</a:t>
            </a:r>
            <a:r>
              <a:rPr lang="it-IT" dirty="0">
                <a:latin typeface="Abadi" panose="020B0604020104020204" pitchFamily="34" charset="0"/>
              </a:rPr>
              <a:t> </a:t>
            </a:r>
            <a:r>
              <a:rPr lang="it-IT" dirty="0" err="1">
                <a:latin typeface="Abadi" panose="020B0604020104020204" pitchFamily="34" charset="0"/>
              </a:rPr>
              <a:t>constraint</a:t>
            </a:r>
            <a:r>
              <a:rPr lang="it-IT" dirty="0">
                <a:latin typeface="Abadi" panose="020B0604020104020204" pitchFamily="34" charset="0"/>
              </a:rPr>
              <a:t> in the </a:t>
            </a:r>
            <a:r>
              <a:rPr lang="it-IT" dirty="0" err="1">
                <a:latin typeface="Abadi" panose="020B0604020104020204" pitchFamily="34" charset="0"/>
              </a:rPr>
              <a:t>optimization</a:t>
            </a:r>
            <a:r>
              <a:rPr lang="it-IT" dirty="0">
                <a:latin typeface="Abadi" panose="020B0604020104020204" pitchFamily="34" charset="0"/>
              </a:rPr>
              <a:t> </a:t>
            </a:r>
            <a:r>
              <a:rPr lang="it-IT" dirty="0" err="1">
                <a:latin typeface="Abadi" panose="020B0604020104020204" pitchFamily="34" charset="0"/>
              </a:rPr>
              <a:t>process</a:t>
            </a:r>
            <a:r>
              <a:rPr lang="it-IT" dirty="0">
                <a:latin typeface="Abadi" panose="020B0604020104020204" pitchFamily="34" charset="0"/>
              </a:rPr>
              <a:t> </a:t>
            </a:r>
            <a:r>
              <a:rPr lang="it-IT" dirty="0" err="1">
                <a:latin typeface="Abadi" panose="020B0604020104020204" pitchFamily="34" charset="0"/>
              </a:rPr>
              <a:t>throught</a:t>
            </a:r>
            <a:r>
              <a:rPr lang="it-IT" dirty="0">
                <a:latin typeface="Abadi" panose="020B0604020104020204" pitchFamily="34" charset="0"/>
              </a:rPr>
              <a:t> </a:t>
            </a:r>
            <a:r>
              <a:rPr lang="it-IT" dirty="0" err="1">
                <a:latin typeface="Abadi" panose="020B0604020104020204" pitchFamily="34" charset="0"/>
              </a:rPr>
              <a:t>OpenMDAO</a:t>
            </a:r>
            <a:endParaRPr lang="it-IT" dirty="0">
              <a:latin typeface="Abadi" panose="020B0604020104020204" pitchFamily="34" charset="0"/>
            </a:endParaRPr>
          </a:p>
          <a:p>
            <a:pPr algn="ctr"/>
            <a:endParaRPr lang="it-IT" sz="1600" dirty="0">
              <a:latin typeface="Abadi" panose="020B0604020104020204" pitchFamily="34" charset="0"/>
            </a:endParaRPr>
          </a:p>
          <a:p>
            <a:pPr marL="285750" indent="-285750" algn="ctr">
              <a:buFont typeface="Arial" panose="020B0604020202020204" pitchFamily="34" charset="0"/>
              <a:buChar char="•"/>
            </a:pPr>
            <a:r>
              <a:rPr lang="it-IT" dirty="0" err="1">
                <a:latin typeface="Abadi" panose="020B0604020104020204" pitchFamily="34" charset="0"/>
              </a:rPr>
              <a:t>Obtaining</a:t>
            </a:r>
            <a:r>
              <a:rPr lang="it-IT" dirty="0">
                <a:latin typeface="Abadi" panose="020B0604020104020204" pitchFamily="34" charset="0"/>
              </a:rPr>
              <a:t> the outputs </a:t>
            </a:r>
            <a:r>
              <a:rPr lang="it-IT" dirty="0" err="1">
                <a:latin typeface="Abadi" panose="020B0604020104020204" pitchFamily="34" charset="0"/>
              </a:rPr>
              <a:t>values</a:t>
            </a:r>
            <a:r>
              <a:rPr lang="it-IT" dirty="0">
                <a:latin typeface="Abadi" panose="020B0604020104020204" pitchFamily="34" charset="0"/>
              </a:rPr>
              <a:t> from the </a:t>
            </a:r>
            <a:r>
              <a:rPr lang="it-IT" dirty="0" err="1">
                <a:latin typeface="Abadi" panose="020B0604020104020204" pitchFamily="34" charset="0"/>
              </a:rPr>
              <a:t>optimization</a:t>
            </a:r>
            <a:r>
              <a:rPr lang="it-IT" dirty="0">
                <a:latin typeface="Abadi" panose="020B0604020104020204" pitchFamily="34" charset="0"/>
              </a:rPr>
              <a:t> and </a:t>
            </a:r>
            <a:r>
              <a:rPr lang="it-IT" dirty="0" err="1">
                <a:latin typeface="Abadi" panose="020B0604020104020204" pitchFamily="34" charset="0"/>
              </a:rPr>
              <a:t>commenting</a:t>
            </a:r>
            <a:r>
              <a:rPr lang="it-IT" dirty="0">
                <a:latin typeface="Abadi" panose="020B0604020104020204" pitchFamily="34" charset="0"/>
              </a:rPr>
              <a:t> </a:t>
            </a:r>
            <a:r>
              <a:rPr lang="it-IT" dirty="0" err="1">
                <a:latin typeface="Abadi" panose="020B0604020104020204" pitchFamily="34" charset="0"/>
              </a:rPr>
              <a:t>them</a:t>
            </a:r>
            <a:br>
              <a:rPr lang="it-IT" dirty="0">
                <a:latin typeface="Abadi" panose="020B0604020104020204" pitchFamily="34" charset="0"/>
              </a:rPr>
            </a:br>
            <a:br>
              <a:rPr lang="it-IT" dirty="0">
                <a:latin typeface="Abadi" panose="020B0604020104020204" pitchFamily="34" charset="0"/>
              </a:rPr>
            </a:br>
            <a:endParaRPr lang="en-GB" dirty="0"/>
          </a:p>
        </p:txBody>
      </p:sp>
    </p:spTree>
    <p:extLst>
      <p:ext uri="{BB962C8B-B14F-4D97-AF65-F5344CB8AC3E}">
        <p14:creationId xmlns:p14="http://schemas.microsoft.com/office/powerpoint/2010/main" val="421918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362200"/>
            <a:ext cx="4724400" cy="936154"/>
          </a:xfrm>
          <a:prstGeom prst="rect">
            <a:avLst/>
          </a:prstGeom>
        </p:spPr>
        <p:txBody>
          <a:bodyPr vert="horz" wrap="square" lIns="0" tIns="12700" rIns="0" bIns="0" rtlCol="0">
            <a:spAutoFit/>
          </a:bodyPr>
          <a:lstStyle/>
          <a:p>
            <a:pPr marL="12700" algn="ctr">
              <a:lnSpc>
                <a:spcPct val="100000"/>
              </a:lnSpc>
              <a:spcBef>
                <a:spcPts val="100"/>
              </a:spcBef>
            </a:pPr>
            <a:br>
              <a:rPr lang="it-IT" sz="3000" dirty="0">
                <a:latin typeface="Times New Roman" panose="02020603050405020304" pitchFamily="18" charset="0"/>
                <a:cs typeface="Times New Roman" panose="02020603050405020304" pitchFamily="18" charset="0"/>
              </a:rPr>
            </a:br>
            <a:r>
              <a:rPr lang="it-IT" sz="3000" dirty="0">
                <a:latin typeface="Times New Roman" panose="02020603050405020304" pitchFamily="18" charset="0"/>
                <a:cs typeface="Times New Roman" panose="02020603050405020304" pitchFamily="18" charset="0"/>
              </a:rPr>
              <a:t>Francesco Marzagalli</a:t>
            </a:r>
            <a:endParaRPr sz="3000" dirty="0">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50868BFD-C2CE-498C-8CBC-00BC34C5B5A7}"/>
              </a:ext>
            </a:extLst>
          </p:cNvPr>
          <p:cNvSpPr txBox="1">
            <a:spLocks/>
          </p:cNvSpPr>
          <p:nvPr/>
        </p:nvSpPr>
        <p:spPr>
          <a:xfrm>
            <a:off x="1303682" y="609600"/>
            <a:ext cx="7298635" cy="443711"/>
          </a:xfrm>
          <a:prstGeom prst="rect">
            <a:avLst/>
          </a:prstGeom>
        </p:spPr>
        <p:txBody>
          <a:bodyPr vert="horz" wrap="square" lIns="0" tIns="12700" rIns="0" bIns="0" rtlCol="0">
            <a:spAutoFit/>
          </a:bodyPr>
          <a:lstStyle>
            <a:lvl1pPr>
              <a:defRPr sz="3200" b="0" i="0">
                <a:solidFill>
                  <a:schemeClr val="bg1"/>
                </a:solidFill>
                <a:latin typeface="Carlito"/>
                <a:ea typeface="+mj-ea"/>
                <a:cs typeface="Carlito"/>
              </a:defRPr>
            </a:lvl1pPr>
          </a:lstStyle>
          <a:p>
            <a:pPr marL="12700" algn="ctr">
              <a:spcBef>
                <a:spcPts val="100"/>
              </a:spcBef>
            </a:pPr>
            <a:r>
              <a:rPr lang="it-IT" sz="2800" kern="0" dirty="0">
                <a:solidFill>
                  <a:schemeClr val="accent1"/>
                </a:solidFill>
                <a:latin typeface="Abadi" panose="020B0604020104020204" pitchFamily="34" charset="0"/>
                <a:cs typeface="Times New Roman" panose="02020603050405020304" pitchFamily="18" charset="0"/>
              </a:rPr>
              <a:t>Thank for </a:t>
            </a:r>
            <a:r>
              <a:rPr lang="it-IT" sz="2800" kern="0" dirty="0" err="1">
                <a:solidFill>
                  <a:schemeClr val="accent1"/>
                </a:solidFill>
                <a:latin typeface="Abadi" panose="020B0604020104020204" pitchFamily="34" charset="0"/>
                <a:cs typeface="Times New Roman" panose="02020603050405020304" pitchFamily="18" charset="0"/>
              </a:rPr>
              <a:t>your</a:t>
            </a:r>
            <a:r>
              <a:rPr lang="it-IT" sz="2800" kern="0" dirty="0">
                <a:solidFill>
                  <a:schemeClr val="accent1"/>
                </a:solidFill>
                <a:latin typeface="Abadi" panose="020B0604020104020204" pitchFamily="34" charset="0"/>
                <a:cs typeface="Times New Roman" panose="02020603050405020304" pitchFamily="18" charset="0"/>
              </a:rPr>
              <a:t> </a:t>
            </a:r>
            <a:r>
              <a:rPr lang="it-IT" sz="2800" kern="0" dirty="0" err="1">
                <a:solidFill>
                  <a:schemeClr val="accent1"/>
                </a:solidFill>
                <a:latin typeface="Abadi" panose="020B0604020104020204" pitchFamily="34" charset="0"/>
                <a:cs typeface="Times New Roman" panose="02020603050405020304" pitchFamily="18" charset="0"/>
              </a:rPr>
              <a:t>precious</a:t>
            </a:r>
            <a:r>
              <a:rPr lang="it-IT" sz="2800" kern="0" dirty="0">
                <a:solidFill>
                  <a:schemeClr val="accent1"/>
                </a:solidFill>
                <a:latin typeface="Abadi" panose="020B0604020104020204" pitchFamily="34" charset="0"/>
                <a:cs typeface="Times New Roman" panose="02020603050405020304" pitchFamily="18" charset="0"/>
              </a:rPr>
              <a:t> </a:t>
            </a:r>
            <a:r>
              <a:rPr lang="it-IT" sz="2800" kern="0" dirty="0" err="1">
                <a:solidFill>
                  <a:schemeClr val="accent1"/>
                </a:solidFill>
                <a:latin typeface="Abadi" panose="020B0604020104020204" pitchFamily="34" charset="0"/>
                <a:cs typeface="Times New Roman" panose="02020603050405020304" pitchFamily="18" charset="0"/>
              </a:rPr>
              <a:t>attention</a:t>
            </a:r>
            <a:r>
              <a:rPr lang="it-IT" sz="2800" kern="0" dirty="0">
                <a:solidFill>
                  <a:schemeClr val="accent1"/>
                </a:solidFill>
                <a:latin typeface="Abadi" panose="020B0604020104020204" pitchFamily="34" charset="0"/>
                <a:cs typeface="Times New Roman" panose="02020603050405020304" pitchFamily="18" charset="0"/>
              </a:rPr>
              <a:t>!</a:t>
            </a:r>
            <a:endParaRPr lang="it-IT" i="1" kern="0" dirty="0">
              <a:solidFill>
                <a:schemeClr val="accent1"/>
              </a:solidFill>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176286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1622</TotalTime>
  <Words>946</Words>
  <Application>Microsoft Office PowerPoint</Application>
  <PresentationFormat>A4 (21x29,7 cm)</PresentationFormat>
  <Paragraphs>64</Paragraphs>
  <Slides>9</Slides>
  <Notes>0</Notes>
  <HiddenSlides>0</HiddenSlides>
  <MMClips>2</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Abadi</vt:lpstr>
      <vt:lpstr>Arial</vt:lpstr>
      <vt:lpstr>Calibri</vt:lpstr>
      <vt:lpstr>Cambria Math</vt:lpstr>
      <vt:lpstr>Carlito</vt:lpstr>
      <vt:lpstr>Times New Roman</vt:lpstr>
      <vt:lpstr>Office Theme</vt:lpstr>
      <vt:lpstr> advisors:  Prof J.Morlier and          PhD E.Duriez  student: Francesco Marzagalli</vt:lpstr>
      <vt:lpstr>Introduction to Flutter </vt:lpstr>
      <vt:lpstr> The flight condition in which the system damping vanishes, resulting in this self-sustained oscillation, represents the flutter point [3]. This is illustrated in the following pictures, where we can see the undumped increasing oscillations: </vt:lpstr>
      <vt:lpstr>Work Enviroment</vt:lpstr>
      <vt:lpstr>Presentazione standard di PowerPoint</vt:lpstr>
      <vt:lpstr>As proposed by Mr. J.M.Colomer [7] in his thesis, one possibility is to start from a simplified version of the linear equation of Aeroelasticity:   [M]{x ̈ }+[K]{x}=[A_c ]{x ̇ }+[A_k ]{x}    </vt:lpstr>
      <vt:lpstr>Presentazione standard di PowerPoint</vt:lpstr>
      <vt:lpstr>What will follow?</vt:lpstr>
      <vt:lpstr> Francesco Marzagalli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Francesco Marzagalli</cp:lastModifiedBy>
  <cp:revision>39</cp:revision>
  <dcterms:created xsi:type="dcterms:W3CDTF">2020-02-25T12:55:58Z</dcterms:created>
  <dcterms:modified xsi:type="dcterms:W3CDTF">2020-04-03T06:58:10Z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2019-04-05T00:00:00Z</vt:filetime>
  </property>
  <property fmtid="{D5CDD505-2E9C-101B-9397-08002B2CF9AE}" pid="3" name="Creator">
    <vt:lpwstr>PDFsam Basic v3.3.7</vt:lpwstr>
  </property>
  <property fmtid="{D5CDD505-2E9C-101B-9397-08002B2CF9AE}" pid="4" name="LastSaved">
    <vt:filetime>2020-02-25T00:00:00Z</vt:filetime>
  </property>
</Properties>
</file>