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inyon Script"/>
      <p:regular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2FEF134-A607-4390-B87B-38ABFB6B768E}">
  <a:tblStyle styleId="{12FEF134-A607-4390-B87B-38ABFB6B76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regular.fntdata"/><Relationship Id="rId25" Type="http://schemas.openxmlformats.org/officeDocument/2006/relationships/font" Target="fonts/PinyonScript-regular.fntdata"/><Relationship Id="rId27"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ncompressible" TargetMode="External"/><Relationship Id="rId3" Type="http://schemas.openxmlformats.org/officeDocument/2006/relationships/hyperlink" Target="https://en.wikipedia.org/wiki/Inviscid" TargetMode="External"/><Relationship Id="rId4" Type="http://schemas.openxmlformats.org/officeDocument/2006/relationships/hyperlink" Target="https://en.wikipedia.org/wiki/Irrotationa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nertial_force" TargetMode="External"/><Relationship Id="rId3" Type="http://schemas.openxmlformats.org/officeDocument/2006/relationships/hyperlink" Target="https://en.wikipedia.org/wiki/Elasticity_(physics)" TargetMode="External"/><Relationship Id="rId4" Type="http://schemas.openxmlformats.org/officeDocument/2006/relationships/hyperlink" Target="https://en.wikipedia.org/wiki/Aerodynamic_forc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Good morning to everybody. I’m Oriol Chandre and I’m presenting my Research Project. My supervisors are Joseph Morlier from ISAE SUPAERO and Sylvain Dubreuil from ONERA.</a:t>
            </a:r>
            <a:endParaRPr/>
          </a:p>
          <a:p>
            <a:pPr indent="0" lvl="0" marL="0" rtl="0" algn="l">
              <a:spcBef>
                <a:spcPts val="0"/>
              </a:spcBef>
              <a:spcAft>
                <a:spcPts val="0"/>
              </a:spcAft>
              <a:buNone/>
            </a:pPr>
            <a:r>
              <a:rPr b="1" lang="ca"/>
              <a:t>PLAY</a:t>
            </a:r>
            <a:r>
              <a:rPr lang="ca"/>
              <a:t> the idea is to use Model Reduction Techniques in a Preliminary phase, being able to evaluate different </a:t>
            </a:r>
            <a:r>
              <a:rPr lang="ca"/>
              <a:t>configurations</a:t>
            </a:r>
            <a:r>
              <a:rPr lang="ca"/>
              <a:t> in real time in the field of Aeroelasticity.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1fd2c0b5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1fd2c0b5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The Kriging Models can be seen as the following graph. The red line drives for the Kriging Interpolation while the dashed blue line drives for the real solution. The dark zone symbolizes the variance of the solution. So, it means the error of interpolation.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This Interpolated Value can be expressed (as mentioned) as a Gaussian Vector of the mean value \mu and the variance \sigma2. Then for the global mean value, we do the addition of all the mean values projected to the corresponding mode. And the same principle for the global variance.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217b0dfa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217b0dfa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After presenting the methodology for a linear problem </a:t>
            </a:r>
            <a:r>
              <a:rPr b="1" lang="ca"/>
              <a:t>Mx=f</a:t>
            </a:r>
            <a:r>
              <a:rPr lang="ca"/>
              <a:t>, now I’m presenting how we apply it to a problem of STATIC Aeroelasticity. Since it is static, we are just mapping the Space (so a coupling in Space it is needed).</a:t>
            </a:r>
            <a:endParaRPr/>
          </a:p>
          <a:p>
            <a:pPr indent="0" lvl="0" marL="0" rtl="0" algn="l">
              <a:spcBef>
                <a:spcPts val="0"/>
              </a:spcBef>
              <a:spcAft>
                <a:spcPts val="0"/>
              </a:spcAft>
              <a:buNone/>
            </a:pPr>
            <a:r>
              <a:rPr lang="ca"/>
              <a:t>Thus, the Preliminary Design methodology is based in two linear parametric problems: the Aerodynamic and the Structure Problem. Again, just let me focus in the fact that it is not an optimization problem (there are no </a:t>
            </a:r>
            <a:r>
              <a:rPr lang="ca"/>
              <a:t>differential</a:t>
            </a:r>
            <a:r>
              <a:rPr lang="ca"/>
              <a:t> codes). The idea is a code for exploring the </a:t>
            </a:r>
            <a:r>
              <a:rPr lang="ca"/>
              <a:t>design</a:t>
            </a:r>
            <a:r>
              <a:rPr lang="ca"/>
              <a:t> space in real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The Aerodynamic System is the AIC matrix multiplies the circulation vector, equals to the RHS vector. The Circulation vector follows Gaussian distribution since we will use a Kriging model to interpolate the system.</a:t>
            </a:r>
            <a:endParaRPr/>
          </a:p>
          <a:p>
            <a:pPr indent="0" lvl="0" marL="0" rtl="0" algn="l">
              <a:spcBef>
                <a:spcPts val="0"/>
              </a:spcBef>
              <a:spcAft>
                <a:spcPts val="0"/>
              </a:spcAft>
              <a:buNone/>
            </a:pPr>
            <a:r>
              <a:rPr lang="ca"/>
              <a:t>For the Structures System, the Stiffness matrix multiplies the Displacement vector and they equals to the a force term that depends on the Aerodynamic problem and the point analyzed. The Displacement vector is also a random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For the coupling, we interpolate the mesh for converging the Reduced Problem inside the Greedy Algorithm, so when creating the Reduced Base.</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This Reduced Methodology is applied to a code made by my supervisor Sylvain Dubreuil which has been verified and validated by him too.</a:t>
            </a:r>
            <a:endParaRPr/>
          </a:p>
          <a:p>
            <a:pPr indent="0" lvl="0" marL="0" rtl="0" algn="l">
              <a:spcBef>
                <a:spcPts val="0"/>
              </a:spcBef>
              <a:spcAft>
                <a:spcPts val="0"/>
              </a:spcAft>
              <a:buNone/>
            </a:pPr>
            <a:r>
              <a:rPr lang="ca"/>
              <a:t>This code is based in a VLM Horseshoe, so t</a:t>
            </a:r>
            <a:r>
              <a:rPr lang="ca">
                <a:solidFill>
                  <a:schemeClr val="dk1"/>
                </a:solidFill>
              </a:rPr>
              <a:t>he flow field is considered as</a:t>
            </a:r>
            <a:r>
              <a:rPr lang="ca">
                <a:uFill>
                  <a:noFill/>
                </a:uFill>
                <a:hlinkClick r:id="rId2"/>
              </a:rPr>
              <a:t> incompressible</a:t>
            </a:r>
            <a:r>
              <a:rPr lang="ca"/>
              <a:t>,</a:t>
            </a:r>
            <a:r>
              <a:rPr lang="ca">
                <a:uFill>
                  <a:noFill/>
                </a:uFill>
                <a:hlinkClick r:id="rId3"/>
              </a:rPr>
              <a:t> inviscid</a:t>
            </a:r>
            <a:r>
              <a:rPr lang="ca"/>
              <a:t> and</a:t>
            </a:r>
            <a:r>
              <a:rPr lang="ca">
                <a:uFill>
                  <a:noFill/>
                </a:uFill>
                <a:hlinkClick r:id="rId4"/>
              </a:rPr>
              <a:t> irrotational</a:t>
            </a:r>
            <a:r>
              <a:rPr lang="ca"/>
              <a:t>. Besides, the influence of thickness on aerodynamic forces are neglected.</a:t>
            </a:r>
            <a:endParaRPr/>
          </a:p>
          <a:p>
            <a:pPr indent="0" lvl="0" marL="0" rtl="0" algn="l">
              <a:spcBef>
                <a:spcPts val="0"/>
              </a:spcBef>
              <a:spcAft>
                <a:spcPts val="0"/>
              </a:spcAft>
              <a:buNone/>
            </a:pPr>
            <a:r>
              <a:rPr lang="ca"/>
              <a:t>For the Structural part, a Finite Element Method is used. Specifically a Discrete Kirchoff Triangles for plates method. This method assumes  small deformations and small displacements of curved or plane mean structures. They are finite elements plans which do not take into account the geometrical curve of the mean structures. The formulation is thus simplified by it and the reduced number of degrees of freedom.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217b0dfa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217b0dfa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So, the problem studied is the following. We consider a typical Airbus wing and we are doing the coupling between both disciplines thanks to a Transfer Matrix and the mesh deformation. We have considered 6 parameters of interest and the range of them are presented in the table. I would like to just add a short word to these values: they cover from a A320 wing to a A380 wing.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217b0dfa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217b0dfa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Finally, we can apreciate both meshes and it has been proved that with a hyper expensive calculation, we are able to reduce the time of resolution of the problem from a minute to several seconds. This gain in time for a Preliminary Design can be really </a:t>
            </a:r>
            <a:r>
              <a:rPr lang="ca"/>
              <a:t>appreciated</a:t>
            </a:r>
            <a:r>
              <a:rPr lang="ca"/>
              <a:t>.</a:t>
            </a:r>
            <a:endParaRPr/>
          </a:p>
          <a:p>
            <a:pPr indent="0" lvl="0" marL="0" rtl="0" algn="l">
              <a:spcBef>
                <a:spcPts val="0"/>
              </a:spcBef>
              <a:spcAft>
                <a:spcPts val="0"/>
              </a:spcAft>
              <a:buNone/>
            </a:pPr>
            <a:r>
              <a:rPr lang="ca"/>
              <a:t>Finally, just add that for the results that we will run right now I have computed the Offline code using 10 samples (so the Reduced Base is 10th-order), evaluating 50 candidates and, then, sharpening the Kriging by adding up to 150 points. This has been considered due to the enormous domain.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1fd2c0b5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1fd2c0b5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ca">
                <a:solidFill>
                  <a:schemeClr val="dk1"/>
                </a:solidFill>
              </a:rPr>
              <a:t>To conclude, we can disaggregate two error nature: one due to action of Reduction the Problem (we are not including information that are part of the solution) and another one due to the interpolation method (which thanks to the Kriging Model can be estimated).</a:t>
            </a:r>
            <a:endParaRPr>
              <a:solidFill>
                <a:schemeClr val="dk1"/>
              </a:solidFill>
            </a:endParaRPr>
          </a:p>
          <a:p>
            <a:pPr indent="0" lvl="0" marL="0" rtl="0" algn="l">
              <a:lnSpc>
                <a:spcPct val="115000"/>
              </a:lnSpc>
              <a:spcBef>
                <a:spcPts val="0"/>
              </a:spcBef>
              <a:spcAft>
                <a:spcPts val="0"/>
              </a:spcAft>
              <a:buNone/>
            </a:pPr>
            <a:r>
              <a:rPr lang="ca">
                <a:solidFill>
                  <a:schemeClr val="dk1"/>
                </a:solidFill>
              </a:rPr>
              <a:t>To improve the first source of errors, we identify the importance of the number of samples. For improving the results, we could augment the order of the Reduced Problem, we could reduce the problem (which is not really interesting in a Preliminary Stage) or </a:t>
            </a:r>
            <a:r>
              <a:rPr lang="ca">
                <a:solidFill>
                  <a:schemeClr val="dk1"/>
                </a:solidFill>
              </a:rPr>
              <a:t>substituting</a:t>
            </a:r>
            <a:r>
              <a:rPr lang="ca">
                <a:solidFill>
                  <a:schemeClr val="dk1"/>
                </a:solidFill>
              </a:rPr>
              <a:t> the fixed-point iteration method of the Greedy Algorithm.</a:t>
            </a:r>
            <a:endParaRPr>
              <a:solidFill>
                <a:schemeClr val="dk1"/>
              </a:solidFill>
            </a:endParaRPr>
          </a:p>
          <a:p>
            <a:pPr indent="0" lvl="0" marL="0" rtl="0" algn="l">
              <a:lnSpc>
                <a:spcPct val="115000"/>
              </a:lnSpc>
              <a:spcBef>
                <a:spcPts val="0"/>
              </a:spcBef>
              <a:spcAft>
                <a:spcPts val="0"/>
              </a:spcAft>
              <a:buNone/>
            </a:pPr>
            <a:r>
              <a:rPr lang="ca">
                <a:solidFill>
                  <a:schemeClr val="dk1"/>
                </a:solidFill>
              </a:rPr>
              <a:t>To improve the Interpolation Error, we could augment the number of candidates. This added to a higher number of samples will results in more point to the Kriging and more points analyzed while building the Reduced Base. Obviusly, we could also enlarged the number of Kriging points.</a:t>
            </a:r>
            <a:endParaRPr>
              <a:solidFill>
                <a:schemeClr val="dk1"/>
              </a:solidFill>
            </a:endParaRPr>
          </a:p>
          <a:p>
            <a:pPr indent="0" lvl="0" marL="0" rtl="0" algn="l">
              <a:lnSpc>
                <a:spcPct val="115000"/>
              </a:lnSpc>
              <a:spcBef>
                <a:spcPts val="0"/>
              </a:spcBef>
              <a:spcAft>
                <a:spcPts val="0"/>
              </a:spcAft>
              <a:buNone/>
            </a:pPr>
            <a:r>
              <a:rPr lang="ca">
                <a:solidFill>
                  <a:schemeClr val="dk1"/>
                </a:solidFill>
              </a:rPr>
              <a:t>Finally, the gain in time, as said, it is clear. And we could imagine a situation that this application could really be useful. If we imagine a room with Aerodynamic and </a:t>
            </a:r>
            <a:r>
              <a:rPr lang="ca">
                <a:solidFill>
                  <a:schemeClr val="dk1"/>
                </a:solidFill>
              </a:rPr>
              <a:t>Mechanical</a:t>
            </a:r>
            <a:r>
              <a:rPr lang="ca">
                <a:solidFill>
                  <a:schemeClr val="dk1"/>
                </a:solidFill>
              </a:rPr>
              <a:t> </a:t>
            </a:r>
            <a:r>
              <a:rPr lang="ca">
                <a:solidFill>
                  <a:schemeClr val="dk1"/>
                </a:solidFill>
              </a:rPr>
              <a:t>Engineers, the solutions and possible discussions could be evaluated in real time, allowing the Preliminary to progress faster.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1fd2c0b5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1fd2c0b5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The application to a more industrial solver could not be treated finally in this project, but it should be really interesting to perform a study in OpenAeroStruct. Which is an open-source low-fidelity aerostructural analysis and optimization tool made by the University of Michigan. The solver optimizes the design by using the NASA software of OpenMDAO. In this version, a wingbox is introduced and, for a basic case, we could define up to 17 parameters.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51fd2c0b5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1fd2c0b5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1fd2c0b5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1fd2c0b5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5217b0dfa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5217b0dfa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1fd2c0b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1fd2c0b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So : why doing this project? The idea is to lighten the computational requirements in Aeroelasticity in order to achieve faster solutions. Aeroelasticity is a field that couples </a:t>
            </a:r>
            <a:r>
              <a:rPr lang="ca">
                <a:uFill>
                  <a:noFill/>
                </a:uFill>
                <a:hlinkClick r:id="rId2"/>
              </a:rPr>
              <a:t>inertial</a:t>
            </a:r>
            <a:r>
              <a:rPr lang="ca"/>
              <a:t>,</a:t>
            </a:r>
            <a:r>
              <a:rPr lang="ca">
                <a:uFill>
                  <a:noFill/>
                </a:uFill>
                <a:hlinkClick r:id="rId3"/>
              </a:rPr>
              <a:t> elastic</a:t>
            </a:r>
            <a:r>
              <a:rPr lang="ca"/>
              <a:t>, and</a:t>
            </a:r>
            <a:r>
              <a:rPr lang="ca">
                <a:uFill>
                  <a:noFill/>
                </a:uFill>
                <a:hlinkClick r:id="rId4"/>
              </a:rPr>
              <a:t> aerodynamic</a:t>
            </a:r>
            <a:r>
              <a:rPr lang="ca"/>
              <a:t> forces.</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Obviously in the industry there are already solvers used in a Preliminary Stage that involves a reduced problem, but we are interested in new approaches in order to do this exploration of the domain in real-time.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217b0dfa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217b0dfa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First of all, let me just focus you. This presentation is part of a Parcours Recherche in Aeroelasticity that I have been doing for the last year.</a:t>
            </a:r>
            <a:endParaRPr/>
          </a:p>
          <a:p>
            <a:pPr indent="0" lvl="0" marL="0" rtl="0" algn="l">
              <a:spcBef>
                <a:spcPts val="0"/>
              </a:spcBef>
              <a:spcAft>
                <a:spcPts val="0"/>
              </a:spcAft>
              <a:buNone/>
            </a:pPr>
            <a:r>
              <a:rPr lang="ca"/>
              <a:t>It has been divided in 3 parts:</a:t>
            </a:r>
            <a:endParaRPr/>
          </a:p>
          <a:p>
            <a:pPr indent="-298450" lvl="0" marL="457200" rtl="0" algn="l">
              <a:spcBef>
                <a:spcPts val="0"/>
              </a:spcBef>
              <a:spcAft>
                <a:spcPts val="0"/>
              </a:spcAft>
              <a:buSzPts val="1100"/>
              <a:buAutoNum type="arabicPeriod"/>
            </a:pPr>
            <a:r>
              <a:rPr lang="ca"/>
              <a:t>First of all, I studied differents Reduced Models Techniques within the framework of the PIR.</a:t>
            </a:r>
            <a:endParaRPr/>
          </a:p>
          <a:p>
            <a:pPr indent="-298450" lvl="0" marL="457200" rtl="0" algn="l">
              <a:spcBef>
                <a:spcPts val="0"/>
              </a:spcBef>
              <a:spcAft>
                <a:spcPts val="0"/>
              </a:spcAft>
              <a:buSzPts val="1100"/>
              <a:buAutoNum type="arabicPeriod"/>
            </a:pPr>
            <a:r>
              <a:rPr lang="ca"/>
              <a:t>Then, I did an internship in ONERA this summer where I applied the selected methodology to a fluid-structure code.</a:t>
            </a:r>
            <a:endParaRPr/>
          </a:p>
          <a:p>
            <a:pPr indent="-298450" lvl="0" marL="457200" rtl="0" algn="l">
              <a:spcBef>
                <a:spcPts val="0"/>
              </a:spcBef>
              <a:spcAft>
                <a:spcPts val="0"/>
              </a:spcAft>
              <a:buSzPts val="1100"/>
              <a:buAutoNum type="arabicPeriod"/>
            </a:pPr>
            <a:r>
              <a:rPr lang="ca"/>
              <a:t>Finally, this 3rd part which focuses on the </a:t>
            </a:r>
            <a:r>
              <a:rPr lang="ca"/>
              <a:t>improvement</a:t>
            </a:r>
            <a:r>
              <a:rPr lang="ca"/>
              <a:t> of the code produced during the summer and (if possible) introducing to a more industrial code.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1fd2c0b5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1fd2c0b5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So, the presentation is organized as follows: </a:t>
            </a:r>
            <a:endParaRPr/>
          </a:p>
          <a:p>
            <a:pPr indent="-298450" lvl="0" marL="457200" rtl="0" algn="l">
              <a:spcBef>
                <a:spcPts val="0"/>
              </a:spcBef>
              <a:spcAft>
                <a:spcPts val="0"/>
              </a:spcAft>
              <a:buSzPts val="1100"/>
              <a:buAutoNum type="arabicPeriod"/>
            </a:pPr>
            <a:r>
              <a:rPr lang="ca"/>
              <a:t>we’ll treat the methodology</a:t>
            </a:r>
            <a:endParaRPr/>
          </a:p>
          <a:p>
            <a:pPr indent="-298450" lvl="0" marL="457200" rtl="0" algn="l">
              <a:spcBef>
                <a:spcPts val="0"/>
              </a:spcBef>
              <a:spcAft>
                <a:spcPts val="0"/>
              </a:spcAft>
              <a:buSzPts val="1100"/>
              <a:buAutoNum type="arabicPeriod"/>
            </a:pPr>
            <a:r>
              <a:rPr lang="ca"/>
              <a:t>followed by the application to Static Aeroelasticity </a:t>
            </a:r>
            <a:endParaRPr/>
          </a:p>
          <a:p>
            <a:pPr indent="-298450" lvl="0" marL="457200" rtl="0" algn="l">
              <a:spcBef>
                <a:spcPts val="0"/>
              </a:spcBef>
              <a:spcAft>
                <a:spcPts val="0"/>
              </a:spcAft>
              <a:buSzPts val="1100"/>
              <a:buAutoNum type="arabicPeriod"/>
            </a:pPr>
            <a:r>
              <a:rPr lang="ca"/>
              <a:t>and some conclusions of the process. </a:t>
            </a:r>
            <a:endParaRPr/>
          </a:p>
          <a:p>
            <a:pPr indent="-298450" lvl="0" marL="457200" rtl="0" algn="l">
              <a:spcBef>
                <a:spcPts val="0"/>
              </a:spcBef>
              <a:spcAft>
                <a:spcPts val="0"/>
              </a:spcAft>
              <a:buSzPts val="1100"/>
              <a:buAutoNum type="arabicPeriod"/>
            </a:pPr>
            <a:r>
              <a:rPr lang="ca"/>
              <a:t>Finally, I have itemized the future steps for this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1fd2c0b5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1fd2c0b5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So what are the Reduced Order Methods? First of all, we can say that a complex solution could be expressed in a composition of different modes. The idea of the Reduced Methods is to reproduced an </a:t>
            </a:r>
            <a:r>
              <a:rPr lang="ca"/>
              <a:t>approximate</a:t>
            </a:r>
            <a:r>
              <a:rPr lang="ca"/>
              <a:t> solution by taking into account just the most important modes. This ROM techniques can be also seen as an accelerator.</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This strategy proposes two stages: an offline phase where a very expensive model is calculated, but only </a:t>
            </a:r>
            <a:r>
              <a:rPr b="1" lang="ca"/>
              <a:t>once</a:t>
            </a:r>
            <a:r>
              <a:rPr lang="ca"/>
              <a:t>. And an online phase, where a reduced and approximate solution is compute in almost real-time.</a:t>
            </a:r>
            <a:endParaRPr/>
          </a:p>
          <a:p>
            <a:pPr indent="0" lvl="0" marL="0" rtl="0" algn="l">
              <a:spcBef>
                <a:spcPts val="0"/>
              </a:spcBef>
              <a:spcAft>
                <a:spcPts val="0"/>
              </a:spcAft>
              <a:buNone/>
            </a:pPr>
            <a:r>
              <a:rPr lang="ca"/>
              <a:t>The idea is to do an addition of all the information inside \alpha_i for each mode \Phi_i.</a:t>
            </a:r>
            <a:endParaRPr/>
          </a:p>
          <a:p>
            <a:pPr indent="0" lvl="0" marL="0" rtl="0" algn="l">
              <a:spcBef>
                <a:spcPts val="0"/>
              </a:spcBef>
              <a:spcAft>
                <a:spcPts val="0"/>
              </a:spcAft>
              <a:buNone/>
            </a:pPr>
            <a:r>
              <a:rPr lang="ca"/>
              <a:t>Through</a:t>
            </a:r>
            <a:r>
              <a:rPr lang="ca"/>
              <a:t> several strategies studied during the last year, we adopted the Proper Orthogonal Decomposition.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217b0df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217b0df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solidFill>
                  <a:schemeClr val="dk1"/>
                </a:solidFill>
              </a:rPr>
              <a:t>Well, the POD receives differents names such as Principal Component Analysis or Singular Values Decomposition.</a:t>
            </a:r>
            <a:endParaRPr>
              <a:solidFill>
                <a:schemeClr val="dk1"/>
              </a:solidFill>
            </a:endParaRPr>
          </a:p>
          <a:p>
            <a:pPr indent="0" lvl="0" marL="0" rtl="0" algn="l">
              <a:spcBef>
                <a:spcPts val="0"/>
              </a:spcBef>
              <a:spcAft>
                <a:spcPts val="0"/>
              </a:spcAft>
              <a:buNone/>
            </a:pPr>
            <a:r>
              <a:rPr lang="ca">
                <a:solidFill>
                  <a:schemeClr val="dk1"/>
                </a:solidFill>
              </a:rPr>
              <a:t>The idea behind is the following:</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If we have a linear parametric problem Mx=f, where \Xi is a known parameter.</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We can save for different values of \Xi the solution of the problem in a matrix O.</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This matrix is called Observation Matrix.</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Then, by an orthogonal transformation, we can decomposed the matrix in three:</a:t>
            </a:r>
            <a:endParaRPr>
              <a:solidFill>
                <a:schemeClr val="dk1"/>
              </a:solidFill>
            </a:endParaRPr>
          </a:p>
          <a:p>
            <a:pPr indent="-298450" lvl="1" marL="914400" rtl="0" algn="l">
              <a:spcBef>
                <a:spcPts val="0"/>
              </a:spcBef>
              <a:spcAft>
                <a:spcPts val="0"/>
              </a:spcAft>
              <a:buClr>
                <a:schemeClr val="dk1"/>
              </a:buClr>
              <a:buSzPts val="1100"/>
              <a:buChar char="-"/>
            </a:pPr>
            <a:r>
              <a:rPr lang="ca">
                <a:solidFill>
                  <a:schemeClr val="dk1"/>
                </a:solidFill>
              </a:rPr>
              <a:t>L: </a:t>
            </a:r>
            <a:r>
              <a:rPr lang="ca">
                <a:solidFill>
                  <a:schemeClr val="dk1"/>
                </a:solidFill>
              </a:rPr>
              <a:t>Left Singular vectors of O</a:t>
            </a:r>
            <a:endParaRPr>
              <a:solidFill>
                <a:schemeClr val="dk1"/>
              </a:solidFill>
            </a:endParaRPr>
          </a:p>
          <a:p>
            <a:pPr indent="-298450" lvl="1" marL="914400" rtl="0" algn="l">
              <a:spcBef>
                <a:spcPts val="0"/>
              </a:spcBef>
              <a:spcAft>
                <a:spcPts val="0"/>
              </a:spcAft>
              <a:buClr>
                <a:schemeClr val="dk1"/>
              </a:buClr>
              <a:buSzPts val="1100"/>
              <a:buChar char="-"/>
            </a:pPr>
            <a:r>
              <a:rPr lang="ca">
                <a:solidFill>
                  <a:schemeClr val="dk1"/>
                </a:solidFill>
              </a:rPr>
              <a:t>\Sigma:  Singular values of O</a:t>
            </a:r>
            <a:endParaRPr>
              <a:solidFill>
                <a:schemeClr val="dk1"/>
              </a:solidFill>
            </a:endParaRPr>
          </a:p>
          <a:p>
            <a:pPr indent="-298450" lvl="1" marL="914400" rtl="0" algn="l">
              <a:spcBef>
                <a:spcPts val="0"/>
              </a:spcBef>
              <a:spcAft>
                <a:spcPts val="0"/>
              </a:spcAft>
              <a:buClr>
                <a:schemeClr val="dk1"/>
              </a:buClr>
              <a:buSzPts val="1100"/>
              <a:buChar char="-"/>
            </a:pPr>
            <a:r>
              <a:rPr lang="ca">
                <a:solidFill>
                  <a:schemeClr val="dk1"/>
                </a:solidFill>
              </a:rPr>
              <a:t>R: Right Singular vectors of O</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In order to compute the reduced matrix, we are just taking into account till the “k” ordre.</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In our problem we are interested for the matrix L (Left Singular Vectors), and we can calculated it by different methods. We have selected the Greedy Algorithm.</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1fd2c0b5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1fd2c0b5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The idea of this algorithm is to find the worst point at each iteration, to compute the real problem at that point and to add the real solution to the base.</a:t>
            </a:r>
            <a:endParaRPr/>
          </a:p>
          <a:p>
            <a:pPr indent="0" lvl="0" marL="0" rtl="0" algn="l">
              <a:spcBef>
                <a:spcPts val="0"/>
              </a:spcBef>
              <a:spcAft>
                <a:spcPts val="0"/>
              </a:spcAft>
              <a:buNone/>
            </a:pPr>
            <a:r>
              <a:rPr lang="ca"/>
              <a:t>For illustrating the algorithm, I use this graph. \Xi_X and \Xi_Y are two components of the sample \Xi.</a:t>
            </a:r>
            <a:endParaRPr/>
          </a:p>
          <a:p>
            <a:pPr indent="0" lvl="0" marL="0" rtl="0" algn="l">
              <a:spcBef>
                <a:spcPts val="0"/>
              </a:spcBef>
              <a:spcAft>
                <a:spcPts val="0"/>
              </a:spcAft>
              <a:buNone/>
            </a:pPr>
            <a:r>
              <a:rPr lang="ca"/>
              <a:t>So we first select a random point (the pink one), we solve the problem and we perform the SVD process to built L.</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Then, the iterative process begins: within all the points we search where the residu is maximum, we solve the problem at that point (imagine the red cross) and we add the solution to the reduced base by performing the SVD to the samples, so to the matrix O.</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At the moment that we add the real solution, the error there should be 0; so one a point is added to the Greedy it will not be used again (the grey cross)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217b0dfa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217b0dfa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Once the reduced base is created, we should wonder how can we implement the Online Phase Algo. From the bibliography, we know that the problem can be expressed as it is shown in the first equation.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Here, a first question emerges: what is X(\Xi new)? It is the approximate solution for a new sample \Xi and it can be constructed as it shown in the second equation (which is the same as presented in the slide 5).</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But…from all these symbols, what is is \Phi? It is basically the matrix of modes SO singular vectors SO it is the Reduced Base </a:t>
            </a:r>
            <a:r>
              <a:rPr b="1" lang="ca"/>
              <a:t>L</a:t>
            </a:r>
            <a:r>
              <a:rPr lang="ca"/>
              <a:t> calculated with the Greedy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Finally, how can we compute the coefficients \alpha_i ? Here, we should consider two options. </a:t>
            </a:r>
            <a:endParaRPr/>
          </a:p>
          <a:p>
            <a:pPr indent="-298450" lvl="0" marL="457200" rtl="0" algn="l">
              <a:spcBef>
                <a:spcPts val="0"/>
              </a:spcBef>
              <a:spcAft>
                <a:spcPts val="0"/>
              </a:spcAft>
              <a:buSzPts val="1100"/>
              <a:buAutoNum type="arabicPeriod"/>
            </a:pPr>
            <a:r>
              <a:rPr lang="ca"/>
              <a:t>The first one, to use a reduction problem resolution but we should modify all the code. </a:t>
            </a:r>
            <a:endParaRPr/>
          </a:p>
          <a:p>
            <a:pPr indent="-298450" lvl="0" marL="457200" rtl="0" algn="l">
              <a:spcBef>
                <a:spcPts val="0"/>
              </a:spcBef>
              <a:spcAft>
                <a:spcPts val="0"/>
              </a:spcAft>
              <a:buSzPts val="1100"/>
              <a:buAutoNum type="arabicPeriod"/>
            </a:pPr>
            <a:r>
              <a:rPr lang="ca"/>
              <a:t>The second one, to interpolate the coefficients for all the points.</a:t>
            </a:r>
            <a:endParaRPr/>
          </a:p>
          <a:p>
            <a:pPr indent="0" lvl="0" marL="0" rtl="0" algn="l">
              <a:spcBef>
                <a:spcPts val="0"/>
              </a:spcBef>
              <a:spcAft>
                <a:spcPts val="0"/>
              </a:spcAft>
              <a:buNone/>
            </a:pPr>
            <a:r>
              <a:rPr lang="ca"/>
              <a:t>This last option is the one that we have chosen.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217b0dfa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217b0dfa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solidFill>
                  <a:schemeClr val="dk1"/>
                </a:solidFill>
              </a:rPr>
              <a:t>One possibility is to use the so-called Substitution Models. There are two big families:</a:t>
            </a:r>
            <a:endParaRPr>
              <a:solidFill>
                <a:schemeClr val="dk1"/>
              </a:solidFill>
            </a:endParaRPr>
          </a:p>
          <a:p>
            <a:pPr indent="-298450" lvl="0" marL="457200" rtl="0" algn="l">
              <a:spcBef>
                <a:spcPts val="0"/>
              </a:spcBef>
              <a:spcAft>
                <a:spcPts val="0"/>
              </a:spcAft>
              <a:buClr>
                <a:schemeClr val="dk1"/>
              </a:buClr>
              <a:buSzPts val="1100"/>
              <a:buAutoNum type="arabicPeriod"/>
            </a:pPr>
            <a:r>
              <a:rPr lang="ca">
                <a:solidFill>
                  <a:schemeClr val="dk1"/>
                </a:solidFill>
              </a:rPr>
              <a:t>The Linear regression: but since we are </a:t>
            </a:r>
            <a:r>
              <a:rPr lang="ca" u="sng">
                <a:solidFill>
                  <a:schemeClr val="dk1"/>
                </a:solidFill>
              </a:rPr>
              <a:t>searching the real point</a:t>
            </a:r>
            <a:r>
              <a:rPr lang="ca">
                <a:solidFill>
                  <a:schemeClr val="dk1"/>
                </a:solidFill>
              </a:rPr>
              <a:t>, we rejected this solution.</a:t>
            </a:r>
            <a:endParaRPr>
              <a:solidFill>
                <a:schemeClr val="dk1"/>
              </a:solidFill>
            </a:endParaRPr>
          </a:p>
          <a:p>
            <a:pPr indent="-298450" lvl="0" marL="457200" rtl="0" algn="l">
              <a:spcBef>
                <a:spcPts val="0"/>
              </a:spcBef>
              <a:spcAft>
                <a:spcPts val="0"/>
              </a:spcAft>
              <a:buClr>
                <a:schemeClr val="dk1"/>
              </a:buClr>
              <a:buSzPts val="1100"/>
              <a:buAutoNum type="arabicPeriod"/>
            </a:pPr>
            <a:r>
              <a:rPr lang="ca">
                <a:solidFill>
                  <a:schemeClr val="dk1"/>
                </a:solidFill>
              </a:rPr>
              <a:t>Interpolation Models: since it is an interpolation, we add the hat to notation. And the method selected is the Kriging. Largely used in Aerospace Eng, it uses a Gaussian formulation that allows us to model the values by the mean value and prior variance. Finally, it is really important to notice that at the moment we can estimate the variance of a solution, we know the error of interpolation. Since \alpha_i is a Gaussian Vector, X(\Xi_new) it is so too.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hyperlink" Target="http://drive.google.com/file/d/1djOrhwGWayBNBDo43tymktQq-mS3SlNW/view" TargetMode="External"/><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20.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22.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7.png"/><Relationship Id="rId10" Type="http://schemas.openxmlformats.org/officeDocument/2006/relationships/image" Target="../media/image16.png"/><Relationship Id="rId9" Type="http://schemas.openxmlformats.org/officeDocument/2006/relationships/image" Target="../media/image11.png"/><Relationship Id="rId5" Type="http://schemas.openxmlformats.org/officeDocument/2006/relationships/image" Target="../media/image23.png"/><Relationship Id="rId6" Type="http://schemas.openxmlformats.org/officeDocument/2006/relationships/image" Target="../media/image18.jpg"/><Relationship Id="rId7" Type="http://schemas.openxmlformats.org/officeDocument/2006/relationships/image" Target="../media/image12.png"/><Relationship Id="rId8"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hyperlink" Target="http://www.dlr.de/ae/en/desktopdefault.aspx/tabid-159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hyperlink" Target="https://github.com/mid2SUPAERO/PIR_CHANDRE_ROM" TargetMode="External"/><Relationship Id="rId6" Type="http://schemas.openxmlformats.org/officeDocument/2006/relationships/hyperlink" Target="https://github.com/mid2SUPAERO/Stage_CHANDRE_PO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53" name="Shape 53"/>
        <p:cNvGrpSpPr/>
        <p:nvPr/>
      </p:nvGrpSpPr>
      <p:grpSpPr>
        <a:xfrm>
          <a:off x="0" y="0"/>
          <a:ext cx="0" cy="0"/>
          <a:chOff x="0" y="0"/>
          <a:chExt cx="0" cy="0"/>
        </a:xfrm>
      </p:grpSpPr>
      <p:sp>
        <p:nvSpPr>
          <p:cNvPr id="54" name="Google Shape;54;p13"/>
          <p:cNvSpPr txBox="1"/>
          <p:nvPr/>
        </p:nvSpPr>
        <p:spPr>
          <a:xfrm>
            <a:off x="638175" y="38327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3000">
                <a:solidFill>
                  <a:srgbClr val="FFFFFF"/>
                </a:solidFill>
                <a:latin typeface="Maven Pro"/>
                <a:ea typeface="Maven Pro"/>
                <a:cs typeface="Maven Pro"/>
                <a:sym typeface="Maven Pro"/>
              </a:rPr>
              <a:t>Model Reduction in Aeroelasticity for Preliminary Design</a:t>
            </a:r>
            <a:endParaRPr b="1" sz="3000">
              <a:solidFill>
                <a:srgbClr val="FFFFFF"/>
              </a:solidFill>
              <a:latin typeface="Maven Pro"/>
              <a:ea typeface="Maven Pro"/>
              <a:cs typeface="Maven Pro"/>
              <a:sym typeface="Maven Pro"/>
            </a:endParaRPr>
          </a:p>
        </p:txBody>
      </p:sp>
      <p:pic>
        <p:nvPicPr>
          <p:cNvPr id="55" name="Google Shape;55;p13"/>
          <p:cNvPicPr preferRelativeResize="0"/>
          <p:nvPr/>
        </p:nvPicPr>
        <p:blipFill rotWithShape="1">
          <a:blip r:embed="rId3">
            <a:alphaModFix/>
          </a:blip>
          <a:srcRect b="23864" l="10161" r="11914" t="24934"/>
          <a:stretch/>
        </p:blipFill>
        <p:spPr>
          <a:xfrm>
            <a:off x="5337674" y="4066950"/>
            <a:ext cx="1120275" cy="736049"/>
          </a:xfrm>
          <a:prstGeom prst="rect">
            <a:avLst/>
          </a:prstGeom>
          <a:noFill/>
          <a:ln>
            <a:noFill/>
          </a:ln>
        </p:spPr>
      </p:pic>
      <p:pic>
        <p:nvPicPr>
          <p:cNvPr id="56" name="Google Shape;56;p13"/>
          <p:cNvPicPr preferRelativeResize="0"/>
          <p:nvPr/>
        </p:nvPicPr>
        <p:blipFill rotWithShape="1">
          <a:blip r:embed="rId4">
            <a:alphaModFix/>
          </a:blip>
          <a:srcRect b="32871" l="6296" r="6739" t="33337"/>
          <a:stretch/>
        </p:blipFill>
        <p:spPr>
          <a:xfrm>
            <a:off x="6937878" y="4066950"/>
            <a:ext cx="1894256" cy="736050"/>
          </a:xfrm>
          <a:prstGeom prst="rect">
            <a:avLst/>
          </a:prstGeom>
          <a:noFill/>
          <a:ln>
            <a:noFill/>
          </a:ln>
        </p:spPr>
      </p:pic>
      <p:sp>
        <p:nvSpPr>
          <p:cNvPr id="57" name="Google Shape;57;p13"/>
          <p:cNvSpPr txBox="1"/>
          <p:nvPr/>
        </p:nvSpPr>
        <p:spPr>
          <a:xfrm>
            <a:off x="5181600" y="1657350"/>
            <a:ext cx="3381300" cy="14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solidFill>
                  <a:srgbClr val="EFEFEF"/>
                </a:solidFill>
                <a:latin typeface="Maven Pro"/>
                <a:ea typeface="Maven Pro"/>
                <a:cs typeface="Maven Pro"/>
                <a:sym typeface="Maven Pro"/>
              </a:rPr>
              <a:t>Oriol CHANDRE VILA</a:t>
            </a:r>
            <a:endParaRPr>
              <a:solidFill>
                <a:srgbClr val="EFEFEF"/>
              </a:solidFill>
            </a:endParaRPr>
          </a:p>
        </p:txBody>
      </p:sp>
      <p:sp>
        <p:nvSpPr>
          <p:cNvPr id="58" name="Google Shape;58;p13"/>
          <p:cNvSpPr txBox="1"/>
          <p:nvPr/>
        </p:nvSpPr>
        <p:spPr>
          <a:xfrm>
            <a:off x="5181600" y="2105050"/>
            <a:ext cx="5372100" cy="18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u="sng">
                <a:solidFill>
                  <a:srgbClr val="EFEFEF"/>
                </a:solidFill>
                <a:latin typeface="Maven Pro"/>
                <a:ea typeface="Maven Pro"/>
                <a:cs typeface="Maven Pro"/>
                <a:sym typeface="Maven Pro"/>
              </a:rPr>
              <a:t>Supervisors:</a:t>
            </a:r>
            <a:endParaRPr u="sng">
              <a:solidFill>
                <a:srgbClr val="EFEFEF"/>
              </a:solidFill>
              <a:latin typeface="Maven Pro"/>
              <a:ea typeface="Maven Pro"/>
              <a:cs typeface="Maven Pro"/>
              <a:sym typeface="Maven Pro"/>
            </a:endParaRPr>
          </a:p>
          <a:p>
            <a:pPr indent="0" lvl="0" marL="0" rtl="0" algn="l">
              <a:spcBef>
                <a:spcPts val="0"/>
              </a:spcBef>
              <a:spcAft>
                <a:spcPts val="0"/>
              </a:spcAft>
              <a:buNone/>
            </a:pPr>
            <a:r>
              <a:t/>
            </a:r>
            <a:endParaRPr>
              <a:solidFill>
                <a:srgbClr val="EFEFEF"/>
              </a:solidFill>
              <a:latin typeface="Maven Pro"/>
              <a:ea typeface="Maven Pro"/>
              <a:cs typeface="Maven Pro"/>
              <a:sym typeface="Maven Pro"/>
            </a:endParaRPr>
          </a:p>
          <a:p>
            <a:pPr indent="0" lvl="0" marL="0" rtl="0" algn="l">
              <a:spcBef>
                <a:spcPts val="0"/>
              </a:spcBef>
              <a:spcAft>
                <a:spcPts val="0"/>
              </a:spcAft>
              <a:buNone/>
            </a:pPr>
            <a:r>
              <a:rPr lang="ca">
                <a:solidFill>
                  <a:srgbClr val="EFEFEF"/>
                </a:solidFill>
                <a:latin typeface="Maven Pro"/>
                <a:ea typeface="Maven Pro"/>
                <a:cs typeface="Maven Pro"/>
                <a:sym typeface="Maven Pro"/>
              </a:rPr>
              <a:t>Joseph MORLIER (ISAE SUPAERO)</a:t>
            </a:r>
            <a:endParaRPr>
              <a:solidFill>
                <a:srgbClr val="EFEFEF"/>
              </a:solidFill>
              <a:latin typeface="Maven Pro"/>
              <a:ea typeface="Maven Pro"/>
              <a:cs typeface="Maven Pro"/>
              <a:sym typeface="Maven Pro"/>
            </a:endParaRPr>
          </a:p>
          <a:p>
            <a:pPr indent="0" lvl="0" marL="0" rtl="0" algn="l">
              <a:spcBef>
                <a:spcPts val="0"/>
              </a:spcBef>
              <a:spcAft>
                <a:spcPts val="0"/>
              </a:spcAft>
              <a:buNone/>
            </a:pPr>
            <a:r>
              <a:rPr lang="ca">
                <a:solidFill>
                  <a:srgbClr val="EFEFEF"/>
                </a:solidFill>
                <a:latin typeface="Maven Pro"/>
                <a:ea typeface="Maven Pro"/>
                <a:cs typeface="Maven Pro"/>
                <a:sym typeface="Maven Pro"/>
              </a:rPr>
              <a:t>Sylvain DUBREUIL (ONERA)</a:t>
            </a:r>
            <a:endParaRPr>
              <a:solidFill>
                <a:srgbClr val="EFEFEF"/>
              </a:solidFill>
              <a:latin typeface="Maven Pro"/>
              <a:ea typeface="Maven Pro"/>
              <a:cs typeface="Maven Pro"/>
              <a:sym typeface="Maven Pro"/>
            </a:endParaRPr>
          </a:p>
        </p:txBody>
      </p:sp>
      <p:pic>
        <p:nvPicPr>
          <p:cNvPr id="59" name="Google Shape;59;p13" title="felipe.mp4">
            <a:hlinkClick r:id="rId5"/>
          </p:cNvPr>
          <p:cNvPicPr preferRelativeResize="0"/>
          <p:nvPr/>
        </p:nvPicPr>
        <p:blipFill>
          <a:blip r:embed="rId6">
            <a:alphaModFix/>
          </a:blip>
          <a:stretch>
            <a:fillRect/>
          </a:stretch>
        </p:blipFill>
        <p:spPr>
          <a:xfrm>
            <a:off x="561975" y="1581149"/>
            <a:ext cx="4295776" cy="3221850"/>
          </a:xfrm>
          <a:prstGeom prst="rect">
            <a:avLst/>
          </a:prstGeom>
          <a:noFill/>
          <a:ln>
            <a:noFill/>
          </a:ln>
        </p:spPr>
      </p:pic>
      <p:sp>
        <p:nvSpPr>
          <p:cNvPr id="60" name="Google Shape;60;p13"/>
          <p:cNvSpPr txBox="1"/>
          <p:nvPr/>
        </p:nvSpPr>
        <p:spPr>
          <a:xfrm>
            <a:off x="5198950" y="3362350"/>
            <a:ext cx="5372100" cy="18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solidFill>
                  <a:srgbClr val="EFEFEF"/>
                </a:solidFill>
                <a:latin typeface="Maven Pro"/>
                <a:ea typeface="Maven Pro"/>
                <a:cs typeface="Maven Pro"/>
                <a:sym typeface="Maven Pro"/>
              </a:rPr>
              <a:t>March 13th, 2019</a:t>
            </a:r>
            <a:endParaRPr>
              <a:solidFill>
                <a:srgbClr val="EFEFEF"/>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2"/>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298" name="Google Shape;298;p22"/>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299" name="Google Shape;299;p22"/>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300" name="Google Shape;300;p22"/>
          <p:cNvSpPr txBox="1"/>
          <p:nvPr/>
        </p:nvSpPr>
        <p:spPr>
          <a:xfrm>
            <a:off x="196700" y="-23300"/>
            <a:ext cx="90315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000">
                <a:solidFill>
                  <a:srgbClr val="666666"/>
                </a:solidFill>
                <a:latin typeface="Maven Pro"/>
                <a:ea typeface="Maven Pro"/>
                <a:cs typeface="Maven Pro"/>
                <a:sym typeface="Maven Pro"/>
              </a:rPr>
              <a:t>|	</a:t>
            </a:r>
            <a:r>
              <a:rPr b="1" lang="ca" sz="1000">
                <a:latin typeface="Maven Pro"/>
                <a:ea typeface="Maven Pro"/>
                <a:cs typeface="Maven Pro"/>
                <a:sym typeface="Maven Pro"/>
              </a:rPr>
              <a:t>Methodology</a:t>
            </a:r>
            <a:r>
              <a:rPr b="1" lang="ca" sz="1000">
                <a:solidFill>
                  <a:schemeClr val="dk1"/>
                </a:solidFill>
                <a:latin typeface="Maven Pro"/>
                <a:ea typeface="Maven Pro"/>
                <a:cs typeface="Maven Pro"/>
                <a:sym typeface="Maven Pro"/>
              </a:rPr>
              <a:t>	</a:t>
            </a:r>
            <a:r>
              <a:rPr lang="ca" sz="1000">
                <a:solidFill>
                  <a:srgbClr val="666666"/>
                </a:solidFill>
                <a:latin typeface="Maven Pro"/>
                <a:ea typeface="Maven Pro"/>
                <a:cs typeface="Maven Pro"/>
                <a:sym typeface="Maven Pro"/>
              </a:rPr>
              <a:t>	|	 Application to Static Aeroelasticity		|	      Conclusions	       	|	  Future Steps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p:txBody>
      </p:sp>
      <p:sp>
        <p:nvSpPr>
          <p:cNvPr id="301" name="Google Shape;301;p22"/>
          <p:cNvSpPr txBox="1"/>
          <p:nvPr/>
        </p:nvSpPr>
        <p:spPr>
          <a:xfrm>
            <a:off x="237000" y="369975"/>
            <a:ext cx="52494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Methodology: Kriging</a:t>
            </a:r>
            <a:endParaRPr b="1" sz="2800">
              <a:solidFill>
                <a:srgbClr val="FFFFFF"/>
              </a:solidFill>
              <a:latin typeface="Maven Pro"/>
              <a:ea typeface="Maven Pro"/>
              <a:cs typeface="Maven Pro"/>
              <a:sym typeface="Maven Pro"/>
            </a:endParaRPr>
          </a:p>
        </p:txBody>
      </p:sp>
      <p:sp>
        <p:nvSpPr>
          <p:cNvPr id="302" name="Google Shape;302;p22"/>
          <p:cNvSpPr/>
          <p:nvPr/>
        </p:nvSpPr>
        <p:spPr>
          <a:xfrm>
            <a:off x="7514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3" name="Google Shape;303;p22"/>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304" name="Google Shape;304;p22"/>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10562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12086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13610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22"/>
          <p:cNvPicPr preferRelativeResize="0"/>
          <p:nvPr/>
        </p:nvPicPr>
        <p:blipFill>
          <a:blip r:embed="rId5">
            <a:alphaModFix/>
          </a:blip>
          <a:stretch>
            <a:fillRect/>
          </a:stretch>
        </p:blipFill>
        <p:spPr>
          <a:xfrm>
            <a:off x="237000" y="1254025"/>
            <a:ext cx="4957949" cy="2935550"/>
          </a:xfrm>
          <a:prstGeom prst="rect">
            <a:avLst/>
          </a:prstGeom>
          <a:noFill/>
          <a:ln>
            <a:noFill/>
          </a:ln>
        </p:spPr>
      </p:pic>
      <p:sp>
        <p:nvSpPr>
          <p:cNvPr id="310" name="Google Shape;310;p22"/>
          <p:cNvSpPr txBox="1"/>
          <p:nvPr/>
        </p:nvSpPr>
        <p:spPr>
          <a:xfrm>
            <a:off x="581025" y="4132825"/>
            <a:ext cx="186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000">
                <a:solidFill>
                  <a:schemeClr val="dk1"/>
                </a:solidFill>
                <a:latin typeface="Maven Pro"/>
                <a:ea typeface="Maven Pro"/>
                <a:cs typeface="Maven Pro"/>
                <a:sym typeface="Maven Pro"/>
              </a:rPr>
              <a:t>[Wahba et al., SIAM, 1990</a:t>
            </a:r>
            <a:r>
              <a:rPr lang="ca" sz="1000">
                <a:solidFill>
                  <a:schemeClr val="dk1"/>
                </a:solidFill>
                <a:latin typeface="Maven Pro"/>
                <a:ea typeface="Maven Pro"/>
                <a:cs typeface="Maven Pro"/>
                <a:sym typeface="Maven Pro"/>
              </a:rPr>
              <a:t>]</a:t>
            </a:r>
            <a:endParaRPr sz="1000"/>
          </a:p>
        </p:txBody>
      </p:sp>
      <p:sp>
        <p:nvSpPr>
          <p:cNvPr id="311" name="Google Shape;311;p22"/>
          <p:cNvSpPr/>
          <p:nvPr/>
        </p:nvSpPr>
        <p:spPr>
          <a:xfrm>
            <a:off x="9038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1513400" y="262975"/>
            <a:ext cx="46200" cy="46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3" name="Google Shape;313;p22"/>
          <p:cNvPicPr preferRelativeResize="0"/>
          <p:nvPr/>
        </p:nvPicPr>
        <p:blipFill>
          <a:blip r:embed="rId6">
            <a:alphaModFix/>
          </a:blip>
          <a:stretch>
            <a:fillRect/>
          </a:stretch>
        </p:blipFill>
        <p:spPr>
          <a:xfrm>
            <a:off x="5031348" y="1958998"/>
            <a:ext cx="3850328" cy="171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3"/>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323" name="Google Shape;323;p23"/>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324" name="Google Shape;324;p23"/>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325" name="Google Shape;325;p23"/>
          <p:cNvSpPr txBox="1"/>
          <p:nvPr/>
        </p:nvSpPr>
        <p:spPr>
          <a:xfrm>
            <a:off x="196700" y="-23300"/>
            <a:ext cx="89721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000">
                <a:solidFill>
                  <a:srgbClr val="666666"/>
                </a:solidFill>
                <a:latin typeface="Maven Pro"/>
                <a:ea typeface="Maven Pro"/>
                <a:cs typeface="Maven Pro"/>
                <a:sym typeface="Maven Pro"/>
              </a:rPr>
              <a:t>|	Methodology</a:t>
            </a:r>
            <a:r>
              <a:rPr b="1" lang="ca" sz="1000">
                <a:solidFill>
                  <a:schemeClr val="dk1"/>
                </a:solidFill>
                <a:latin typeface="Maven Pro"/>
                <a:ea typeface="Maven Pro"/>
                <a:cs typeface="Maven Pro"/>
                <a:sym typeface="Maven Pro"/>
              </a:rPr>
              <a:t>	</a:t>
            </a:r>
            <a:r>
              <a:rPr lang="ca" sz="1000">
                <a:solidFill>
                  <a:srgbClr val="666666"/>
                </a:solidFill>
                <a:latin typeface="Maven Pro"/>
                <a:ea typeface="Maven Pro"/>
                <a:cs typeface="Maven Pro"/>
                <a:sym typeface="Maven Pro"/>
              </a:rPr>
              <a:t>	|	 </a:t>
            </a:r>
            <a:r>
              <a:rPr b="1" lang="ca" sz="1000">
                <a:solidFill>
                  <a:schemeClr val="dk1"/>
                </a:solidFill>
                <a:latin typeface="Maven Pro"/>
                <a:ea typeface="Maven Pro"/>
                <a:cs typeface="Maven Pro"/>
                <a:sym typeface="Maven Pro"/>
              </a:rPr>
              <a:t>Application to Static Aeroelasticity</a:t>
            </a:r>
            <a:r>
              <a:rPr lang="ca" sz="1000">
                <a:solidFill>
                  <a:srgbClr val="666666"/>
                </a:solidFill>
                <a:latin typeface="Maven Pro"/>
                <a:ea typeface="Maven Pro"/>
                <a:cs typeface="Maven Pro"/>
                <a:sym typeface="Maven Pro"/>
              </a:rPr>
              <a:t>		|	      Conclusions	       	|	  Future Steps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p:txBody>
      </p:sp>
      <p:sp>
        <p:nvSpPr>
          <p:cNvPr id="326" name="Google Shape;326;p23"/>
          <p:cNvSpPr txBox="1"/>
          <p:nvPr/>
        </p:nvSpPr>
        <p:spPr>
          <a:xfrm>
            <a:off x="237000" y="369975"/>
            <a:ext cx="63792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Application to Static Aeroelasticity</a:t>
            </a:r>
            <a:endParaRPr b="1" sz="2800">
              <a:solidFill>
                <a:srgbClr val="FFFFFF"/>
              </a:solidFill>
              <a:latin typeface="Maven Pro"/>
              <a:ea typeface="Maven Pro"/>
              <a:cs typeface="Maven Pro"/>
              <a:sym typeface="Maven Pro"/>
            </a:endParaRPr>
          </a:p>
        </p:txBody>
      </p:sp>
      <p:pic>
        <p:nvPicPr>
          <p:cNvPr id="327" name="Google Shape;327;p23"/>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328" name="Google Shape;328;p23"/>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3570800" y="262975"/>
            <a:ext cx="46200" cy="46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3723200" y="262975"/>
            <a:ext cx="46200" cy="46500"/>
          </a:xfrm>
          <a:prstGeom prst="ellipse">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3875600" y="262975"/>
            <a:ext cx="46200" cy="46500"/>
          </a:xfrm>
          <a:prstGeom prst="ellipse">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23"/>
          <p:cNvPicPr preferRelativeResize="0"/>
          <p:nvPr/>
        </p:nvPicPr>
        <p:blipFill>
          <a:blip r:embed="rId5">
            <a:alphaModFix/>
          </a:blip>
          <a:stretch>
            <a:fillRect/>
          </a:stretch>
        </p:blipFill>
        <p:spPr>
          <a:xfrm>
            <a:off x="761850" y="1141750"/>
            <a:ext cx="3371850" cy="1057275"/>
          </a:xfrm>
          <a:prstGeom prst="rect">
            <a:avLst/>
          </a:prstGeom>
          <a:noFill/>
          <a:ln>
            <a:noFill/>
          </a:ln>
        </p:spPr>
      </p:pic>
      <p:pic>
        <p:nvPicPr>
          <p:cNvPr id="334" name="Google Shape;334;p23"/>
          <p:cNvPicPr preferRelativeResize="0"/>
          <p:nvPr/>
        </p:nvPicPr>
        <p:blipFill>
          <a:blip r:embed="rId6">
            <a:alphaModFix/>
          </a:blip>
          <a:stretch>
            <a:fillRect/>
          </a:stretch>
        </p:blipFill>
        <p:spPr>
          <a:xfrm>
            <a:off x="5041250" y="1180400"/>
            <a:ext cx="3722150" cy="979975"/>
          </a:xfrm>
          <a:prstGeom prst="rect">
            <a:avLst/>
          </a:prstGeom>
          <a:noFill/>
          <a:ln>
            <a:noFill/>
          </a:ln>
        </p:spPr>
      </p:pic>
      <p:cxnSp>
        <p:nvCxnSpPr>
          <p:cNvPr id="335" name="Google Shape;335;p23"/>
          <p:cNvCxnSpPr>
            <a:stCxn id="333" idx="3"/>
            <a:endCxn id="334" idx="1"/>
          </p:cNvCxnSpPr>
          <p:nvPr/>
        </p:nvCxnSpPr>
        <p:spPr>
          <a:xfrm>
            <a:off x="4133700" y="1670388"/>
            <a:ext cx="907500" cy="0"/>
          </a:xfrm>
          <a:prstGeom prst="straightConnector1">
            <a:avLst/>
          </a:prstGeom>
          <a:noFill/>
          <a:ln cap="flat" cmpd="sng" w="19050">
            <a:solidFill>
              <a:srgbClr val="000000"/>
            </a:solidFill>
            <a:prstDash val="solid"/>
            <a:round/>
            <a:headEnd len="med" w="med" type="stealth"/>
            <a:tailEnd len="med" w="med" type="stealth"/>
          </a:ln>
        </p:spPr>
      </p:cxnSp>
      <p:sp>
        <p:nvSpPr>
          <p:cNvPr id="336" name="Google Shape;336;p23"/>
          <p:cNvSpPr/>
          <p:nvPr/>
        </p:nvSpPr>
        <p:spPr>
          <a:xfrm rot="5400000">
            <a:off x="7658600" y="1640000"/>
            <a:ext cx="171300" cy="967200"/>
          </a:xfrm>
          <a:prstGeom prst="rightBrace">
            <a:avLst>
              <a:gd fmla="val 45636"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txBox="1"/>
          <p:nvPr/>
        </p:nvSpPr>
        <p:spPr>
          <a:xfrm>
            <a:off x="6715275" y="2276350"/>
            <a:ext cx="2172900" cy="628800"/>
          </a:xfrm>
          <a:prstGeom prst="rect">
            <a:avLst/>
          </a:prstGeom>
          <a:noFill/>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ca">
                <a:latin typeface="Maven Pro"/>
                <a:ea typeface="Maven Pro"/>
                <a:cs typeface="Maven Pro"/>
                <a:sym typeface="Maven Pro"/>
              </a:rPr>
              <a:t>So it is possible to </a:t>
            </a:r>
            <a:r>
              <a:rPr lang="ca">
                <a:solidFill>
                  <a:srgbClr val="FF0000"/>
                </a:solidFill>
                <a:latin typeface="Maven Pro"/>
                <a:ea typeface="Maven Pro"/>
                <a:cs typeface="Maven Pro"/>
                <a:sym typeface="Maven Pro"/>
              </a:rPr>
              <a:t>estimate</a:t>
            </a:r>
            <a:r>
              <a:rPr lang="ca">
                <a:latin typeface="Maven Pro"/>
                <a:ea typeface="Maven Pro"/>
                <a:cs typeface="Maven Pro"/>
                <a:sym typeface="Maven Pro"/>
              </a:rPr>
              <a:t> the variance</a:t>
            </a:r>
            <a:endParaRPr>
              <a:latin typeface="Maven Pro"/>
              <a:ea typeface="Maven Pro"/>
              <a:cs typeface="Maven Pro"/>
              <a:sym typeface="Maven Pro"/>
            </a:endParaRPr>
          </a:p>
        </p:txBody>
      </p:sp>
      <p:sp>
        <p:nvSpPr>
          <p:cNvPr id="338" name="Google Shape;338;p23"/>
          <p:cNvSpPr txBox="1"/>
          <p:nvPr/>
        </p:nvSpPr>
        <p:spPr>
          <a:xfrm>
            <a:off x="695075" y="2484875"/>
            <a:ext cx="5612700" cy="1943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ca"/>
              <a:t>Fixed-point iteration within the Greedy ⇒ We converged it for the Reduced Problem.</a:t>
            </a:r>
            <a:endParaRPr/>
          </a:p>
          <a:p>
            <a:pPr indent="0" lvl="0" marL="45720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ca"/>
              <a:t>Real code → </a:t>
            </a:r>
            <a:r>
              <a:rPr b="1" lang="ca">
                <a:solidFill>
                  <a:srgbClr val="434343"/>
                </a:solidFill>
              </a:rPr>
              <a:t>Verified</a:t>
            </a:r>
            <a:r>
              <a:rPr lang="ca"/>
              <a:t> and </a:t>
            </a:r>
            <a:r>
              <a:rPr b="1" lang="ca">
                <a:solidFill>
                  <a:srgbClr val="0B5394"/>
                </a:solidFill>
              </a:rPr>
              <a:t>Validated</a:t>
            </a:r>
            <a:endParaRPr/>
          </a:p>
        </p:txBody>
      </p:sp>
      <p:sp>
        <p:nvSpPr>
          <p:cNvPr id="339" name="Google Shape;339;p23"/>
          <p:cNvSpPr/>
          <p:nvPr/>
        </p:nvSpPr>
        <p:spPr>
          <a:xfrm rot="10800000">
            <a:off x="4193225" y="3364325"/>
            <a:ext cx="171300" cy="571500"/>
          </a:xfrm>
          <a:prstGeom prst="rightBrace">
            <a:avLst>
              <a:gd fmla="val 45636"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txBox="1"/>
          <p:nvPr/>
        </p:nvSpPr>
        <p:spPr>
          <a:xfrm>
            <a:off x="4267200" y="3308225"/>
            <a:ext cx="2597700" cy="57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ca">
                <a:solidFill>
                  <a:srgbClr val="38761D"/>
                </a:solidFill>
              </a:rPr>
              <a:t>VLM</a:t>
            </a:r>
            <a:endParaRPr/>
          </a:p>
          <a:p>
            <a:pPr indent="0" lvl="0" marL="0" rtl="0" algn="l">
              <a:lnSpc>
                <a:spcPct val="150000"/>
              </a:lnSpc>
              <a:spcBef>
                <a:spcPts val="0"/>
              </a:spcBef>
              <a:spcAft>
                <a:spcPts val="0"/>
              </a:spcAft>
              <a:buNone/>
            </a:pPr>
            <a:r>
              <a:rPr b="1" lang="ca">
                <a:solidFill>
                  <a:srgbClr val="B45F06"/>
                </a:solidFill>
              </a:rPr>
              <a:t>FEM</a:t>
            </a:r>
            <a:r>
              <a:rPr lang="ca"/>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4"/>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350" name="Google Shape;350;p24"/>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351" name="Google Shape;351;p24"/>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352" name="Google Shape;352;p24"/>
          <p:cNvSpPr txBox="1"/>
          <p:nvPr/>
        </p:nvSpPr>
        <p:spPr>
          <a:xfrm>
            <a:off x="196700" y="-23300"/>
            <a:ext cx="89472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000">
                <a:solidFill>
                  <a:srgbClr val="666666"/>
                </a:solidFill>
                <a:latin typeface="Maven Pro"/>
                <a:ea typeface="Maven Pro"/>
                <a:cs typeface="Maven Pro"/>
                <a:sym typeface="Maven Pro"/>
              </a:rPr>
              <a:t>|	Methodology</a:t>
            </a:r>
            <a:r>
              <a:rPr b="1" lang="ca" sz="1000">
                <a:solidFill>
                  <a:schemeClr val="dk1"/>
                </a:solidFill>
                <a:latin typeface="Maven Pro"/>
                <a:ea typeface="Maven Pro"/>
                <a:cs typeface="Maven Pro"/>
                <a:sym typeface="Maven Pro"/>
              </a:rPr>
              <a:t>	</a:t>
            </a:r>
            <a:r>
              <a:rPr lang="ca" sz="1000">
                <a:solidFill>
                  <a:srgbClr val="666666"/>
                </a:solidFill>
                <a:latin typeface="Maven Pro"/>
                <a:ea typeface="Maven Pro"/>
                <a:cs typeface="Maven Pro"/>
                <a:sym typeface="Maven Pro"/>
              </a:rPr>
              <a:t>	|	 </a:t>
            </a:r>
            <a:r>
              <a:rPr b="1" lang="ca" sz="1000">
                <a:solidFill>
                  <a:schemeClr val="dk1"/>
                </a:solidFill>
                <a:latin typeface="Maven Pro"/>
                <a:ea typeface="Maven Pro"/>
                <a:cs typeface="Maven Pro"/>
                <a:sym typeface="Maven Pro"/>
              </a:rPr>
              <a:t>Application to Static Aeroelasticity</a:t>
            </a:r>
            <a:r>
              <a:rPr lang="ca" sz="1000">
                <a:solidFill>
                  <a:srgbClr val="666666"/>
                </a:solidFill>
                <a:latin typeface="Maven Pro"/>
                <a:ea typeface="Maven Pro"/>
                <a:cs typeface="Maven Pro"/>
                <a:sym typeface="Maven Pro"/>
              </a:rPr>
              <a:t>		|	      Conclusions	       	|	  Future Steps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p:txBody>
      </p:sp>
      <p:pic>
        <p:nvPicPr>
          <p:cNvPr id="353" name="Google Shape;353;p24"/>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354" name="Google Shape;354;p24"/>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35708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3723200" y="262975"/>
            <a:ext cx="46200" cy="46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3875600" y="262975"/>
            <a:ext cx="46200" cy="46500"/>
          </a:xfrm>
          <a:prstGeom prst="ellipse">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24"/>
          <p:cNvPicPr preferRelativeResize="0"/>
          <p:nvPr/>
        </p:nvPicPr>
        <p:blipFill>
          <a:blip r:embed="rId5">
            <a:alphaModFix/>
          </a:blip>
          <a:stretch>
            <a:fillRect/>
          </a:stretch>
        </p:blipFill>
        <p:spPr>
          <a:xfrm>
            <a:off x="428475" y="1141750"/>
            <a:ext cx="6336808" cy="3426374"/>
          </a:xfrm>
          <a:prstGeom prst="rect">
            <a:avLst/>
          </a:prstGeom>
          <a:noFill/>
          <a:ln>
            <a:noFill/>
          </a:ln>
        </p:spPr>
      </p:pic>
      <p:graphicFrame>
        <p:nvGraphicFramePr>
          <p:cNvPr id="360" name="Google Shape;360;p24"/>
          <p:cNvGraphicFramePr/>
          <p:nvPr/>
        </p:nvGraphicFramePr>
        <p:xfrm>
          <a:off x="6781625" y="1352550"/>
          <a:ext cx="3000000" cy="3000000"/>
        </p:xfrm>
        <a:graphic>
          <a:graphicData uri="http://schemas.openxmlformats.org/drawingml/2006/table">
            <a:tbl>
              <a:tblPr>
                <a:noFill/>
                <a:tableStyleId>{12FEF134-A607-4390-B87B-38ABFB6B768E}</a:tableStyleId>
              </a:tblPr>
              <a:tblGrid>
                <a:gridCol w="1064075"/>
                <a:gridCol w="532625"/>
                <a:gridCol w="518175"/>
              </a:tblGrid>
              <a:tr h="381000">
                <a:tc>
                  <a:txBody>
                    <a:bodyPr>
                      <a:noAutofit/>
                    </a:bodyPr>
                    <a:lstStyle/>
                    <a:p>
                      <a:pPr indent="0" lvl="0" marL="0" rtl="0" algn="ctr">
                        <a:spcBef>
                          <a:spcPts val="0"/>
                        </a:spcBef>
                        <a:spcAft>
                          <a:spcPts val="0"/>
                        </a:spcAft>
                        <a:buNone/>
                      </a:pPr>
                      <a:r>
                        <a:rPr b="1" lang="ca" sz="1200">
                          <a:latin typeface="Maven Pro"/>
                          <a:ea typeface="Maven Pro"/>
                          <a:cs typeface="Maven Pro"/>
                          <a:sym typeface="Maven Pro"/>
                        </a:rPr>
                        <a:t>ξ</a:t>
                      </a:r>
                      <a:endParaRPr b="1"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999999"/>
                    </a:solidFill>
                  </a:tcPr>
                </a:tc>
                <a:tc>
                  <a:txBody>
                    <a:bodyPr>
                      <a:noAutofit/>
                    </a:bodyPr>
                    <a:lstStyle/>
                    <a:p>
                      <a:pPr indent="0" lvl="0" marL="0" rtl="0" algn="ctr">
                        <a:spcBef>
                          <a:spcPts val="0"/>
                        </a:spcBef>
                        <a:spcAft>
                          <a:spcPts val="0"/>
                        </a:spcAft>
                        <a:buNone/>
                      </a:pPr>
                      <a:r>
                        <a:rPr b="1" lang="ca" sz="1200">
                          <a:latin typeface="Maven Pro"/>
                          <a:ea typeface="Maven Pro"/>
                          <a:cs typeface="Maven Pro"/>
                          <a:sym typeface="Maven Pro"/>
                        </a:rPr>
                        <a:t>Min</a:t>
                      </a:r>
                      <a:endParaRPr b="1"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999999"/>
                    </a:solidFill>
                  </a:tcPr>
                </a:tc>
                <a:tc>
                  <a:txBody>
                    <a:bodyPr>
                      <a:noAutofit/>
                    </a:bodyPr>
                    <a:lstStyle/>
                    <a:p>
                      <a:pPr indent="0" lvl="0" marL="0" rtl="0" algn="ctr">
                        <a:spcBef>
                          <a:spcPts val="0"/>
                        </a:spcBef>
                        <a:spcAft>
                          <a:spcPts val="0"/>
                        </a:spcAft>
                        <a:buNone/>
                      </a:pPr>
                      <a:r>
                        <a:rPr b="1" lang="ca" sz="1200">
                          <a:latin typeface="Maven Pro"/>
                          <a:ea typeface="Maven Pro"/>
                          <a:cs typeface="Maven Pro"/>
                          <a:sym typeface="Maven Pro"/>
                        </a:rPr>
                        <a:t>Max</a:t>
                      </a:r>
                      <a:endParaRPr b="1"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999999"/>
                    </a:solidFill>
                  </a:tcPr>
                </a:tc>
              </a:tr>
              <a:tr h="381000">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h</a:t>
                      </a:r>
                      <a:r>
                        <a:rPr baseline="-25000" lang="ca" sz="1200">
                          <a:latin typeface="Maven Pro"/>
                          <a:ea typeface="Maven Pro"/>
                          <a:cs typeface="Maven Pro"/>
                          <a:sym typeface="Maven Pro"/>
                        </a:rPr>
                        <a:t>{skin} </a:t>
                      </a:r>
                      <a:r>
                        <a:rPr lang="ca" sz="1200">
                          <a:latin typeface="Maven Pro"/>
                          <a:ea typeface="Maven Pro"/>
                          <a:cs typeface="Maven Pro"/>
                          <a:sym typeface="Maven Pro"/>
                        </a:rPr>
                        <a:t>[mm]</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CE5CD"/>
                    </a:solidFill>
                  </a:tcPr>
                </a:tc>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1.45</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30</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noAutofit/>
                    </a:bodyPr>
                    <a:lstStyle/>
                    <a:p>
                      <a:pPr indent="0" lvl="0" marL="0" rtl="0" algn="ctr">
                        <a:spcBef>
                          <a:spcPts val="0"/>
                        </a:spcBef>
                        <a:spcAft>
                          <a:spcPts val="0"/>
                        </a:spcAft>
                        <a:buClr>
                          <a:schemeClr val="dk1"/>
                        </a:buClr>
                        <a:buSzPts val="1100"/>
                        <a:buFont typeface="Arial"/>
                        <a:buNone/>
                      </a:pPr>
                      <a:r>
                        <a:rPr lang="ca" sz="1200">
                          <a:solidFill>
                            <a:schemeClr val="dk1"/>
                          </a:solidFill>
                          <a:latin typeface="Maven Pro"/>
                          <a:ea typeface="Maven Pro"/>
                          <a:cs typeface="Maven Pro"/>
                          <a:sym typeface="Maven Pro"/>
                        </a:rPr>
                        <a:t>h</a:t>
                      </a:r>
                      <a:r>
                        <a:rPr baseline="-25000" lang="ca" sz="1200">
                          <a:solidFill>
                            <a:schemeClr val="dk1"/>
                          </a:solidFill>
                          <a:latin typeface="Maven Pro"/>
                          <a:ea typeface="Maven Pro"/>
                          <a:cs typeface="Maven Pro"/>
                          <a:sym typeface="Maven Pro"/>
                        </a:rPr>
                        <a:t>{ribs} </a:t>
                      </a:r>
                      <a:r>
                        <a:rPr lang="ca" sz="1200">
                          <a:solidFill>
                            <a:schemeClr val="dk1"/>
                          </a:solidFill>
                          <a:latin typeface="Maven Pro"/>
                          <a:ea typeface="Maven Pro"/>
                          <a:cs typeface="Maven Pro"/>
                          <a:sym typeface="Maven Pro"/>
                        </a:rPr>
                        <a:t>[mm]</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2E9"/>
                    </a:solidFill>
                  </a:tcPr>
                </a:tc>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1.45</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15</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noAutofit/>
                    </a:bodyPr>
                    <a:lstStyle/>
                    <a:p>
                      <a:pPr indent="0" lvl="0" marL="0" rtl="0" algn="ctr">
                        <a:spcBef>
                          <a:spcPts val="0"/>
                        </a:spcBef>
                        <a:spcAft>
                          <a:spcPts val="0"/>
                        </a:spcAft>
                        <a:buClr>
                          <a:schemeClr val="dk1"/>
                        </a:buClr>
                        <a:buSzPts val="1100"/>
                        <a:buFont typeface="Arial"/>
                        <a:buNone/>
                      </a:pPr>
                      <a:r>
                        <a:rPr lang="ca" sz="1200">
                          <a:solidFill>
                            <a:schemeClr val="dk1"/>
                          </a:solidFill>
                          <a:latin typeface="Maven Pro"/>
                          <a:ea typeface="Maven Pro"/>
                          <a:cs typeface="Maven Pro"/>
                          <a:sym typeface="Maven Pro"/>
                        </a:rPr>
                        <a:t>h</a:t>
                      </a:r>
                      <a:r>
                        <a:rPr baseline="-25000" lang="ca" sz="1200">
                          <a:solidFill>
                            <a:schemeClr val="dk1"/>
                          </a:solidFill>
                          <a:latin typeface="Maven Pro"/>
                          <a:ea typeface="Maven Pro"/>
                          <a:cs typeface="Maven Pro"/>
                          <a:sym typeface="Maven Pro"/>
                        </a:rPr>
                        <a:t>{sparse} </a:t>
                      </a:r>
                      <a:r>
                        <a:rPr lang="ca" sz="1200">
                          <a:solidFill>
                            <a:schemeClr val="dk1"/>
                          </a:solidFill>
                          <a:latin typeface="Maven Pro"/>
                          <a:ea typeface="Maven Pro"/>
                          <a:cs typeface="Maven Pro"/>
                          <a:sym typeface="Maven Pro"/>
                        </a:rPr>
                        <a:t>[mm]</a:t>
                      </a:r>
                      <a:endParaRPr baseline="30000"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BF9000"/>
                    </a:solidFill>
                  </a:tcPr>
                </a:tc>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4.35</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90</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noAutofit/>
                    </a:bodyPr>
                    <a:lstStyle/>
                    <a:p>
                      <a:pPr indent="0" lvl="0" marL="0" rtl="0" algn="ctr">
                        <a:spcBef>
                          <a:spcPts val="0"/>
                        </a:spcBef>
                        <a:spcAft>
                          <a:spcPts val="0"/>
                        </a:spcAft>
                        <a:buClr>
                          <a:schemeClr val="dk1"/>
                        </a:buClr>
                        <a:buSzPts val="1100"/>
                        <a:buFont typeface="Arial"/>
                        <a:buNone/>
                      </a:pPr>
                      <a:r>
                        <a:rPr lang="ca" sz="1200">
                          <a:solidFill>
                            <a:schemeClr val="dk1"/>
                          </a:solidFill>
                          <a:latin typeface="Maven Pro"/>
                          <a:ea typeface="Maven Pro"/>
                          <a:cs typeface="Maven Pro"/>
                          <a:sym typeface="Maven Pro"/>
                        </a:rPr>
                        <a:t>h</a:t>
                      </a:r>
                      <a:r>
                        <a:rPr baseline="-25000" lang="ca" sz="1200">
                          <a:solidFill>
                            <a:schemeClr val="dk1"/>
                          </a:solidFill>
                          <a:latin typeface="Maven Pro"/>
                          <a:ea typeface="Maven Pro"/>
                          <a:cs typeface="Maven Pro"/>
                          <a:sym typeface="Maven Pro"/>
                        </a:rPr>
                        <a:t>{sparse} </a:t>
                      </a:r>
                      <a:r>
                        <a:rPr lang="ca" sz="1200">
                          <a:solidFill>
                            <a:schemeClr val="dk1"/>
                          </a:solidFill>
                          <a:latin typeface="Maven Pro"/>
                          <a:ea typeface="Maven Pro"/>
                          <a:cs typeface="Maven Pro"/>
                          <a:sym typeface="Maven Pro"/>
                        </a:rPr>
                        <a:t>[mm]</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F4CCCC"/>
                      </a:solidFill>
                      <a:prstDash val="solid"/>
                      <a:round/>
                      <a:headEnd len="sm" w="sm" type="none"/>
                      <a:tailEnd len="sm" w="sm" type="none"/>
                    </a:lnB>
                    <a:solidFill>
                      <a:srgbClr val="D9EAD3"/>
                    </a:solidFill>
                  </a:tcPr>
                </a:tc>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4.35</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90</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Span [m]</a:t>
                      </a:r>
                      <a:endParaRPr sz="1200">
                        <a:latin typeface="Maven Pro"/>
                        <a:ea typeface="Maven Pro"/>
                        <a:cs typeface="Maven Pro"/>
                        <a:sym typeface="Maven Pro"/>
                      </a:endParaRPr>
                    </a:p>
                  </a:txBody>
                  <a:tcPr marT="91425" marB="91425" marR="91425" marL="91425" anchor="ctr">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E6B8AF"/>
                    </a:solidFill>
                  </a:tcPr>
                </a:tc>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34</a:t>
                      </a:r>
                      <a:endParaRPr sz="1200">
                        <a:latin typeface="Maven Pro"/>
                        <a:ea typeface="Maven Pro"/>
                        <a:cs typeface="Maven Pro"/>
                        <a:sym typeface="Maven Pro"/>
                      </a:endParaRPr>
                    </a:p>
                  </a:txBody>
                  <a:tcPr marT="91425" marB="91425" marR="91425" marL="91425" anchor="ctr">
                    <a:lnL cap="flat" cmpd="sng" w="9525">
                      <a:solidFill>
                        <a:srgbClr val="F4CCCC"/>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80</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ca" sz="1100">
                          <a:latin typeface="Maven Pro"/>
                          <a:ea typeface="Maven Pro"/>
                          <a:cs typeface="Maven Pro"/>
                          <a:sym typeface="Maven Pro"/>
                        </a:rPr>
                        <a:t>Wing Area </a:t>
                      </a:r>
                      <a:r>
                        <a:rPr lang="ca" sz="1200">
                          <a:latin typeface="Maven Pro"/>
                          <a:ea typeface="Maven Pro"/>
                          <a:cs typeface="Maven Pro"/>
                          <a:sym typeface="Maven Pro"/>
                        </a:rPr>
                        <a:t>[m</a:t>
                      </a:r>
                      <a:r>
                        <a:rPr baseline="30000" lang="ca" sz="1200">
                          <a:latin typeface="Maven Pro"/>
                          <a:ea typeface="Maven Pro"/>
                          <a:cs typeface="Maven Pro"/>
                          <a:sym typeface="Maven Pro"/>
                        </a:rPr>
                        <a:t>2</a:t>
                      </a:r>
                      <a:r>
                        <a:rPr lang="ca" sz="1200">
                          <a:latin typeface="Maven Pro"/>
                          <a:ea typeface="Maven Pro"/>
                          <a:cs typeface="Maven Pro"/>
                          <a:sym typeface="Maven Pro"/>
                        </a:rPr>
                        <a:t>]</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B7B7B7"/>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122</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200">
                          <a:latin typeface="Maven Pro"/>
                          <a:ea typeface="Maven Pro"/>
                          <a:cs typeface="Maven Pro"/>
                          <a:sym typeface="Maven Pro"/>
                        </a:rPr>
                        <a:t>845</a:t>
                      </a:r>
                      <a:endParaRPr sz="1200">
                        <a:latin typeface="Maven Pro"/>
                        <a:ea typeface="Maven Pro"/>
                        <a:cs typeface="Maven Pro"/>
                        <a:sym typeface="Maven Pro"/>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361" name="Google Shape;361;p24"/>
          <p:cNvSpPr txBox="1"/>
          <p:nvPr/>
        </p:nvSpPr>
        <p:spPr>
          <a:xfrm>
            <a:off x="6810300" y="2454813"/>
            <a:ext cx="504900" cy="20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aseline="30000" lang="ca" sz="1200">
                <a:solidFill>
                  <a:schemeClr val="dk1"/>
                </a:solidFill>
                <a:latin typeface="Maven Pro"/>
                <a:ea typeface="Maven Pro"/>
                <a:cs typeface="Maven Pro"/>
                <a:sym typeface="Maven Pro"/>
              </a:rPr>
              <a:t>LE</a:t>
            </a:r>
            <a:endParaRPr/>
          </a:p>
        </p:txBody>
      </p:sp>
      <p:sp>
        <p:nvSpPr>
          <p:cNvPr id="362" name="Google Shape;362;p24"/>
          <p:cNvSpPr txBox="1"/>
          <p:nvPr/>
        </p:nvSpPr>
        <p:spPr>
          <a:xfrm>
            <a:off x="6791250" y="2845338"/>
            <a:ext cx="504900" cy="20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aseline="30000" lang="ca" sz="1200">
                <a:solidFill>
                  <a:schemeClr val="dk1"/>
                </a:solidFill>
                <a:latin typeface="Maven Pro"/>
                <a:ea typeface="Maven Pro"/>
                <a:cs typeface="Maven Pro"/>
                <a:sym typeface="Maven Pro"/>
              </a:rPr>
              <a:t>TE</a:t>
            </a:r>
            <a:endParaRPr/>
          </a:p>
        </p:txBody>
      </p:sp>
      <p:sp>
        <p:nvSpPr>
          <p:cNvPr id="363" name="Google Shape;363;p24"/>
          <p:cNvSpPr txBox="1"/>
          <p:nvPr/>
        </p:nvSpPr>
        <p:spPr>
          <a:xfrm>
            <a:off x="160800" y="369975"/>
            <a:ext cx="66207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000">
                <a:solidFill>
                  <a:srgbClr val="FFFFFF"/>
                </a:solidFill>
                <a:latin typeface="Maven Pro"/>
                <a:ea typeface="Maven Pro"/>
                <a:cs typeface="Maven Pro"/>
                <a:sym typeface="Maven Pro"/>
              </a:rPr>
              <a:t>Application to Static Aeroelasticity: Problem </a:t>
            </a:r>
            <a:endParaRPr b="1" sz="2000">
              <a:solidFill>
                <a:srgbClr val="FFFFFF"/>
              </a:solidFill>
              <a:latin typeface="Maven Pro"/>
              <a:ea typeface="Maven Pro"/>
              <a:cs typeface="Maven Pro"/>
              <a:sym typeface="Maven Pro"/>
            </a:endParaRPr>
          </a:p>
        </p:txBody>
      </p:sp>
      <p:sp>
        <p:nvSpPr>
          <p:cNvPr id="364" name="Google Shape;364;p24"/>
          <p:cNvSpPr txBox="1"/>
          <p:nvPr/>
        </p:nvSpPr>
        <p:spPr>
          <a:xfrm>
            <a:off x="1749625" y="3322550"/>
            <a:ext cx="882000" cy="171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000">
                <a:solidFill>
                  <a:schemeClr val="dk1"/>
                </a:solidFill>
                <a:latin typeface="Maven Pro"/>
                <a:ea typeface="Maven Pro"/>
                <a:cs typeface="Maven Pro"/>
                <a:sym typeface="Maven Pro"/>
              </a:rPr>
              <a:t>Source [8</a:t>
            </a:r>
            <a:r>
              <a:rPr lang="ca" sz="1000">
                <a:solidFill>
                  <a:schemeClr val="dk1"/>
                </a:solidFill>
                <a:latin typeface="Maven Pro"/>
                <a:ea typeface="Maven Pro"/>
                <a:cs typeface="Maven Pro"/>
                <a:sym typeface="Maven Pro"/>
              </a:rPr>
              <a:t>]</a:t>
            </a:r>
            <a:endParaRPr sz="1000">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25"/>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374" name="Google Shape;374;p25"/>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375" name="Google Shape;375;p25"/>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376" name="Google Shape;376;p25"/>
          <p:cNvSpPr txBox="1"/>
          <p:nvPr/>
        </p:nvSpPr>
        <p:spPr>
          <a:xfrm>
            <a:off x="196700" y="-23300"/>
            <a:ext cx="89472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000">
                <a:solidFill>
                  <a:srgbClr val="666666"/>
                </a:solidFill>
                <a:latin typeface="Maven Pro"/>
                <a:ea typeface="Maven Pro"/>
                <a:cs typeface="Maven Pro"/>
                <a:sym typeface="Maven Pro"/>
              </a:rPr>
              <a:t>|	Methodology</a:t>
            </a:r>
            <a:r>
              <a:rPr b="1" lang="ca" sz="1000">
                <a:solidFill>
                  <a:schemeClr val="dk1"/>
                </a:solidFill>
                <a:latin typeface="Maven Pro"/>
                <a:ea typeface="Maven Pro"/>
                <a:cs typeface="Maven Pro"/>
                <a:sym typeface="Maven Pro"/>
              </a:rPr>
              <a:t>	</a:t>
            </a:r>
            <a:r>
              <a:rPr lang="ca" sz="1000">
                <a:solidFill>
                  <a:srgbClr val="666666"/>
                </a:solidFill>
                <a:latin typeface="Maven Pro"/>
                <a:ea typeface="Maven Pro"/>
                <a:cs typeface="Maven Pro"/>
                <a:sym typeface="Maven Pro"/>
              </a:rPr>
              <a:t>	|	 </a:t>
            </a:r>
            <a:r>
              <a:rPr b="1" lang="ca" sz="1000">
                <a:latin typeface="Maven Pro"/>
                <a:ea typeface="Maven Pro"/>
                <a:cs typeface="Maven Pro"/>
                <a:sym typeface="Maven Pro"/>
              </a:rPr>
              <a:t>Application to Static Aeroelasticity</a:t>
            </a:r>
            <a:r>
              <a:rPr lang="ca" sz="1000">
                <a:solidFill>
                  <a:srgbClr val="666666"/>
                </a:solidFill>
                <a:latin typeface="Maven Pro"/>
                <a:ea typeface="Maven Pro"/>
                <a:cs typeface="Maven Pro"/>
                <a:sym typeface="Maven Pro"/>
              </a:rPr>
              <a:t>		|	      Conclusions	       	|	  Future Steps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p:txBody>
      </p:sp>
      <p:pic>
        <p:nvPicPr>
          <p:cNvPr id="377" name="Google Shape;377;p25"/>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378" name="Google Shape;378;p25"/>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35708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37232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3875600" y="262975"/>
            <a:ext cx="46200" cy="46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txBox="1"/>
          <p:nvPr/>
        </p:nvSpPr>
        <p:spPr>
          <a:xfrm>
            <a:off x="3136425" y="3399075"/>
            <a:ext cx="5530800" cy="363900"/>
          </a:xfrm>
          <a:prstGeom prst="rect">
            <a:avLst/>
          </a:pr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ca">
                <a:solidFill>
                  <a:srgbClr val="1155CC"/>
                </a:solidFill>
                <a:latin typeface="Maven Pro"/>
                <a:ea typeface="Maven Pro"/>
                <a:cs typeface="Maven Pro"/>
                <a:sym typeface="Maven Pro"/>
              </a:rPr>
              <a:t>nSamples</a:t>
            </a:r>
            <a:r>
              <a:rPr lang="ca">
                <a:latin typeface="Maven Pro"/>
                <a:ea typeface="Maven Pro"/>
                <a:cs typeface="Maven Pro"/>
                <a:sym typeface="Maven Pro"/>
              </a:rPr>
              <a:t> = 10	|	</a:t>
            </a:r>
            <a:r>
              <a:rPr i="1" lang="ca">
                <a:solidFill>
                  <a:srgbClr val="134F5C"/>
                </a:solidFill>
                <a:latin typeface="Maven Pro"/>
                <a:ea typeface="Maven Pro"/>
                <a:cs typeface="Maven Pro"/>
                <a:sym typeface="Maven Pro"/>
              </a:rPr>
              <a:t>nCandidates</a:t>
            </a:r>
            <a:r>
              <a:rPr lang="ca">
                <a:latin typeface="Maven Pro"/>
                <a:ea typeface="Maven Pro"/>
                <a:cs typeface="Maven Pro"/>
                <a:sym typeface="Maven Pro"/>
              </a:rPr>
              <a:t> = 50	|	</a:t>
            </a:r>
            <a:r>
              <a:rPr i="1" lang="ca">
                <a:solidFill>
                  <a:srgbClr val="38761D"/>
                </a:solidFill>
                <a:latin typeface="Maven Pro"/>
                <a:ea typeface="Maven Pro"/>
                <a:cs typeface="Maven Pro"/>
                <a:sym typeface="Maven Pro"/>
              </a:rPr>
              <a:t>nKriging</a:t>
            </a:r>
            <a:r>
              <a:rPr lang="ca">
                <a:latin typeface="Maven Pro"/>
                <a:ea typeface="Maven Pro"/>
                <a:cs typeface="Maven Pro"/>
                <a:sym typeface="Maven Pro"/>
              </a:rPr>
              <a:t> = 150</a:t>
            </a:r>
            <a:endParaRPr>
              <a:latin typeface="Maven Pro"/>
              <a:ea typeface="Maven Pro"/>
              <a:cs typeface="Maven Pro"/>
              <a:sym typeface="Maven Pro"/>
            </a:endParaRPr>
          </a:p>
        </p:txBody>
      </p:sp>
      <p:pic>
        <p:nvPicPr>
          <p:cNvPr id="384" name="Google Shape;384;p25"/>
          <p:cNvPicPr preferRelativeResize="0"/>
          <p:nvPr/>
        </p:nvPicPr>
        <p:blipFill rotWithShape="1">
          <a:blip r:embed="rId5">
            <a:alphaModFix/>
          </a:blip>
          <a:srcRect b="23827" l="10429" r="13881" t="21635"/>
          <a:stretch/>
        </p:blipFill>
        <p:spPr>
          <a:xfrm>
            <a:off x="3128975" y="1204275"/>
            <a:ext cx="4709215" cy="2074075"/>
          </a:xfrm>
          <a:prstGeom prst="rect">
            <a:avLst/>
          </a:prstGeom>
          <a:noFill/>
          <a:ln cap="flat" cmpd="sng" w="9525">
            <a:solidFill>
              <a:srgbClr val="666666"/>
            </a:solidFill>
            <a:prstDash val="solid"/>
            <a:round/>
            <a:headEnd len="sm" w="sm" type="none"/>
            <a:tailEnd len="sm" w="sm" type="none"/>
          </a:ln>
        </p:spPr>
      </p:pic>
      <p:pic>
        <p:nvPicPr>
          <p:cNvPr id="385" name="Google Shape;385;p25"/>
          <p:cNvPicPr preferRelativeResize="0"/>
          <p:nvPr/>
        </p:nvPicPr>
        <p:blipFill>
          <a:blip r:embed="rId6">
            <a:alphaModFix/>
          </a:blip>
          <a:stretch>
            <a:fillRect/>
          </a:stretch>
        </p:blipFill>
        <p:spPr>
          <a:xfrm>
            <a:off x="380850" y="1184507"/>
            <a:ext cx="2448074" cy="3126664"/>
          </a:xfrm>
          <a:prstGeom prst="rect">
            <a:avLst/>
          </a:prstGeom>
          <a:noFill/>
          <a:ln cap="flat" cmpd="sng" w="9525">
            <a:solidFill>
              <a:srgbClr val="999999"/>
            </a:solidFill>
            <a:prstDash val="solid"/>
            <a:round/>
            <a:headEnd len="sm" w="sm" type="none"/>
            <a:tailEnd len="sm" w="sm" type="none"/>
          </a:ln>
        </p:spPr>
      </p:pic>
      <p:sp>
        <p:nvSpPr>
          <p:cNvPr id="386" name="Google Shape;386;p25"/>
          <p:cNvSpPr txBox="1"/>
          <p:nvPr/>
        </p:nvSpPr>
        <p:spPr>
          <a:xfrm>
            <a:off x="381000" y="1117100"/>
            <a:ext cx="1714500" cy="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200">
                <a:latin typeface="Maven Pro"/>
                <a:ea typeface="Maven Pro"/>
                <a:cs typeface="Maven Pro"/>
                <a:sym typeface="Maven Pro"/>
              </a:rPr>
              <a:t>VLM mesh</a:t>
            </a:r>
            <a:endParaRPr sz="1200">
              <a:latin typeface="Maven Pro"/>
              <a:ea typeface="Maven Pro"/>
              <a:cs typeface="Maven Pro"/>
              <a:sym typeface="Maven Pro"/>
            </a:endParaRPr>
          </a:p>
        </p:txBody>
      </p:sp>
      <p:sp>
        <p:nvSpPr>
          <p:cNvPr id="387" name="Google Shape;387;p25"/>
          <p:cNvSpPr txBox="1"/>
          <p:nvPr/>
        </p:nvSpPr>
        <p:spPr>
          <a:xfrm>
            <a:off x="3128975" y="1204275"/>
            <a:ext cx="1714500" cy="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200">
                <a:latin typeface="Maven Pro"/>
                <a:ea typeface="Maven Pro"/>
                <a:cs typeface="Maven Pro"/>
                <a:sym typeface="Maven Pro"/>
              </a:rPr>
              <a:t>FEM mesh</a:t>
            </a:r>
            <a:endParaRPr sz="1200">
              <a:latin typeface="Maven Pro"/>
              <a:ea typeface="Maven Pro"/>
              <a:cs typeface="Maven Pro"/>
              <a:sym typeface="Maven Pro"/>
            </a:endParaRPr>
          </a:p>
        </p:txBody>
      </p:sp>
      <p:sp>
        <p:nvSpPr>
          <p:cNvPr id="388" name="Google Shape;388;p25"/>
          <p:cNvSpPr/>
          <p:nvPr/>
        </p:nvSpPr>
        <p:spPr>
          <a:xfrm>
            <a:off x="3032263" y="3890450"/>
            <a:ext cx="1766100" cy="716100"/>
          </a:xfrm>
          <a:prstGeom prst="roundRect">
            <a:avLst>
              <a:gd fmla="val 16667" name="adj"/>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a:t>Aeroelastic code solver ≈ 1min</a:t>
            </a:r>
            <a:endParaRPr/>
          </a:p>
        </p:txBody>
      </p:sp>
      <p:sp>
        <p:nvSpPr>
          <p:cNvPr id="389" name="Google Shape;389;p25"/>
          <p:cNvSpPr/>
          <p:nvPr/>
        </p:nvSpPr>
        <p:spPr>
          <a:xfrm>
            <a:off x="5001700" y="3890450"/>
            <a:ext cx="1558500" cy="7161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a:t>Offline code ≈ 7h30</a:t>
            </a:r>
            <a:endParaRPr/>
          </a:p>
        </p:txBody>
      </p:sp>
      <p:sp>
        <p:nvSpPr>
          <p:cNvPr id="390" name="Google Shape;390;p25"/>
          <p:cNvSpPr/>
          <p:nvPr/>
        </p:nvSpPr>
        <p:spPr>
          <a:xfrm>
            <a:off x="6743025" y="3883700"/>
            <a:ext cx="2087100" cy="7161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a:t>Online code ≈ 0.3 s</a:t>
            </a:r>
            <a:endParaRPr/>
          </a:p>
        </p:txBody>
      </p:sp>
      <p:sp>
        <p:nvSpPr>
          <p:cNvPr id="391" name="Google Shape;391;p25"/>
          <p:cNvSpPr txBox="1"/>
          <p:nvPr/>
        </p:nvSpPr>
        <p:spPr>
          <a:xfrm>
            <a:off x="160800" y="369975"/>
            <a:ext cx="66207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000">
                <a:solidFill>
                  <a:srgbClr val="FFFFFF"/>
                </a:solidFill>
                <a:latin typeface="Maven Pro"/>
                <a:ea typeface="Maven Pro"/>
                <a:cs typeface="Maven Pro"/>
                <a:sym typeface="Maven Pro"/>
              </a:rPr>
              <a:t>Application to Static Aeroelasticity: Results </a:t>
            </a:r>
            <a:endParaRPr b="1" sz="2000">
              <a:solidFill>
                <a:srgbClr val="FFFFFF"/>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26"/>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401" name="Google Shape;401;p26"/>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402" name="Google Shape;402;p26"/>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403" name="Google Shape;403;p26"/>
          <p:cNvSpPr txBox="1"/>
          <p:nvPr/>
        </p:nvSpPr>
        <p:spPr>
          <a:xfrm>
            <a:off x="196700" y="-23300"/>
            <a:ext cx="89472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000">
                <a:solidFill>
                  <a:srgbClr val="666666"/>
                </a:solidFill>
                <a:latin typeface="Maven Pro"/>
                <a:ea typeface="Maven Pro"/>
                <a:cs typeface="Maven Pro"/>
                <a:sym typeface="Maven Pro"/>
              </a:rPr>
              <a:t>|	Methodology</a:t>
            </a:r>
            <a:r>
              <a:rPr b="1" lang="ca" sz="1000">
                <a:solidFill>
                  <a:schemeClr val="dk1"/>
                </a:solidFill>
                <a:latin typeface="Maven Pro"/>
                <a:ea typeface="Maven Pro"/>
                <a:cs typeface="Maven Pro"/>
                <a:sym typeface="Maven Pro"/>
              </a:rPr>
              <a:t>	</a:t>
            </a:r>
            <a:r>
              <a:rPr lang="ca" sz="1000">
                <a:solidFill>
                  <a:srgbClr val="666666"/>
                </a:solidFill>
                <a:latin typeface="Maven Pro"/>
                <a:ea typeface="Maven Pro"/>
                <a:cs typeface="Maven Pro"/>
                <a:sym typeface="Maven Pro"/>
              </a:rPr>
              <a:t>	|	 Application to Static Aeroelasticity		|	      </a:t>
            </a:r>
            <a:r>
              <a:rPr b="1" lang="ca" sz="1000">
                <a:latin typeface="Maven Pro"/>
                <a:ea typeface="Maven Pro"/>
                <a:cs typeface="Maven Pro"/>
                <a:sym typeface="Maven Pro"/>
              </a:rPr>
              <a:t>Conclusions</a:t>
            </a:r>
            <a:r>
              <a:rPr lang="ca" sz="1000">
                <a:solidFill>
                  <a:srgbClr val="666666"/>
                </a:solidFill>
                <a:latin typeface="Maven Pro"/>
                <a:ea typeface="Maven Pro"/>
                <a:cs typeface="Maven Pro"/>
                <a:sym typeface="Maven Pro"/>
              </a:rPr>
              <a:t>     	|	  Future Steps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p:txBody>
      </p:sp>
      <p:sp>
        <p:nvSpPr>
          <p:cNvPr id="404" name="Google Shape;404;p26"/>
          <p:cNvSpPr txBox="1"/>
          <p:nvPr/>
        </p:nvSpPr>
        <p:spPr>
          <a:xfrm>
            <a:off x="237000" y="369975"/>
            <a:ext cx="52494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Conclusions</a:t>
            </a:r>
            <a:endParaRPr b="1" sz="2800">
              <a:solidFill>
                <a:srgbClr val="FFFFFF"/>
              </a:solidFill>
              <a:latin typeface="Maven Pro"/>
              <a:ea typeface="Maven Pro"/>
              <a:cs typeface="Maven Pro"/>
              <a:sym typeface="Maven Pro"/>
            </a:endParaRPr>
          </a:p>
        </p:txBody>
      </p:sp>
      <p:pic>
        <p:nvPicPr>
          <p:cNvPr id="405" name="Google Shape;405;p26"/>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406" name="Google Shape;406;p26"/>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txBox="1"/>
          <p:nvPr/>
        </p:nvSpPr>
        <p:spPr>
          <a:xfrm>
            <a:off x="839600" y="1180775"/>
            <a:ext cx="7446900" cy="139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Maven Pro"/>
              <a:buChar char="●"/>
            </a:pPr>
            <a:r>
              <a:rPr lang="ca">
                <a:solidFill>
                  <a:schemeClr val="dk1"/>
                </a:solidFill>
                <a:latin typeface="Maven Pro"/>
                <a:ea typeface="Maven Pro"/>
                <a:cs typeface="Maven Pro"/>
                <a:sym typeface="Maven Pro"/>
              </a:rPr>
              <a:t>Two nature of errors: </a:t>
            </a:r>
            <a:endParaRPr>
              <a:solidFill>
                <a:schemeClr val="dk1"/>
              </a:solidFill>
              <a:latin typeface="Maven Pro"/>
              <a:ea typeface="Maven Pro"/>
              <a:cs typeface="Maven Pro"/>
              <a:sym typeface="Maven Pro"/>
            </a:endParaRPr>
          </a:p>
          <a:p>
            <a:pPr indent="-317500" lvl="1" marL="914400" rtl="0" algn="l">
              <a:lnSpc>
                <a:spcPct val="115000"/>
              </a:lnSpc>
              <a:spcBef>
                <a:spcPts val="0"/>
              </a:spcBef>
              <a:spcAft>
                <a:spcPts val="0"/>
              </a:spcAft>
              <a:buClr>
                <a:schemeClr val="dk1"/>
              </a:buClr>
              <a:buSzPts val="1400"/>
              <a:buFont typeface="Maven Pro"/>
              <a:buChar char="○"/>
            </a:pPr>
            <a:r>
              <a:rPr lang="ca">
                <a:solidFill>
                  <a:schemeClr val="dk1"/>
                </a:solidFill>
                <a:latin typeface="Maven Pro"/>
                <a:ea typeface="Maven Pro"/>
                <a:cs typeface="Maven Pro"/>
                <a:sym typeface="Maven Pro"/>
              </a:rPr>
              <a:t>Reduced Problem.</a:t>
            </a:r>
            <a:endParaRPr>
              <a:solidFill>
                <a:schemeClr val="dk1"/>
              </a:solidFill>
              <a:latin typeface="Maven Pro"/>
              <a:ea typeface="Maven Pro"/>
              <a:cs typeface="Maven Pro"/>
              <a:sym typeface="Maven Pro"/>
            </a:endParaRPr>
          </a:p>
          <a:p>
            <a:pPr indent="-317500" lvl="1" marL="914400" rtl="0" algn="l">
              <a:lnSpc>
                <a:spcPct val="115000"/>
              </a:lnSpc>
              <a:spcBef>
                <a:spcPts val="0"/>
              </a:spcBef>
              <a:spcAft>
                <a:spcPts val="0"/>
              </a:spcAft>
              <a:buClr>
                <a:schemeClr val="dk1"/>
              </a:buClr>
              <a:buSzPts val="1400"/>
              <a:buFont typeface="Maven Pro"/>
              <a:buChar char="○"/>
            </a:pPr>
            <a:r>
              <a:rPr lang="ca">
                <a:solidFill>
                  <a:schemeClr val="dk1"/>
                </a:solidFill>
                <a:latin typeface="Maven Pro"/>
                <a:ea typeface="Maven Pro"/>
                <a:cs typeface="Maven Pro"/>
                <a:sym typeface="Maven Pro"/>
              </a:rPr>
              <a:t>Interpolation Error.</a:t>
            </a:r>
            <a:endParaRPr>
              <a:solidFill>
                <a:schemeClr val="dk1"/>
              </a:solidFill>
              <a:latin typeface="Maven Pro"/>
              <a:ea typeface="Maven Pro"/>
              <a:cs typeface="Maven Pro"/>
              <a:sym typeface="Maven Pro"/>
            </a:endParaRPr>
          </a:p>
          <a:p>
            <a:pPr indent="-317500" lvl="0" marL="457200" rtl="0" algn="l">
              <a:lnSpc>
                <a:spcPct val="115000"/>
              </a:lnSpc>
              <a:spcBef>
                <a:spcPts val="0"/>
              </a:spcBef>
              <a:spcAft>
                <a:spcPts val="0"/>
              </a:spcAft>
              <a:buSzPts val="1400"/>
              <a:buFont typeface="Maven Pro"/>
              <a:buChar char="●"/>
            </a:pPr>
            <a:r>
              <a:rPr lang="ca">
                <a:latin typeface="Maven Pro"/>
                <a:ea typeface="Maven Pro"/>
                <a:cs typeface="Maven Pro"/>
                <a:sym typeface="Maven Pro"/>
              </a:rPr>
              <a:t>Parametric study:</a:t>
            </a:r>
            <a:endParaRPr>
              <a:latin typeface="Maven Pro"/>
              <a:ea typeface="Maven Pro"/>
              <a:cs typeface="Maven Pro"/>
              <a:sym typeface="Maven Pro"/>
            </a:endParaRPr>
          </a:p>
          <a:p>
            <a:pPr indent="-317500" lvl="1" marL="914400" rtl="0" algn="l">
              <a:lnSpc>
                <a:spcPct val="115000"/>
              </a:lnSpc>
              <a:spcBef>
                <a:spcPts val="0"/>
              </a:spcBef>
              <a:spcAft>
                <a:spcPts val="0"/>
              </a:spcAft>
              <a:buSzPts val="1400"/>
              <a:buFont typeface="Maven Pro"/>
              <a:buChar char="○"/>
            </a:pPr>
            <a:r>
              <a:rPr i="1" lang="ca">
                <a:solidFill>
                  <a:srgbClr val="1155CC"/>
                </a:solidFill>
                <a:latin typeface="Maven Pro"/>
                <a:ea typeface="Maven Pro"/>
                <a:cs typeface="Maven Pro"/>
                <a:sym typeface="Maven Pro"/>
              </a:rPr>
              <a:t>nSamples</a:t>
            </a:r>
            <a:r>
              <a:rPr lang="ca">
                <a:solidFill>
                  <a:schemeClr val="dk1"/>
                </a:solidFill>
                <a:latin typeface="Maven Pro"/>
                <a:ea typeface="Maven Pro"/>
                <a:cs typeface="Maven Pro"/>
                <a:sym typeface="Maven Pro"/>
              </a:rPr>
              <a:t> (base dimension) drives the accuracy of the RB. For improving the results, we could...</a:t>
            </a:r>
            <a:endParaRPr>
              <a:latin typeface="Maven Pro"/>
              <a:ea typeface="Maven Pro"/>
              <a:cs typeface="Maven Pro"/>
              <a:sym typeface="Maven Pro"/>
            </a:endParaRPr>
          </a:p>
          <a:p>
            <a:pPr indent="-317500" lvl="2" marL="1371600" rtl="0" algn="l">
              <a:lnSpc>
                <a:spcPct val="115000"/>
              </a:lnSpc>
              <a:spcBef>
                <a:spcPts val="0"/>
              </a:spcBef>
              <a:spcAft>
                <a:spcPts val="0"/>
              </a:spcAft>
              <a:buSzPts val="1400"/>
              <a:buFont typeface="Maven Pro"/>
              <a:buChar char="■"/>
            </a:pPr>
            <a:r>
              <a:rPr lang="ca">
                <a:latin typeface="Maven Pro"/>
                <a:ea typeface="Maven Pro"/>
                <a:cs typeface="Maven Pro"/>
                <a:sym typeface="Maven Pro"/>
              </a:rPr>
              <a:t>Use more modes (higher </a:t>
            </a:r>
            <a:r>
              <a:rPr i="1" lang="ca">
                <a:solidFill>
                  <a:srgbClr val="1155CC"/>
                </a:solidFill>
                <a:latin typeface="Maven Pro"/>
                <a:ea typeface="Maven Pro"/>
                <a:cs typeface="Maven Pro"/>
                <a:sym typeface="Maven Pro"/>
              </a:rPr>
              <a:t>nSamples</a:t>
            </a:r>
            <a:r>
              <a:rPr lang="ca">
                <a:latin typeface="Maven Pro"/>
                <a:ea typeface="Maven Pro"/>
                <a:cs typeface="Maven Pro"/>
                <a:sym typeface="Maven Pro"/>
              </a:rPr>
              <a:t>).</a:t>
            </a:r>
            <a:endParaRPr>
              <a:latin typeface="Maven Pro"/>
              <a:ea typeface="Maven Pro"/>
              <a:cs typeface="Maven Pro"/>
              <a:sym typeface="Maven Pro"/>
            </a:endParaRPr>
          </a:p>
          <a:p>
            <a:pPr indent="-317500" lvl="2" marL="1371600" rtl="0" algn="l">
              <a:lnSpc>
                <a:spcPct val="115000"/>
              </a:lnSpc>
              <a:spcBef>
                <a:spcPts val="0"/>
              </a:spcBef>
              <a:spcAft>
                <a:spcPts val="0"/>
              </a:spcAft>
              <a:buSzPts val="1400"/>
              <a:buFont typeface="Maven Pro"/>
              <a:buChar char="■"/>
            </a:pPr>
            <a:r>
              <a:rPr lang="ca">
                <a:latin typeface="Maven Pro"/>
                <a:ea typeface="Maven Pro"/>
                <a:cs typeface="Maven Pro"/>
                <a:sym typeface="Maven Pro"/>
              </a:rPr>
              <a:t>Reduce the domain of the problem.</a:t>
            </a:r>
            <a:endParaRPr>
              <a:latin typeface="Maven Pro"/>
              <a:ea typeface="Maven Pro"/>
              <a:cs typeface="Maven Pro"/>
              <a:sym typeface="Maven Pro"/>
            </a:endParaRPr>
          </a:p>
          <a:p>
            <a:pPr indent="-317500" lvl="2" marL="1371600" rtl="0" algn="l">
              <a:lnSpc>
                <a:spcPct val="115000"/>
              </a:lnSpc>
              <a:spcBef>
                <a:spcPts val="0"/>
              </a:spcBef>
              <a:spcAft>
                <a:spcPts val="0"/>
              </a:spcAft>
              <a:buSzPts val="1400"/>
              <a:buFont typeface="Maven Pro"/>
              <a:buChar char="■"/>
            </a:pPr>
            <a:r>
              <a:rPr lang="ca">
                <a:latin typeface="Maven Pro"/>
                <a:ea typeface="Maven Pro"/>
                <a:cs typeface="Maven Pro"/>
                <a:sym typeface="Maven Pro"/>
              </a:rPr>
              <a:t>Implement another method to converge the Reduced Problem inside the Greedy Algorithm.</a:t>
            </a:r>
            <a:endParaRPr>
              <a:latin typeface="Maven Pro"/>
              <a:ea typeface="Maven Pro"/>
              <a:cs typeface="Maven Pro"/>
              <a:sym typeface="Maven Pro"/>
            </a:endParaRPr>
          </a:p>
          <a:p>
            <a:pPr indent="-317500" lvl="1" marL="914400" rtl="0" algn="l">
              <a:lnSpc>
                <a:spcPct val="115000"/>
              </a:lnSpc>
              <a:spcBef>
                <a:spcPts val="0"/>
              </a:spcBef>
              <a:spcAft>
                <a:spcPts val="0"/>
              </a:spcAft>
              <a:buSzPts val="1400"/>
              <a:buFont typeface="Maven Pro"/>
              <a:buChar char="○"/>
            </a:pPr>
            <a:r>
              <a:rPr i="1" lang="ca">
                <a:solidFill>
                  <a:srgbClr val="134F5C"/>
                </a:solidFill>
                <a:latin typeface="Maven Pro"/>
                <a:ea typeface="Maven Pro"/>
                <a:cs typeface="Maven Pro"/>
                <a:sym typeface="Maven Pro"/>
              </a:rPr>
              <a:t>nCandidates</a:t>
            </a:r>
            <a:r>
              <a:rPr lang="ca">
                <a:latin typeface="Maven Pro"/>
                <a:ea typeface="Maven Pro"/>
                <a:cs typeface="Maven Pro"/>
                <a:sym typeface="Maven Pro"/>
              </a:rPr>
              <a:t> + </a:t>
            </a:r>
            <a:r>
              <a:rPr i="1" lang="ca">
                <a:solidFill>
                  <a:srgbClr val="38761D"/>
                </a:solidFill>
                <a:latin typeface="Maven Pro"/>
                <a:ea typeface="Maven Pro"/>
                <a:cs typeface="Maven Pro"/>
                <a:sym typeface="Maven Pro"/>
              </a:rPr>
              <a:t>nKriging</a:t>
            </a:r>
            <a:r>
              <a:rPr lang="ca">
                <a:latin typeface="Maven Pro"/>
                <a:ea typeface="Maven Pro"/>
                <a:cs typeface="Maven Pro"/>
                <a:sym typeface="Maven Pro"/>
              </a:rPr>
              <a:t>: points of interpolation.</a:t>
            </a:r>
            <a:endParaRPr>
              <a:latin typeface="Maven Pro"/>
              <a:ea typeface="Maven Pro"/>
              <a:cs typeface="Maven Pro"/>
              <a:sym typeface="Maven Pro"/>
            </a:endParaRPr>
          </a:p>
          <a:p>
            <a:pPr indent="-317500" lvl="0" marL="457200" rtl="0" algn="l">
              <a:lnSpc>
                <a:spcPct val="115000"/>
              </a:lnSpc>
              <a:spcBef>
                <a:spcPts val="0"/>
              </a:spcBef>
              <a:spcAft>
                <a:spcPts val="0"/>
              </a:spcAft>
              <a:buSzPts val="1400"/>
              <a:buFont typeface="Maven Pro"/>
              <a:buChar char="●"/>
            </a:pPr>
            <a:r>
              <a:rPr b="1" lang="ca">
                <a:latin typeface="Maven Pro"/>
                <a:ea typeface="Maven Pro"/>
                <a:cs typeface="Maven Pro"/>
                <a:sym typeface="Maven Pro"/>
              </a:rPr>
              <a:t>Saving </a:t>
            </a:r>
            <a:r>
              <a:rPr lang="ca">
                <a:latin typeface="Maven Pro"/>
                <a:ea typeface="Maven Pro"/>
                <a:cs typeface="Maven Pro"/>
                <a:sym typeface="Maven Pro"/>
              </a:rPr>
              <a:t>in computation time for the real time simulation.</a:t>
            </a:r>
            <a:endParaRPr>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27"/>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418" name="Google Shape;418;p27"/>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419" name="Google Shape;419;p27"/>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420" name="Google Shape;420;p27"/>
          <p:cNvSpPr txBox="1"/>
          <p:nvPr/>
        </p:nvSpPr>
        <p:spPr>
          <a:xfrm>
            <a:off x="196700" y="-23300"/>
            <a:ext cx="92937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000">
                <a:solidFill>
                  <a:srgbClr val="666666"/>
                </a:solidFill>
                <a:latin typeface="Maven Pro"/>
                <a:ea typeface="Maven Pro"/>
                <a:cs typeface="Maven Pro"/>
                <a:sym typeface="Maven Pro"/>
              </a:rPr>
              <a:t>|	Methodology</a:t>
            </a:r>
            <a:r>
              <a:rPr b="1" lang="ca" sz="1000">
                <a:latin typeface="Maven Pro"/>
                <a:ea typeface="Maven Pro"/>
                <a:cs typeface="Maven Pro"/>
                <a:sym typeface="Maven Pro"/>
              </a:rPr>
              <a:t>	</a:t>
            </a:r>
            <a:r>
              <a:rPr lang="ca" sz="1000">
                <a:solidFill>
                  <a:srgbClr val="666666"/>
                </a:solidFill>
                <a:latin typeface="Maven Pro"/>
                <a:ea typeface="Maven Pro"/>
                <a:cs typeface="Maven Pro"/>
                <a:sym typeface="Maven Pro"/>
              </a:rPr>
              <a:t>	</a:t>
            </a:r>
            <a:r>
              <a:rPr lang="ca" sz="1000">
                <a:solidFill>
                  <a:srgbClr val="666666"/>
                </a:solidFill>
                <a:latin typeface="Maven Pro"/>
                <a:ea typeface="Maven Pro"/>
                <a:cs typeface="Maven Pro"/>
                <a:sym typeface="Maven Pro"/>
              </a:rPr>
              <a:t>|	 Application to Static Aeroelasticity		|	      Conclusions	       	|	  </a:t>
            </a:r>
            <a:r>
              <a:rPr b="1" lang="ca" sz="1000">
                <a:latin typeface="Maven Pro"/>
                <a:ea typeface="Maven Pro"/>
                <a:cs typeface="Maven Pro"/>
                <a:sym typeface="Maven Pro"/>
              </a:rPr>
              <a:t>Future Steps</a:t>
            </a:r>
            <a:r>
              <a:rPr lang="ca" sz="1000">
                <a:solidFill>
                  <a:srgbClr val="666666"/>
                </a:solidFill>
                <a:latin typeface="Maven Pro"/>
                <a:ea typeface="Maven Pro"/>
                <a:cs typeface="Maven Pro"/>
                <a:sym typeface="Maven Pro"/>
              </a:rPr>
              <a:t>		|</a:t>
            </a:r>
            <a:endParaRPr sz="1000">
              <a:solidFill>
                <a:srgbClr val="666666"/>
              </a:solidFill>
              <a:latin typeface="Maven Pro"/>
              <a:ea typeface="Maven Pro"/>
              <a:cs typeface="Maven Pro"/>
              <a:sym typeface="Maven Pro"/>
            </a:endParaRPr>
          </a:p>
        </p:txBody>
      </p:sp>
      <p:sp>
        <p:nvSpPr>
          <p:cNvPr id="421" name="Google Shape;421;p27"/>
          <p:cNvSpPr txBox="1"/>
          <p:nvPr/>
        </p:nvSpPr>
        <p:spPr>
          <a:xfrm>
            <a:off x="237000" y="369975"/>
            <a:ext cx="52494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Future Steps</a:t>
            </a:r>
            <a:endParaRPr b="1" sz="2800">
              <a:solidFill>
                <a:srgbClr val="FFFFFF"/>
              </a:solidFill>
              <a:latin typeface="Maven Pro"/>
              <a:ea typeface="Maven Pro"/>
              <a:cs typeface="Maven Pro"/>
              <a:sym typeface="Maven Pro"/>
            </a:endParaRPr>
          </a:p>
        </p:txBody>
      </p:sp>
      <p:pic>
        <p:nvPicPr>
          <p:cNvPr id="422" name="Google Shape;422;p27"/>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423" name="Google Shape;423;p27"/>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27"/>
          <p:cNvPicPr preferRelativeResize="0"/>
          <p:nvPr/>
        </p:nvPicPr>
        <p:blipFill>
          <a:blip r:embed="rId5">
            <a:alphaModFix/>
          </a:blip>
          <a:stretch>
            <a:fillRect/>
          </a:stretch>
        </p:blipFill>
        <p:spPr>
          <a:xfrm>
            <a:off x="3160525" y="1907313"/>
            <a:ext cx="548700" cy="456062"/>
          </a:xfrm>
          <a:prstGeom prst="rect">
            <a:avLst/>
          </a:prstGeom>
          <a:noFill/>
          <a:ln>
            <a:noFill/>
          </a:ln>
        </p:spPr>
      </p:pic>
      <p:pic>
        <p:nvPicPr>
          <p:cNvPr id="426" name="Google Shape;426;p27"/>
          <p:cNvPicPr preferRelativeResize="0"/>
          <p:nvPr/>
        </p:nvPicPr>
        <p:blipFill>
          <a:blip r:embed="rId6">
            <a:alphaModFix/>
          </a:blip>
          <a:stretch>
            <a:fillRect/>
          </a:stretch>
        </p:blipFill>
        <p:spPr>
          <a:xfrm>
            <a:off x="3074321" y="1262125"/>
            <a:ext cx="548700" cy="545065"/>
          </a:xfrm>
          <a:prstGeom prst="rect">
            <a:avLst/>
          </a:prstGeom>
          <a:noFill/>
          <a:ln>
            <a:noFill/>
          </a:ln>
        </p:spPr>
      </p:pic>
      <p:sp>
        <p:nvSpPr>
          <p:cNvPr id="427" name="Google Shape;427;p27"/>
          <p:cNvSpPr txBox="1"/>
          <p:nvPr/>
        </p:nvSpPr>
        <p:spPr>
          <a:xfrm>
            <a:off x="409575" y="1200150"/>
            <a:ext cx="2799600" cy="10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a:latin typeface="Maven Pro"/>
                <a:ea typeface="Maven Pro"/>
                <a:cs typeface="Maven Pro"/>
                <a:sym typeface="Maven Pro"/>
              </a:rPr>
              <a:t>OpenAeroStruct_v2</a:t>
            </a:r>
            <a:r>
              <a:rPr lang="ca">
                <a:latin typeface="Maven Pro"/>
                <a:ea typeface="Maven Pro"/>
                <a:cs typeface="Maven Pro"/>
                <a:sym typeface="Maven Pro"/>
              </a:rPr>
              <a:t>: </a:t>
            </a:r>
            <a:r>
              <a:rPr b="1" lang="ca">
                <a:solidFill>
                  <a:srgbClr val="38761D"/>
                </a:solidFill>
                <a:latin typeface="Maven Pro"/>
                <a:ea typeface="Maven Pro"/>
                <a:cs typeface="Maven Pro"/>
                <a:sym typeface="Maven Pro"/>
              </a:rPr>
              <a:t>VLM</a:t>
            </a:r>
            <a:r>
              <a:rPr lang="ca">
                <a:latin typeface="Maven Pro"/>
                <a:ea typeface="Maven Pro"/>
                <a:cs typeface="Maven Pro"/>
                <a:sym typeface="Maven Pro"/>
              </a:rPr>
              <a:t> + </a:t>
            </a:r>
            <a:r>
              <a:rPr b="1" lang="ca">
                <a:solidFill>
                  <a:srgbClr val="B45F06"/>
                </a:solidFill>
                <a:latin typeface="Maven Pro"/>
                <a:ea typeface="Maven Pro"/>
                <a:cs typeface="Maven Pro"/>
                <a:sym typeface="Maven Pro"/>
              </a:rPr>
              <a:t>Wingbox FEM</a:t>
            </a:r>
            <a:endParaRPr b="1">
              <a:solidFill>
                <a:srgbClr val="B45F06"/>
              </a:solidFill>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t/>
            </a:r>
            <a:endParaRPr sz="800">
              <a:latin typeface="Maven Pro"/>
              <a:ea typeface="Maven Pro"/>
              <a:cs typeface="Maven Pro"/>
              <a:sym typeface="Maven Pro"/>
            </a:endParaRPr>
          </a:p>
          <a:p>
            <a:pPr indent="0" lvl="0" marL="0" rtl="0" algn="l">
              <a:spcBef>
                <a:spcPts val="0"/>
              </a:spcBef>
              <a:spcAft>
                <a:spcPts val="0"/>
              </a:spcAft>
              <a:buNone/>
            </a:pPr>
            <a:r>
              <a:rPr lang="ca">
                <a:latin typeface="Maven Pro"/>
                <a:ea typeface="Maven Pro"/>
                <a:cs typeface="Maven Pro"/>
                <a:sym typeface="Maven Pro"/>
              </a:rPr>
              <a:t>→ </a:t>
            </a:r>
            <a:r>
              <a:rPr i="1" lang="ca" u="sng">
                <a:latin typeface="Maven Pro"/>
                <a:ea typeface="Maven Pro"/>
                <a:cs typeface="Maven Pro"/>
                <a:sym typeface="Maven Pro"/>
              </a:rPr>
              <a:t>Optimizer</a:t>
            </a:r>
            <a:r>
              <a:rPr lang="ca">
                <a:latin typeface="Maven Pro"/>
                <a:ea typeface="Maven Pro"/>
                <a:cs typeface="Maven Pro"/>
                <a:sym typeface="Maven Pro"/>
              </a:rPr>
              <a:t>:</a:t>
            </a:r>
            <a:endParaRPr b="1">
              <a:solidFill>
                <a:srgbClr val="4A86E8"/>
              </a:solidFill>
              <a:latin typeface="Maven Pro"/>
              <a:ea typeface="Maven Pro"/>
              <a:cs typeface="Maven Pro"/>
              <a:sym typeface="Maven Pro"/>
            </a:endParaRPr>
          </a:p>
        </p:txBody>
      </p:sp>
      <p:sp>
        <p:nvSpPr>
          <p:cNvPr id="428" name="Google Shape;428;p27"/>
          <p:cNvSpPr txBox="1"/>
          <p:nvPr/>
        </p:nvSpPr>
        <p:spPr>
          <a:xfrm>
            <a:off x="4131100" y="1141750"/>
            <a:ext cx="4841700" cy="1060800"/>
          </a:xfrm>
          <a:prstGeom prst="rect">
            <a:avLst/>
          </a:prstGeom>
          <a:noFill/>
          <a:ln cap="flat" cmpd="sng" w="19050">
            <a:solidFill>
              <a:srgbClr val="434343"/>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ca" sz="1200">
                <a:latin typeface="Maven Pro"/>
                <a:ea typeface="Maven Pro"/>
                <a:cs typeface="Maven Pro"/>
                <a:sym typeface="Maven Pro"/>
              </a:rPr>
              <a:t>Reduced Base using POD+Kriging methodology for 17 parameters:</a:t>
            </a:r>
            <a:endParaRPr sz="1200">
              <a:latin typeface="Maven Pro"/>
              <a:ea typeface="Maven Pro"/>
              <a:cs typeface="Maven Pro"/>
              <a:sym typeface="Maven Pro"/>
            </a:endParaRPr>
          </a:p>
          <a:p>
            <a:pPr indent="-304800" lvl="0" marL="457200" rtl="0" algn="l">
              <a:spcBef>
                <a:spcPts val="0"/>
              </a:spcBef>
              <a:spcAft>
                <a:spcPts val="0"/>
              </a:spcAft>
              <a:buSzPts val="1200"/>
              <a:buFont typeface="Maven Pro"/>
              <a:buChar char="★"/>
            </a:pPr>
            <a:r>
              <a:rPr lang="ca" sz="1200">
                <a:latin typeface="Maven Pro"/>
                <a:ea typeface="Maven Pro"/>
                <a:cs typeface="Maven Pro"/>
                <a:sym typeface="Maven Pro"/>
              </a:rPr>
              <a:t>4 for Aerodynamics</a:t>
            </a:r>
            <a:endParaRPr sz="1200">
              <a:latin typeface="Maven Pro"/>
              <a:ea typeface="Maven Pro"/>
              <a:cs typeface="Maven Pro"/>
              <a:sym typeface="Maven Pro"/>
            </a:endParaRPr>
          </a:p>
          <a:p>
            <a:pPr indent="-304800" lvl="0" marL="457200" rtl="0" algn="l">
              <a:spcBef>
                <a:spcPts val="0"/>
              </a:spcBef>
              <a:spcAft>
                <a:spcPts val="0"/>
              </a:spcAft>
              <a:buSzPts val="1200"/>
              <a:buFont typeface="Maven Pro"/>
              <a:buChar char="★"/>
            </a:pPr>
            <a:r>
              <a:rPr lang="ca" sz="1200">
                <a:latin typeface="Maven Pro"/>
                <a:ea typeface="Maven Pro"/>
                <a:cs typeface="Maven Pro"/>
                <a:sym typeface="Maven Pro"/>
              </a:rPr>
              <a:t>4 for Structures</a:t>
            </a:r>
            <a:endParaRPr sz="1200">
              <a:latin typeface="Maven Pro"/>
              <a:ea typeface="Maven Pro"/>
              <a:cs typeface="Maven Pro"/>
              <a:sym typeface="Maven Pro"/>
            </a:endParaRPr>
          </a:p>
          <a:p>
            <a:pPr indent="-304800" lvl="0" marL="457200" rtl="0" algn="l">
              <a:spcBef>
                <a:spcPts val="0"/>
              </a:spcBef>
              <a:spcAft>
                <a:spcPts val="0"/>
              </a:spcAft>
              <a:buSzPts val="1200"/>
              <a:buFont typeface="Maven Pro"/>
              <a:buChar char="★"/>
            </a:pPr>
            <a:r>
              <a:rPr lang="ca" sz="1200">
                <a:latin typeface="Maven Pro"/>
                <a:ea typeface="Maven Pro"/>
                <a:cs typeface="Maven Pro"/>
                <a:sym typeface="Maven Pro"/>
              </a:rPr>
              <a:t>3 for Fuel Data</a:t>
            </a:r>
            <a:endParaRPr sz="1200">
              <a:latin typeface="Maven Pro"/>
              <a:ea typeface="Maven Pro"/>
              <a:cs typeface="Maven Pro"/>
              <a:sym typeface="Maven Pro"/>
            </a:endParaRPr>
          </a:p>
          <a:p>
            <a:pPr indent="-304800" lvl="0" marL="457200" rtl="0" algn="l">
              <a:spcBef>
                <a:spcPts val="0"/>
              </a:spcBef>
              <a:spcAft>
                <a:spcPts val="0"/>
              </a:spcAft>
              <a:buSzPts val="1200"/>
              <a:buFont typeface="Maven Pro"/>
              <a:buChar char="★"/>
            </a:pPr>
            <a:r>
              <a:rPr lang="ca" sz="1200">
                <a:latin typeface="Maven Pro"/>
                <a:ea typeface="Maven Pro"/>
                <a:cs typeface="Maven Pro"/>
                <a:sym typeface="Maven Pro"/>
              </a:rPr>
              <a:t>6 for Mission Requirements</a:t>
            </a:r>
            <a:endParaRPr sz="1200">
              <a:latin typeface="Maven Pro"/>
              <a:ea typeface="Maven Pro"/>
              <a:cs typeface="Maven Pro"/>
              <a:sym typeface="Maven Pro"/>
            </a:endParaRPr>
          </a:p>
        </p:txBody>
      </p:sp>
      <p:pic>
        <p:nvPicPr>
          <p:cNvPr id="429" name="Google Shape;429;p27"/>
          <p:cNvPicPr preferRelativeResize="0"/>
          <p:nvPr/>
        </p:nvPicPr>
        <p:blipFill>
          <a:blip r:embed="rId7">
            <a:alphaModFix/>
          </a:blip>
          <a:stretch>
            <a:fillRect/>
          </a:stretch>
        </p:blipFill>
        <p:spPr>
          <a:xfrm>
            <a:off x="1661900" y="2116200"/>
            <a:ext cx="1336225" cy="197350"/>
          </a:xfrm>
          <a:prstGeom prst="rect">
            <a:avLst/>
          </a:prstGeom>
          <a:noFill/>
          <a:ln>
            <a:noFill/>
          </a:ln>
        </p:spPr>
      </p:pic>
      <p:pic>
        <p:nvPicPr>
          <p:cNvPr id="430" name="Google Shape;430;p27"/>
          <p:cNvPicPr preferRelativeResize="0"/>
          <p:nvPr/>
        </p:nvPicPr>
        <p:blipFill>
          <a:blip r:embed="rId8">
            <a:alphaModFix/>
          </a:blip>
          <a:stretch>
            <a:fillRect/>
          </a:stretch>
        </p:blipFill>
        <p:spPr>
          <a:xfrm>
            <a:off x="2805550" y="3258149"/>
            <a:ext cx="2430249" cy="1060923"/>
          </a:xfrm>
          <a:prstGeom prst="rect">
            <a:avLst/>
          </a:prstGeom>
          <a:noFill/>
          <a:ln>
            <a:noFill/>
          </a:ln>
        </p:spPr>
      </p:pic>
      <p:pic>
        <p:nvPicPr>
          <p:cNvPr id="431" name="Google Shape;431;p27"/>
          <p:cNvPicPr preferRelativeResize="0"/>
          <p:nvPr/>
        </p:nvPicPr>
        <p:blipFill>
          <a:blip r:embed="rId9">
            <a:alphaModFix/>
          </a:blip>
          <a:stretch>
            <a:fillRect/>
          </a:stretch>
        </p:blipFill>
        <p:spPr>
          <a:xfrm>
            <a:off x="757428" y="2829475"/>
            <a:ext cx="1864657" cy="1716000"/>
          </a:xfrm>
          <a:prstGeom prst="rect">
            <a:avLst/>
          </a:prstGeom>
          <a:noFill/>
          <a:ln>
            <a:noFill/>
          </a:ln>
        </p:spPr>
      </p:pic>
      <p:sp>
        <p:nvSpPr>
          <p:cNvPr id="432" name="Google Shape;432;p27"/>
          <p:cNvSpPr txBox="1"/>
          <p:nvPr/>
        </p:nvSpPr>
        <p:spPr>
          <a:xfrm>
            <a:off x="409575" y="2311100"/>
            <a:ext cx="4088400" cy="2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ca" sz="1000">
                <a:solidFill>
                  <a:schemeClr val="dk1"/>
                </a:solidFill>
                <a:latin typeface="Maven Pro"/>
                <a:ea typeface="Maven Pro"/>
                <a:cs typeface="Maven Pro"/>
                <a:sym typeface="Maven Pro"/>
              </a:rPr>
              <a:t>[Jasa et al., Structural and Multidisciplinary Optimization, 2018]</a:t>
            </a:r>
            <a:endParaRPr sz="1000">
              <a:solidFill>
                <a:schemeClr val="dk1"/>
              </a:solidFill>
              <a:latin typeface="Maven Pro"/>
              <a:ea typeface="Maven Pro"/>
              <a:cs typeface="Maven Pro"/>
              <a:sym typeface="Maven Pro"/>
            </a:endParaRPr>
          </a:p>
        </p:txBody>
      </p:sp>
      <p:sp>
        <p:nvSpPr>
          <p:cNvPr id="433" name="Google Shape;433;p27"/>
          <p:cNvSpPr txBox="1"/>
          <p:nvPr/>
        </p:nvSpPr>
        <p:spPr>
          <a:xfrm>
            <a:off x="3359725" y="4416916"/>
            <a:ext cx="32538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000">
                <a:solidFill>
                  <a:schemeClr val="dk1"/>
                </a:solidFill>
                <a:latin typeface="Maven Pro"/>
                <a:ea typeface="Maven Pro"/>
                <a:cs typeface="Maven Pro"/>
                <a:sym typeface="Maven Pro"/>
              </a:rPr>
              <a:t>[</a:t>
            </a:r>
            <a:r>
              <a:rPr lang="ca" sz="1000">
                <a:solidFill>
                  <a:schemeClr val="dk1"/>
                </a:solidFill>
                <a:latin typeface="Maven Pro"/>
                <a:ea typeface="Maven Pro"/>
                <a:cs typeface="Maven Pro"/>
                <a:sym typeface="Maven Pro"/>
              </a:rPr>
              <a:t>Chauhan et al., EngOpt, 2018]</a:t>
            </a:r>
            <a:endParaRPr sz="1000">
              <a:latin typeface="Maven Pro"/>
              <a:ea typeface="Maven Pro"/>
              <a:cs typeface="Maven Pro"/>
              <a:sym typeface="Maven Pro"/>
            </a:endParaRPr>
          </a:p>
        </p:txBody>
      </p:sp>
      <p:pic>
        <p:nvPicPr>
          <p:cNvPr id="434" name="Google Shape;434;p27"/>
          <p:cNvPicPr preferRelativeResize="0"/>
          <p:nvPr/>
        </p:nvPicPr>
        <p:blipFill>
          <a:blip r:embed="rId10">
            <a:alphaModFix/>
          </a:blip>
          <a:stretch>
            <a:fillRect/>
          </a:stretch>
        </p:blipFill>
        <p:spPr>
          <a:xfrm>
            <a:off x="5419275" y="2278750"/>
            <a:ext cx="3497900" cy="23429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28"/>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444" name="Google Shape;444;p28"/>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445" name="Google Shape;445;p28"/>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446" name="Google Shape;446;p28"/>
          <p:cNvSpPr txBox="1"/>
          <p:nvPr/>
        </p:nvSpPr>
        <p:spPr>
          <a:xfrm>
            <a:off x="237000" y="369975"/>
            <a:ext cx="52494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References</a:t>
            </a:r>
            <a:endParaRPr b="1" sz="2800">
              <a:solidFill>
                <a:srgbClr val="FFFFFF"/>
              </a:solidFill>
              <a:latin typeface="Maven Pro"/>
              <a:ea typeface="Maven Pro"/>
              <a:cs typeface="Maven Pro"/>
              <a:sym typeface="Maven Pro"/>
            </a:endParaRPr>
          </a:p>
        </p:txBody>
      </p:sp>
      <p:pic>
        <p:nvPicPr>
          <p:cNvPr id="447" name="Google Shape;447;p28"/>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448" name="Google Shape;448;p28"/>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txBox="1"/>
          <p:nvPr/>
        </p:nvSpPr>
        <p:spPr>
          <a:xfrm>
            <a:off x="237000" y="1123950"/>
            <a:ext cx="8639400" cy="336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ca" sz="1100">
                <a:solidFill>
                  <a:schemeClr val="dk1"/>
                </a:solidFill>
                <a:latin typeface="Maven Pro"/>
                <a:ea typeface="Maven Pro"/>
                <a:cs typeface="Maven Pro"/>
                <a:sym typeface="Maven Pro"/>
              </a:rPr>
              <a:t>[1] Kutz, J.N., Brunton, S.L., Brunton, B.W. and Proctor, J.L., "Dynamic Mode Decomposition: Data-Driven Modeling of Complex Systems", 1st ed., SIAM, Philadelphia, 2016.</a:t>
            </a:r>
            <a:endParaRPr sz="1100">
              <a:solidFill>
                <a:schemeClr val="dk1"/>
              </a:solidFill>
              <a:latin typeface="Maven Pro"/>
              <a:ea typeface="Maven Pro"/>
              <a:cs typeface="Maven Pro"/>
              <a:sym typeface="Maven Pro"/>
            </a:endParaRPr>
          </a:p>
          <a:p>
            <a:pPr indent="0" lvl="0" marL="0" rtl="0" algn="l">
              <a:lnSpc>
                <a:spcPct val="115000"/>
              </a:lnSpc>
              <a:spcBef>
                <a:spcPts val="0"/>
              </a:spcBef>
              <a:spcAft>
                <a:spcPts val="0"/>
              </a:spcAft>
              <a:buNone/>
            </a:pPr>
            <a:r>
              <a:rPr lang="ca" sz="1100">
                <a:solidFill>
                  <a:schemeClr val="dk1"/>
                </a:solidFill>
                <a:latin typeface="Maven Pro"/>
                <a:ea typeface="Maven Pro"/>
                <a:cs typeface="Maven Pro"/>
                <a:sym typeface="Maven Pro"/>
              </a:rPr>
              <a:t>[2] Rozza, G., Ballarin, F., Mada, Y., “Reduced order methods for parametric Fluid-Structure Interaction problems: applications to haemodynamics”, SISSA International School for Advanced Studies, 2017.</a:t>
            </a:r>
            <a:r>
              <a:rPr lang="ca"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ca" sz="1100">
                <a:solidFill>
                  <a:schemeClr val="dk1"/>
                </a:solidFill>
                <a:latin typeface="Maven Pro"/>
                <a:ea typeface="Maven Pro"/>
                <a:cs typeface="Maven Pro"/>
                <a:sym typeface="Maven Pro"/>
              </a:rPr>
              <a:t>[3] Kutz, J. N., "Data-Driven Modeling &amp; Scientific Computation: Methods for Complex Systems &amp; Big Data", 1st ed., Oxford University Press, Oxford, 2013.</a:t>
            </a:r>
            <a:r>
              <a:rPr lang="ca"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ca" sz="1100">
                <a:solidFill>
                  <a:schemeClr val="dk1"/>
                </a:solidFill>
                <a:latin typeface="Maven Pro"/>
                <a:ea typeface="Maven Pro"/>
                <a:cs typeface="Maven Pro"/>
                <a:sym typeface="Maven Pro"/>
              </a:rPr>
              <a:t>[4] Amsallem, D., “An Adaptive and Efficient Greedy Procedure for the Optimal Training of Parametric Reduced-Order Models”, International Journal for Numerical Methods in Engineering, 2014.</a:t>
            </a:r>
            <a:endParaRPr sz="1100">
              <a:solidFill>
                <a:schemeClr val="dk1"/>
              </a:solidFill>
              <a:latin typeface="Maven Pro"/>
              <a:ea typeface="Maven Pro"/>
              <a:cs typeface="Maven Pro"/>
              <a:sym typeface="Maven Pro"/>
            </a:endParaRPr>
          </a:p>
          <a:p>
            <a:pPr indent="0" lvl="0" marL="0" rtl="0" algn="l">
              <a:lnSpc>
                <a:spcPct val="115000"/>
              </a:lnSpc>
              <a:spcBef>
                <a:spcPts val="0"/>
              </a:spcBef>
              <a:spcAft>
                <a:spcPts val="0"/>
              </a:spcAft>
              <a:buNone/>
            </a:pPr>
            <a:r>
              <a:rPr lang="ca" sz="1100">
                <a:solidFill>
                  <a:schemeClr val="dk1"/>
                </a:solidFill>
                <a:latin typeface="Maven Pro"/>
                <a:ea typeface="Maven Pro"/>
                <a:cs typeface="Maven Pro"/>
                <a:sym typeface="Maven Pro"/>
              </a:rPr>
              <a:t>[5] Rasmussen, C.E., Williams, </a:t>
            </a:r>
            <a:r>
              <a:rPr lang="ca" sz="1100">
                <a:solidFill>
                  <a:schemeClr val="dk1"/>
                </a:solidFill>
                <a:latin typeface="Maven Pro"/>
                <a:ea typeface="Maven Pro"/>
                <a:cs typeface="Maven Pro"/>
                <a:sym typeface="Maven Pro"/>
              </a:rPr>
              <a:t>C.K.I.</a:t>
            </a:r>
            <a:r>
              <a:rPr lang="ca" sz="1100">
                <a:solidFill>
                  <a:schemeClr val="dk1"/>
                </a:solidFill>
                <a:latin typeface="Maven Pro"/>
                <a:ea typeface="Maven Pro"/>
                <a:cs typeface="Maven Pro"/>
                <a:sym typeface="Maven Pro"/>
              </a:rPr>
              <a:t>, “Gaussian Processes for Machine Learning”, the MIT Press, 2006.</a:t>
            </a:r>
            <a:endParaRPr sz="1100">
              <a:solidFill>
                <a:schemeClr val="dk1"/>
              </a:solidFill>
              <a:latin typeface="Maven Pro"/>
              <a:ea typeface="Maven Pro"/>
              <a:cs typeface="Maven Pro"/>
              <a:sym typeface="Maven Pro"/>
            </a:endParaRPr>
          </a:p>
          <a:p>
            <a:pPr indent="0" lvl="0" marL="0" rtl="0" algn="l">
              <a:lnSpc>
                <a:spcPct val="115000"/>
              </a:lnSpc>
              <a:spcBef>
                <a:spcPts val="0"/>
              </a:spcBef>
              <a:spcAft>
                <a:spcPts val="0"/>
              </a:spcAft>
              <a:buNone/>
            </a:pPr>
            <a:r>
              <a:rPr lang="ca" sz="1100">
                <a:solidFill>
                  <a:schemeClr val="dk1"/>
                </a:solidFill>
                <a:latin typeface="Maven Pro"/>
                <a:ea typeface="Maven Pro"/>
                <a:cs typeface="Maven Pro"/>
                <a:sym typeface="Maven Pro"/>
              </a:rPr>
              <a:t>[6] Matheron, G., “Les variables régionalisées et leur estimation: Une application de la théorie des fonctions aléatoires aux sciences de la nature”, Masson, 1965.</a:t>
            </a:r>
            <a:r>
              <a:rPr lang="ca"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ca" sz="1100">
                <a:solidFill>
                  <a:schemeClr val="dk1"/>
                </a:solidFill>
                <a:latin typeface="Maven Pro"/>
                <a:ea typeface="Maven Pro"/>
                <a:cs typeface="Maven Pro"/>
                <a:sym typeface="Maven Pro"/>
              </a:rPr>
              <a:t>[7] Wahba, G., "Spline Models for Observational Data", Society for Industrial and Applied Mathematics (SIAM), 1990.</a:t>
            </a:r>
            <a:r>
              <a:rPr lang="ca"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ca" sz="1100">
                <a:solidFill>
                  <a:schemeClr val="dk1"/>
                </a:solidFill>
                <a:latin typeface="Maven Pro"/>
                <a:ea typeface="Maven Pro"/>
                <a:cs typeface="Maven Pro"/>
                <a:sym typeface="Maven Pro"/>
              </a:rPr>
              <a:t>[8]</a:t>
            </a:r>
            <a:r>
              <a:rPr lang="ca" sz="1100">
                <a:latin typeface="Maven Pro"/>
                <a:ea typeface="Maven Pro"/>
                <a:cs typeface="Maven Pro"/>
                <a:sym typeface="Maven Pro"/>
              </a:rPr>
              <a:t> </a:t>
            </a:r>
            <a:r>
              <a:rPr lang="ca" sz="1100" u="sng">
                <a:latin typeface="Maven Pro"/>
                <a:ea typeface="Maven Pro"/>
                <a:cs typeface="Maven Pro"/>
                <a:sym typeface="Maven Pro"/>
                <a:hlinkClick r:id="rId5"/>
              </a:rPr>
              <a:t>http://www.dlr.de/ae/en/desktopdefault.aspx/tabid-1596/</a:t>
            </a:r>
            <a:endParaRPr sz="1100"/>
          </a:p>
          <a:p>
            <a:pPr indent="0" lvl="0" marL="0" rtl="0" algn="l">
              <a:lnSpc>
                <a:spcPct val="115000"/>
              </a:lnSpc>
              <a:spcBef>
                <a:spcPts val="0"/>
              </a:spcBef>
              <a:spcAft>
                <a:spcPts val="0"/>
              </a:spcAft>
              <a:buNone/>
            </a:pPr>
            <a:r>
              <a:rPr lang="ca" sz="1100">
                <a:solidFill>
                  <a:schemeClr val="dk1"/>
                </a:solidFill>
                <a:latin typeface="Maven Pro"/>
                <a:ea typeface="Maven Pro"/>
                <a:cs typeface="Maven Pro"/>
                <a:sym typeface="Maven Pro"/>
              </a:rPr>
              <a:t>[9] Jasa, J.P., Hwang, J.T., Martins J.R.R.A., “Open-Source Coupled Aerostructural Optimization using Python”, Structural and Multidisciplinary Optimization, 2018.</a:t>
            </a:r>
            <a:endParaRPr sz="1100">
              <a:solidFill>
                <a:schemeClr val="dk1"/>
              </a:solidFill>
              <a:latin typeface="Maven Pro"/>
              <a:ea typeface="Maven Pro"/>
              <a:cs typeface="Maven Pro"/>
              <a:sym typeface="Maven Pro"/>
            </a:endParaRPr>
          </a:p>
          <a:p>
            <a:pPr indent="0" lvl="0" marL="0" rtl="0" algn="l">
              <a:lnSpc>
                <a:spcPct val="115000"/>
              </a:lnSpc>
              <a:spcBef>
                <a:spcPts val="0"/>
              </a:spcBef>
              <a:spcAft>
                <a:spcPts val="0"/>
              </a:spcAft>
              <a:buNone/>
            </a:pPr>
            <a:r>
              <a:rPr lang="ca" sz="1100">
                <a:solidFill>
                  <a:schemeClr val="dk1"/>
                </a:solidFill>
                <a:latin typeface="Maven Pro"/>
                <a:ea typeface="Maven Pro"/>
                <a:cs typeface="Maven Pro"/>
                <a:sym typeface="Maven Pro"/>
              </a:rPr>
              <a:t>[10] Chauhan, S.S., Martins J.R.R.A., “Low-Fidelity Aerostructural Optimization of Aircraft Wings with a Simplified Wingbox Model Using OpenAeroStruct”, EngOpt 2018 Proceedings of the 6</a:t>
            </a:r>
            <a:r>
              <a:rPr baseline="30000" lang="ca" sz="1100">
                <a:solidFill>
                  <a:schemeClr val="dk1"/>
                </a:solidFill>
                <a:latin typeface="Maven Pro"/>
                <a:ea typeface="Maven Pro"/>
                <a:cs typeface="Maven Pro"/>
                <a:sym typeface="Maven Pro"/>
              </a:rPr>
              <a:t>th</a:t>
            </a:r>
            <a:r>
              <a:rPr lang="ca" sz="1100">
                <a:solidFill>
                  <a:schemeClr val="dk1"/>
                </a:solidFill>
                <a:latin typeface="Maven Pro"/>
                <a:ea typeface="Maven Pro"/>
                <a:cs typeface="Maven Pro"/>
                <a:sym typeface="Maven Pro"/>
              </a:rPr>
              <a:t> International Conference on Engineering Optimization, Springer, 2018.</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177EE"/>
            </a:gs>
            <a:gs pos="73000">
              <a:srgbClr val="215ABC"/>
            </a:gs>
            <a:gs pos="100000">
              <a:srgbClr val="1155CC"/>
            </a:gs>
          </a:gsLst>
          <a:path path="circle">
            <a:fillToRect b="50%" l="50%" r="50%" t="50%"/>
          </a:path>
          <a:tileRect/>
        </a:gradFill>
      </p:bgPr>
    </p:bg>
    <p:spTree>
      <p:nvGrpSpPr>
        <p:cNvPr id="454" name="Shape 454"/>
        <p:cNvGrpSpPr/>
        <p:nvPr/>
      </p:nvGrpSpPr>
      <p:grpSpPr>
        <a:xfrm>
          <a:off x="0" y="0"/>
          <a:ext cx="0" cy="0"/>
          <a:chOff x="0" y="0"/>
          <a:chExt cx="0" cy="0"/>
        </a:xfrm>
      </p:grpSpPr>
      <p:sp>
        <p:nvSpPr>
          <p:cNvPr id="455" name="Google Shape;455;p29"/>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456" name="Google Shape;456;p29"/>
          <p:cNvSpPr txBox="1"/>
          <p:nvPr/>
        </p:nvSpPr>
        <p:spPr>
          <a:xfrm>
            <a:off x="1799100" y="808125"/>
            <a:ext cx="52494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6000">
                <a:solidFill>
                  <a:srgbClr val="B7B7B7"/>
                </a:solidFill>
                <a:latin typeface="Maven Pro"/>
                <a:ea typeface="Maven Pro"/>
                <a:cs typeface="Maven Pro"/>
                <a:sym typeface="Maven Pro"/>
              </a:rPr>
              <a:t>THANK YOU FOR THE ATTENTION</a:t>
            </a:r>
            <a:endParaRPr b="1" sz="6000">
              <a:solidFill>
                <a:srgbClr val="B7B7B7"/>
              </a:solidFill>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30"/>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466" name="Google Shape;466;p30"/>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467" name="Google Shape;467;p30"/>
          <p:cNvSpPr txBox="1"/>
          <p:nvPr/>
        </p:nvSpPr>
        <p:spPr>
          <a:xfrm>
            <a:off x="160800" y="369975"/>
            <a:ext cx="66207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000">
                <a:solidFill>
                  <a:srgbClr val="FFFFFF"/>
                </a:solidFill>
                <a:latin typeface="Maven Pro"/>
                <a:ea typeface="Maven Pro"/>
                <a:cs typeface="Maven Pro"/>
                <a:sym typeface="Maven Pro"/>
              </a:rPr>
              <a:t>Application to Static Aeroelasticity: Applied Solution </a:t>
            </a:r>
            <a:endParaRPr b="1" sz="2000">
              <a:solidFill>
                <a:srgbClr val="FFFFFF"/>
              </a:solidFill>
              <a:latin typeface="Maven Pro"/>
              <a:ea typeface="Maven Pro"/>
              <a:cs typeface="Maven Pro"/>
              <a:sym typeface="Maven Pro"/>
            </a:endParaRPr>
          </a:p>
        </p:txBody>
      </p:sp>
      <p:pic>
        <p:nvPicPr>
          <p:cNvPr id="468" name="Google Shape;468;p30"/>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469" name="Google Shape;469;p30"/>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904875" y="1085850"/>
            <a:ext cx="7040700" cy="3552900"/>
          </a:xfrm>
          <a:prstGeom prst="roundRect">
            <a:avLst>
              <a:gd fmla="val 9114" name="adj"/>
            </a:avLst>
          </a:prstGeom>
          <a:noFill/>
          <a:ln cap="flat" cmpd="sng" w="19050">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317500" lvl="0" marL="457200" rtl="0" algn="l">
              <a:lnSpc>
                <a:spcPct val="115000"/>
              </a:lnSpc>
              <a:spcBef>
                <a:spcPts val="0"/>
              </a:spcBef>
              <a:spcAft>
                <a:spcPts val="0"/>
              </a:spcAft>
              <a:buSzPts val="1400"/>
              <a:buFont typeface="Maven Pro"/>
              <a:buAutoNum type="arabicPeriod"/>
            </a:pPr>
            <a:r>
              <a:rPr lang="ca">
                <a:latin typeface="Maven Pro"/>
                <a:ea typeface="Maven Pro"/>
                <a:cs typeface="Maven Pro"/>
                <a:sym typeface="Maven Pro"/>
              </a:rPr>
              <a:t>Definition of the Domain.</a:t>
            </a:r>
            <a:endParaRPr>
              <a:latin typeface="Maven Pro"/>
              <a:ea typeface="Maven Pro"/>
              <a:cs typeface="Maven Pro"/>
              <a:sym typeface="Maven Pro"/>
            </a:endParaRPr>
          </a:p>
          <a:p>
            <a:pPr indent="-317500" lvl="0" marL="457200" rtl="0" algn="l">
              <a:lnSpc>
                <a:spcPct val="115000"/>
              </a:lnSpc>
              <a:spcBef>
                <a:spcPts val="0"/>
              </a:spcBef>
              <a:spcAft>
                <a:spcPts val="0"/>
              </a:spcAft>
              <a:buClr>
                <a:schemeClr val="dk1"/>
              </a:buClr>
              <a:buSzPts val="1400"/>
              <a:buFont typeface="Maven Pro"/>
              <a:buAutoNum type="arabicPeriod"/>
            </a:pPr>
            <a:r>
              <a:rPr lang="ca">
                <a:solidFill>
                  <a:schemeClr val="dk1"/>
                </a:solidFill>
                <a:latin typeface="Maven Pro"/>
                <a:ea typeface="Maven Pro"/>
                <a:cs typeface="Maven Pro"/>
                <a:sym typeface="Maven Pro"/>
              </a:rPr>
              <a:t>Build the Reduced Base (RB) </a:t>
            </a:r>
            <a:r>
              <a:rPr b="1" lang="ca">
                <a:solidFill>
                  <a:srgbClr val="6AA84F"/>
                </a:solidFill>
                <a:latin typeface="Maven Pro"/>
                <a:ea typeface="Maven Pro"/>
                <a:cs typeface="Maven Pro"/>
                <a:sym typeface="Maven Pro"/>
              </a:rPr>
              <a:t>G</a:t>
            </a:r>
            <a:r>
              <a:rPr b="1" lang="ca">
                <a:latin typeface="Maven Pro"/>
                <a:ea typeface="Maven Pro"/>
                <a:cs typeface="Maven Pro"/>
                <a:sym typeface="Maven Pro"/>
              </a:rPr>
              <a:t> </a:t>
            </a:r>
            <a:r>
              <a:rPr lang="ca">
                <a:latin typeface="Maven Pro"/>
                <a:ea typeface="Maven Pro"/>
                <a:cs typeface="Maven Pro"/>
                <a:sym typeface="Maven Pro"/>
              </a:rPr>
              <a:t>and </a:t>
            </a:r>
            <a:r>
              <a:rPr b="1" lang="ca">
                <a:solidFill>
                  <a:srgbClr val="E69138"/>
                </a:solidFill>
                <a:latin typeface="Maven Pro"/>
                <a:ea typeface="Maven Pro"/>
                <a:cs typeface="Maven Pro"/>
                <a:sym typeface="Maven Pro"/>
              </a:rPr>
              <a:t>D</a:t>
            </a:r>
            <a:r>
              <a:rPr lang="ca">
                <a:latin typeface="Maven Pro"/>
                <a:ea typeface="Maven Pro"/>
                <a:cs typeface="Maven Pro"/>
                <a:sym typeface="Maven Pro"/>
              </a:rPr>
              <a:t> with a Greedy Algorithm.</a:t>
            </a:r>
            <a:endParaRPr>
              <a:latin typeface="Maven Pro"/>
              <a:ea typeface="Maven Pro"/>
              <a:cs typeface="Maven Pro"/>
              <a:sym typeface="Maven Pro"/>
            </a:endParaRPr>
          </a:p>
          <a:p>
            <a:pPr indent="-311150" lvl="0" marL="457200" rtl="0" algn="l">
              <a:spcBef>
                <a:spcPts val="0"/>
              </a:spcBef>
              <a:spcAft>
                <a:spcPts val="0"/>
              </a:spcAft>
              <a:buClr>
                <a:schemeClr val="dk1"/>
              </a:buClr>
              <a:buSzPts val="1300"/>
              <a:buFont typeface="Maven Pro"/>
              <a:buAutoNum type="arabicPeriod"/>
            </a:pPr>
            <a:r>
              <a:rPr lang="ca" sz="1300">
                <a:solidFill>
                  <a:schemeClr val="dk1"/>
                </a:solidFill>
                <a:latin typeface="Maven Pro"/>
                <a:ea typeface="Maven Pro"/>
                <a:cs typeface="Maven Pro"/>
                <a:sym typeface="Maven Pro"/>
              </a:rPr>
              <a:t>Improve the Kriging functions adding more points with the updated RB.</a:t>
            </a:r>
            <a:endParaRPr sz="1300">
              <a:solidFill>
                <a:schemeClr val="dk1"/>
              </a:solidFill>
              <a:latin typeface="Maven Pro"/>
              <a:ea typeface="Maven Pro"/>
              <a:cs typeface="Maven Pro"/>
              <a:sym typeface="Maven Pro"/>
            </a:endParaRPr>
          </a:p>
          <a:p>
            <a:pPr indent="0" lvl="0" marL="457200" rtl="0" algn="l">
              <a:spcBef>
                <a:spcPts val="0"/>
              </a:spcBef>
              <a:spcAft>
                <a:spcPts val="0"/>
              </a:spcAft>
              <a:buNone/>
            </a:pPr>
            <a:r>
              <a:rPr lang="ca" sz="1300">
                <a:solidFill>
                  <a:schemeClr val="dk1"/>
                </a:solidFill>
                <a:latin typeface="Maven Pro"/>
                <a:ea typeface="Maven Pro"/>
                <a:cs typeface="Maven Pro"/>
                <a:sym typeface="Maven Pro"/>
              </a:rPr>
              <a:t>for </a:t>
            </a:r>
            <a:r>
              <a:rPr lang="ca" sz="1300">
                <a:solidFill>
                  <a:srgbClr val="134F5C"/>
                </a:solidFill>
                <a:latin typeface="Maven Pro"/>
                <a:ea typeface="Maven Pro"/>
                <a:cs typeface="Maven Pro"/>
                <a:sym typeface="Maven Pro"/>
              </a:rPr>
              <a:t>i = 1, … , (</a:t>
            </a:r>
            <a:r>
              <a:rPr i="1" lang="ca" sz="1300">
                <a:solidFill>
                  <a:srgbClr val="134F5C"/>
                </a:solidFill>
                <a:latin typeface="Maven Pro"/>
                <a:ea typeface="Maven Pro"/>
                <a:cs typeface="Maven Pro"/>
                <a:sym typeface="Maven Pro"/>
              </a:rPr>
              <a:t>nKriging - nSamples)</a:t>
            </a:r>
            <a:endParaRPr i="1" sz="1300">
              <a:solidFill>
                <a:srgbClr val="134F5C"/>
              </a:solidFill>
              <a:latin typeface="Maven Pro"/>
              <a:ea typeface="Maven Pro"/>
              <a:cs typeface="Maven Pro"/>
              <a:sym typeface="Maven Pro"/>
            </a:endParaRPr>
          </a:p>
          <a:p>
            <a:pPr indent="-311150" lvl="1" marL="914400" rtl="0" algn="l">
              <a:spcBef>
                <a:spcPts val="0"/>
              </a:spcBef>
              <a:spcAft>
                <a:spcPts val="0"/>
              </a:spcAft>
              <a:buClr>
                <a:schemeClr val="dk1"/>
              </a:buClr>
              <a:buSzPts val="1300"/>
              <a:buFont typeface="Maven Pro"/>
              <a:buAutoNum type="alphaLcPeriod"/>
            </a:pPr>
            <a:r>
              <a:rPr lang="ca" sz="1300">
                <a:solidFill>
                  <a:schemeClr val="dk1"/>
                </a:solidFill>
                <a:latin typeface="Maven Pro"/>
                <a:ea typeface="Maven Pro"/>
                <a:cs typeface="Maven Pro"/>
                <a:sym typeface="Maven Pro"/>
              </a:rPr>
              <a:t>while </a:t>
            </a:r>
            <a:r>
              <a:rPr lang="ca" sz="1300">
                <a:solidFill>
                  <a:srgbClr val="990000"/>
                </a:solidFill>
                <a:latin typeface="Maven Pro"/>
                <a:ea typeface="Maven Pro"/>
                <a:cs typeface="Maven Pro"/>
                <a:sym typeface="Maven Pro"/>
              </a:rPr>
              <a:t>error &gt; 5%</a:t>
            </a:r>
            <a:endParaRPr sz="1300">
              <a:solidFill>
                <a:srgbClr val="990000"/>
              </a:solidFill>
              <a:latin typeface="Maven Pro"/>
              <a:ea typeface="Maven Pro"/>
              <a:cs typeface="Maven Pro"/>
              <a:sym typeface="Maven Pro"/>
            </a:endParaRPr>
          </a:p>
          <a:p>
            <a:pPr indent="-311150" lvl="2" marL="1371600" rtl="0" algn="l">
              <a:spcBef>
                <a:spcPts val="0"/>
              </a:spcBef>
              <a:spcAft>
                <a:spcPts val="0"/>
              </a:spcAft>
              <a:buClr>
                <a:schemeClr val="dk1"/>
              </a:buClr>
              <a:buSzPts val="1300"/>
              <a:buFont typeface="Maven Pro"/>
              <a:buAutoNum type="romanLcPeriod"/>
            </a:pPr>
            <a:r>
              <a:rPr lang="ca" sz="1300">
                <a:solidFill>
                  <a:schemeClr val="dk1"/>
                </a:solidFill>
                <a:latin typeface="Maven Pro"/>
                <a:ea typeface="Maven Pro"/>
                <a:cs typeface="Maven Pro"/>
                <a:sym typeface="Maven Pro"/>
              </a:rPr>
              <a:t>[</a:t>
            </a:r>
            <a:r>
              <a:rPr b="1" lang="ca">
                <a:solidFill>
                  <a:srgbClr val="6AA84F"/>
                </a:solidFill>
                <a:latin typeface="Maven Pro"/>
                <a:ea typeface="Maven Pro"/>
                <a:cs typeface="Maven Pro"/>
                <a:sym typeface="Maven Pro"/>
              </a:rPr>
              <a:t>G</a:t>
            </a:r>
            <a:r>
              <a:rPr baseline="30000" lang="ca" sz="1300">
                <a:solidFill>
                  <a:schemeClr val="dk1"/>
                </a:solidFill>
                <a:latin typeface="Maven Pro"/>
                <a:ea typeface="Maven Pro"/>
                <a:cs typeface="Maven Pro"/>
                <a:sym typeface="Maven Pro"/>
              </a:rPr>
              <a:t>-1</a:t>
            </a:r>
            <a:r>
              <a:rPr lang="ca" sz="1300">
                <a:solidFill>
                  <a:schemeClr val="dk1"/>
                </a:solidFill>
                <a:latin typeface="Maven Pro"/>
                <a:ea typeface="Maven Pro"/>
                <a:cs typeface="Maven Pro"/>
                <a:sym typeface="Maven Pro"/>
              </a:rPr>
              <a:t>·A·</a:t>
            </a:r>
            <a:r>
              <a:rPr b="1" lang="ca">
                <a:solidFill>
                  <a:srgbClr val="6AA84F"/>
                </a:solidFill>
                <a:latin typeface="Maven Pro"/>
                <a:ea typeface="Maven Pro"/>
                <a:cs typeface="Maven Pro"/>
                <a:sym typeface="Maven Pro"/>
              </a:rPr>
              <a:t>G</a:t>
            </a:r>
            <a:r>
              <a:rPr lang="ca" sz="1300">
                <a:solidFill>
                  <a:schemeClr val="dk1"/>
                </a:solidFill>
                <a:latin typeface="Maven Pro"/>
                <a:ea typeface="Maven Pro"/>
                <a:cs typeface="Maven Pro"/>
                <a:sym typeface="Maven Pro"/>
              </a:rPr>
              <a:t>]·</a:t>
            </a:r>
            <a:r>
              <a:rPr b="1" lang="ca" sz="1300">
                <a:solidFill>
                  <a:srgbClr val="274E13"/>
                </a:solidFill>
                <a:latin typeface="Maven Pro"/>
                <a:ea typeface="Maven Pro"/>
                <a:cs typeface="Maven Pro"/>
                <a:sym typeface="Maven Pro"/>
              </a:rPr>
              <a:t>Г</a:t>
            </a:r>
            <a:r>
              <a:rPr lang="ca" sz="1300">
                <a:solidFill>
                  <a:schemeClr val="dk1"/>
                </a:solidFill>
                <a:latin typeface="Maven Pro"/>
                <a:ea typeface="Maven Pro"/>
                <a:cs typeface="Maven Pro"/>
                <a:sym typeface="Maven Pro"/>
              </a:rPr>
              <a:t> = [</a:t>
            </a:r>
            <a:r>
              <a:rPr b="1" lang="ca">
                <a:solidFill>
                  <a:srgbClr val="6AA84F"/>
                </a:solidFill>
                <a:latin typeface="Maven Pro"/>
                <a:ea typeface="Maven Pro"/>
                <a:cs typeface="Maven Pro"/>
                <a:sym typeface="Maven Pro"/>
              </a:rPr>
              <a:t>G</a:t>
            </a:r>
            <a:r>
              <a:rPr baseline="30000" lang="ca" sz="1300">
                <a:solidFill>
                  <a:schemeClr val="dk1"/>
                </a:solidFill>
                <a:latin typeface="Maven Pro"/>
                <a:ea typeface="Maven Pro"/>
                <a:cs typeface="Maven Pro"/>
                <a:sym typeface="Maven Pro"/>
              </a:rPr>
              <a:t>-1</a:t>
            </a:r>
            <a:r>
              <a:rPr lang="ca" sz="1300">
                <a:solidFill>
                  <a:schemeClr val="dk1"/>
                </a:solidFill>
                <a:latin typeface="Maven Pro"/>
                <a:ea typeface="Maven Pro"/>
                <a:cs typeface="Maven Pro"/>
                <a:sym typeface="Maven Pro"/>
              </a:rPr>
              <a:t>·b] → F</a:t>
            </a:r>
            <a:r>
              <a:rPr baseline="-25000" lang="ca" sz="1300">
                <a:solidFill>
                  <a:schemeClr val="dk1"/>
                </a:solidFill>
                <a:latin typeface="Maven Pro"/>
                <a:ea typeface="Maven Pro"/>
                <a:cs typeface="Maven Pro"/>
                <a:sym typeface="Maven Pro"/>
              </a:rPr>
              <a:t>a </a:t>
            </a:r>
            <a:r>
              <a:rPr lang="ca" sz="1300">
                <a:solidFill>
                  <a:schemeClr val="dk1"/>
                </a:solidFill>
                <a:latin typeface="Maven Pro"/>
                <a:ea typeface="Maven Pro"/>
                <a:cs typeface="Maven Pro"/>
                <a:sym typeface="Maven Pro"/>
              </a:rPr>
              <a:t>= f(</a:t>
            </a:r>
            <a:r>
              <a:rPr b="1" lang="ca" sz="1300">
                <a:solidFill>
                  <a:srgbClr val="274E13"/>
                </a:solidFill>
                <a:latin typeface="Maven Pro"/>
                <a:ea typeface="Maven Pro"/>
                <a:cs typeface="Maven Pro"/>
                <a:sym typeface="Maven Pro"/>
              </a:rPr>
              <a:t>Г</a:t>
            </a:r>
            <a:r>
              <a:rPr lang="ca" sz="1300">
                <a:solidFill>
                  <a:schemeClr val="dk1"/>
                </a:solidFill>
                <a:latin typeface="Maven Pro"/>
                <a:ea typeface="Maven Pro"/>
                <a:cs typeface="Maven Pro"/>
                <a:sym typeface="Maven Pro"/>
              </a:rPr>
              <a:t>) → F</a:t>
            </a:r>
            <a:r>
              <a:rPr baseline="-25000" lang="ca" sz="1300">
                <a:solidFill>
                  <a:schemeClr val="dk1"/>
                </a:solidFill>
                <a:latin typeface="Maven Pro"/>
                <a:ea typeface="Maven Pro"/>
                <a:cs typeface="Maven Pro"/>
                <a:sym typeface="Maven Pro"/>
              </a:rPr>
              <a:t>s</a:t>
            </a:r>
            <a:r>
              <a:rPr lang="ca" sz="1300">
                <a:solidFill>
                  <a:schemeClr val="dk1"/>
                </a:solidFill>
                <a:latin typeface="Maven Pro"/>
                <a:ea typeface="Maven Pro"/>
                <a:cs typeface="Maven Pro"/>
                <a:sym typeface="Maven Pro"/>
              </a:rPr>
              <a:t> = </a:t>
            </a:r>
            <a:r>
              <a:rPr b="1" lang="ca" sz="1300">
                <a:solidFill>
                  <a:schemeClr val="dk1"/>
                </a:solidFill>
                <a:latin typeface="Maven Pro"/>
                <a:ea typeface="Maven Pro"/>
                <a:cs typeface="Maven Pro"/>
                <a:sym typeface="Maven Pro"/>
              </a:rPr>
              <a:t>H</a:t>
            </a:r>
            <a:r>
              <a:rPr b="1" baseline="30000" lang="ca" sz="1300">
                <a:solidFill>
                  <a:schemeClr val="dk1"/>
                </a:solidFill>
                <a:latin typeface="Maven Pro"/>
                <a:ea typeface="Maven Pro"/>
                <a:cs typeface="Maven Pro"/>
                <a:sym typeface="Maven Pro"/>
              </a:rPr>
              <a:t>-1</a:t>
            </a:r>
            <a:r>
              <a:rPr lang="ca" sz="1300">
                <a:solidFill>
                  <a:schemeClr val="dk1"/>
                </a:solidFill>
                <a:latin typeface="Maven Pro"/>
                <a:ea typeface="Maven Pro"/>
                <a:cs typeface="Maven Pro"/>
                <a:sym typeface="Maven Pro"/>
              </a:rPr>
              <a:t>·F</a:t>
            </a:r>
            <a:r>
              <a:rPr baseline="-25000" lang="ca" sz="1300">
                <a:solidFill>
                  <a:schemeClr val="dk1"/>
                </a:solidFill>
                <a:latin typeface="Maven Pro"/>
                <a:ea typeface="Maven Pro"/>
                <a:cs typeface="Maven Pro"/>
                <a:sym typeface="Maven Pro"/>
              </a:rPr>
              <a:t>a</a:t>
            </a:r>
            <a:endParaRPr baseline="-25000" sz="1300">
              <a:solidFill>
                <a:schemeClr val="dk1"/>
              </a:solidFill>
              <a:latin typeface="Maven Pro"/>
              <a:ea typeface="Maven Pro"/>
              <a:cs typeface="Maven Pro"/>
              <a:sym typeface="Maven Pro"/>
            </a:endParaRPr>
          </a:p>
          <a:p>
            <a:pPr indent="-311150" lvl="2" marL="1371600" rtl="0" algn="l">
              <a:spcBef>
                <a:spcPts val="0"/>
              </a:spcBef>
              <a:spcAft>
                <a:spcPts val="0"/>
              </a:spcAft>
              <a:buClr>
                <a:schemeClr val="dk1"/>
              </a:buClr>
              <a:buSzPts val="1300"/>
              <a:buFont typeface="Maven Pro"/>
              <a:buAutoNum type="romanLcPeriod"/>
            </a:pPr>
            <a:r>
              <a:rPr lang="ca" sz="1300">
                <a:solidFill>
                  <a:schemeClr val="dk1"/>
                </a:solidFill>
                <a:latin typeface="Maven Pro"/>
                <a:ea typeface="Maven Pro"/>
                <a:cs typeface="Maven Pro"/>
                <a:sym typeface="Maven Pro"/>
              </a:rPr>
              <a:t>[</a:t>
            </a:r>
            <a:r>
              <a:rPr b="1" lang="ca">
                <a:solidFill>
                  <a:srgbClr val="E69138"/>
                </a:solidFill>
                <a:latin typeface="Maven Pro"/>
                <a:ea typeface="Maven Pro"/>
                <a:cs typeface="Maven Pro"/>
                <a:sym typeface="Maven Pro"/>
              </a:rPr>
              <a:t>D</a:t>
            </a:r>
            <a:r>
              <a:rPr baseline="30000" lang="ca" sz="1300">
                <a:solidFill>
                  <a:schemeClr val="dk1"/>
                </a:solidFill>
                <a:latin typeface="Maven Pro"/>
                <a:ea typeface="Maven Pro"/>
                <a:cs typeface="Maven Pro"/>
                <a:sym typeface="Maven Pro"/>
              </a:rPr>
              <a:t>-1</a:t>
            </a:r>
            <a:r>
              <a:rPr lang="ca" sz="1300">
                <a:solidFill>
                  <a:schemeClr val="dk1"/>
                </a:solidFill>
                <a:latin typeface="Maven Pro"/>
                <a:ea typeface="Maven Pro"/>
                <a:cs typeface="Maven Pro"/>
                <a:sym typeface="Maven Pro"/>
              </a:rPr>
              <a:t>·K·</a:t>
            </a:r>
            <a:r>
              <a:rPr b="1" lang="ca">
                <a:solidFill>
                  <a:srgbClr val="E69138"/>
                </a:solidFill>
                <a:latin typeface="Maven Pro"/>
                <a:ea typeface="Maven Pro"/>
                <a:cs typeface="Maven Pro"/>
                <a:sym typeface="Maven Pro"/>
              </a:rPr>
              <a:t>D</a:t>
            </a:r>
            <a:r>
              <a:rPr lang="ca" sz="1300">
                <a:solidFill>
                  <a:schemeClr val="dk1"/>
                </a:solidFill>
                <a:latin typeface="Maven Pro"/>
                <a:ea typeface="Maven Pro"/>
                <a:cs typeface="Maven Pro"/>
                <a:sym typeface="Maven Pro"/>
              </a:rPr>
              <a:t>]·</a:t>
            </a:r>
            <a:r>
              <a:rPr lang="ca" sz="1300">
                <a:solidFill>
                  <a:srgbClr val="783F04"/>
                </a:solidFill>
                <a:latin typeface="Maven Pro"/>
                <a:ea typeface="Maven Pro"/>
                <a:cs typeface="Maven Pro"/>
                <a:sym typeface="Maven Pro"/>
              </a:rPr>
              <a:t>U</a:t>
            </a:r>
            <a:r>
              <a:rPr lang="ca" sz="1300">
                <a:solidFill>
                  <a:schemeClr val="dk1"/>
                </a:solidFill>
                <a:latin typeface="Maven Pro"/>
                <a:ea typeface="Maven Pro"/>
                <a:cs typeface="Maven Pro"/>
                <a:sym typeface="Maven Pro"/>
              </a:rPr>
              <a:t> = [</a:t>
            </a:r>
            <a:r>
              <a:rPr b="1" lang="ca">
                <a:solidFill>
                  <a:srgbClr val="E69138"/>
                </a:solidFill>
                <a:latin typeface="Maven Pro"/>
                <a:ea typeface="Maven Pro"/>
                <a:cs typeface="Maven Pro"/>
                <a:sym typeface="Maven Pro"/>
              </a:rPr>
              <a:t>D</a:t>
            </a:r>
            <a:r>
              <a:rPr baseline="30000" lang="ca" sz="1300">
                <a:solidFill>
                  <a:schemeClr val="dk1"/>
                </a:solidFill>
                <a:latin typeface="Maven Pro"/>
                <a:ea typeface="Maven Pro"/>
                <a:cs typeface="Maven Pro"/>
                <a:sym typeface="Maven Pro"/>
              </a:rPr>
              <a:t>-1</a:t>
            </a:r>
            <a:r>
              <a:rPr lang="ca" sz="1300">
                <a:solidFill>
                  <a:schemeClr val="dk1"/>
                </a:solidFill>
                <a:latin typeface="Maven Pro"/>
                <a:ea typeface="Maven Pro"/>
                <a:cs typeface="Maven Pro"/>
                <a:sym typeface="Maven Pro"/>
              </a:rPr>
              <a:t>·F</a:t>
            </a:r>
            <a:r>
              <a:rPr baseline="-25000" lang="ca" sz="1300">
                <a:solidFill>
                  <a:schemeClr val="dk1"/>
                </a:solidFill>
                <a:latin typeface="Maven Pro"/>
                <a:ea typeface="Maven Pro"/>
                <a:cs typeface="Maven Pro"/>
                <a:sym typeface="Maven Pro"/>
              </a:rPr>
              <a:t>s</a:t>
            </a:r>
            <a:r>
              <a:rPr lang="ca" sz="1300">
                <a:solidFill>
                  <a:schemeClr val="dk1"/>
                </a:solidFill>
                <a:latin typeface="Maven Pro"/>
                <a:ea typeface="Maven Pro"/>
                <a:cs typeface="Maven Pro"/>
                <a:sym typeface="Maven Pro"/>
              </a:rPr>
              <a:t>]</a:t>
            </a:r>
            <a:endParaRPr sz="1300">
              <a:solidFill>
                <a:schemeClr val="dk1"/>
              </a:solidFill>
              <a:latin typeface="Maven Pro"/>
              <a:ea typeface="Maven Pro"/>
              <a:cs typeface="Maven Pro"/>
              <a:sym typeface="Maven Pro"/>
            </a:endParaRPr>
          </a:p>
          <a:p>
            <a:pPr indent="-311150" lvl="2" marL="1371600" rtl="0" algn="l">
              <a:spcBef>
                <a:spcPts val="0"/>
              </a:spcBef>
              <a:spcAft>
                <a:spcPts val="0"/>
              </a:spcAft>
              <a:buClr>
                <a:schemeClr val="dk1"/>
              </a:buClr>
              <a:buSzPts val="1300"/>
              <a:buFont typeface="Maven Pro"/>
              <a:buAutoNum type="romanLcPeriod"/>
            </a:pPr>
            <a:r>
              <a:rPr lang="ca" sz="1300">
                <a:solidFill>
                  <a:schemeClr val="dk1"/>
                </a:solidFill>
                <a:latin typeface="Maven Pro"/>
                <a:ea typeface="Maven Pro"/>
                <a:cs typeface="Maven Pro"/>
                <a:sym typeface="Maven Pro"/>
              </a:rPr>
              <a:t>error =max{(‖Γ</a:t>
            </a:r>
            <a:r>
              <a:rPr baseline="-25000" lang="ca" sz="1300">
                <a:solidFill>
                  <a:schemeClr val="dk1"/>
                </a:solidFill>
                <a:latin typeface="Maven Pro"/>
                <a:ea typeface="Maven Pro"/>
                <a:cs typeface="Maven Pro"/>
                <a:sym typeface="Maven Pro"/>
              </a:rPr>
              <a:t>o</a:t>
            </a:r>
            <a:r>
              <a:rPr lang="ca" sz="1300">
                <a:solidFill>
                  <a:schemeClr val="dk1"/>
                </a:solidFill>
                <a:latin typeface="Maven Pro"/>
                <a:ea typeface="Maven Pro"/>
                <a:cs typeface="Maven Pro"/>
                <a:sym typeface="Maven Pro"/>
              </a:rPr>
              <a:t> - Γ‖/‖Γ‖),(‖u</a:t>
            </a:r>
            <a:r>
              <a:rPr baseline="-25000" lang="ca" sz="1300">
                <a:solidFill>
                  <a:schemeClr val="dk1"/>
                </a:solidFill>
                <a:latin typeface="Maven Pro"/>
                <a:ea typeface="Maven Pro"/>
                <a:cs typeface="Maven Pro"/>
                <a:sym typeface="Maven Pro"/>
              </a:rPr>
              <a:t>o</a:t>
            </a:r>
            <a:r>
              <a:rPr lang="ca" sz="1300">
                <a:solidFill>
                  <a:schemeClr val="dk1"/>
                </a:solidFill>
                <a:latin typeface="Maven Pro"/>
                <a:ea typeface="Maven Pro"/>
                <a:cs typeface="Maven Pro"/>
                <a:sym typeface="Maven Pro"/>
              </a:rPr>
              <a:t> - u‖/‖u‖)}</a:t>
            </a:r>
            <a:endParaRPr sz="1300">
              <a:solidFill>
                <a:schemeClr val="dk1"/>
              </a:solidFill>
              <a:latin typeface="Maven Pro"/>
              <a:ea typeface="Maven Pro"/>
              <a:cs typeface="Maven Pro"/>
              <a:sym typeface="Maven Pro"/>
            </a:endParaRPr>
          </a:p>
          <a:p>
            <a:pPr indent="-311150" lvl="2" marL="1371600" rtl="0" algn="l">
              <a:spcBef>
                <a:spcPts val="0"/>
              </a:spcBef>
              <a:spcAft>
                <a:spcPts val="0"/>
              </a:spcAft>
              <a:buClr>
                <a:schemeClr val="dk1"/>
              </a:buClr>
              <a:buSzPts val="1300"/>
              <a:buFont typeface="Maven Pro"/>
              <a:buAutoNum type="romanLcPeriod"/>
            </a:pPr>
            <a:r>
              <a:rPr lang="ca" sz="1300">
                <a:solidFill>
                  <a:schemeClr val="dk1"/>
                </a:solidFill>
                <a:latin typeface="Maven Pro"/>
                <a:ea typeface="Maven Pro"/>
                <a:cs typeface="Maven Pro"/>
                <a:sym typeface="Maven Pro"/>
              </a:rPr>
              <a:t>new_nodes = old_nodes + </a:t>
            </a:r>
            <a:r>
              <a:rPr lang="ca" sz="1300">
                <a:solidFill>
                  <a:srgbClr val="783F04"/>
                </a:solidFill>
                <a:latin typeface="Maven Pro"/>
                <a:ea typeface="Maven Pro"/>
                <a:cs typeface="Maven Pro"/>
                <a:sym typeface="Maven Pro"/>
              </a:rPr>
              <a:t>U</a:t>
            </a:r>
            <a:endParaRPr sz="1300">
              <a:solidFill>
                <a:schemeClr val="dk1"/>
              </a:solidFill>
              <a:latin typeface="Maven Pro"/>
              <a:ea typeface="Maven Pro"/>
              <a:cs typeface="Maven Pro"/>
              <a:sym typeface="Maven Pro"/>
            </a:endParaRPr>
          </a:p>
          <a:p>
            <a:pPr indent="-311150" lvl="2" marL="1371600" rtl="0" algn="l">
              <a:spcBef>
                <a:spcPts val="0"/>
              </a:spcBef>
              <a:spcAft>
                <a:spcPts val="0"/>
              </a:spcAft>
              <a:buClr>
                <a:schemeClr val="dk1"/>
              </a:buClr>
              <a:buSzPts val="1300"/>
              <a:buFont typeface="Maven Pro"/>
              <a:buAutoNum type="romanLcPeriod"/>
            </a:pPr>
            <a:r>
              <a:rPr lang="ca" sz="1300">
                <a:solidFill>
                  <a:schemeClr val="dk1"/>
                </a:solidFill>
                <a:latin typeface="Maven Pro"/>
                <a:ea typeface="Maven Pro"/>
                <a:cs typeface="Maven Pro"/>
                <a:sym typeface="Maven Pro"/>
              </a:rPr>
              <a:t>Recompute A, b → Redo the process…</a:t>
            </a:r>
            <a:endParaRPr sz="1300">
              <a:latin typeface="Maven Pro"/>
              <a:ea typeface="Maven Pro"/>
              <a:cs typeface="Maven Pro"/>
              <a:sym typeface="Maven Pro"/>
            </a:endParaRPr>
          </a:p>
          <a:p>
            <a:pPr indent="-311150" lvl="1" marL="914400" rtl="0" algn="l">
              <a:spcBef>
                <a:spcPts val="0"/>
              </a:spcBef>
              <a:spcAft>
                <a:spcPts val="0"/>
              </a:spcAft>
              <a:buSzPts val="1300"/>
              <a:buAutoNum type="alphaLcPeriod"/>
            </a:pPr>
            <a:r>
              <a:rPr lang="ca" sz="1300">
                <a:latin typeface="Maven Pro"/>
                <a:ea typeface="Maven Pro"/>
                <a:cs typeface="Maven Pro"/>
                <a:sym typeface="Maven Pro"/>
              </a:rPr>
              <a:t>Save </a:t>
            </a:r>
            <a:r>
              <a:rPr b="1" lang="ca" sz="1300">
                <a:solidFill>
                  <a:srgbClr val="274E13"/>
                </a:solidFill>
                <a:latin typeface="Maven Pro"/>
                <a:ea typeface="Maven Pro"/>
                <a:cs typeface="Maven Pro"/>
                <a:sym typeface="Maven Pro"/>
              </a:rPr>
              <a:t>Г</a:t>
            </a:r>
            <a:r>
              <a:rPr lang="ca" sz="1300">
                <a:latin typeface="Maven Pro"/>
                <a:ea typeface="Maven Pro"/>
                <a:cs typeface="Maven Pro"/>
                <a:sym typeface="Maven Pro"/>
              </a:rPr>
              <a:t>, </a:t>
            </a:r>
            <a:r>
              <a:rPr lang="ca" sz="1300">
                <a:solidFill>
                  <a:srgbClr val="783F04"/>
                </a:solidFill>
                <a:latin typeface="Maven Pro"/>
                <a:ea typeface="Maven Pro"/>
                <a:cs typeface="Maven Pro"/>
                <a:sym typeface="Maven Pro"/>
              </a:rPr>
              <a:t>U</a:t>
            </a:r>
            <a:r>
              <a:rPr lang="ca" sz="1300">
                <a:solidFill>
                  <a:srgbClr val="783F04"/>
                </a:solidFill>
                <a:latin typeface="Maven Pro"/>
                <a:ea typeface="Maven Pro"/>
                <a:cs typeface="Maven Pro"/>
                <a:sym typeface="Maven Pro"/>
              </a:rPr>
              <a:t> </a:t>
            </a:r>
            <a:r>
              <a:rPr lang="ca" sz="1300">
                <a:latin typeface="Maven Pro"/>
                <a:ea typeface="Maven Pro"/>
                <a:cs typeface="Maven Pro"/>
                <a:sym typeface="Maven Pro"/>
              </a:rPr>
              <a:t>and the </a:t>
            </a:r>
            <a:r>
              <a:rPr b="1" lang="ca" sz="1300">
                <a:solidFill>
                  <a:srgbClr val="660000"/>
                </a:solidFill>
                <a:latin typeface="Maven Pro"/>
                <a:ea typeface="Maven Pro"/>
                <a:cs typeface="Maven Pro"/>
                <a:sym typeface="Maven Pro"/>
              </a:rPr>
              <a:t>i-point coordinates</a:t>
            </a:r>
            <a:r>
              <a:rPr lang="ca" sz="1300">
                <a:latin typeface="Maven Pro"/>
                <a:ea typeface="Maven Pro"/>
                <a:cs typeface="Maven Pro"/>
                <a:sym typeface="Maven Pro"/>
              </a:rPr>
              <a:t>.</a:t>
            </a:r>
            <a:endParaRPr sz="1300">
              <a:latin typeface="Maven Pro"/>
              <a:ea typeface="Maven Pro"/>
              <a:cs typeface="Maven Pro"/>
              <a:sym typeface="Maven Pro"/>
            </a:endParaRPr>
          </a:p>
          <a:p>
            <a:pPr indent="-311150" lvl="0" marL="457200" marR="0" rtl="0" algn="l">
              <a:lnSpc>
                <a:spcPct val="100000"/>
              </a:lnSpc>
              <a:spcBef>
                <a:spcPts val="0"/>
              </a:spcBef>
              <a:spcAft>
                <a:spcPts val="0"/>
              </a:spcAft>
              <a:buClr>
                <a:srgbClr val="000000"/>
              </a:buClr>
              <a:buSzPts val="1300"/>
              <a:buFont typeface="Arial"/>
              <a:buAutoNum type="arabicPeriod"/>
            </a:pPr>
            <a:r>
              <a:rPr lang="ca" sz="1300">
                <a:solidFill>
                  <a:schemeClr val="dk1"/>
                </a:solidFill>
                <a:latin typeface="Maven Pro"/>
                <a:ea typeface="Maven Pro"/>
                <a:cs typeface="Maven Pro"/>
                <a:sym typeface="Maven Pro"/>
              </a:rPr>
              <a:t>Create the Kriging functions: </a:t>
            </a:r>
            <a:r>
              <a:rPr b="1" lang="ca" sz="1300">
                <a:solidFill>
                  <a:srgbClr val="38761D"/>
                </a:solidFill>
                <a:latin typeface="Maven Pro"/>
                <a:ea typeface="Maven Pro"/>
                <a:cs typeface="Maven Pro"/>
                <a:sym typeface="Maven Pro"/>
              </a:rPr>
              <a:t>α</a:t>
            </a:r>
            <a:r>
              <a:rPr lang="ca" sz="1300">
                <a:solidFill>
                  <a:schemeClr val="dk1"/>
                </a:solidFill>
                <a:latin typeface="Maven Pro"/>
                <a:ea typeface="Maven Pro"/>
                <a:cs typeface="Maven Pro"/>
                <a:sym typeface="Maven Pro"/>
              </a:rPr>
              <a:t> for </a:t>
            </a:r>
            <a:r>
              <a:rPr b="1" lang="ca" sz="1300">
                <a:solidFill>
                  <a:srgbClr val="274E13"/>
                </a:solidFill>
                <a:latin typeface="Maven Pro"/>
                <a:ea typeface="Maven Pro"/>
                <a:cs typeface="Maven Pro"/>
                <a:sym typeface="Maven Pro"/>
              </a:rPr>
              <a:t>Г</a:t>
            </a:r>
            <a:r>
              <a:rPr lang="ca" sz="1300">
                <a:latin typeface="Maven Pro"/>
                <a:ea typeface="Maven Pro"/>
                <a:cs typeface="Maven Pro"/>
                <a:sym typeface="Maven Pro"/>
              </a:rPr>
              <a:t>, </a:t>
            </a:r>
            <a:r>
              <a:rPr b="1" lang="ca" sz="1300">
                <a:solidFill>
                  <a:srgbClr val="B45F06"/>
                </a:solidFill>
                <a:latin typeface="Maven Pro"/>
                <a:ea typeface="Maven Pro"/>
                <a:cs typeface="Maven Pro"/>
                <a:sym typeface="Maven Pro"/>
              </a:rPr>
              <a:t>β</a:t>
            </a:r>
            <a:r>
              <a:rPr lang="ca" sz="1300">
                <a:solidFill>
                  <a:schemeClr val="dk1"/>
                </a:solidFill>
                <a:latin typeface="Maven Pro"/>
                <a:ea typeface="Maven Pro"/>
                <a:cs typeface="Maven Pro"/>
                <a:sym typeface="Maven Pro"/>
              </a:rPr>
              <a:t> for </a:t>
            </a:r>
            <a:r>
              <a:rPr lang="ca" sz="1300">
                <a:solidFill>
                  <a:srgbClr val="783F04"/>
                </a:solidFill>
                <a:latin typeface="Maven Pro"/>
                <a:ea typeface="Maven Pro"/>
                <a:cs typeface="Maven Pro"/>
                <a:sym typeface="Maven Pro"/>
              </a:rPr>
              <a:t>U</a:t>
            </a:r>
            <a:r>
              <a:rPr lang="ca" sz="1300">
                <a:latin typeface="Maven Pro"/>
                <a:ea typeface="Maven Pro"/>
                <a:cs typeface="Maven Pro"/>
                <a:sym typeface="Maven Pro"/>
              </a:rPr>
              <a:t>.</a:t>
            </a:r>
            <a:endParaRPr sz="1300">
              <a:latin typeface="Maven Pro"/>
              <a:ea typeface="Maven Pro"/>
              <a:cs typeface="Maven Pro"/>
              <a:sym typeface="Maven Pro"/>
            </a:endParaRPr>
          </a:p>
          <a:p>
            <a:pPr indent="-311150" lvl="0" marL="457200" marR="0" rtl="0" algn="l">
              <a:lnSpc>
                <a:spcPct val="100000"/>
              </a:lnSpc>
              <a:spcBef>
                <a:spcPts val="0"/>
              </a:spcBef>
              <a:spcAft>
                <a:spcPts val="0"/>
              </a:spcAft>
              <a:buSzPts val="1300"/>
              <a:buFont typeface="Maven Pro"/>
              <a:buAutoNum type="arabicPeriod"/>
            </a:pPr>
            <a:r>
              <a:rPr lang="ca" sz="1300">
                <a:latin typeface="Maven Pro"/>
                <a:ea typeface="Maven Pro"/>
                <a:cs typeface="Maven Pro"/>
                <a:sym typeface="Maven Pro"/>
              </a:rPr>
              <a:t>Save the Kriging functions.</a:t>
            </a:r>
            <a:endParaRPr sz="1300">
              <a:latin typeface="Maven Pro"/>
              <a:ea typeface="Maven Pro"/>
              <a:cs typeface="Maven Pro"/>
              <a:sym typeface="Maven Pro"/>
            </a:endParaRPr>
          </a:p>
        </p:txBody>
      </p:sp>
      <p:sp>
        <p:nvSpPr>
          <p:cNvPr id="472" name="Google Shape;472;p30"/>
          <p:cNvSpPr txBox="1"/>
          <p:nvPr/>
        </p:nvSpPr>
        <p:spPr>
          <a:xfrm>
            <a:off x="1533450" y="1125000"/>
            <a:ext cx="3495600" cy="393600"/>
          </a:xfrm>
          <a:prstGeom prst="rect">
            <a:avLst/>
          </a:prstGeom>
          <a:solidFill>
            <a:srgbClr val="EFEFEF"/>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ca">
                <a:latin typeface="Maven Pro"/>
                <a:ea typeface="Maven Pro"/>
                <a:cs typeface="Maven Pro"/>
                <a:sym typeface="Maven Pro"/>
              </a:rPr>
              <a:t>Algorithm of the OFFLINE Phase</a:t>
            </a:r>
            <a:endParaRPr b="1">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ca">
                <a:solidFill>
                  <a:srgbClr val="666666"/>
                </a:solidFill>
              </a:rPr>
              <a:t>‹#›</a:t>
            </a:fld>
            <a:endParaRPr>
              <a:solidFill>
                <a:srgbClr val="666666"/>
              </a:solidFill>
            </a:endParaRPr>
          </a:p>
        </p:txBody>
      </p:sp>
      <p:sp>
        <p:nvSpPr>
          <p:cNvPr id="70" name="Google Shape;70;p14"/>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71" name="Google Shape;71;p14"/>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72" name="Google Shape;72;p14"/>
          <p:cNvSpPr txBox="1"/>
          <p:nvPr/>
        </p:nvSpPr>
        <p:spPr>
          <a:xfrm>
            <a:off x="237000" y="369975"/>
            <a:ext cx="52494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Aim and Goals</a:t>
            </a:r>
            <a:endParaRPr b="1" sz="2800">
              <a:solidFill>
                <a:srgbClr val="FFFFFF"/>
              </a:solidFill>
              <a:latin typeface="Maven Pro"/>
              <a:ea typeface="Maven Pro"/>
              <a:cs typeface="Maven Pro"/>
              <a:sym typeface="Maven Pro"/>
            </a:endParaRPr>
          </a:p>
        </p:txBody>
      </p:sp>
      <p:pic>
        <p:nvPicPr>
          <p:cNvPr id="73" name="Google Shape;73;p14"/>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74" name="Google Shape;74;p14"/>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636925" y="1164400"/>
            <a:ext cx="6983100" cy="28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ca">
                <a:latin typeface="Maven Pro"/>
                <a:ea typeface="Maven Pro"/>
                <a:cs typeface="Maven Pro"/>
                <a:sym typeface="Maven Pro"/>
              </a:rPr>
              <a:t>AIM</a:t>
            </a:r>
            <a:r>
              <a:rPr lang="ca">
                <a:latin typeface="Maven Pro"/>
                <a:ea typeface="Maven Pro"/>
                <a:cs typeface="Maven Pro"/>
                <a:sym typeface="Maven Pro"/>
              </a:rPr>
              <a:t>:</a:t>
            </a:r>
            <a:endParaRPr>
              <a:latin typeface="Maven Pro"/>
              <a:ea typeface="Maven Pro"/>
              <a:cs typeface="Maven Pro"/>
              <a:sym typeface="Maven Pro"/>
            </a:endParaRPr>
          </a:p>
          <a:p>
            <a:pPr indent="0" lvl="0" marL="0" rtl="0" algn="l">
              <a:lnSpc>
                <a:spcPct val="115000"/>
              </a:lnSpc>
              <a:spcBef>
                <a:spcPts val="0"/>
              </a:spcBef>
              <a:spcAft>
                <a:spcPts val="0"/>
              </a:spcAft>
              <a:buNone/>
            </a:pPr>
            <a:r>
              <a:rPr lang="ca">
                <a:latin typeface="Maven Pro"/>
                <a:ea typeface="Maven Pro"/>
                <a:cs typeface="Maven Pro"/>
                <a:sym typeface="Maven Pro"/>
              </a:rPr>
              <a:t>To study the use of Reduced Order Models (hereafter ROM) in order to </a:t>
            </a:r>
            <a:r>
              <a:rPr b="1" lang="ca">
                <a:solidFill>
                  <a:srgbClr val="0000FF"/>
                </a:solidFill>
                <a:latin typeface="Maven Pro"/>
                <a:ea typeface="Maven Pro"/>
                <a:cs typeface="Maven Pro"/>
                <a:sym typeface="Maven Pro"/>
              </a:rPr>
              <a:t>lighten </a:t>
            </a:r>
            <a:r>
              <a:rPr lang="ca">
                <a:latin typeface="Maven Pro"/>
                <a:ea typeface="Maven Pro"/>
                <a:cs typeface="Maven Pro"/>
                <a:sym typeface="Maven Pro"/>
              </a:rPr>
              <a:t>the computational requirement in fluid-structure problems simulations.</a:t>
            </a:r>
            <a:endParaRPr>
              <a:latin typeface="Maven Pro"/>
              <a:ea typeface="Maven Pro"/>
              <a:cs typeface="Maven Pro"/>
              <a:sym typeface="Maven Pro"/>
            </a:endParaRPr>
          </a:p>
          <a:p>
            <a:pPr indent="0" lvl="0" marL="0" rtl="0" algn="l">
              <a:lnSpc>
                <a:spcPct val="115000"/>
              </a:lnSpc>
              <a:spcBef>
                <a:spcPts val="0"/>
              </a:spcBef>
              <a:spcAft>
                <a:spcPts val="0"/>
              </a:spcAft>
              <a:buNone/>
            </a:pPr>
            <a:r>
              <a:t/>
            </a:r>
            <a:endParaRPr>
              <a:latin typeface="Maven Pro"/>
              <a:ea typeface="Maven Pro"/>
              <a:cs typeface="Maven Pro"/>
              <a:sym typeface="Maven Pro"/>
            </a:endParaRPr>
          </a:p>
          <a:p>
            <a:pPr indent="0" lvl="0" marL="0" rtl="0" algn="l">
              <a:lnSpc>
                <a:spcPct val="115000"/>
              </a:lnSpc>
              <a:spcBef>
                <a:spcPts val="0"/>
              </a:spcBef>
              <a:spcAft>
                <a:spcPts val="0"/>
              </a:spcAft>
              <a:buNone/>
            </a:pPr>
            <a:r>
              <a:rPr b="1" lang="ca">
                <a:latin typeface="Maven Pro"/>
                <a:ea typeface="Maven Pro"/>
                <a:cs typeface="Maven Pro"/>
                <a:sym typeface="Maven Pro"/>
              </a:rPr>
              <a:t>GOALS</a:t>
            </a:r>
            <a:r>
              <a:rPr lang="ca">
                <a:latin typeface="Maven Pro"/>
                <a:ea typeface="Maven Pro"/>
                <a:cs typeface="Maven Pro"/>
                <a:sym typeface="Maven Pro"/>
              </a:rPr>
              <a:t>:</a:t>
            </a:r>
            <a:endParaRPr>
              <a:latin typeface="Maven Pro"/>
              <a:ea typeface="Maven Pro"/>
              <a:cs typeface="Maven Pro"/>
              <a:sym typeface="Maven Pro"/>
            </a:endParaRPr>
          </a:p>
          <a:p>
            <a:pPr indent="-317500" lvl="0" marL="457200" rtl="0" algn="l">
              <a:lnSpc>
                <a:spcPct val="115000"/>
              </a:lnSpc>
              <a:spcBef>
                <a:spcPts val="0"/>
              </a:spcBef>
              <a:spcAft>
                <a:spcPts val="0"/>
              </a:spcAft>
              <a:buSzPts val="1400"/>
              <a:buFont typeface="Maven Pro"/>
              <a:buChar char="●"/>
            </a:pPr>
            <a:r>
              <a:rPr lang="ca">
                <a:latin typeface="Maven Pro"/>
                <a:ea typeface="Maven Pro"/>
                <a:cs typeface="Maven Pro"/>
                <a:sym typeface="Maven Pro"/>
              </a:rPr>
              <a:t>To create a tool for exploring the design domain in real time for Preliminary Aircraft Design.</a:t>
            </a:r>
            <a:endParaRPr>
              <a:latin typeface="Maven Pro"/>
              <a:ea typeface="Maven Pro"/>
              <a:cs typeface="Maven Pro"/>
              <a:sym typeface="Maven Pro"/>
            </a:endParaRPr>
          </a:p>
          <a:p>
            <a:pPr indent="-317500" lvl="0" marL="457200" rtl="0" algn="l">
              <a:lnSpc>
                <a:spcPct val="115000"/>
              </a:lnSpc>
              <a:spcBef>
                <a:spcPts val="0"/>
              </a:spcBef>
              <a:spcAft>
                <a:spcPts val="0"/>
              </a:spcAft>
              <a:buSzPts val="1400"/>
              <a:buFont typeface="Maven Pro"/>
              <a:buChar char="●"/>
            </a:pPr>
            <a:r>
              <a:rPr lang="ca">
                <a:latin typeface="Maven Pro"/>
                <a:ea typeface="Maven Pro"/>
                <a:cs typeface="Maven Pro"/>
                <a:sym typeface="Maven Pro"/>
              </a:rPr>
              <a:t>To apply ROM strategies to the actual solvers. </a:t>
            </a:r>
            <a:endParaRPr>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ca">
                <a:solidFill>
                  <a:srgbClr val="666666"/>
                </a:solidFill>
              </a:rPr>
              <a:t>‹#›</a:t>
            </a:fld>
            <a:endParaRPr>
              <a:solidFill>
                <a:srgbClr val="666666"/>
              </a:solidFill>
            </a:endParaRPr>
          </a:p>
        </p:txBody>
      </p:sp>
      <p:sp>
        <p:nvSpPr>
          <p:cNvPr id="85" name="Google Shape;85;p15"/>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86" name="Google Shape;86;p15"/>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87" name="Google Shape;87;p15"/>
          <p:cNvSpPr txBox="1"/>
          <p:nvPr/>
        </p:nvSpPr>
        <p:spPr>
          <a:xfrm>
            <a:off x="237000" y="369975"/>
            <a:ext cx="52494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Overview of the Project</a:t>
            </a:r>
            <a:endParaRPr b="1" sz="2800">
              <a:solidFill>
                <a:srgbClr val="FFFFFF"/>
              </a:solidFill>
              <a:latin typeface="Maven Pro"/>
              <a:ea typeface="Maven Pro"/>
              <a:cs typeface="Maven Pro"/>
              <a:sym typeface="Maven Pro"/>
            </a:endParaRPr>
          </a:p>
        </p:txBody>
      </p:sp>
      <p:pic>
        <p:nvPicPr>
          <p:cNvPr id="88" name="Google Shape;88;p15"/>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89" name="Google Shape;89;p15"/>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981075" y="1323975"/>
            <a:ext cx="7029600" cy="447600"/>
          </a:xfrm>
          <a:prstGeom prst="rect">
            <a:avLst/>
          </a:prstGeom>
          <a:solidFill>
            <a:srgbClr val="F3F3F3"/>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nvSpPr>
        <p:spPr>
          <a:xfrm>
            <a:off x="398925" y="1041088"/>
            <a:ext cx="1491600" cy="1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latin typeface="Maven Pro"/>
                <a:ea typeface="Maven Pro"/>
                <a:cs typeface="Maven Pro"/>
                <a:sym typeface="Maven Pro"/>
              </a:rPr>
              <a:t>February 2018</a:t>
            </a:r>
            <a:endParaRPr sz="1100">
              <a:latin typeface="Maven Pro"/>
              <a:ea typeface="Maven Pro"/>
              <a:cs typeface="Maven Pro"/>
              <a:sym typeface="Maven Pro"/>
            </a:endParaRPr>
          </a:p>
        </p:txBody>
      </p:sp>
      <p:sp>
        <p:nvSpPr>
          <p:cNvPr id="93" name="Google Shape;93;p15"/>
          <p:cNvSpPr txBox="1"/>
          <p:nvPr/>
        </p:nvSpPr>
        <p:spPr>
          <a:xfrm>
            <a:off x="7514250" y="1041088"/>
            <a:ext cx="1491600" cy="1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latin typeface="Maven Pro"/>
                <a:ea typeface="Maven Pro"/>
                <a:cs typeface="Maven Pro"/>
                <a:sym typeface="Maven Pro"/>
              </a:rPr>
              <a:t>March 2019</a:t>
            </a:r>
            <a:endParaRPr sz="1100">
              <a:latin typeface="Maven Pro"/>
              <a:ea typeface="Maven Pro"/>
              <a:cs typeface="Maven Pro"/>
              <a:sym typeface="Maven Pro"/>
            </a:endParaRPr>
          </a:p>
        </p:txBody>
      </p:sp>
      <p:sp>
        <p:nvSpPr>
          <p:cNvPr id="94" name="Google Shape;94;p15"/>
          <p:cNvSpPr/>
          <p:nvPr/>
        </p:nvSpPr>
        <p:spPr>
          <a:xfrm>
            <a:off x="1047750" y="1362075"/>
            <a:ext cx="2385900" cy="3429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a:solidFill>
                  <a:srgbClr val="F3F3F3"/>
                </a:solidFill>
                <a:latin typeface="Maven Pro"/>
                <a:ea typeface="Maven Pro"/>
                <a:cs typeface="Maven Pro"/>
                <a:sym typeface="Maven Pro"/>
              </a:rPr>
              <a:t>PIR</a:t>
            </a:r>
            <a:endParaRPr>
              <a:solidFill>
                <a:srgbClr val="F3F3F3"/>
              </a:solidFill>
              <a:latin typeface="Maven Pro"/>
              <a:ea typeface="Maven Pro"/>
              <a:cs typeface="Maven Pro"/>
              <a:sym typeface="Maven Pro"/>
            </a:endParaRPr>
          </a:p>
        </p:txBody>
      </p:sp>
      <p:sp>
        <p:nvSpPr>
          <p:cNvPr id="95" name="Google Shape;95;p15"/>
          <p:cNvSpPr txBox="1"/>
          <p:nvPr/>
        </p:nvSpPr>
        <p:spPr>
          <a:xfrm>
            <a:off x="2961150" y="1041088"/>
            <a:ext cx="1491600" cy="1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latin typeface="Maven Pro"/>
                <a:ea typeface="Maven Pro"/>
                <a:cs typeface="Maven Pro"/>
                <a:sym typeface="Maven Pro"/>
              </a:rPr>
              <a:t>June 2018</a:t>
            </a:r>
            <a:endParaRPr sz="1100">
              <a:latin typeface="Maven Pro"/>
              <a:ea typeface="Maven Pro"/>
              <a:cs typeface="Maven Pro"/>
              <a:sym typeface="Maven Pro"/>
            </a:endParaRPr>
          </a:p>
        </p:txBody>
      </p:sp>
      <p:sp>
        <p:nvSpPr>
          <p:cNvPr id="96" name="Google Shape;96;p15"/>
          <p:cNvSpPr/>
          <p:nvPr/>
        </p:nvSpPr>
        <p:spPr>
          <a:xfrm>
            <a:off x="4333875" y="1362075"/>
            <a:ext cx="3633600" cy="342900"/>
          </a:xfrm>
          <a:prstGeom prst="rect">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a:solidFill>
                  <a:srgbClr val="F3F3F3"/>
                </a:solidFill>
                <a:latin typeface="Maven Pro"/>
                <a:ea typeface="Maven Pro"/>
                <a:cs typeface="Maven Pro"/>
                <a:sym typeface="Maven Pro"/>
              </a:rPr>
              <a:t>PIE</a:t>
            </a:r>
            <a:endParaRPr>
              <a:solidFill>
                <a:srgbClr val="F3F3F3"/>
              </a:solidFill>
              <a:latin typeface="Maven Pro"/>
              <a:ea typeface="Maven Pro"/>
              <a:cs typeface="Maven Pro"/>
              <a:sym typeface="Maven Pro"/>
            </a:endParaRPr>
          </a:p>
        </p:txBody>
      </p:sp>
      <p:sp>
        <p:nvSpPr>
          <p:cNvPr id="97" name="Google Shape;97;p15"/>
          <p:cNvSpPr txBox="1"/>
          <p:nvPr/>
        </p:nvSpPr>
        <p:spPr>
          <a:xfrm>
            <a:off x="3978600" y="1041100"/>
            <a:ext cx="1491600" cy="1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latin typeface="Maven Pro"/>
                <a:ea typeface="Maven Pro"/>
                <a:cs typeface="Maven Pro"/>
                <a:sym typeface="Maven Pro"/>
              </a:rPr>
              <a:t>September 2018</a:t>
            </a:r>
            <a:endParaRPr sz="1100">
              <a:latin typeface="Maven Pro"/>
              <a:ea typeface="Maven Pro"/>
              <a:cs typeface="Maven Pro"/>
              <a:sym typeface="Maven Pro"/>
            </a:endParaRPr>
          </a:p>
        </p:txBody>
      </p:sp>
      <p:sp>
        <p:nvSpPr>
          <p:cNvPr id="98" name="Google Shape;98;p15"/>
          <p:cNvSpPr/>
          <p:nvPr/>
        </p:nvSpPr>
        <p:spPr>
          <a:xfrm>
            <a:off x="3487313" y="1362075"/>
            <a:ext cx="792900" cy="3429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3F3F3"/>
              </a:solidFill>
              <a:latin typeface="Maven Pro"/>
              <a:ea typeface="Maven Pro"/>
              <a:cs typeface="Maven Pro"/>
              <a:sym typeface="Maven Pro"/>
            </a:endParaRPr>
          </a:p>
        </p:txBody>
      </p:sp>
      <p:sp>
        <p:nvSpPr>
          <p:cNvPr id="99" name="Google Shape;99;p15"/>
          <p:cNvSpPr/>
          <p:nvPr/>
        </p:nvSpPr>
        <p:spPr>
          <a:xfrm>
            <a:off x="314325" y="1924050"/>
            <a:ext cx="2733600" cy="2600400"/>
          </a:xfrm>
          <a:prstGeom prst="roundRect">
            <a:avLst>
              <a:gd fmla="val 16667" name="adj"/>
            </a:avLst>
          </a:prstGeom>
          <a:solidFill>
            <a:srgbClr val="D9EAD3"/>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ca">
                <a:latin typeface="Maven Pro"/>
                <a:ea typeface="Maven Pro"/>
                <a:cs typeface="Maven Pro"/>
                <a:sym typeface="Maven Pro"/>
              </a:rPr>
              <a:t>Reduced Order Modeling For Real Time Aeroelastic Simulation</a:t>
            </a:r>
            <a:endParaRPr b="1">
              <a:latin typeface="Maven Pro"/>
              <a:ea typeface="Maven Pro"/>
              <a:cs typeface="Maven Pro"/>
              <a:sym typeface="Maven Pro"/>
            </a:endParaRPr>
          </a:p>
          <a:p>
            <a:pPr indent="0" lvl="0" marL="0" rtl="0" algn="l">
              <a:spcBef>
                <a:spcPts val="0"/>
              </a:spcBef>
              <a:spcAft>
                <a:spcPts val="0"/>
              </a:spcAft>
              <a:buNone/>
            </a:pPr>
            <a:r>
              <a:t/>
            </a:r>
            <a:endParaRPr>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ca">
                <a:latin typeface="Maven Pro"/>
                <a:ea typeface="Maven Pro"/>
                <a:cs typeface="Maven Pro"/>
                <a:sym typeface="Maven Pro"/>
              </a:rPr>
              <a:t>Study of differents methodologies.</a:t>
            </a:r>
            <a:endParaRPr>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ca">
                <a:latin typeface="Maven Pro"/>
                <a:ea typeface="Maven Pro"/>
                <a:cs typeface="Maven Pro"/>
                <a:sym typeface="Maven Pro"/>
              </a:rPr>
              <a:t>Selection of one methodology.</a:t>
            </a:r>
            <a:endParaRPr>
              <a:latin typeface="Maven Pro"/>
              <a:ea typeface="Maven Pro"/>
              <a:cs typeface="Maven Pro"/>
              <a:sym typeface="Maven Pro"/>
            </a:endParaRPr>
          </a:p>
          <a:p>
            <a:pPr indent="0" lvl="0" marL="457200" rtl="0" algn="l">
              <a:spcBef>
                <a:spcPts val="0"/>
              </a:spcBef>
              <a:spcAft>
                <a:spcPts val="0"/>
              </a:spcAft>
              <a:buNone/>
            </a:pPr>
            <a:r>
              <a:t/>
            </a:r>
            <a:endParaRPr>
              <a:latin typeface="Maven Pro"/>
              <a:ea typeface="Maven Pro"/>
              <a:cs typeface="Maven Pro"/>
              <a:sym typeface="Maven Pro"/>
            </a:endParaRPr>
          </a:p>
          <a:p>
            <a:pPr indent="0" lvl="0" marL="457200" rtl="0" algn="l">
              <a:spcBef>
                <a:spcPts val="0"/>
              </a:spcBef>
              <a:spcAft>
                <a:spcPts val="0"/>
              </a:spcAft>
              <a:buNone/>
            </a:pPr>
            <a:r>
              <a:rPr lang="ca" u="sng">
                <a:solidFill>
                  <a:schemeClr val="hlink"/>
                </a:solidFill>
                <a:latin typeface="Maven Pro"/>
                <a:ea typeface="Maven Pro"/>
                <a:cs typeface="Maven Pro"/>
                <a:sym typeface="Maven Pro"/>
                <a:hlinkClick r:id="rId5"/>
              </a:rPr>
              <a:t>GitHub</a:t>
            </a:r>
            <a:endParaRPr>
              <a:latin typeface="Maven Pro"/>
              <a:ea typeface="Maven Pro"/>
              <a:cs typeface="Maven Pro"/>
              <a:sym typeface="Maven Pro"/>
            </a:endParaRPr>
          </a:p>
        </p:txBody>
      </p:sp>
      <p:sp>
        <p:nvSpPr>
          <p:cNvPr id="100" name="Google Shape;100;p15"/>
          <p:cNvSpPr/>
          <p:nvPr/>
        </p:nvSpPr>
        <p:spPr>
          <a:xfrm>
            <a:off x="3162300" y="1945850"/>
            <a:ext cx="2733600" cy="2600400"/>
          </a:xfrm>
          <a:prstGeom prst="roundRect">
            <a:avLst>
              <a:gd fmla="val 16667" name="adj"/>
            </a:avLst>
          </a:prstGeom>
          <a:solidFill>
            <a:srgbClr val="F4CCCC"/>
          </a:solid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ca">
                <a:solidFill>
                  <a:schemeClr val="dk1"/>
                </a:solidFill>
                <a:latin typeface="Maven Pro"/>
                <a:ea typeface="Maven Pro"/>
                <a:cs typeface="Maven Pro"/>
                <a:sym typeface="Maven Pro"/>
              </a:rPr>
              <a:t>Internship in ONERA</a:t>
            </a:r>
            <a:endParaRPr b="1">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a:solidFill>
                <a:schemeClr val="dk1"/>
              </a:solidFill>
              <a:latin typeface="Maven Pro"/>
              <a:ea typeface="Maven Pro"/>
              <a:cs typeface="Maven Pro"/>
              <a:sym typeface="Maven Pro"/>
            </a:endParaRPr>
          </a:p>
          <a:p>
            <a:pPr indent="-317500" lvl="0" marL="457200" rtl="0" algn="l">
              <a:spcBef>
                <a:spcPts val="0"/>
              </a:spcBef>
              <a:spcAft>
                <a:spcPts val="0"/>
              </a:spcAft>
              <a:buClr>
                <a:schemeClr val="dk1"/>
              </a:buClr>
              <a:buSzPts val="1400"/>
              <a:buFont typeface="Maven Pro"/>
              <a:buChar char="➔"/>
            </a:pPr>
            <a:r>
              <a:rPr lang="ca">
                <a:solidFill>
                  <a:schemeClr val="dk1"/>
                </a:solidFill>
                <a:latin typeface="Maven Pro"/>
                <a:ea typeface="Maven Pro"/>
                <a:cs typeface="Maven Pro"/>
                <a:sym typeface="Maven Pro"/>
              </a:rPr>
              <a:t>Application of the selected approach to a fluid-structure interaction code.</a:t>
            </a:r>
            <a:endParaRPr>
              <a:solidFill>
                <a:schemeClr val="dk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dk1"/>
              </a:solidFill>
              <a:latin typeface="Maven Pro"/>
              <a:ea typeface="Maven Pro"/>
              <a:cs typeface="Maven Pro"/>
              <a:sym typeface="Maven Pro"/>
            </a:endParaRPr>
          </a:p>
          <a:p>
            <a:pPr indent="0" lvl="0" marL="457200" rtl="0" algn="l">
              <a:spcBef>
                <a:spcPts val="0"/>
              </a:spcBef>
              <a:spcAft>
                <a:spcPts val="0"/>
              </a:spcAft>
              <a:buNone/>
            </a:pPr>
            <a:r>
              <a:rPr lang="ca" u="sng">
                <a:solidFill>
                  <a:schemeClr val="hlink"/>
                </a:solidFill>
                <a:latin typeface="Maven Pro"/>
                <a:ea typeface="Maven Pro"/>
                <a:cs typeface="Maven Pro"/>
                <a:sym typeface="Maven Pro"/>
                <a:hlinkClick r:id="rId6"/>
              </a:rPr>
              <a:t>GitHub</a:t>
            </a:r>
            <a:endParaRPr>
              <a:solidFill>
                <a:schemeClr val="dk1"/>
              </a:solidFill>
              <a:latin typeface="Maven Pro"/>
              <a:ea typeface="Maven Pro"/>
              <a:cs typeface="Maven Pro"/>
              <a:sym typeface="Maven Pro"/>
            </a:endParaRPr>
          </a:p>
          <a:p>
            <a:pPr indent="0" lvl="0" marL="457200" rtl="0" algn="l">
              <a:spcBef>
                <a:spcPts val="0"/>
              </a:spcBef>
              <a:spcAft>
                <a:spcPts val="0"/>
              </a:spcAft>
              <a:buNone/>
            </a:pPr>
            <a:r>
              <a:t/>
            </a:r>
            <a:endParaRPr/>
          </a:p>
        </p:txBody>
      </p:sp>
      <p:sp>
        <p:nvSpPr>
          <p:cNvPr id="101" name="Google Shape;101;p15"/>
          <p:cNvSpPr/>
          <p:nvPr/>
        </p:nvSpPr>
        <p:spPr>
          <a:xfrm>
            <a:off x="6010275" y="1945850"/>
            <a:ext cx="2733600" cy="2600400"/>
          </a:xfrm>
          <a:prstGeom prst="roundRect">
            <a:avLst>
              <a:gd fmla="val 16667" name="adj"/>
            </a:avLst>
          </a:prstGeom>
          <a:solidFill>
            <a:srgbClr val="C9DAF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ca">
                <a:solidFill>
                  <a:schemeClr val="dk1"/>
                </a:solidFill>
                <a:latin typeface="Maven Pro"/>
                <a:ea typeface="Maven Pro"/>
                <a:cs typeface="Maven Pro"/>
                <a:sym typeface="Maven Pro"/>
              </a:rPr>
              <a:t>Model Reduction in Aeroelasticity for Preliminary Design</a:t>
            </a:r>
            <a:endParaRPr b="1">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a:solidFill>
                <a:schemeClr val="dk1"/>
              </a:solidFill>
              <a:latin typeface="Maven Pro"/>
              <a:ea typeface="Maven Pro"/>
              <a:cs typeface="Maven Pro"/>
              <a:sym typeface="Maven Pro"/>
            </a:endParaRPr>
          </a:p>
          <a:p>
            <a:pPr indent="-317500" lvl="0" marL="457200" rtl="0" algn="l">
              <a:spcBef>
                <a:spcPts val="0"/>
              </a:spcBef>
              <a:spcAft>
                <a:spcPts val="0"/>
              </a:spcAft>
              <a:buClr>
                <a:schemeClr val="dk1"/>
              </a:buClr>
              <a:buSzPts val="1400"/>
              <a:buFont typeface="Maven Pro"/>
              <a:buChar char="➔"/>
            </a:pPr>
            <a:r>
              <a:rPr lang="ca">
                <a:solidFill>
                  <a:schemeClr val="dk1"/>
                </a:solidFill>
                <a:latin typeface="Maven Pro"/>
                <a:ea typeface="Maven Pro"/>
                <a:cs typeface="Maven Pro"/>
                <a:sym typeface="Maven Pro"/>
              </a:rPr>
              <a:t>Improvement on the ONERA internship’s code.</a:t>
            </a:r>
            <a:endParaRPr>
              <a:solidFill>
                <a:schemeClr val="dk1"/>
              </a:solidFill>
              <a:latin typeface="Maven Pro"/>
              <a:ea typeface="Maven Pro"/>
              <a:cs typeface="Maven Pro"/>
              <a:sym typeface="Maven Pro"/>
            </a:endParaRPr>
          </a:p>
          <a:p>
            <a:pPr indent="-317500" lvl="0" marL="457200" rtl="0" algn="l">
              <a:spcBef>
                <a:spcPts val="0"/>
              </a:spcBef>
              <a:spcAft>
                <a:spcPts val="0"/>
              </a:spcAft>
              <a:buClr>
                <a:schemeClr val="dk1"/>
              </a:buClr>
              <a:buSzPts val="1400"/>
              <a:buFont typeface="Maven Pro"/>
              <a:buChar char="➔"/>
            </a:pPr>
            <a:r>
              <a:rPr lang="ca">
                <a:solidFill>
                  <a:schemeClr val="dk1"/>
                </a:solidFill>
                <a:latin typeface="Maven Pro"/>
                <a:ea typeface="Maven Pro"/>
                <a:cs typeface="Maven Pro"/>
                <a:sym typeface="Maven Pro"/>
              </a:rPr>
              <a:t>Application to OpenAeroStruct (v2).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111" name="Google Shape;111;p16"/>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112" name="Google Shape;112;p16"/>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113" name="Google Shape;113;p16"/>
          <p:cNvSpPr txBox="1"/>
          <p:nvPr/>
        </p:nvSpPr>
        <p:spPr>
          <a:xfrm>
            <a:off x="237000" y="369975"/>
            <a:ext cx="52494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Table of Contents</a:t>
            </a:r>
            <a:endParaRPr b="1" sz="2800">
              <a:solidFill>
                <a:srgbClr val="FFFFFF"/>
              </a:solidFill>
              <a:latin typeface="Maven Pro"/>
              <a:ea typeface="Maven Pro"/>
              <a:cs typeface="Maven Pro"/>
              <a:sym typeface="Maven Pro"/>
            </a:endParaRPr>
          </a:p>
        </p:txBody>
      </p:sp>
      <p:pic>
        <p:nvPicPr>
          <p:cNvPr id="114" name="Google Shape;114;p16"/>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115" name="Google Shape;115;p16"/>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txBox="1"/>
          <p:nvPr/>
        </p:nvSpPr>
        <p:spPr>
          <a:xfrm>
            <a:off x="952500" y="1001913"/>
            <a:ext cx="6667500" cy="2924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aven Pro"/>
              <a:buAutoNum type="arabicPeriod"/>
            </a:pPr>
            <a:r>
              <a:rPr lang="ca">
                <a:latin typeface="Maven Pro"/>
                <a:ea typeface="Maven Pro"/>
                <a:cs typeface="Maven Pro"/>
                <a:sym typeface="Maven Pro"/>
              </a:rPr>
              <a:t>Methodology</a:t>
            </a:r>
            <a:endParaRPr>
              <a:latin typeface="Maven Pro"/>
              <a:ea typeface="Maven Pro"/>
              <a:cs typeface="Maven Pro"/>
              <a:sym typeface="Maven Pro"/>
            </a:endParaRPr>
          </a:p>
          <a:p>
            <a:pPr indent="-317500" lvl="1" marL="914400" rtl="0" algn="l">
              <a:lnSpc>
                <a:spcPct val="115000"/>
              </a:lnSpc>
              <a:spcBef>
                <a:spcPts val="0"/>
              </a:spcBef>
              <a:spcAft>
                <a:spcPts val="0"/>
              </a:spcAft>
              <a:buSzPts val="1400"/>
              <a:buFont typeface="Maven Pro"/>
              <a:buAutoNum type="alphaLcPeriod"/>
            </a:pPr>
            <a:r>
              <a:rPr lang="ca">
                <a:latin typeface="Maven Pro"/>
                <a:ea typeface="Maven Pro"/>
                <a:cs typeface="Maven Pro"/>
                <a:sym typeface="Maven Pro"/>
              </a:rPr>
              <a:t>ROM</a:t>
            </a:r>
            <a:endParaRPr>
              <a:latin typeface="Maven Pro"/>
              <a:ea typeface="Maven Pro"/>
              <a:cs typeface="Maven Pro"/>
              <a:sym typeface="Maven Pro"/>
            </a:endParaRPr>
          </a:p>
          <a:p>
            <a:pPr indent="-317500" lvl="1" marL="914400" rtl="0" algn="l">
              <a:lnSpc>
                <a:spcPct val="115000"/>
              </a:lnSpc>
              <a:spcBef>
                <a:spcPts val="0"/>
              </a:spcBef>
              <a:spcAft>
                <a:spcPts val="0"/>
              </a:spcAft>
              <a:buSzPts val="1400"/>
              <a:buFont typeface="Maven Pro"/>
              <a:buAutoNum type="alphaLcPeriod"/>
            </a:pPr>
            <a:r>
              <a:rPr lang="ca">
                <a:latin typeface="Maven Pro"/>
                <a:ea typeface="Maven Pro"/>
                <a:cs typeface="Maven Pro"/>
                <a:sym typeface="Maven Pro"/>
              </a:rPr>
              <a:t>POD</a:t>
            </a:r>
            <a:endParaRPr>
              <a:latin typeface="Maven Pro"/>
              <a:ea typeface="Maven Pro"/>
              <a:cs typeface="Maven Pro"/>
              <a:sym typeface="Maven Pro"/>
            </a:endParaRPr>
          </a:p>
          <a:p>
            <a:pPr indent="-317500" lvl="1" marL="914400" rtl="0" algn="l">
              <a:lnSpc>
                <a:spcPct val="115000"/>
              </a:lnSpc>
              <a:spcBef>
                <a:spcPts val="0"/>
              </a:spcBef>
              <a:spcAft>
                <a:spcPts val="0"/>
              </a:spcAft>
              <a:buSzPts val="1400"/>
              <a:buFont typeface="Maven Pro"/>
              <a:buAutoNum type="alphaLcPeriod"/>
            </a:pPr>
            <a:r>
              <a:rPr lang="ca">
                <a:solidFill>
                  <a:schemeClr val="dk1"/>
                </a:solidFill>
                <a:latin typeface="Maven Pro"/>
                <a:ea typeface="Maven Pro"/>
                <a:cs typeface="Maven Pro"/>
                <a:sym typeface="Maven Pro"/>
              </a:rPr>
              <a:t>Offline Phase</a:t>
            </a:r>
            <a:r>
              <a:rPr lang="ca">
                <a:solidFill>
                  <a:schemeClr val="dk1"/>
                </a:solidFill>
                <a:latin typeface="Maven Pro"/>
                <a:ea typeface="Maven Pro"/>
                <a:cs typeface="Maven Pro"/>
                <a:sym typeface="Maven Pro"/>
              </a:rPr>
              <a:t> Algorithm</a:t>
            </a:r>
            <a:endParaRPr>
              <a:latin typeface="Maven Pro"/>
              <a:ea typeface="Maven Pro"/>
              <a:cs typeface="Maven Pro"/>
              <a:sym typeface="Maven Pro"/>
            </a:endParaRPr>
          </a:p>
          <a:p>
            <a:pPr indent="-317500" lvl="1" marL="914400" rtl="0" algn="l">
              <a:lnSpc>
                <a:spcPct val="115000"/>
              </a:lnSpc>
              <a:spcBef>
                <a:spcPts val="0"/>
              </a:spcBef>
              <a:spcAft>
                <a:spcPts val="0"/>
              </a:spcAft>
              <a:buSzPts val="1400"/>
              <a:buFont typeface="Maven Pro"/>
              <a:buAutoNum type="alphaLcPeriod"/>
            </a:pPr>
            <a:r>
              <a:rPr lang="ca">
                <a:latin typeface="Maven Pro"/>
                <a:ea typeface="Maven Pro"/>
                <a:cs typeface="Maven Pro"/>
                <a:sym typeface="Maven Pro"/>
              </a:rPr>
              <a:t>Online Phase Algorithm</a:t>
            </a:r>
            <a:endParaRPr>
              <a:latin typeface="Maven Pro"/>
              <a:ea typeface="Maven Pro"/>
              <a:cs typeface="Maven Pro"/>
              <a:sym typeface="Maven Pro"/>
            </a:endParaRPr>
          </a:p>
          <a:p>
            <a:pPr indent="-317500" lvl="1" marL="914400" rtl="0" algn="l">
              <a:lnSpc>
                <a:spcPct val="115000"/>
              </a:lnSpc>
              <a:spcBef>
                <a:spcPts val="0"/>
              </a:spcBef>
              <a:spcAft>
                <a:spcPts val="0"/>
              </a:spcAft>
              <a:buSzPts val="1400"/>
              <a:buFont typeface="Maven Pro"/>
              <a:buAutoNum type="alphaLcPeriod"/>
            </a:pPr>
            <a:r>
              <a:rPr lang="ca">
                <a:latin typeface="Maven Pro"/>
                <a:ea typeface="Maven Pro"/>
                <a:cs typeface="Maven Pro"/>
                <a:sym typeface="Maven Pro"/>
              </a:rPr>
              <a:t>Kriging</a:t>
            </a:r>
            <a:endParaRPr>
              <a:latin typeface="Maven Pro"/>
              <a:ea typeface="Maven Pro"/>
              <a:cs typeface="Maven Pro"/>
              <a:sym typeface="Maven Pro"/>
            </a:endParaRPr>
          </a:p>
          <a:p>
            <a:pPr indent="-317500" lvl="0" marL="457200" rtl="0" algn="l">
              <a:lnSpc>
                <a:spcPct val="115000"/>
              </a:lnSpc>
              <a:spcBef>
                <a:spcPts val="0"/>
              </a:spcBef>
              <a:spcAft>
                <a:spcPts val="0"/>
              </a:spcAft>
              <a:buSzPts val="1400"/>
              <a:buFont typeface="Maven Pro"/>
              <a:buAutoNum type="arabicPeriod"/>
            </a:pPr>
            <a:r>
              <a:rPr lang="ca">
                <a:latin typeface="Maven Pro"/>
                <a:ea typeface="Maven Pro"/>
                <a:cs typeface="Maven Pro"/>
                <a:sym typeface="Maven Pro"/>
              </a:rPr>
              <a:t>Application to the Static Aeroelasticity</a:t>
            </a:r>
            <a:endParaRPr>
              <a:latin typeface="Maven Pro"/>
              <a:ea typeface="Maven Pro"/>
              <a:cs typeface="Maven Pro"/>
              <a:sym typeface="Maven Pro"/>
            </a:endParaRPr>
          </a:p>
          <a:p>
            <a:pPr indent="-317500" lvl="1" marL="914400" rtl="0" algn="l">
              <a:lnSpc>
                <a:spcPct val="115000"/>
              </a:lnSpc>
              <a:spcBef>
                <a:spcPts val="0"/>
              </a:spcBef>
              <a:spcAft>
                <a:spcPts val="0"/>
              </a:spcAft>
              <a:buSzPts val="1400"/>
              <a:buFont typeface="Maven Pro"/>
              <a:buAutoNum type="alphaLcPeriod"/>
            </a:pPr>
            <a:r>
              <a:rPr lang="ca">
                <a:latin typeface="Maven Pro"/>
                <a:ea typeface="Maven Pro"/>
                <a:cs typeface="Maven Pro"/>
                <a:sym typeface="Maven Pro"/>
              </a:rPr>
              <a:t>Applied Solution</a:t>
            </a:r>
            <a:endParaRPr>
              <a:latin typeface="Maven Pro"/>
              <a:ea typeface="Maven Pro"/>
              <a:cs typeface="Maven Pro"/>
              <a:sym typeface="Maven Pro"/>
            </a:endParaRPr>
          </a:p>
          <a:p>
            <a:pPr indent="-317500" lvl="1" marL="914400" rtl="0" algn="l">
              <a:lnSpc>
                <a:spcPct val="115000"/>
              </a:lnSpc>
              <a:spcBef>
                <a:spcPts val="0"/>
              </a:spcBef>
              <a:spcAft>
                <a:spcPts val="0"/>
              </a:spcAft>
              <a:buSzPts val="1400"/>
              <a:buFont typeface="Maven Pro"/>
              <a:buAutoNum type="alphaLcPeriod"/>
            </a:pPr>
            <a:r>
              <a:rPr lang="ca">
                <a:latin typeface="Maven Pro"/>
                <a:ea typeface="Maven Pro"/>
                <a:cs typeface="Maven Pro"/>
                <a:sym typeface="Maven Pro"/>
              </a:rPr>
              <a:t>Definition of the Problem</a:t>
            </a:r>
            <a:endParaRPr>
              <a:latin typeface="Maven Pro"/>
              <a:ea typeface="Maven Pro"/>
              <a:cs typeface="Maven Pro"/>
              <a:sym typeface="Maven Pro"/>
            </a:endParaRPr>
          </a:p>
          <a:p>
            <a:pPr indent="-317500" lvl="1" marL="914400" rtl="0" algn="l">
              <a:lnSpc>
                <a:spcPct val="115000"/>
              </a:lnSpc>
              <a:spcBef>
                <a:spcPts val="0"/>
              </a:spcBef>
              <a:spcAft>
                <a:spcPts val="0"/>
              </a:spcAft>
              <a:buSzPts val="1400"/>
              <a:buFont typeface="Maven Pro"/>
              <a:buAutoNum type="alphaLcPeriod"/>
            </a:pPr>
            <a:r>
              <a:rPr lang="ca">
                <a:latin typeface="Maven Pro"/>
                <a:ea typeface="Maven Pro"/>
                <a:cs typeface="Maven Pro"/>
                <a:sym typeface="Maven Pro"/>
              </a:rPr>
              <a:t>Results</a:t>
            </a:r>
            <a:endParaRPr>
              <a:latin typeface="Maven Pro"/>
              <a:ea typeface="Maven Pro"/>
              <a:cs typeface="Maven Pro"/>
              <a:sym typeface="Maven Pro"/>
            </a:endParaRPr>
          </a:p>
          <a:p>
            <a:pPr indent="-317500" lvl="0" marL="457200" rtl="0" algn="l">
              <a:lnSpc>
                <a:spcPct val="115000"/>
              </a:lnSpc>
              <a:spcBef>
                <a:spcPts val="0"/>
              </a:spcBef>
              <a:spcAft>
                <a:spcPts val="0"/>
              </a:spcAft>
              <a:buSzPts val="1400"/>
              <a:buFont typeface="Maven Pro"/>
              <a:buAutoNum type="arabicPeriod"/>
            </a:pPr>
            <a:r>
              <a:rPr lang="ca">
                <a:latin typeface="Maven Pro"/>
                <a:ea typeface="Maven Pro"/>
                <a:cs typeface="Maven Pro"/>
                <a:sym typeface="Maven Pro"/>
              </a:rPr>
              <a:t>Conclusions</a:t>
            </a:r>
            <a:endParaRPr>
              <a:latin typeface="Maven Pro"/>
              <a:ea typeface="Maven Pro"/>
              <a:cs typeface="Maven Pro"/>
              <a:sym typeface="Maven Pro"/>
            </a:endParaRPr>
          </a:p>
          <a:p>
            <a:pPr indent="-317500" lvl="0" marL="457200" rtl="0" algn="l">
              <a:lnSpc>
                <a:spcPct val="115000"/>
              </a:lnSpc>
              <a:spcBef>
                <a:spcPts val="0"/>
              </a:spcBef>
              <a:spcAft>
                <a:spcPts val="0"/>
              </a:spcAft>
              <a:buSzPts val="1400"/>
              <a:buFont typeface="Maven Pro"/>
              <a:buAutoNum type="arabicPeriod"/>
            </a:pPr>
            <a:r>
              <a:rPr lang="ca">
                <a:latin typeface="Maven Pro"/>
                <a:ea typeface="Maven Pro"/>
                <a:cs typeface="Maven Pro"/>
                <a:sym typeface="Maven Pro"/>
              </a:rPr>
              <a:t>Future Steps</a:t>
            </a:r>
            <a:endParaRPr>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p:nvPr/>
        </p:nvSpPr>
        <p:spPr>
          <a:xfrm>
            <a:off x="221050" y="1536475"/>
            <a:ext cx="4147500" cy="2967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128" name="Google Shape;128;p17"/>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129" name="Google Shape;129;p17"/>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130" name="Google Shape;130;p17"/>
          <p:cNvSpPr txBox="1"/>
          <p:nvPr/>
        </p:nvSpPr>
        <p:spPr>
          <a:xfrm>
            <a:off x="196700" y="-23300"/>
            <a:ext cx="90225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000">
                <a:solidFill>
                  <a:srgbClr val="666666"/>
                </a:solidFill>
                <a:latin typeface="Maven Pro"/>
                <a:ea typeface="Maven Pro"/>
                <a:cs typeface="Maven Pro"/>
                <a:sym typeface="Maven Pro"/>
              </a:rPr>
              <a:t>|	</a:t>
            </a:r>
            <a:r>
              <a:rPr b="1" lang="ca" sz="1000">
                <a:solidFill>
                  <a:schemeClr val="dk1"/>
                </a:solidFill>
                <a:latin typeface="Maven Pro"/>
                <a:ea typeface="Maven Pro"/>
                <a:cs typeface="Maven Pro"/>
                <a:sym typeface="Maven Pro"/>
              </a:rPr>
              <a:t>Methodology	</a:t>
            </a:r>
            <a:r>
              <a:rPr lang="ca" sz="1000">
                <a:solidFill>
                  <a:srgbClr val="666666"/>
                </a:solidFill>
                <a:latin typeface="Maven Pro"/>
                <a:ea typeface="Maven Pro"/>
                <a:cs typeface="Maven Pro"/>
                <a:sym typeface="Maven Pro"/>
              </a:rPr>
              <a:t>	|	 Application to Static Aeroelasticity		|	      Conclusions	       	|	  Future Steps		|</a:t>
            </a:r>
            <a:endParaRPr sz="1000">
              <a:solidFill>
                <a:srgbClr val="666666"/>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p:txBody>
      </p:sp>
      <p:sp>
        <p:nvSpPr>
          <p:cNvPr id="131" name="Google Shape;131;p17"/>
          <p:cNvSpPr txBox="1"/>
          <p:nvPr/>
        </p:nvSpPr>
        <p:spPr>
          <a:xfrm>
            <a:off x="237000" y="369975"/>
            <a:ext cx="52494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Methodology: ROM</a:t>
            </a:r>
            <a:endParaRPr b="1" sz="2800">
              <a:solidFill>
                <a:srgbClr val="FFFFFF"/>
              </a:solidFill>
              <a:latin typeface="Maven Pro"/>
              <a:ea typeface="Maven Pro"/>
              <a:cs typeface="Maven Pro"/>
              <a:sym typeface="Maven Pro"/>
            </a:endParaRPr>
          </a:p>
        </p:txBody>
      </p:sp>
      <p:sp>
        <p:nvSpPr>
          <p:cNvPr id="132" name="Google Shape;132;p17"/>
          <p:cNvSpPr/>
          <p:nvPr/>
        </p:nvSpPr>
        <p:spPr>
          <a:xfrm>
            <a:off x="751400" y="262975"/>
            <a:ext cx="46200" cy="46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17"/>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134" name="Google Shape;134;p17"/>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9038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10562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12086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nvSpPr>
        <p:spPr>
          <a:xfrm>
            <a:off x="220950" y="1048800"/>
            <a:ext cx="4147500" cy="393600"/>
          </a:xfrm>
          <a:prstGeom prst="rect">
            <a:avLst/>
          </a:prstGeom>
          <a:solidFill>
            <a:srgbClr val="EFEFEF"/>
          </a:solidFill>
          <a:ln cap="flat" cmpd="sng" w="9525">
            <a:solidFill>
              <a:srgbClr val="3C78D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ca">
                <a:latin typeface="Maven Pro"/>
                <a:ea typeface="Maven Pro"/>
                <a:cs typeface="Maven Pro"/>
                <a:sym typeface="Maven Pro"/>
              </a:rPr>
              <a:t>Reduced Order Methods (ROM) in a nutshell</a:t>
            </a:r>
            <a:endParaRPr b="1">
              <a:latin typeface="Maven Pro"/>
              <a:ea typeface="Maven Pro"/>
              <a:cs typeface="Maven Pro"/>
              <a:sym typeface="Maven Pro"/>
            </a:endParaRPr>
          </a:p>
        </p:txBody>
      </p:sp>
      <p:pic>
        <p:nvPicPr>
          <p:cNvPr id="140" name="Google Shape;140;p17"/>
          <p:cNvPicPr preferRelativeResize="0"/>
          <p:nvPr/>
        </p:nvPicPr>
        <p:blipFill>
          <a:blip r:embed="rId5">
            <a:alphaModFix/>
          </a:blip>
          <a:stretch>
            <a:fillRect/>
          </a:stretch>
        </p:blipFill>
        <p:spPr>
          <a:xfrm>
            <a:off x="237000" y="1571624"/>
            <a:ext cx="2097475" cy="1414475"/>
          </a:xfrm>
          <a:prstGeom prst="rect">
            <a:avLst/>
          </a:prstGeom>
          <a:noFill/>
          <a:ln>
            <a:noFill/>
          </a:ln>
        </p:spPr>
      </p:pic>
      <p:pic>
        <p:nvPicPr>
          <p:cNvPr id="141" name="Google Shape;141;p17"/>
          <p:cNvPicPr preferRelativeResize="0"/>
          <p:nvPr/>
        </p:nvPicPr>
        <p:blipFill>
          <a:blip r:embed="rId6">
            <a:alphaModFix/>
          </a:blip>
          <a:stretch>
            <a:fillRect/>
          </a:stretch>
        </p:blipFill>
        <p:spPr>
          <a:xfrm>
            <a:off x="1937993" y="2224900"/>
            <a:ext cx="2376181" cy="2279225"/>
          </a:xfrm>
          <a:prstGeom prst="rect">
            <a:avLst/>
          </a:prstGeom>
          <a:noFill/>
          <a:ln>
            <a:noFill/>
          </a:ln>
        </p:spPr>
      </p:pic>
      <p:sp>
        <p:nvSpPr>
          <p:cNvPr id="142" name="Google Shape;142;p17"/>
          <p:cNvSpPr txBox="1"/>
          <p:nvPr/>
        </p:nvSpPr>
        <p:spPr>
          <a:xfrm>
            <a:off x="341450" y="4148125"/>
            <a:ext cx="16206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000">
                <a:latin typeface="Maven Pro"/>
                <a:ea typeface="Maven Pro"/>
                <a:cs typeface="Maven Pro"/>
                <a:sym typeface="Maven Pro"/>
              </a:rPr>
              <a:t>[Kutz et al., SIAM, 2016]</a:t>
            </a:r>
            <a:endParaRPr sz="1000">
              <a:latin typeface="Maven Pro"/>
              <a:ea typeface="Maven Pro"/>
              <a:cs typeface="Maven Pro"/>
              <a:sym typeface="Maven Pro"/>
            </a:endParaRPr>
          </a:p>
        </p:txBody>
      </p:sp>
      <p:sp>
        <p:nvSpPr>
          <p:cNvPr id="143" name="Google Shape;143;p17"/>
          <p:cNvSpPr/>
          <p:nvPr/>
        </p:nvSpPr>
        <p:spPr>
          <a:xfrm>
            <a:off x="13610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15134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txBox="1"/>
          <p:nvPr/>
        </p:nvSpPr>
        <p:spPr>
          <a:xfrm>
            <a:off x="4437350" y="1941713"/>
            <a:ext cx="4537200" cy="579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Maven Pro"/>
              <a:buChar char="●"/>
            </a:pPr>
            <a:r>
              <a:rPr b="1" lang="ca" sz="1200">
                <a:solidFill>
                  <a:srgbClr val="B45F06"/>
                </a:solidFill>
                <a:latin typeface="Maven Pro"/>
                <a:ea typeface="Maven Pro"/>
                <a:cs typeface="Maven Pro"/>
                <a:sym typeface="Maven Pro"/>
              </a:rPr>
              <a:t>Offline</a:t>
            </a:r>
            <a:r>
              <a:rPr lang="ca" sz="1200">
                <a:latin typeface="Maven Pro"/>
                <a:ea typeface="Maven Pro"/>
                <a:cs typeface="Maven Pro"/>
                <a:sym typeface="Maven Pro"/>
              </a:rPr>
              <a:t>: very expensive preprocessing.</a:t>
            </a:r>
            <a:endParaRPr sz="1200">
              <a:latin typeface="Maven Pro"/>
              <a:ea typeface="Maven Pro"/>
              <a:cs typeface="Maven Pro"/>
              <a:sym typeface="Maven Pro"/>
            </a:endParaRPr>
          </a:p>
          <a:p>
            <a:pPr indent="457200" lvl="0" marL="0" rtl="0" algn="l">
              <a:lnSpc>
                <a:spcPct val="115000"/>
              </a:lnSpc>
              <a:spcBef>
                <a:spcPts val="0"/>
              </a:spcBef>
              <a:spcAft>
                <a:spcPts val="0"/>
              </a:spcAft>
              <a:buClr>
                <a:srgbClr val="000000"/>
              </a:buClr>
              <a:buSzPts val="1100"/>
              <a:buFont typeface="Arial"/>
              <a:buNone/>
            </a:pPr>
            <a:r>
              <a:rPr lang="ca" sz="1200">
                <a:solidFill>
                  <a:schemeClr val="dk1"/>
                </a:solidFill>
                <a:latin typeface="Maven Pro"/>
                <a:ea typeface="Maven Pro"/>
                <a:cs typeface="Maven Pro"/>
                <a:sym typeface="Maven Pro"/>
              </a:rPr>
              <a:t>( )</a:t>
            </a:r>
            <a:r>
              <a:rPr baseline="30000" lang="ca" sz="1200">
                <a:solidFill>
                  <a:schemeClr val="dk1"/>
                </a:solidFill>
                <a:latin typeface="Pinyon Script"/>
                <a:ea typeface="Pinyon Script"/>
                <a:cs typeface="Pinyon Script"/>
                <a:sym typeface="Pinyon Script"/>
              </a:rPr>
              <a:t>N</a:t>
            </a:r>
            <a:r>
              <a:rPr lang="ca" sz="1200">
                <a:solidFill>
                  <a:schemeClr val="dk1"/>
                </a:solidFill>
                <a:latin typeface="Maven Pro"/>
                <a:ea typeface="Maven Pro"/>
                <a:cs typeface="Maven Pro"/>
                <a:sym typeface="Maven Pro"/>
              </a:rPr>
              <a:t>: “truth” high order method - </a:t>
            </a:r>
            <a:r>
              <a:rPr i="1" lang="ca" sz="1200">
                <a:solidFill>
                  <a:schemeClr val="dk1"/>
                </a:solidFill>
                <a:latin typeface="Maven Pro"/>
                <a:ea typeface="Maven Pro"/>
                <a:cs typeface="Maven Pro"/>
                <a:sym typeface="Maven Pro"/>
              </a:rPr>
              <a:t>to be accelerated</a:t>
            </a:r>
            <a:endParaRPr sz="1200">
              <a:latin typeface="Maven Pro"/>
              <a:ea typeface="Maven Pro"/>
              <a:cs typeface="Maven Pro"/>
              <a:sym typeface="Maven Pro"/>
            </a:endParaRPr>
          </a:p>
          <a:p>
            <a:pPr indent="-304800" lvl="0" marL="457200" rtl="0" algn="l">
              <a:lnSpc>
                <a:spcPct val="115000"/>
              </a:lnSpc>
              <a:spcBef>
                <a:spcPts val="0"/>
              </a:spcBef>
              <a:spcAft>
                <a:spcPts val="0"/>
              </a:spcAft>
              <a:buSzPts val="1200"/>
              <a:buFont typeface="Maven Pro"/>
              <a:buChar char="●"/>
            </a:pPr>
            <a:r>
              <a:rPr b="1" lang="ca" sz="1200">
                <a:solidFill>
                  <a:srgbClr val="6AA84F"/>
                </a:solidFill>
                <a:latin typeface="Maven Pro"/>
                <a:ea typeface="Maven Pro"/>
                <a:cs typeface="Maven Pro"/>
                <a:sym typeface="Maven Pro"/>
              </a:rPr>
              <a:t>Online</a:t>
            </a:r>
            <a:r>
              <a:rPr lang="ca" sz="1200">
                <a:latin typeface="Maven Pro"/>
                <a:ea typeface="Maven Pro"/>
                <a:cs typeface="Maven Pro"/>
                <a:sym typeface="Maven Pro"/>
              </a:rPr>
              <a:t>: extremely fast real-time input-output evaluation thanks to an efficient assembly of problem operators.</a:t>
            </a:r>
            <a:endParaRPr sz="1200">
              <a:latin typeface="Maven Pro"/>
              <a:ea typeface="Maven Pro"/>
              <a:cs typeface="Maven Pro"/>
              <a:sym typeface="Maven Pro"/>
            </a:endParaRPr>
          </a:p>
          <a:p>
            <a:pPr indent="457200" lvl="0" marL="0" rtl="0" algn="l">
              <a:lnSpc>
                <a:spcPct val="115000"/>
              </a:lnSpc>
              <a:spcBef>
                <a:spcPts val="0"/>
              </a:spcBef>
              <a:spcAft>
                <a:spcPts val="0"/>
              </a:spcAft>
              <a:buClr>
                <a:srgbClr val="000000"/>
              </a:buClr>
              <a:buSzPts val="1100"/>
              <a:buFont typeface="Arial"/>
              <a:buNone/>
            </a:pPr>
            <a:r>
              <a:rPr lang="ca" sz="1200">
                <a:solidFill>
                  <a:schemeClr val="dk1"/>
                </a:solidFill>
                <a:latin typeface="Maven Pro"/>
                <a:ea typeface="Maven Pro"/>
                <a:cs typeface="Maven Pro"/>
                <a:sym typeface="Maven Pro"/>
              </a:rPr>
              <a:t>( )</a:t>
            </a:r>
            <a:r>
              <a:rPr baseline="-25000" lang="ca" sz="1200">
                <a:solidFill>
                  <a:schemeClr val="dk1"/>
                </a:solidFill>
                <a:latin typeface="Maven Pro"/>
                <a:ea typeface="Maven Pro"/>
                <a:cs typeface="Maven Pro"/>
                <a:sym typeface="Maven Pro"/>
              </a:rPr>
              <a:t>N</a:t>
            </a:r>
            <a:r>
              <a:rPr lang="ca" sz="1200">
                <a:solidFill>
                  <a:schemeClr val="dk1"/>
                </a:solidFill>
                <a:latin typeface="Maven Pro"/>
                <a:ea typeface="Maven Pro"/>
                <a:cs typeface="Maven Pro"/>
                <a:sym typeface="Maven Pro"/>
              </a:rPr>
              <a:t>: ROM - </a:t>
            </a:r>
            <a:r>
              <a:rPr i="1" lang="ca" sz="1200">
                <a:solidFill>
                  <a:schemeClr val="dk1"/>
                </a:solidFill>
                <a:latin typeface="Maven Pro"/>
                <a:ea typeface="Maven Pro"/>
                <a:cs typeface="Maven Pro"/>
                <a:sym typeface="Maven Pro"/>
              </a:rPr>
              <a:t>the accelerator</a:t>
            </a:r>
            <a:endParaRPr sz="1200">
              <a:latin typeface="Maven Pro"/>
              <a:ea typeface="Maven Pro"/>
              <a:cs typeface="Maven Pro"/>
              <a:sym typeface="Maven Pro"/>
            </a:endParaRPr>
          </a:p>
        </p:txBody>
      </p:sp>
      <p:sp>
        <p:nvSpPr>
          <p:cNvPr id="146" name="Google Shape;146;p17"/>
          <p:cNvSpPr txBox="1"/>
          <p:nvPr/>
        </p:nvSpPr>
        <p:spPr>
          <a:xfrm>
            <a:off x="5366375" y="1026100"/>
            <a:ext cx="14916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000">
                <a:latin typeface="Maven Pro"/>
                <a:ea typeface="Maven Pro"/>
                <a:cs typeface="Maven Pro"/>
                <a:sym typeface="Maven Pro"/>
              </a:rPr>
              <a:t>[Rozza, SISSA, 2017]</a:t>
            </a:r>
            <a:endParaRPr sz="1000">
              <a:latin typeface="Maven Pro"/>
              <a:ea typeface="Maven Pro"/>
              <a:cs typeface="Maven Pro"/>
              <a:sym typeface="Maven Pro"/>
            </a:endParaRPr>
          </a:p>
        </p:txBody>
      </p:sp>
      <p:pic>
        <p:nvPicPr>
          <p:cNvPr id="147" name="Google Shape;147;p17"/>
          <p:cNvPicPr preferRelativeResize="0"/>
          <p:nvPr/>
        </p:nvPicPr>
        <p:blipFill>
          <a:blip r:embed="rId7">
            <a:alphaModFix/>
          </a:blip>
          <a:stretch>
            <a:fillRect/>
          </a:stretch>
        </p:blipFill>
        <p:spPr>
          <a:xfrm>
            <a:off x="5236075" y="3538272"/>
            <a:ext cx="2980775" cy="894975"/>
          </a:xfrm>
          <a:prstGeom prst="rect">
            <a:avLst/>
          </a:prstGeom>
          <a:noFill/>
          <a:ln>
            <a:noFill/>
          </a:ln>
        </p:spPr>
      </p:pic>
      <p:sp>
        <p:nvSpPr>
          <p:cNvPr id="148" name="Google Shape;148;p17"/>
          <p:cNvSpPr txBox="1"/>
          <p:nvPr/>
        </p:nvSpPr>
        <p:spPr>
          <a:xfrm>
            <a:off x="5100875" y="1524425"/>
            <a:ext cx="2614500" cy="525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b="1" lang="ca">
                <a:solidFill>
                  <a:srgbClr val="741B47"/>
                </a:solidFill>
                <a:latin typeface="Maven Pro"/>
                <a:ea typeface="Maven Pro"/>
                <a:cs typeface="Maven Pro"/>
                <a:sym typeface="Maven Pro"/>
              </a:rPr>
              <a:t>M</a:t>
            </a:r>
            <a:r>
              <a:rPr lang="ca">
                <a:solidFill>
                  <a:schemeClr val="dk1"/>
                </a:solidFill>
                <a:latin typeface="Maven Pro"/>
                <a:ea typeface="Maven Pro"/>
                <a:cs typeface="Maven Pro"/>
                <a:sym typeface="Maven Pro"/>
              </a:rPr>
              <a:t>(ξ) ⋅ X(ξ) = </a:t>
            </a:r>
            <a:r>
              <a:rPr lang="ca">
                <a:solidFill>
                  <a:srgbClr val="0000FF"/>
                </a:solidFill>
                <a:latin typeface="Maven Pro"/>
                <a:ea typeface="Maven Pro"/>
                <a:cs typeface="Maven Pro"/>
                <a:sym typeface="Maven Pro"/>
              </a:rPr>
              <a:t>f</a:t>
            </a:r>
            <a:r>
              <a:rPr lang="ca">
                <a:solidFill>
                  <a:schemeClr val="dk1"/>
                </a:solidFill>
                <a:latin typeface="Maven Pro"/>
                <a:ea typeface="Maven Pro"/>
                <a:cs typeface="Maven Pro"/>
                <a:sym typeface="Maven Pro"/>
              </a:rPr>
              <a:t>(ξ)</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8"/>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158" name="Google Shape;158;p18"/>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159" name="Google Shape;159;p18"/>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160" name="Google Shape;160;p18"/>
          <p:cNvSpPr txBox="1"/>
          <p:nvPr/>
        </p:nvSpPr>
        <p:spPr>
          <a:xfrm>
            <a:off x="196700" y="-23300"/>
            <a:ext cx="90615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000">
                <a:solidFill>
                  <a:srgbClr val="666666"/>
                </a:solidFill>
                <a:latin typeface="Maven Pro"/>
                <a:ea typeface="Maven Pro"/>
                <a:cs typeface="Maven Pro"/>
                <a:sym typeface="Maven Pro"/>
              </a:rPr>
              <a:t>|	</a:t>
            </a:r>
            <a:r>
              <a:rPr b="1" lang="ca" sz="1000">
                <a:solidFill>
                  <a:schemeClr val="dk1"/>
                </a:solidFill>
                <a:latin typeface="Maven Pro"/>
                <a:ea typeface="Maven Pro"/>
                <a:cs typeface="Maven Pro"/>
                <a:sym typeface="Maven Pro"/>
              </a:rPr>
              <a:t>Methodology	</a:t>
            </a:r>
            <a:r>
              <a:rPr lang="ca" sz="1000">
                <a:solidFill>
                  <a:srgbClr val="666666"/>
                </a:solidFill>
                <a:latin typeface="Maven Pro"/>
                <a:ea typeface="Maven Pro"/>
                <a:cs typeface="Maven Pro"/>
                <a:sym typeface="Maven Pro"/>
              </a:rPr>
              <a:t>	|	 Application to Static Aeroelasticity		|	      Conclusions	       	|	  Future Steps		|</a:t>
            </a:r>
            <a:endParaRPr sz="1000">
              <a:solidFill>
                <a:srgbClr val="666666"/>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p:txBody>
      </p:sp>
      <p:sp>
        <p:nvSpPr>
          <p:cNvPr id="161" name="Google Shape;161;p18"/>
          <p:cNvSpPr txBox="1"/>
          <p:nvPr/>
        </p:nvSpPr>
        <p:spPr>
          <a:xfrm>
            <a:off x="237000" y="369975"/>
            <a:ext cx="52494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Methodology: POD</a:t>
            </a:r>
            <a:endParaRPr b="1" sz="2800">
              <a:solidFill>
                <a:srgbClr val="FFFFFF"/>
              </a:solidFill>
              <a:latin typeface="Maven Pro"/>
              <a:ea typeface="Maven Pro"/>
              <a:cs typeface="Maven Pro"/>
              <a:sym typeface="Maven Pro"/>
            </a:endParaRPr>
          </a:p>
        </p:txBody>
      </p:sp>
      <p:sp>
        <p:nvSpPr>
          <p:cNvPr id="162" name="Google Shape;162;p18"/>
          <p:cNvSpPr/>
          <p:nvPr/>
        </p:nvSpPr>
        <p:spPr>
          <a:xfrm>
            <a:off x="7514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8"/>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164" name="Google Shape;164;p18"/>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903800" y="262975"/>
            <a:ext cx="46200" cy="46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10562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12086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13610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15134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txBox="1"/>
          <p:nvPr/>
        </p:nvSpPr>
        <p:spPr>
          <a:xfrm>
            <a:off x="638175" y="1125000"/>
            <a:ext cx="3267300" cy="393600"/>
          </a:xfrm>
          <a:prstGeom prst="rect">
            <a:avLst/>
          </a:prstGeom>
          <a:solidFill>
            <a:srgbClr val="EFEFEF"/>
          </a:solidFill>
          <a:ln cap="flat" cmpd="sng" w="9525">
            <a:solidFill>
              <a:srgbClr val="3C78D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ca">
                <a:latin typeface="Maven Pro"/>
                <a:ea typeface="Maven Pro"/>
                <a:cs typeface="Maven Pro"/>
                <a:sym typeface="Maven Pro"/>
              </a:rPr>
              <a:t>Principal Component Analysis (PCA)</a:t>
            </a:r>
            <a:endParaRPr b="1">
              <a:latin typeface="Maven Pro"/>
              <a:ea typeface="Maven Pro"/>
              <a:cs typeface="Maven Pro"/>
              <a:sym typeface="Maven Pro"/>
            </a:endParaRPr>
          </a:p>
        </p:txBody>
      </p:sp>
      <p:sp>
        <p:nvSpPr>
          <p:cNvPr id="172" name="Google Shape;172;p18"/>
          <p:cNvSpPr txBox="1"/>
          <p:nvPr/>
        </p:nvSpPr>
        <p:spPr>
          <a:xfrm>
            <a:off x="638175" y="1442400"/>
            <a:ext cx="29973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000">
                <a:latin typeface="Maven Pro"/>
                <a:ea typeface="Maven Pro"/>
                <a:cs typeface="Maven Pro"/>
                <a:sym typeface="Maven Pro"/>
              </a:rPr>
              <a:t>[Kutz, Chpt 15, Oxford University Press, 2013]</a:t>
            </a:r>
            <a:endParaRPr sz="1000">
              <a:latin typeface="Maven Pro"/>
              <a:ea typeface="Maven Pro"/>
              <a:cs typeface="Maven Pro"/>
              <a:sym typeface="Maven Pro"/>
            </a:endParaRPr>
          </a:p>
        </p:txBody>
      </p:sp>
      <p:sp>
        <p:nvSpPr>
          <p:cNvPr id="173" name="Google Shape;173;p18"/>
          <p:cNvSpPr txBox="1"/>
          <p:nvPr/>
        </p:nvSpPr>
        <p:spPr>
          <a:xfrm>
            <a:off x="4771950" y="1125000"/>
            <a:ext cx="2905200" cy="5796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ca">
                <a:latin typeface="Maven Pro"/>
                <a:ea typeface="Maven Pro"/>
                <a:cs typeface="Maven Pro"/>
                <a:sym typeface="Maven Pro"/>
              </a:rPr>
              <a:t>SVD in Algebra</a:t>
            </a:r>
            <a:endParaRPr>
              <a:latin typeface="Maven Pro"/>
              <a:ea typeface="Maven Pro"/>
              <a:cs typeface="Maven Pro"/>
              <a:sym typeface="Maven Pro"/>
            </a:endParaRPr>
          </a:p>
          <a:p>
            <a:pPr indent="0" lvl="0" marL="0" rtl="0" algn="l">
              <a:spcBef>
                <a:spcPts val="0"/>
              </a:spcBef>
              <a:spcAft>
                <a:spcPts val="0"/>
              </a:spcAft>
              <a:buNone/>
            </a:pPr>
            <a:r>
              <a:rPr lang="ca">
                <a:latin typeface="Maven Pro"/>
                <a:ea typeface="Maven Pro"/>
                <a:cs typeface="Maven Pro"/>
                <a:sym typeface="Maven Pro"/>
              </a:rPr>
              <a:t>POD in Mechanical Engineering</a:t>
            </a:r>
            <a:endParaRPr>
              <a:latin typeface="Maven Pro"/>
              <a:ea typeface="Maven Pro"/>
              <a:cs typeface="Maven Pro"/>
              <a:sym typeface="Maven Pro"/>
            </a:endParaRPr>
          </a:p>
        </p:txBody>
      </p:sp>
      <p:sp>
        <p:nvSpPr>
          <p:cNvPr id="174" name="Google Shape;174;p18"/>
          <p:cNvSpPr txBox="1"/>
          <p:nvPr/>
        </p:nvSpPr>
        <p:spPr>
          <a:xfrm>
            <a:off x="5210175" y="3601800"/>
            <a:ext cx="18573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1800">
                <a:latin typeface="Maven Pro"/>
                <a:ea typeface="Maven Pro"/>
                <a:cs typeface="Maven Pro"/>
                <a:sym typeface="Maven Pro"/>
              </a:rPr>
              <a:t>O</a:t>
            </a:r>
            <a:r>
              <a:rPr b="1" baseline="-25000" lang="ca" sz="1800">
                <a:latin typeface="Maven Pro"/>
                <a:ea typeface="Maven Pro"/>
                <a:cs typeface="Maven Pro"/>
                <a:sym typeface="Maven Pro"/>
              </a:rPr>
              <a:t>r</a:t>
            </a:r>
            <a:r>
              <a:rPr lang="ca" sz="1800">
                <a:latin typeface="Maven Pro"/>
                <a:ea typeface="Maven Pro"/>
                <a:cs typeface="Maven Pro"/>
                <a:sym typeface="Maven Pro"/>
              </a:rPr>
              <a:t> = </a:t>
            </a:r>
            <a:r>
              <a:rPr b="1" lang="ca" sz="1800">
                <a:solidFill>
                  <a:srgbClr val="6AA84F"/>
                </a:solidFill>
                <a:latin typeface="Maven Pro"/>
                <a:ea typeface="Maven Pro"/>
                <a:cs typeface="Maven Pro"/>
                <a:sym typeface="Maven Pro"/>
              </a:rPr>
              <a:t>L</a:t>
            </a:r>
            <a:r>
              <a:rPr lang="ca" sz="1800">
                <a:latin typeface="Maven Pro"/>
                <a:ea typeface="Maven Pro"/>
                <a:cs typeface="Maven Pro"/>
                <a:sym typeface="Maven Pro"/>
              </a:rPr>
              <a:t> · </a:t>
            </a:r>
            <a:r>
              <a:rPr b="1" lang="ca" sz="1800">
                <a:solidFill>
                  <a:srgbClr val="A61C00"/>
                </a:solidFill>
                <a:latin typeface="Maven Pro"/>
                <a:ea typeface="Maven Pro"/>
                <a:cs typeface="Maven Pro"/>
                <a:sym typeface="Maven Pro"/>
              </a:rPr>
              <a:t>∑</a:t>
            </a:r>
            <a:r>
              <a:rPr lang="ca" sz="1800">
                <a:latin typeface="Maven Pro"/>
                <a:ea typeface="Maven Pro"/>
                <a:cs typeface="Maven Pro"/>
                <a:sym typeface="Maven Pro"/>
              </a:rPr>
              <a:t>· </a:t>
            </a:r>
            <a:r>
              <a:rPr b="1" lang="ca" sz="1800">
                <a:solidFill>
                  <a:srgbClr val="0000FF"/>
                </a:solidFill>
                <a:latin typeface="Maven Pro"/>
                <a:ea typeface="Maven Pro"/>
                <a:cs typeface="Maven Pro"/>
                <a:sym typeface="Maven Pro"/>
              </a:rPr>
              <a:t>R</a:t>
            </a:r>
            <a:r>
              <a:rPr baseline="30000" lang="ca" sz="1800">
                <a:latin typeface="Maven Pro"/>
                <a:ea typeface="Maven Pro"/>
                <a:cs typeface="Maven Pro"/>
                <a:sym typeface="Maven Pro"/>
              </a:rPr>
              <a:t>T</a:t>
            </a:r>
            <a:endParaRPr baseline="30000" sz="1800">
              <a:latin typeface="Maven Pro"/>
              <a:ea typeface="Maven Pro"/>
              <a:cs typeface="Maven Pro"/>
              <a:sym typeface="Maven Pro"/>
            </a:endParaRPr>
          </a:p>
        </p:txBody>
      </p:sp>
      <p:sp>
        <p:nvSpPr>
          <p:cNvPr id="175" name="Google Shape;175;p18"/>
          <p:cNvSpPr txBox="1"/>
          <p:nvPr/>
        </p:nvSpPr>
        <p:spPr>
          <a:xfrm>
            <a:off x="1163875" y="2155875"/>
            <a:ext cx="1443000" cy="432900"/>
          </a:xfrm>
          <a:prstGeom prst="rect">
            <a:avLst/>
          </a:prstGeom>
          <a:noFill/>
          <a:ln cap="flat" cmpd="sng" w="9525">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ca">
                <a:latin typeface="Maven Pro"/>
                <a:ea typeface="Maven Pro"/>
                <a:cs typeface="Maven Pro"/>
                <a:sym typeface="Maven Pro"/>
              </a:rPr>
              <a:t>Observation</a:t>
            </a:r>
            <a:endParaRPr>
              <a:latin typeface="Maven Pro"/>
              <a:ea typeface="Maven Pro"/>
              <a:cs typeface="Maven Pro"/>
              <a:sym typeface="Maven Pro"/>
            </a:endParaRPr>
          </a:p>
        </p:txBody>
      </p:sp>
      <p:sp>
        <p:nvSpPr>
          <p:cNvPr id="176" name="Google Shape;176;p18"/>
          <p:cNvSpPr/>
          <p:nvPr/>
        </p:nvSpPr>
        <p:spPr>
          <a:xfrm>
            <a:off x="3394700" y="1996125"/>
            <a:ext cx="1695300" cy="752400"/>
          </a:xfrm>
          <a:prstGeom prst="rightArrow">
            <a:avLst>
              <a:gd fmla="val 5394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a:latin typeface="Maven Pro"/>
                <a:ea typeface="Maven Pro"/>
                <a:cs typeface="Maven Pro"/>
                <a:sym typeface="Maven Pro"/>
              </a:rPr>
              <a:t>Orthogonal Transformation</a:t>
            </a:r>
            <a:endParaRPr>
              <a:latin typeface="Maven Pro"/>
              <a:ea typeface="Maven Pro"/>
              <a:cs typeface="Maven Pro"/>
              <a:sym typeface="Maven Pro"/>
            </a:endParaRPr>
          </a:p>
        </p:txBody>
      </p:sp>
      <p:sp>
        <p:nvSpPr>
          <p:cNvPr id="177" name="Google Shape;177;p18"/>
          <p:cNvSpPr txBox="1"/>
          <p:nvPr/>
        </p:nvSpPr>
        <p:spPr>
          <a:xfrm>
            <a:off x="5605200" y="2155875"/>
            <a:ext cx="1643400" cy="432900"/>
          </a:xfrm>
          <a:prstGeom prst="rect">
            <a:avLst/>
          </a:prstGeom>
          <a:noFill/>
          <a:ln cap="flat" cmpd="sng" w="952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ca">
                <a:latin typeface="Maven Pro"/>
                <a:ea typeface="Maven Pro"/>
                <a:cs typeface="Maven Pro"/>
                <a:sym typeface="Maven Pro"/>
              </a:rPr>
              <a:t>Singular Values</a:t>
            </a:r>
            <a:endParaRPr>
              <a:latin typeface="Maven Pro"/>
              <a:ea typeface="Maven Pro"/>
              <a:cs typeface="Maven Pro"/>
              <a:sym typeface="Maven Pro"/>
            </a:endParaRPr>
          </a:p>
        </p:txBody>
      </p:sp>
      <p:sp>
        <p:nvSpPr>
          <p:cNvPr id="178" name="Google Shape;178;p18"/>
          <p:cNvSpPr txBox="1"/>
          <p:nvPr/>
        </p:nvSpPr>
        <p:spPr>
          <a:xfrm>
            <a:off x="7301898" y="3418350"/>
            <a:ext cx="1219200" cy="85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a:solidFill>
                  <a:srgbClr val="6AA84F"/>
                </a:solidFill>
                <a:latin typeface="Maven Pro"/>
                <a:ea typeface="Maven Pro"/>
                <a:cs typeface="Maven Pro"/>
                <a:sym typeface="Maven Pro"/>
              </a:rPr>
              <a:t>L</a:t>
            </a:r>
            <a:r>
              <a:rPr b="1" lang="ca">
                <a:latin typeface="Maven Pro"/>
                <a:ea typeface="Maven Pro"/>
                <a:cs typeface="Maven Pro"/>
                <a:sym typeface="Maven Pro"/>
              </a:rPr>
              <a:t> </a:t>
            </a:r>
            <a:r>
              <a:rPr lang="ca">
                <a:latin typeface="Maven Pro"/>
                <a:ea typeface="Maven Pro"/>
                <a:cs typeface="Maven Pro"/>
                <a:sym typeface="Maven Pro"/>
              </a:rPr>
              <a:t>= [...,k]</a:t>
            </a:r>
            <a:endParaRPr>
              <a:latin typeface="Maven Pro"/>
              <a:ea typeface="Maven Pro"/>
              <a:cs typeface="Maven Pro"/>
              <a:sym typeface="Maven Pro"/>
            </a:endParaRPr>
          </a:p>
          <a:p>
            <a:pPr indent="0" lvl="0" marL="0" rtl="0" algn="ctr">
              <a:spcBef>
                <a:spcPts val="0"/>
              </a:spcBef>
              <a:spcAft>
                <a:spcPts val="0"/>
              </a:spcAft>
              <a:buNone/>
            </a:pPr>
            <a:r>
              <a:rPr b="1" lang="ca">
                <a:solidFill>
                  <a:srgbClr val="A61C00"/>
                </a:solidFill>
                <a:latin typeface="Maven Pro"/>
                <a:ea typeface="Maven Pro"/>
                <a:cs typeface="Maven Pro"/>
                <a:sym typeface="Maven Pro"/>
              </a:rPr>
              <a:t>∑</a:t>
            </a:r>
            <a:r>
              <a:rPr b="1" lang="ca">
                <a:solidFill>
                  <a:schemeClr val="dk1"/>
                </a:solidFill>
                <a:latin typeface="Maven Pro"/>
                <a:ea typeface="Maven Pro"/>
                <a:cs typeface="Maven Pro"/>
                <a:sym typeface="Maven Pro"/>
              </a:rPr>
              <a:t> </a:t>
            </a:r>
            <a:r>
              <a:rPr lang="ca">
                <a:solidFill>
                  <a:schemeClr val="dk1"/>
                </a:solidFill>
                <a:latin typeface="Maven Pro"/>
                <a:ea typeface="Maven Pro"/>
                <a:cs typeface="Maven Pro"/>
                <a:sym typeface="Maven Pro"/>
              </a:rPr>
              <a:t>= [k, k]</a:t>
            </a:r>
            <a:endParaRPr>
              <a:solidFill>
                <a:schemeClr val="dk1"/>
              </a:solidFill>
              <a:latin typeface="Maven Pro"/>
              <a:ea typeface="Maven Pro"/>
              <a:cs typeface="Maven Pro"/>
              <a:sym typeface="Maven Pro"/>
            </a:endParaRPr>
          </a:p>
          <a:p>
            <a:pPr indent="0" lvl="0" marL="0" rtl="0" algn="ctr">
              <a:spcBef>
                <a:spcPts val="0"/>
              </a:spcBef>
              <a:spcAft>
                <a:spcPts val="0"/>
              </a:spcAft>
              <a:buClr>
                <a:schemeClr val="dk1"/>
              </a:buClr>
              <a:buSzPts val="1100"/>
              <a:buFont typeface="Arial"/>
              <a:buNone/>
            </a:pPr>
            <a:r>
              <a:rPr b="1" lang="ca">
                <a:solidFill>
                  <a:srgbClr val="0000FF"/>
                </a:solidFill>
                <a:latin typeface="Maven Pro"/>
                <a:ea typeface="Maven Pro"/>
                <a:cs typeface="Maven Pro"/>
                <a:sym typeface="Maven Pro"/>
              </a:rPr>
              <a:t>R</a:t>
            </a:r>
            <a:r>
              <a:rPr b="1" lang="ca">
                <a:solidFill>
                  <a:schemeClr val="dk1"/>
                </a:solidFill>
                <a:latin typeface="Maven Pro"/>
                <a:ea typeface="Maven Pro"/>
                <a:cs typeface="Maven Pro"/>
                <a:sym typeface="Maven Pro"/>
              </a:rPr>
              <a:t> </a:t>
            </a:r>
            <a:r>
              <a:rPr lang="ca">
                <a:solidFill>
                  <a:schemeClr val="dk1"/>
                </a:solidFill>
                <a:latin typeface="Maven Pro"/>
                <a:ea typeface="Maven Pro"/>
                <a:cs typeface="Maven Pro"/>
                <a:sym typeface="Maven Pro"/>
              </a:rPr>
              <a:t>= [k,...]</a:t>
            </a:r>
            <a:endParaRPr>
              <a:solidFill>
                <a:schemeClr val="dk1"/>
              </a:solidFill>
              <a:latin typeface="Maven Pro"/>
              <a:ea typeface="Maven Pro"/>
              <a:cs typeface="Maven Pro"/>
              <a:sym typeface="Maven Pro"/>
            </a:endParaRPr>
          </a:p>
        </p:txBody>
      </p:sp>
      <p:sp>
        <p:nvSpPr>
          <p:cNvPr id="179" name="Google Shape;179;p18"/>
          <p:cNvSpPr/>
          <p:nvPr/>
        </p:nvSpPr>
        <p:spPr>
          <a:xfrm>
            <a:off x="6991350" y="3790950"/>
            <a:ext cx="310500" cy="1047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7353300" y="3457575"/>
            <a:ext cx="123900" cy="752400"/>
          </a:xfrm>
          <a:prstGeom prst="leftBrace">
            <a:avLst>
              <a:gd fmla="val 84564"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txBox="1"/>
          <p:nvPr/>
        </p:nvSpPr>
        <p:spPr>
          <a:xfrm>
            <a:off x="493425" y="2827825"/>
            <a:ext cx="3327000" cy="1663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aven Pro"/>
              <a:buChar char="●"/>
            </a:pPr>
            <a:r>
              <a:rPr lang="ca">
                <a:latin typeface="Maven Pro"/>
                <a:ea typeface="Maven Pro"/>
                <a:cs typeface="Maven Pro"/>
                <a:sym typeface="Maven Pro"/>
              </a:rPr>
              <a:t>Linear parametric problem:</a:t>
            </a:r>
            <a:endParaRPr>
              <a:latin typeface="Maven Pro"/>
              <a:ea typeface="Maven Pro"/>
              <a:cs typeface="Maven Pro"/>
              <a:sym typeface="Maven Pro"/>
            </a:endParaRPr>
          </a:p>
          <a:p>
            <a:pPr indent="0" lvl="0" marL="457200" rtl="0" algn="l">
              <a:lnSpc>
                <a:spcPct val="115000"/>
              </a:lnSpc>
              <a:spcBef>
                <a:spcPts val="0"/>
              </a:spcBef>
              <a:spcAft>
                <a:spcPts val="0"/>
              </a:spcAft>
              <a:buNone/>
            </a:pPr>
            <a:r>
              <a:rPr b="1" lang="ca">
                <a:solidFill>
                  <a:srgbClr val="741B47"/>
                </a:solidFill>
                <a:latin typeface="Maven Pro"/>
                <a:ea typeface="Maven Pro"/>
                <a:cs typeface="Maven Pro"/>
                <a:sym typeface="Maven Pro"/>
              </a:rPr>
              <a:t>M</a:t>
            </a:r>
            <a:r>
              <a:rPr lang="ca">
                <a:latin typeface="Maven Pro"/>
                <a:ea typeface="Maven Pro"/>
                <a:cs typeface="Maven Pro"/>
                <a:sym typeface="Maven Pro"/>
              </a:rPr>
              <a:t>(ξ) ⋅ X(</a:t>
            </a:r>
            <a:r>
              <a:rPr lang="ca">
                <a:solidFill>
                  <a:schemeClr val="dk1"/>
                </a:solidFill>
                <a:latin typeface="Maven Pro"/>
                <a:ea typeface="Maven Pro"/>
                <a:cs typeface="Maven Pro"/>
                <a:sym typeface="Maven Pro"/>
              </a:rPr>
              <a:t>ξ) = </a:t>
            </a:r>
            <a:r>
              <a:rPr lang="ca">
                <a:solidFill>
                  <a:srgbClr val="0000FF"/>
                </a:solidFill>
                <a:latin typeface="Maven Pro"/>
                <a:ea typeface="Maven Pro"/>
                <a:cs typeface="Maven Pro"/>
                <a:sym typeface="Maven Pro"/>
              </a:rPr>
              <a:t>f</a:t>
            </a:r>
            <a:r>
              <a:rPr lang="ca">
                <a:solidFill>
                  <a:schemeClr val="dk1"/>
                </a:solidFill>
                <a:latin typeface="Maven Pro"/>
                <a:ea typeface="Maven Pro"/>
                <a:cs typeface="Maven Pro"/>
                <a:sym typeface="Maven Pro"/>
              </a:rPr>
              <a:t>(ξ)</a:t>
            </a:r>
            <a:endParaRPr>
              <a:solidFill>
                <a:schemeClr val="dk1"/>
              </a:solidFill>
              <a:latin typeface="Maven Pro"/>
              <a:ea typeface="Maven Pro"/>
              <a:cs typeface="Maven Pro"/>
              <a:sym typeface="Maven Pro"/>
            </a:endParaRPr>
          </a:p>
          <a:p>
            <a:pPr indent="-317500" lvl="0" marL="457200" rtl="0" algn="l">
              <a:lnSpc>
                <a:spcPct val="115000"/>
              </a:lnSpc>
              <a:spcBef>
                <a:spcPts val="0"/>
              </a:spcBef>
              <a:spcAft>
                <a:spcPts val="0"/>
              </a:spcAft>
              <a:buClr>
                <a:schemeClr val="dk1"/>
              </a:buClr>
              <a:buSzPts val="1400"/>
              <a:buFont typeface="Maven Pro"/>
              <a:buChar char="●"/>
            </a:pPr>
            <a:r>
              <a:rPr lang="ca">
                <a:solidFill>
                  <a:schemeClr val="dk1"/>
                </a:solidFill>
                <a:latin typeface="Maven Pro"/>
                <a:ea typeface="Maven Pro"/>
                <a:cs typeface="Maven Pro"/>
                <a:sym typeface="Maven Pro"/>
              </a:rPr>
              <a:t>Observation matrix:</a:t>
            </a:r>
            <a:endParaRPr>
              <a:solidFill>
                <a:schemeClr val="dk1"/>
              </a:solidFill>
              <a:latin typeface="Maven Pro"/>
              <a:ea typeface="Maven Pro"/>
              <a:cs typeface="Maven Pro"/>
              <a:sym typeface="Maven Pro"/>
            </a:endParaRPr>
          </a:p>
          <a:p>
            <a:pPr indent="0" lvl="0" marL="0" rtl="0" algn="l">
              <a:lnSpc>
                <a:spcPct val="115000"/>
              </a:lnSpc>
              <a:spcBef>
                <a:spcPts val="0"/>
              </a:spcBef>
              <a:spcAft>
                <a:spcPts val="0"/>
              </a:spcAft>
              <a:buNone/>
            </a:pPr>
            <a:r>
              <a:rPr lang="ca">
                <a:solidFill>
                  <a:schemeClr val="dk1"/>
                </a:solidFill>
                <a:latin typeface="Maven Pro"/>
                <a:ea typeface="Maven Pro"/>
                <a:cs typeface="Maven Pro"/>
                <a:sym typeface="Maven Pro"/>
              </a:rPr>
              <a:t>	</a:t>
            </a:r>
            <a:endParaRPr>
              <a:solidFill>
                <a:schemeClr val="dk1"/>
              </a:solidFill>
              <a:latin typeface="Maven Pro"/>
              <a:ea typeface="Maven Pro"/>
              <a:cs typeface="Maven Pro"/>
              <a:sym typeface="Maven Pro"/>
            </a:endParaRPr>
          </a:p>
          <a:p>
            <a:pPr indent="457200" lvl="0" marL="0" rtl="0" algn="l">
              <a:lnSpc>
                <a:spcPct val="115000"/>
              </a:lnSpc>
              <a:spcBef>
                <a:spcPts val="0"/>
              </a:spcBef>
              <a:spcAft>
                <a:spcPts val="0"/>
              </a:spcAft>
              <a:buNone/>
            </a:pPr>
            <a:r>
              <a:rPr b="1" lang="ca">
                <a:solidFill>
                  <a:schemeClr val="dk1"/>
                </a:solidFill>
                <a:latin typeface="Maven Pro"/>
                <a:ea typeface="Maven Pro"/>
                <a:cs typeface="Maven Pro"/>
                <a:sym typeface="Maven Pro"/>
              </a:rPr>
              <a:t>O</a:t>
            </a:r>
            <a:r>
              <a:rPr lang="ca">
                <a:solidFill>
                  <a:schemeClr val="dk1"/>
                </a:solidFill>
                <a:latin typeface="Maven Pro"/>
                <a:ea typeface="Maven Pro"/>
                <a:cs typeface="Maven Pro"/>
                <a:sym typeface="Maven Pro"/>
              </a:rPr>
              <a:t> =  X(ξ</a:t>
            </a:r>
            <a:r>
              <a:rPr baseline="30000" lang="ca">
                <a:solidFill>
                  <a:schemeClr val="dk1"/>
                </a:solidFill>
                <a:latin typeface="Maven Pro"/>
                <a:ea typeface="Maven Pro"/>
                <a:cs typeface="Maven Pro"/>
                <a:sym typeface="Maven Pro"/>
              </a:rPr>
              <a:t>(1)</a:t>
            </a:r>
            <a:r>
              <a:rPr lang="ca">
                <a:solidFill>
                  <a:schemeClr val="dk1"/>
                </a:solidFill>
                <a:latin typeface="Maven Pro"/>
                <a:ea typeface="Maven Pro"/>
                <a:cs typeface="Maven Pro"/>
                <a:sym typeface="Maven Pro"/>
              </a:rPr>
              <a:t>) ……. X(ξ</a:t>
            </a:r>
            <a:r>
              <a:rPr baseline="30000" lang="ca">
                <a:solidFill>
                  <a:schemeClr val="dk1"/>
                </a:solidFill>
                <a:latin typeface="Maven Pro"/>
                <a:ea typeface="Maven Pro"/>
                <a:cs typeface="Maven Pro"/>
                <a:sym typeface="Maven Pro"/>
              </a:rPr>
              <a:t>(nObs)</a:t>
            </a:r>
            <a:r>
              <a:rPr lang="ca">
                <a:solidFill>
                  <a:schemeClr val="dk1"/>
                </a:solidFill>
                <a:latin typeface="Maven Pro"/>
                <a:ea typeface="Maven Pro"/>
                <a:cs typeface="Maven Pro"/>
                <a:sym typeface="Maven Pro"/>
              </a:rPr>
              <a:t>)</a:t>
            </a:r>
            <a:endParaRPr>
              <a:solidFill>
                <a:schemeClr val="dk1"/>
              </a:solidFill>
              <a:latin typeface="Maven Pro"/>
              <a:ea typeface="Maven Pro"/>
              <a:cs typeface="Maven Pro"/>
              <a:sym typeface="Maven Pro"/>
            </a:endParaRPr>
          </a:p>
        </p:txBody>
      </p:sp>
      <p:sp>
        <p:nvSpPr>
          <p:cNvPr id="182" name="Google Shape;182;p18"/>
          <p:cNvSpPr/>
          <p:nvPr/>
        </p:nvSpPr>
        <p:spPr>
          <a:xfrm>
            <a:off x="1379875" y="3747100"/>
            <a:ext cx="1643400" cy="5796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txBox="1"/>
          <p:nvPr/>
        </p:nvSpPr>
        <p:spPr>
          <a:xfrm>
            <a:off x="5166200" y="2832638"/>
            <a:ext cx="18573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1800">
                <a:latin typeface="Maven Pro"/>
                <a:ea typeface="Maven Pro"/>
                <a:cs typeface="Maven Pro"/>
                <a:sym typeface="Maven Pro"/>
              </a:rPr>
              <a:t>O</a:t>
            </a:r>
            <a:r>
              <a:rPr lang="ca" sz="1800">
                <a:latin typeface="Maven Pro"/>
                <a:ea typeface="Maven Pro"/>
                <a:cs typeface="Maven Pro"/>
                <a:sym typeface="Maven Pro"/>
              </a:rPr>
              <a:t> = </a:t>
            </a:r>
            <a:r>
              <a:rPr b="1" lang="ca" sz="1800">
                <a:solidFill>
                  <a:srgbClr val="6AA84F"/>
                </a:solidFill>
                <a:latin typeface="Maven Pro"/>
                <a:ea typeface="Maven Pro"/>
                <a:cs typeface="Maven Pro"/>
                <a:sym typeface="Maven Pro"/>
              </a:rPr>
              <a:t>L</a:t>
            </a:r>
            <a:r>
              <a:rPr lang="ca" sz="1800">
                <a:latin typeface="Maven Pro"/>
                <a:ea typeface="Maven Pro"/>
                <a:cs typeface="Maven Pro"/>
                <a:sym typeface="Maven Pro"/>
              </a:rPr>
              <a:t> · </a:t>
            </a:r>
            <a:r>
              <a:rPr b="1" lang="ca" sz="1800">
                <a:solidFill>
                  <a:srgbClr val="A61C00"/>
                </a:solidFill>
                <a:latin typeface="Maven Pro"/>
                <a:ea typeface="Maven Pro"/>
                <a:cs typeface="Maven Pro"/>
                <a:sym typeface="Maven Pro"/>
              </a:rPr>
              <a:t>∑</a:t>
            </a:r>
            <a:r>
              <a:rPr lang="ca" sz="1800">
                <a:latin typeface="Maven Pro"/>
                <a:ea typeface="Maven Pro"/>
                <a:cs typeface="Maven Pro"/>
                <a:sym typeface="Maven Pro"/>
              </a:rPr>
              <a:t>· </a:t>
            </a:r>
            <a:r>
              <a:rPr b="1" lang="ca" sz="1800">
                <a:solidFill>
                  <a:srgbClr val="0000FF"/>
                </a:solidFill>
                <a:latin typeface="Maven Pro"/>
                <a:ea typeface="Maven Pro"/>
                <a:cs typeface="Maven Pro"/>
                <a:sym typeface="Maven Pro"/>
              </a:rPr>
              <a:t>R</a:t>
            </a:r>
            <a:r>
              <a:rPr baseline="30000" lang="ca" sz="1800">
                <a:latin typeface="Maven Pro"/>
                <a:ea typeface="Maven Pro"/>
                <a:cs typeface="Maven Pro"/>
                <a:sym typeface="Maven Pro"/>
              </a:rPr>
              <a:t>T</a:t>
            </a:r>
            <a:endParaRPr baseline="30000" sz="1800">
              <a:latin typeface="Maven Pro"/>
              <a:ea typeface="Maven Pro"/>
              <a:cs typeface="Maven Pro"/>
              <a:sym typeface="Maven Pro"/>
            </a:endParaRPr>
          </a:p>
        </p:txBody>
      </p:sp>
      <p:cxnSp>
        <p:nvCxnSpPr>
          <p:cNvPr id="184" name="Google Shape;184;p18"/>
          <p:cNvCxnSpPr>
            <a:endCxn id="183" idx="1"/>
          </p:cNvCxnSpPr>
          <p:nvPr/>
        </p:nvCxnSpPr>
        <p:spPr>
          <a:xfrm flipH="1" rot="10800000">
            <a:off x="3274400" y="3095288"/>
            <a:ext cx="1891800" cy="8556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18"/>
          <p:cNvSpPr txBox="1"/>
          <p:nvPr/>
        </p:nvSpPr>
        <p:spPr>
          <a:xfrm>
            <a:off x="5797100" y="4333600"/>
            <a:ext cx="22590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latin typeface="Maven Pro"/>
                <a:ea typeface="Maven Pro"/>
                <a:cs typeface="Maven Pro"/>
                <a:sym typeface="Maven Pro"/>
              </a:rPr>
              <a:t>k: # Reduction modes</a:t>
            </a:r>
            <a:endParaRPr>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9"/>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txBox="1"/>
          <p:nvPr/>
        </p:nvSpPr>
        <p:spPr>
          <a:xfrm>
            <a:off x="196700" y="-23300"/>
            <a:ext cx="90996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000">
                <a:solidFill>
                  <a:srgbClr val="666666"/>
                </a:solidFill>
                <a:latin typeface="Maven Pro"/>
                <a:ea typeface="Maven Pro"/>
                <a:cs typeface="Maven Pro"/>
                <a:sym typeface="Maven Pro"/>
              </a:rPr>
              <a:t>|	</a:t>
            </a:r>
            <a:r>
              <a:rPr b="1" lang="ca" sz="1000">
                <a:solidFill>
                  <a:schemeClr val="dk1"/>
                </a:solidFill>
                <a:latin typeface="Maven Pro"/>
                <a:ea typeface="Maven Pro"/>
                <a:cs typeface="Maven Pro"/>
                <a:sym typeface="Maven Pro"/>
              </a:rPr>
              <a:t>Methodology	</a:t>
            </a:r>
            <a:r>
              <a:rPr lang="ca" sz="1000">
                <a:solidFill>
                  <a:srgbClr val="666666"/>
                </a:solidFill>
                <a:latin typeface="Maven Pro"/>
                <a:ea typeface="Maven Pro"/>
                <a:cs typeface="Maven Pro"/>
                <a:sym typeface="Maven Pro"/>
              </a:rPr>
              <a:t>	|	 Application to Static Aeroelasticity		|	      Conclusions	       	|	  Future Steps		|</a:t>
            </a:r>
            <a:endParaRPr sz="1000">
              <a:solidFill>
                <a:srgbClr val="666666"/>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p:txBody>
      </p:sp>
      <p:sp>
        <p:nvSpPr>
          <p:cNvPr id="193" name="Google Shape;193;p19"/>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196" name="Google Shape;196;p19"/>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197" name="Google Shape;197;p19"/>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198" name="Google Shape;198;p19"/>
          <p:cNvSpPr txBox="1"/>
          <p:nvPr/>
        </p:nvSpPr>
        <p:spPr>
          <a:xfrm>
            <a:off x="237000" y="369975"/>
            <a:ext cx="66207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Methodology: </a:t>
            </a:r>
            <a:r>
              <a:rPr b="1" lang="ca" sz="2800">
                <a:solidFill>
                  <a:schemeClr val="lt1"/>
                </a:solidFill>
                <a:latin typeface="Maven Pro"/>
                <a:ea typeface="Maven Pro"/>
                <a:cs typeface="Maven Pro"/>
                <a:sym typeface="Maven Pro"/>
              </a:rPr>
              <a:t>Offline Phase Algo</a:t>
            </a:r>
            <a:endParaRPr b="1" sz="2800">
              <a:solidFill>
                <a:srgbClr val="FFFFFF"/>
              </a:solidFill>
              <a:latin typeface="Maven Pro"/>
              <a:ea typeface="Maven Pro"/>
              <a:cs typeface="Maven Pro"/>
              <a:sym typeface="Maven Pro"/>
            </a:endParaRPr>
          </a:p>
        </p:txBody>
      </p:sp>
      <p:sp>
        <p:nvSpPr>
          <p:cNvPr id="199" name="Google Shape;199;p19"/>
          <p:cNvSpPr/>
          <p:nvPr/>
        </p:nvSpPr>
        <p:spPr>
          <a:xfrm>
            <a:off x="7514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19"/>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201" name="Google Shape;201;p19"/>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9038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1056200" y="262975"/>
            <a:ext cx="46200" cy="46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1208600" y="262975"/>
            <a:ext cx="46200" cy="46500"/>
          </a:xfrm>
          <a:prstGeom prst="ellipse">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371475" y="1238250"/>
            <a:ext cx="5700600" cy="3147300"/>
          </a:xfrm>
          <a:prstGeom prst="roundRect">
            <a:avLst>
              <a:gd fmla="val 9114" name="adj"/>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a:latin typeface="Maven Pro"/>
              <a:ea typeface="Maven Pro"/>
              <a:cs typeface="Maven Pro"/>
              <a:sym typeface="Maven Pro"/>
            </a:endParaRPr>
          </a:p>
          <a:p>
            <a:pPr indent="0" lvl="0" marL="457200" rtl="0" algn="l">
              <a:lnSpc>
                <a:spcPct val="115000"/>
              </a:lnSpc>
              <a:spcBef>
                <a:spcPts val="0"/>
              </a:spcBef>
              <a:spcAft>
                <a:spcPts val="0"/>
              </a:spcAft>
              <a:buNone/>
            </a:pPr>
            <a:r>
              <a:t/>
            </a:r>
            <a:endParaRPr>
              <a:latin typeface="Maven Pro"/>
              <a:ea typeface="Maven Pro"/>
              <a:cs typeface="Maven Pro"/>
              <a:sym typeface="Maven Pro"/>
            </a:endParaRPr>
          </a:p>
          <a:p>
            <a:pPr indent="-317500" lvl="0" marL="457200" rtl="0" algn="l">
              <a:lnSpc>
                <a:spcPct val="115000"/>
              </a:lnSpc>
              <a:spcBef>
                <a:spcPts val="0"/>
              </a:spcBef>
              <a:spcAft>
                <a:spcPts val="0"/>
              </a:spcAft>
              <a:buSzPts val="1400"/>
              <a:buAutoNum type="arabicPeriod"/>
            </a:pPr>
            <a:r>
              <a:rPr lang="ca">
                <a:latin typeface="Maven Pro"/>
                <a:ea typeface="Maven Pro"/>
                <a:cs typeface="Maven Pro"/>
                <a:sym typeface="Maven Pro"/>
              </a:rPr>
              <a:t>Select randomly a first sample: </a:t>
            </a:r>
            <a:r>
              <a:rPr b="1" lang="ca">
                <a:solidFill>
                  <a:srgbClr val="9900FF"/>
                </a:solidFill>
                <a:latin typeface="Maven Pro"/>
                <a:ea typeface="Maven Pro"/>
                <a:cs typeface="Maven Pro"/>
                <a:sym typeface="Maven Pro"/>
              </a:rPr>
              <a:t>ξ</a:t>
            </a:r>
            <a:r>
              <a:rPr b="1" baseline="30000" lang="ca">
                <a:solidFill>
                  <a:srgbClr val="9900FF"/>
                </a:solidFill>
                <a:latin typeface="Maven Pro"/>
                <a:ea typeface="Maven Pro"/>
                <a:cs typeface="Maven Pro"/>
                <a:sym typeface="Maven Pro"/>
              </a:rPr>
              <a:t>(1)</a:t>
            </a:r>
            <a:r>
              <a:rPr baseline="30000" lang="ca">
                <a:latin typeface="Maven Pro"/>
                <a:ea typeface="Maven Pro"/>
                <a:cs typeface="Maven Pro"/>
                <a:sym typeface="Maven Pro"/>
              </a:rPr>
              <a:t> </a:t>
            </a:r>
            <a:endParaRPr>
              <a:latin typeface="Maven Pro"/>
              <a:ea typeface="Maven Pro"/>
              <a:cs typeface="Maven Pro"/>
              <a:sym typeface="Maven Pro"/>
            </a:endParaRPr>
          </a:p>
          <a:p>
            <a:pPr indent="-317500" lvl="0" marL="457200" rtl="0" algn="l">
              <a:lnSpc>
                <a:spcPct val="115000"/>
              </a:lnSpc>
              <a:spcBef>
                <a:spcPts val="0"/>
              </a:spcBef>
              <a:spcAft>
                <a:spcPts val="0"/>
              </a:spcAft>
              <a:buSzPts val="1400"/>
              <a:buFont typeface="Maven Pro"/>
              <a:buAutoNum type="arabicPeriod"/>
            </a:pPr>
            <a:r>
              <a:rPr lang="ca">
                <a:latin typeface="Maven Pro"/>
                <a:ea typeface="Maven Pro"/>
                <a:cs typeface="Maven Pro"/>
                <a:sym typeface="Maven Pro"/>
              </a:rPr>
              <a:t>Solve the problem: </a:t>
            </a:r>
            <a:r>
              <a:rPr lang="ca">
                <a:solidFill>
                  <a:srgbClr val="9900FF"/>
                </a:solidFill>
                <a:latin typeface="Maven Pro"/>
                <a:ea typeface="Maven Pro"/>
                <a:cs typeface="Maven Pro"/>
                <a:sym typeface="Maven Pro"/>
              </a:rPr>
              <a:t>X</a:t>
            </a:r>
            <a:r>
              <a:rPr lang="ca">
                <a:solidFill>
                  <a:srgbClr val="9900FF"/>
                </a:solidFill>
                <a:latin typeface="Maven Pro"/>
                <a:ea typeface="Maven Pro"/>
                <a:cs typeface="Maven Pro"/>
                <a:sym typeface="Maven Pro"/>
              </a:rPr>
              <a:t>(</a:t>
            </a:r>
            <a:r>
              <a:rPr b="1" lang="ca">
                <a:solidFill>
                  <a:srgbClr val="9900FF"/>
                </a:solidFill>
                <a:latin typeface="Maven Pro"/>
                <a:ea typeface="Maven Pro"/>
                <a:cs typeface="Maven Pro"/>
                <a:sym typeface="Maven Pro"/>
              </a:rPr>
              <a:t>ξ</a:t>
            </a:r>
            <a:r>
              <a:rPr b="1" baseline="30000" lang="ca">
                <a:solidFill>
                  <a:srgbClr val="9900FF"/>
                </a:solidFill>
                <a:latin typeface="Maven Pro"/>
                <a:ea typeface="Maven Pro"/>
                <a:cs typeface="Maven Pro"/>
                <a:sym typeface="Maven Pro"/>
              </a:rPr>
              <a:t>(1)</a:t>
            </a:r>
            <a:r>
              <a:rPr lang="ca">
                <a:solidFill>
                  <a:srgbClr val="9900FF"/>
                </a:solidFill>
                <a:latin typeface="Maven Pro"/>
                <a:ea typeface="Maven Pro"/>
                <a:cs typeface="Maven Pro"/>
                <a:sym typeface="Maven Pro"/>
              </a:rPr>
              <a:t>)</a:t>
            </a:r>
            <a:endParaRPr>
              <a:solidFill>
                <a:srgbClr val="9900FF"/>
              </a:solidFill>
              <a:latin typeface="Maven Pro"/>
              <a:ea typeface="Maven Pro"/>
              <a:cs typeface="Maven Pro"/>
              <a:sym typeface="Maven Pro"/>
            </a:endParaRPr>
          </a:p>
          <a:p>
            <a:pPr indent="-317500" lvl="0" marL="457200" rtl="0" algn="l">
              <a:lnSpc>
                <a:spcPct val="115000"/>
              </a:lnSpc>
              <a:spcBef>
                <a:spcPts val="0"/>
              </a:spcBef>
              <a:spcAft>
                <a:spcPts val="0"/>
              </a:spcAft>
              <a:buSzPts val="1400"/>
              <a:buAutoNum type="arabicPeriod"/>
            </a:pPr>
            <a:r>
              <a:rPr lang="ca">
                <a:latin typeface="Maven Pro"/>
                <a:ea typeface="Maven Pro"/>
                <a:cs typeface="Maven Pro"/>
                <a:sym typeface="Maven Pro"/>
              </a:rPr>
              <a:t>Build the Reduced Base (RB): </a:t>
            </a:r>
            <a:r>
              <a:rPr b="1" lang="ca">
                <a:solidFill>
                  <a:srgbClr val="6AA84F"/>
                </a:solidFill>
                <a:latin typeface="Maven Pro"/>
                <a:ea typeface="Maven Pro"/>
                <a:cs typeface="Maven Pro"/>
                <a:sym typeface="Maven Pro"/>
              </a:rPr>
              <a:t>L</a:t>
            </a:r>
            <a:endParaRPr b="1">
              <a:solidFill>
                <a:srgbClr val="B45F06"/>
              </a:solidFill>
              <a:latin typeface="Maven Pro"/>
              <a:ea typeface="Maven Pro"/>
              <a:cs typeface="Maven Pro"/>
              <a:sym typeface="Maven Pro"/>
            </a:endParaRPr>
          </a:p>
          <a:p>
            <a:pPr indent="-317500" lvl="0" marL="457200" rtl="0" algn="l">
              <a:lnSpc>
                <a:spcPct val="115000"/>
              </a:lnSpc>
              <a:spcBef>
                <a:spcPts val="0"/>
              </a:spcBef>
              <a:spcAft>
                <a:spcPts val="0"/>
              </a:spcAft>
              <a:buSzPts val="1400"/>
              <a:buFont typeface="Maven Pro"/>
              <a:buAutoNum type="arabicPeriod"/>
            </a:pPr>
            <a:r>
              <a:rPr lang="ca">
                <a:latin typeface="Maven Pro"/>
                <a:ea typeface="Maven Pro"/>
                <a:cs typeface="Maven Pro"/>
                <a:sym typeface="Maven Pro"/>
              </a:rPr>
              <a:t>for </a:t>
            </a:r>
            <a:r>
              <a:rPr lang="ca">
                <a:solidFill>
                  <a:srgbClr val="1155CC"/>
                </a:solidFill>
                <a:latin typeface="Maven Pro"/>
                <a:ea typeface="Maven Pro"/>
                <a:cs typeface="Maven Pro"/>
                <a:sym typeface="Maven Pro"/>
              </a:rPr>
              <a:t>i = 2, … , </a:t>
            </a:r>
            <a:r>
              <a:rPr i="1" lang="ca">
                <a:solidFill>
                  <a:srgbClr val="1155CC"/>
                </a:solidFill>
                <a:latin typeface="Maven Pro"/>
                <a:ea typeface="Maven Pro"/>
                <a:cs typeface="Maven Pro"/>
                <a:sym typeface="Maven Pro"/>
              </a:rPr>
              <a:t>k</a:t>
            </a:r>
            <a:endParaRPr>
              <a:solidFill>
                <a:schemeClr val="dk1"/>
              </a:solidFill>
              <a:latin typeface="Maven Pro"/>
              <a:ea typeface="Maven Pro"/>
              <a:cs typeface="Maven Pro"/>
              <a:sym typeface="Maven Pro"/>
            </a:endParaRPr>
          </a:p>
          <a:p>
            <a:pPr indent="-317500" lvl="1" marL="914400" rtl="0" algn="l">
              <a:lnSpc>
                <a:spcPct val="115000"/>
              </a:lnSpc>
              <a:spcBef>
                <a:spcPts val="0"/>
              </a:spcBef>
              <a:spcAft>
                <a:spcPts val="0"/>
              </a:spcAft>
              <a:buClr>
                <a:schemeClr val="dk1"/>
              </a:buClr>
              <a:buSzPts val="1400"/>
              <a:buFont typeface="Maven Pro"/>
              <a:buAutoNum type="alphaLcPeriod"/>
            </a:pPr>
            <a:r>
              <a:rPr lang="ca">
                <a:solidFill>
                  <a:schemeClr val="dk1"/>
                </a:solidFill>
                <a:latin typeface="Maven Pro"/>
                <a:ea typeface="Maven Pro"/>
                <a:cs typeface="Maven Pro"/>
                <a:sym typeface="Maven Pro"/>
              </a:rPr>
              <a:t>for </a:t>
            </a:r>
            <a:r>
              <a:rPr lang="ca">
                <a:solidFill>
                  <a:srgbClr val="45818E"/>
                </a:solidFill>
                <a:latin typeface="Maven Pro"/>
                <a:ea typeface="Maven Pro"/>
                <a:cs typeface="Maven Pro"/>
                <a:sym typeface="Maven Pro"/>
              </a:rPr>
              <a:t>j = 1, … , nCandidates</a:t>
            </a:r>
            <a:endParaRPr>
              <a:solidFill>
                <a:srgbClr val="45818E"/>
              </a:solidFill>
              <a:latin typeface="Maven Pro"/>
              <a:ea typeface="Maven Pro"/>
              <a:cs typeface="Maven Pro"/>
              <a:sym typeface="Maven Pro"/>
            </a:endParaRPr>
          </a:p>
          <a:p>
            <a:pPr indent="-317500" lvl="2" marL="1371600" rtl="0" algn="l">
              <a:lnSpc>
                <a:spcPct val="115000"/>
              </a:lnSpc>
              <a:spcBef>
                <a:spcPts val="0"/>
              </a:spcBef>
              <a:spcAft>
                <a:spcPts val="0"/>
              </a:spcAft>
              <a:buClr>
                <a:schemeClr val="dk1"/>
              </a:buClr>
              <a:buSzPts val="1400"/>
              <a:buFont typeface="Maven Pro"/>
              <a:buAutoNum type="romanLcPeriod"/>
            </a:pPr>
            <a:r>
              <a:rPr lang="ca">
                <a:solidFill>
                  <a:schemeClr val="dk1"/>
                </a:solidFill>
                <a:latin typeface="Maven Pro"/>
                <a:ea typeface="Maven Pro"/>
                <a:cs typeface="Maven Pro"/>
                <a:sym typeface="Maven Pro"/>
              </a:rPr>
              <a:t>Evaluate the candidate and </a:t>
            </a:r>
            <a:r>
              <a:rPr b="1" lang="ca">
                <a:solidFill>
                  <a:srgbClr val="FF0000"/>
                </a:solidFill>
                <a:latin typeface="Maven Pro"/>
                <a:ea typeface="Maven Pro"/>
                <a:cs typeface="Maven Pro"/>
                <a:sym typeface="Maven Pro"/>
              </a:rPr>
              <a:t>ξ</a:t>
            </a:r>
            <a:r>
              <a:rPr b="1" baseline="30000" lang="ca">
                <a:solidFill>
                  <a:srgbClr val="FF0000"/>
                </a:solidFill>
                <a:latin typeface="Maven Pro"/>
                <a:ea typeface="Maven Pro"/>
                <a:cs typeface="Maven Pro"/>
                <a:sym typeface="Maven Pro"/>
              </a:rPr>
              <a:t>(i)</a:t>
            </a:r>
            <a:r>
              <a:rPr lang="ca">
                <a:solidFill>
                  <a:schemeClr val="dk1"/>
                </a:solidFill>
                <a:latin typeface="Maven Pro"/>
                <a:ea typeface="Maven Pro"/>
                <a:cs typeface="Maven Pro"/>
                <a:sym typeface="Maven Pro"/>
              </a:rPr>
              <a:t>=argmax ‖ </a:t>
            </a:r>
            <a:r>
              <a:rPr b="1" lang="ca">
                <a:solidFill>
                  <a:schemeClr val="dk1"/>
                </a:solidFill>
                <a:latin typeface="Maven Pro"/>
                <a:ea typeface="Maven Pro"/>
                <a:cs typeface="Maven Pro"/>
                <a:sym typeface="Maven Pro"/>
              </a:rPr>
              <a:t>r(ξ</a:t>
            </a:r>
            <a:r>
              <a:rPr b="1" baseline="30000" lang="ca">
                <a:solidFill>
                  <a:schemeClr val="dk1"/>
                </a:solidFill>
                <a:latin typeface="Maven Pro"/>
                <a:ea typeface="Maven Pro"/>
                <a:cs typeface="Maven Pro"/>
                <a:sym typeface="Maven Pro"/>
              </a:rPr>
              <a:t>(j)</a:t>
            </a:r>
            <a:r>
              <a:rPr b="1" lang="ca">
                <a:solidFill>
                  <a:schemeClr val="dk1"/>
                </a:solidFill>
                <a:latin typeface="Maven Pro"/>
                <a:ea typeface="Maven Pro"/>
                <a:cs typeface="Maven Pro"/>
                <a:sym typeface="Maven Pro"/>
              </a:rPr>
              <a:t>)</a:t>
            </a:r>
            <a:r>
              <a:rPr lang="ca">
                <a:solidFill>
                  <a:schemeClr val="dk1"/>
                </a:solidFill>
                <a:latin typeface="Maven Pro"/>
                <a:ea typeface="Maven Pro"/>
                <a:cs typeface="Maven Pro"/>
                <a:sym typeface="Maven Pro"/>
              </a:rPr>
              <a:t> ‖</a:t>
            </a:r>
            <a:endParaRPr>
              <a:solidFill>
                <a:schemeClr val="dk1"/>
              </a:solidFill>
              <a:latin typeface="Maven Pro"/>
              <a:ea typeface="Maven Pro"/>
              <a:cs typeface="Maven Pro"/>
              <a:sym typeface="Maven Pro"/>
            </a:endParaRPr>
          </a:p>
          <a:p>
            <a:pPr indent="-317500" lvl="1" marL="914400" rtl="0" algn="l">
              <a:lnSpc>
                <a:spcPct val="115000"/>
              </a:lnSpc>
              <a:spcBef>
                <a:spcPts val="0"/>
              </a:spcBef>
              <a:spcAft>
                <a:spcPts val="0"/>
              </a:spcAft>
              <a:buClr>
                <a:schemeClr val="dk1"/>
              </a:buClr>
              <a:buSzPts val="1400"/>
              <a:buFont typeface="Maven Pro"/>
              <a:buAutoNum type="alphaLcPeriod"/>
            </a:pPr>
            <a:r>
              <a:rPr lang="ca">
                <a:solidFill>
                  <a:schemeClr val="dk1"/>
                </a:solidFill>
                <a:latin typeface="Maven Pro"/>
                <a:ea typeface="Maven Pro"/>
                <a:cs typeface="Maven Pro"/>
                <a:sym typeface="Maven Pro"/>
              </a:rPr>
              <a:t>Solve the problem: </a:t>
            </a:r>
            <a:r>
              <a:rPr lang="ca">
                <a:solidFill>
                  <a:srgbClr val="FF0000"/>
                </a:solidFill>
                <a:latin typeface="Maven Pro"/>
                <a:ea typeface="Maven Pro"/>
                <a:cs typeface="Maven Pro"/>
                <a:sym typeface="Maven Pro"/>
              </a:rPr>
              <a:t>X(</a:t>
            </a:r>
            <a:r>
              <a:rPr b="1" lang="ca">
                <a:solidFill>
                  <a:srgbClr val="FF0000"/>
                </a:solidFill>
                <a:latin typeface="Maven Pro"/>
                <a:ea typeface="Maven Pro"/>
                <a:cs typeface="Maven Pro"/>
                <a:sym typeface="Maven Pro"/>
              </a:rPr>
              <a:t>ξ</a:t>
            </a:r>
            <a:r>
              <a:rPr b="1" baseline="30000" lang="ca">
                <a:solidFill>
                  <a:srgbClr val="FF0000"/>
                </a:solidFill>
                <a:latin typeface="Maven Pro"/>
                <a:ea typeface="Maven Pro"/>
                <a:cs typeface="Maven Pro"/>
                <a:sym typeface="Maven Pro"/>
              </a:rPr>
              <a:t>(i)</a:t>
            </a:r>
            <a:r>
              <a:rPr lang="ca">
                <a:solidFill>
                  <a:srgbClr val="FF0000"/>
                </a:solidFill>
                <a:latin typeface="Maven Pro"/>
                <a:ea typeface="Maven Pro"/>
                <a:cs typeface="Maven Pro"/>
                <a:sym typeface="Maven Pro"/>
              </a:rPr>
              <a:t>)</a:t>
            </a:r>
            <a:endParaRPr>
              <a:solidFill>
                <a:srgbClr val="FF0000"/>
              </a:solidFill>
              <a:latin typeface="Maven Pro"/>
              <a:ea typeface="Maven Pro"/>
              <a:cs typeface="Maven Pro"/>
              <a:sym typeface="Maven Pro"/>
            </a:endParaRPr>
          </a:p>
          <a:p>
            <a:pPr indent="-317500" lvl="1" marL="914400" rtl="0" algn="l">
              <a:lnSpc>
                <a:spcPct val="115000"/>
              </a:lnSpc>
              <a:spcBef>
                <a:spcPts val="0"/>
              </a:spcBef>
              <a:spcAft>
                <a:spcPts val="0"/>
              </a:spcAft>
              <a:buClr>
                <a:schemeClr val="dk1"/>
              </a:buClr>
              <a:buSzPts val="1400"/>
              <a:buFont typeface="Maven Pro"/>
              <a:buAutoNum type="alphaLcPeriod"/>
            </a:pPr>
            <a:r>
              <a:rPr lang="ca">
                <a:solidFill>
                  <a:schemeClr val="dk1"/>
                </a:solidFill>
                <a:latin typeface="Maven Pro"/>
                <a:ea typeface="Maven Pro"/>
                <a:cs typeface="Maven Pro"/>
                <a:sym typeface="Maven Pro"/>
              </a:rPr>
              <a:t>Rebuild </a:t>
            </a:r>
            <a:r>
              <a:rPr b="1" lang="ca">
                <a:solidFill>
                  <a:srgbClr val="6AA84F"/>
                </a:solidFill>
                <a:latin typeface="Maven Pro"/>
                <a:ea typeface="Maven Pro"/>
                <a:cs typeface="Maven Pro"/>
                <a:sym typeface="Maven Pro"/>
              </a:rPr>
              <a:t>L</a:t>
            </a:r>
            <a:r>
              <a:rPr lang="ca">
                <a:solidFill>
                  <a:schemeClr val="dk1"/>
                </a:solidFill>
                <a:latin typeface="Maven Pro"/>
                <a:ea typeface="Maven Pro"/>
                <a:cs typeface="Maven Pro"/>
                <a:sym typeface="Maven Pro"/>
              </a:rPr>
              <a:t> on the samples {</a:t>
            </a:r>
            <a:r>
              <a:rPr lang="ca">
                <a:solidFill>
                  <a:srgbClr val="674EA7"/>
                </a:solidFill>
                <a:latin typeface="Maven Pro"/>
                <a:ea typeface="Maven Pro"/>
                <a:cs typeface="Maven Pro"/>
                <a:sym typeface="Maven Pro"/>
              </a:rPr>
              <a:t>X(</a:t>
            </a:r>
            <a:r>
              <a:rPr b="1" lang="ca">
                <a:solidFill>
                  <a:srgbClr val="674EA7"/>
                </a:solidFill>
                <a:latin typeface="Maven Pro"/>
                <a:ea typeface="Maven Pro"/>
                <a:cs typeface="Maven Pro"/>
                <a:sym typeface="Maven Pro"/>
              </a:rPr>
              <a:t>ξ</a:t>
            </a:r>
            <a:r>
              <a:rPr b="1" baseline="30000" lang="ca">
                <a:solidFill>
                  <a:srgbClr val="674EA7"/>
                </a:solidFill>
                <a:latin typeface="Maven Pro"/>
                <a:ea typeface="Maven Pro"/>
                <a:cs typeface="Maven Pro"/>
                <a:sym typeface="Maven Pro"/>
              </a:rPr>
              <a:t>(1)</a:t>
            </a:r>
            <a:r>
              <a:rPr lang="ca">
                <a:solidFill>
                  <a:srgbClr val="674EA7"/>
                </a:solidFill>
                <a:latin typeface="Maven Pro"/>
                <a:ea typeface="Maven Pro"/>
                <a:cs typeface="Maven Pro"/>
                <a:sym typeface="Maven Pro"/>
              </a:rPr>
              <a:t>)</a:t>
            </a:r>
            <a:r>
              <a:rPr lang="ca">
                <a:solidFill>
                  <a:schemeClr val="dk1"/>
                </a:solidFill>
                <a:latin typeface="Maven Pro"/>
                <a:ea typeface="Maven Pro"/>
                <a:cs typeface="Maven Pro"/>
                <a:sym typeface="Maven Pro"/>
              </a:rPr>
              <a:t>,</a:t>
            </a:r>
            <a:r>
              <a:rPr lang="ca">
                <a:solidFill>
                  <a:srgbClr val="666666"/>
                </a:solidFill>
                <a:latin typeface="Maven Pro"/>
                <a:ea typeface="Maven Pro"/>
                <a:cs typeface="Maven Pro"/>
                <a:sym typeface="Maven Pro"/>
              </a:rPr>
              <a:t>X(</a:t>
            </a:r>
            <a:r>
              <a:rPr b="1" lang="ca">
                <a:solidFill>
                  <a:srgbClr val="666666"/>
                </a:solidFill>
                <a:latin typeface="Maven Pro"/>
                <a:ea typeface="Maven Pro"/>
                <a:cs typeface="Maven Pro"/>
                <a:sym typeface="Maven Pro"/>
              </a:rPr>
              <a:t>ξ</a:t>
            </a:r>
            <a:r>
              <a:rPr b="1" baseline="30000" lang="ca">
                <a:solidFill>
                  <a:srgbClr val="666666"/>
                </a:solidFill>
                <a:latin typeface="Maven Pro"/>
                <a:ea typeface="Maven Pro"/>
                <a:cs typeface="Maven Pro"/>
                <a:sym typeface="Maven Pro"/>
              </a:rPr>
              <a:t>(2)</a:t>
            </a:r>
            <a:r>
              <a:rPr lang="ca">
                <a:solidFill>
                  <a:srgbClr val="666666"/>
                </a:solidFill>
                <a:latin typeface="Maven Pro"/>
                <a:ea typeface="Maven Pro"/>
                <a:cs typeface="Maven Pro"/>
                <a:sym typeface="Maven Pro"/>
              </a:rPr>
              <a:t>)</a:t>
            </a:r>
            <a:r>
              <a:rPr lang="ca">
                <a:solidFill>
                  <a:schemeClr val="dk1"/>
                </a:solidFill>
                <a:latin typeface="Maven Pro"/>
                <a:ea typeface="Maven Pro"/>
                <a:cs typeface="Maven Pro"/>
                <a:sym typeface="Maven Pro"/>
              </a:rPr>
              <a:t>, … ,</a:t>
            </a:r>
            <a:r>
              <a:rPr lang="ca">
                <a:solidFill>
                  <a:srgbClr val="FF0000"/>
                </a:solidFill>
                <a:latin typeface="Maven Pro"/>
                <a:ea typeface="Maven Pro"/>
                <a:cs typeface="Maven Pro"/>
                <a:sym typeface="Maven Pro"/>
              </a:rPr>
              <a:t>X(</a:t>
            </a:r>
            <a:r>
              <a:rPr b="1" lang="ca">
                <a:solidFill>
                  <a:srgbClr val="FF0000"/>
                </a:solidFill>
                <a:latin typeface="Maven Pro"/>
                <a:ea typeface="Maven Pro"/>
                <a:cs typeface="Maven Pro"/>
                <a:sym typeface="Maven Pro"/>
              </a:rPr>
              <a:t>ξ</a:t>
            </a:r>
            <a:r>
              <a:rPr b="1" baseline="30000" lang="ca">
                <a:solidFill>
                  <a:srgbClr val="FF0000"/>
                </a:solidFill>
                <a:latin typeface="Maven Pro"/>
                <a:ea typeface="Maven Pro"/>
                <a:cs typeface="Maven Pro"/>
                <a:sym typeface="Maven Pro"/>
              </a:rPr>
              <a:t>(i)</a:t>
            </a:r>
            <a:r>
              <a:rPr lang="ca">
                <a:solidFill>
                  <a:srgbClr val="FF0000"/>
                </a:solidFill>
                <a:latin typeface="Maven Pro"/>
                <a:ea typeface="Maven Pro"/>
                <a:cs typeface="Maven Pro"/>
                <a:sym typeface="Maven Pro"/>
              </a:rPr>
              <a:t>)</a:t>
            </a:r>
            <a:r>
              <a:rPr lang="ca">
                <a:solidFill>
                  <a:schemeClr val="dk1"/>
                </a:solidFill>
                <a:latin typeface="Maven Pro"/>
                <a:ea typeface="Maven Pro"/>
                <a:cs typeface="Maven Pro"/>
                <a:sym typeface="Maven Pro"/>
              </a:rPr>
              <a:t>}</a:t>
            </a:r>
            <a:endParaRPr>
              <a:solidFill>
                <a:schemeClr val="dk1"/>
              </a:solidFill>
              <a:latin typeface="Maven Pro"/>
              <a:ea typeface="Maven Pro"/>
              <a:cs typeface="Maven Pro"/>
              <a:sym typeface="Maven Pro"/>
            </a:endParaRPr>
          </a:p>
        </p:txBody>
      </p:sp>
      <p:sp>
        <p:nvSpPr>
          <p:cNvPr id="207" name="Google Shape;207;p19"/>
          <p:cNvSpPr txBox="1"/>
          <p:nvPr/>
        </p:nvSpPr>
        <p:spPr>
          <a:xfrm>
            <a:off x="767825" y="1353600"/>
            <a:ext cx="4629600" cy="393600"/>
          </a:xfrm>
          <a:prstGeom prst="rect">
            <a:avLst/>
          </a:prstGeom>
          <a:solidFill>
            <a:srgbClr val="EFEFEF"/>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ca" sz="1200">
                <a:latin typeface="Maven Pro"/>
                <a:ea typeface="Maven Pro"/>
                <a:cs typeface="Maven Pro"/>
                <a:sym typeface="Maven Pro"/>
              </a:rPr>
              <a:t>Construction of the </a:t>
            </a:r>
            <a:r>
              <a:rPr b="1" lang="ca">
                <a:solidFill>
                  <a:srgbClr val="6AA84F"/>
                </a:solidFill>
                <a:latin typeface="Maven Pro"/>
                <a:ea typeface="Maven Pro"/>
                <a:cs typeface="Maven Pro"/>
                <a:sym typeface="Maven Pro"/>
              </a:rPr>
              <a:t>L</a:t>
            </a:r>
            <a:r>
              <a:rPr b="1" lang="ca" sz="1200">
                <a:latin typeface="Maven Pro"/>
                <a:ea typeface="Maven Pro"/>
                <a:cs typeface="Maven Pro"/>
                <a:sym typeface="Maven Pro"/>
              </a:rPr>
              <a:t> by Greedy Algorithm </a:t>
            </a:r>
            <a:endParaRPr b="1" sz="1200">
              <a:latin typeface="Maven Pro"/>
              <a:ea typeface="Maven Pro"/>
              <a:cs typeface="Maven Pro"/>
              <a:sym typeface="Maven Pro"/>
            </a:endParaRPr>
          </a:p>
        </p:txBody>
      </p:sp>
      <p:sp>
        <p:nvSpPr>
          <p:cNvPr id="208" name="Google Shape;208;p19"/>
          <p:cNvSpPr txBox="1"/>
          <p:nvPr/>
        </p:nvSpPr>
        <p:spPr>
          <a:xfrm>
            <a:off x="684050" y="1747200"/>
            <a:ext cx="53259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000">
                <a:solidFill>
                  <a:schemeClr val="dk1"/>
                </a:solidFill>
                <a:latin typeface="Maven Pro"/>
                <a:ea typeface="Maven Pro"/>
                <a:cs typeface="Maven Pro"/>
                <a:sym typeface="Maven Pro"/>
              </a:rPr>
              <a:t>[Amsallem, International Journal for Numerical Methods in Engineering, 2014]</a:t>
            </a:r>
            <a:endParaRPr sz="1000">
              <a:latin typeface="Maven Pro"/>
              <a:ea typeface="Maven Pro"/>
              <a:cs typeface="Maven Pro"/>
              <a:sym typeface="Maven Pro"/>
            </a:endParaRPr>
          </a:p>
        </p:txBody>
      </p:sp>
      <p:cxnSp>
        <p:nvCxnSpPr>
          <p:cNvPr id="209" name="Google Shape;209;p19"/>
          <p:cNvCxnSpPr/>
          <p:nvPr/>
        </p:nvCxnSpPr>
        <p:spPr>
          <a:xfrm>
            <a:off x="6553050" y="2105025"/>
            <a:ext cx="19200" cy="1638300"/>
          </a:xfrm>
          <a:prstGeom prst="straightConnector1">
            <a:avLst/>
          </a:prstGeom>
          <a:noFill/>
          <a:ln cap="flat" cmpd="sng" w="19050">
            <a:solidFill>
              <a:schemeClr val="dk2"/>
            </a:solidFill>
            <a:prstDash val="solid"/>
            <a:round/>
            <a:headEnd len="med" w="med" type="none"/>
            <a:tailEnd len="med" w="med" type="none"/>
          </a:ln>
        </p:spPr>
      </p:cxnSp>
      <p:cxnSp>
        <p:nvCxnSpPr>
          <p:cNvPr id="210" name="Google Shape;210;p19"/>
          <p:cNvCxnSpPr/>
          <p:nvPr/>
        </p:nvCxnSpPr>
        <p:spPr>
          <a:xfrm>
            <a:off x="6477000" y="3629025"/>
            <a:ext cx="2067000" cy="0"/>
          </a:xfrm>
          <a:prstGeom prst="straightConnector1">
            <a:avLst/>
          </a:prstGeom>
          <a:noFill/>
          <a:ln cap="flat" cmpd="sng" w="19050">
            <a:solidFill>
              <a:schemeClr val="dk2"/>
            </a:solidFill>
            <a:prstDash val="solid"/>
            <a:round/>
            <a:headEnd len="med" w="med" type="none"/>
            <a:tailEnd len="med" w="med" type="none"/>
          </a:ln>
        </p:spPr>
      </p:cxnSp>
      <p:sp>
        <p:nvSpPr>
          <p:cNvPr id="211" name="Google Shape;211;p19"/>
          <p:cNvSpPr/>
          <p:nvPr/>
        </p:nvSpPr>
        <p:spPr>
          <a:xfrm>
            <a:off x="6953250" y="2247900"/>
            <a:ext cx="171300" cy="123900"/>
          </a:xfrm>
          <a:prstGeom prst="mathMultiply">
            <a:avLst>
              <a:gd fmla="val 23520" name="adj1"/>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7943850" y="3009900"/>
            <a:ext cx="171300" cy="123900"/>
          </a:xfrm>
          <a:prstGeom prst="mathMultiply">
            <a:avLst>
              <a:gd fmla="val 23520" name="adj1"/>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7410450" y="2552700"/>
            <a:ext cx="171300" cy="123900"/>
          </a:xfrm>
          <a:prstGeom prst="mathMultiply">
            <a:avLst>
              <a:gd fmla="val 23520" name="adj1"/>
            </a:avLst>
          </a:prstGeom>
          <a:solidFill>
            <a:srgbClr val="FF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6800850" y="3162300"/>
            <a:ext cx="171300" cy="123900"/>
          </a:xfrm>
          <a:prstGeom prst="mathMultiply">
            <a:avLst>
              <a:gd fmla="val 23520" name="adj1"/>
            </a:avLst>
          </a:prstGeom>
          <a:solidFill>
            <a:srgbClr val="9900FF"/>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7181850" y="2857500"/>
            <a:ext cx="171300" cy="123900"/>
          </a:xfrm>
          <a:prstGeom prst="mathMultiply">
            <a:avLst>
              <a:gd fmla="val 23520" name="adj1"/>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7943850" y="2324100"/>
            <a:ext cx="171300" cy="123900"/>
          </a:xfrm>
          <a:prstGeom prst="mathMultiply">
            <a:avLst>
              <a:gd fmla="val 23520" name="adj1"/>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7562850" y="3238500"/>
            <a:ext cx="171300" cy="123900"/>
          </a:xfrm>
          <a:prstGeom prst="mathMultiply">
            <a:avLst>
              <a:gd fmla="val 23520" name="adj1"/>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txBox="1"/>
          <p:nvPr/>
        </p:nvSpPr>
        <p:spPr>
          <a:xfrm>
            <a:off x="7486650" y="3542441"/>
            <a:ext cx="5487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ca" sz="1200">
                <a:solidFill>
                  <a:schemeClr val="dk1"/>
                </a:solidFill>
                <a:latin typeface="Maven Pro"/>
                <a:ea typeface="Maven Pro"/>
                <a:cs typeface="Maven Pro"/>
                <a:sym typeface="Maven Pro"/>
              </a:rPr>
              <a:t>ξ</a:t>
            </a:r>
            <a:r>
              <a:rPr b="1" baseline="-25000" lang="ca" sz="1200">
                <a:solidFill>
                  <a:schemeClr val="dk1"/>
                </a:solidFill>
                <a:latin typeface="Maven Pro"/>
                <a:ea typeface="Maven Pro"/>
                <a:cs typeface="Maven Pro"/>
                <a:sym typeface="Maven Pro"/>
              </a:rPr>
              <a:t>x</a:t>
            </a:r>
            <a:endParaRPr b="1" baseline="-25000" sz="12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b="1" sz="1100">
              <a:latin typeface="Maven Pro"/>
              <a:ea typeface="Maven Pro"/>
              <a:cs typeface="Maven Pro"/>
              <a:sym typeface="Maven Pro"/>
            </a:endParaRPr>
          </a:p>
        </p:txBody>
      </p:sp>
      <p:sp>
        <p:nvSpPr>
          <p:cNvPr id="219" name="Google Shape;219;p19"/>
          <p:cNvSpPr txBox="1"/>
          <p:nvPr/>
        </p:nvSpPr>
        <p:spPr>
          <a:xfrm>
            <a:off x="6287700" y="2806125"/>
            <a:ext cx="5487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1200">
                <a:latin typeface="Maven Pro"/>
                <a:ea typeface="Maven Pro"/>
                <a:cs typeface="Maven Pro"/>
                <a:sym typeface="Maven Pro"/>
              </a:rPr>
              <a:t>ξ</a:t>
            </a:r>
            <a:r>
              <a:rPr b="1" baseline="-25000" lang="ca" sz="1200">
                <a:latin typeface="Maven Pro"/>
                <a:ea typeface="Maven Pro"/>
                <a:cs typeface="Maven Pro"/>
                <a:sym typeface="Maven Pro"/>
              </a:rPr>
              <a:t>y</a:t>
            </a:r>
            <a:endParaRPr b="1" baseline="-25000" sz="1200">
              <a:latin typeface="Maven Pro"/>
              <a:ea typeface="Maven Pro"/>
              <a:cs typeface="Maven Pro"/>
              <a:sym typeface="Maven Pro"/>
            </a:endParaRPr>
          </a:p>
        </p:txBody>
      </p:sp>
      <p:sp>
        <p:nvSpPr>
          <p:cNvPr id="220" name="Google Shape;220;p19"/>
          <p:cNvSpPr/>
          <p:nvPr/>
        </p:nvSpPr>
        <p:spPr>
          <a:xfrm>
            <a:off x="13610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3547925" y="3769800"/>
            <a:ext cx="1849500" cy="2955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15134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txBox="1"/>
          <p:nvPr/>
        </p:nvSpPr>
        <p:spPr>
          <a:xfrm>
            <a:off x="4267200" y="3991540"/>
            <a:ext cx="3774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1800">
                <a:solidFill>
                  <a:schemeClr val="dk1"/>
                </a:solidFill>
                <a:latin typeface="Maven Pro"/>
                <a:ea typeface="Maven Pro"/>
                <a:cs typeface="Maven Pro"/>
                <a:sym typeface="Maven Pro"/>
              </a:rPr>
              <a:t>O</a:t>
            </a:r>
            <a:endParaRPr/>
          </a:p>
        </p:txBody>
      </p:sp>
      <p:sp>
        <p:nvSpPr>
          <p:cNvPr id="224" name="Google Shape;224;p19"/>
          <p:cNvSpPr txBox="1"/>
          <p:nvPr/>
        </p:nvSpPr>
        <p:spPr>
          <a:xfrm>
            <a:off x="6246900" y="1305688"/>
            <a:ext cx="28032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latin typeface="Maven Pro"/>
                <a:ea typeface="Maven Pro"/>
                <a:cs typeface="Maven Pro"/>
                <a:sym typeface="Maven Pro"/>
              </a:rPr>
              <a:t>Problem: </a:t>
            </a:r>
            <a:r>
              <a:rPr b="1" lang="ca">
                <a:solidFill>
                  <a:srgbClr val="741B47"/>
                </a:solidFill>
                <a:latin typeface="Maven Pro"/>
                <a:ea typeface="Maven Pro"/>
                <a:cs typeface="Maven Pro"/>
                <a:sym typeface="Maven Pro"/>
              </a:rPr>
              <a:t>M</a:t>
            </a:r>
            <a:r>
              <a:rPr lang="ca">
                <a:solidFill>
                  <a:schemeClr val="dk1"/>
                </a:solidFill>
                <a:latin typeface="Maven Pro"/>
                <a:ea typeface="Maven Pro"/>
                <a:cs typeface="Maven Pro"/>
                <a:sym typeface="Maven Pro"/>
              </a:rPr>
              <a:t>(ξ) ⋅ X(ξ) = </a:t>
            </a:r>
            <a:r>
              <a:rPr lang="ca">
                <a:solidFill>
                  <a:srgbClr val="0000FF"/>
                </a:solidFill>
                <a:latin typeface="Maven Pro"/>
                <a:ea typeface="Maven Pro"/>
                <a:cs typeface="Maven Pro"/>
                <a:sym typeface="Maven Pro"/>
              </a:rPr>
              <a:t>f</a:t>
            </a:r>
            <a:r>
              <a:rPr lang="ca">
                <a:solidFill>
                  <a:schemeClr val="dk1"/>
                </a:solidFill>
                <a:latin typeface="Maven Pro"/>
                <a:ea typeface="Maven Pro"/>
                <a:cs typeface="Maven Pro"/>
                <a:sym typeface="Maven Pro"/>
              </a:rPr>
              <a:t>(ξ)</a:t>
            </a:r>
            <a:endParaRPr>
              <a:latin typeface="Maven Pro"/>
              <a:ea typeface="Maven Pro"/>
              <a:cs typeface="Maven Pro"/>
              <a:sym typeface="Maven Pro"/>
            </a:endParaRPr>
          </a:p>
        </p:txBody>
      </p:sp>
      <p:pic>
        <p:nvPicPr>
          <p:cNvPr id="225" name="Google Shape;225;p19"/>
          <p:cNvPicPr preferRelativeResize="0"/>
          <p:nvPr/>
        </p:nvPicPr>
        <p:blipFill>
          <a:blip r:embed="rId5">
            <a:alphaModFix/>
          </a:blip>
          <a:stretch>
            <a:fillRect/>
          </a:stretch>
        </p:blipFill>
        <p:spPr>
          <a:xfrm>
            <a:off x="6234350" y="4063025"/>
            <a:ext cx="2523490" cy="432900"/>
          </a:xfrm>
          <a:prstGeom prst="rect">
            <a:avLst/>
          </a:prstGeom>
          <a:noFill/>
          <a:ln>
            <a:noFill/>
          </a:ln>
        </p:spPr>
      </p:pic>
      <p:cxnSp>
        <p:nvCxnSpPr>
          <p:cNvPr id="226" name="Google Shape;226;p19"/>
          <p:cNvCxnSpPr>
            <a:endCxn id="225" idx="1"/>
          </p:cNvCxnSpPr>
          <p:nvPr/>
        </p:nvCxnSpPr>
        <p:spPr>
          <a:xfrm>
            <a:off x="5811350" y="3594875"/>
            <a:ext cx="423000" cy="68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20"/>
          <p:cNvPicPr preferRelativeResize="0"/>
          <p:nvPr/>
        </p:nvPicPr>
        <p:blipFill>
          <a:blip r:embed="rId3">
            <a:alphaModFix/>
          </a:blip>
          <a:stretch>
            <a:fillRect/>
          </a:stretch>
        </p:blipFill>
        <p:spPr>
          <a:xfrm>
            <a:off x="2301128" y="1490575"/>
            <a:ext cx="4610362" cy="1107450"/>
          </a:xfrm>
          <a:prstGeom prst="rect">
            <a:avLst/>
          </a:prstGeom>
          <a:noFill/>
          <a:ln>
            <a:noFill/>
          </a:ln>
        </p:spPr>
      </p:pic>
      <p:sp>
        <p:nvSpPr>
          <p:cNvPr id="232" name="Google Shape;232;p20"/>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237" name="Google Shape;237;p20"/>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238" name="Google Shape;238;p20"/>
          <p:cNvPicPr preferRelativeResize="0"/>
          <p:nvPr/>
        </p:nvPicPr>
        <p:blipFill rotWithShape="1">
          <a:blip r:embed="rId4">
            <a:alphaModFix/>
          </a:blip>
          <a:srcRect b="23864" l="10161" r="11914" t="24934"/>
          <a:stretch/>
        </p:blipFill>
        <p:spPr>
          <a:xfrm>
            <a:off x="6737853" y="409600"/>
            <a:ext cx="882146" cy="579600"/>
          </a:xfrm>
          <a:prstGeom prst="rect">
            <a:avLst/>
          </a:prstGeom>
          <a:noFill/>
          <a:ln>
            <a:noFill/>
          </a:ln>
        </p:spPr>
      </p:pic>
      <p:sp>
        <p:nvSpPr>
          <p:cNvPr id="239" name="Google Shape;239;p20"/>
          <p:cNvSpPr txBox="1"/>
          <p:nvPr/>
        </p:nvSpPr>
        <p:spPr>
          <a:xfrm>
            <a:off x="196700" y="-23300"/>
            <a:ext cx="92268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000">
                <a:solidFill>
                  <a:srgbClr val="666666"/>
                </a:solidFill>
                <a:latin typeface="Maven Pro"/>
                <a:ea typeface="Maven Pro"/>
                <a:cs typeface="Maven Pro"/>
                <a:sym typeface="Maven Pro"/>
              </a:rPr>
              <a:t>|	</a:t>
            </a:r>
            <a:r>
              <a:rPr b="1" lang="ca" sz="1000">
                <a:solidFill>
                  <a:schemeClr val="dk1"/>
                </a:solidFill>
                <a:latin typeface="Maven Pro"/>
                <a:ea typeface="Maven Pro"/>
                <a:cs typeface="Maven Pro"/>
                <a:sym typeface="Maven Pro"/>
              </a:rPr>
              <a:t>Methodology	</a:t>
            </a:r>
            <a:r>
              <a:rPr lang="ca" sz="1000">
                <a:solidFill>
                  <a:srgbClr val="666666"/>
                </a:solidFill>
                <a:latin typeface="Maven Pro"/>
                <a:ea typeface="Maven Pro"/>
                <a:cs typeface="Maven Pro"/>
                <a:sym typeface="Maven Pro"/>
              </a:rPr>
              <a:t>	|	 Application to Static Aeroelasticity		|	      Conclusions	       	|	  Future Steps		|</a:t>
            </a:r>
            <a:endParaRPr sz="1000">
              <a:solidFill>
                <a:srgbClr val="666666"/>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p:txBody>
      </p:sp>
      <p:sp>
        <p:nvSpPr>
          <p:cNvPr id="240" name="Google Shape;240;p20"/>
          <p:cNvSpPr txBox="1"/>
          <p:nvPr/>
        </p:nvSpPr>
        <p:spPr>
          <a:xfrm>
            <a:off x="237000" y="369975"/>
            <a:ext cx="59373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Methodology: </a:t>
            </a:r>
            <a:r>
              <a:rPr b="1" lang="ca" sz="2800">
                <a:solidFill>
                  <a:schemeClr val="lt1"/>
                </a:solidFill>
                <a:latin typeface="Maven Pro"/>
                <a:ea typeface="Maven Pro"/>
                <a:cs typeface="Maven Pro"/>
                <a:sym typeface="Maven Pro"/>
              </a:rPr>
              <a:t>Online Phase Algo</a:t>
            </a:r>
            <a:endParaRPr b="1" sz="2800">
              <a:solidFill>
                <a:srgbClr val="FFFFFF"/>
              </a:solidFill>
              <a:latin typeface="Maven Pro"/>
              <a:ea typeface="Maven Pro"/>
              <a:cs typeface="Maven Pro"/>
              <a:sym typeface="Maven Pro"/>
            </a:endParaRPr>
          </a:p>
        </p:txBody>
      </p:sp>
      <p:sp>
        <p:nvSpPr>
          <p:cNvPr id="241" name="Google Shape;241;p20"/>
          <p:cNvSpPr/>
          <p:nvPr/>
        </p:nvSpPr>
        <p:spPr>
          <a:xfrm>
            <a:off x="7514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20"/>
          <p:cNvPicPr preferRelativeResize="0"/>
          <p:nvPr/>
        </p:nvPicPr>
        <p:blipFill rotWithShape="1">
          <a:blip r:embed="rId5">
            <a:alphaModFix/>
          </a:blip>
          <a:srcRect b="32871" l="6296" r="6739" t="33337"/>
          <a:stretch/>
        </p:blipFill>
        <p:spPr>
          <a:xfrm>
            <a:off x="7677150" y="409600"/>
            <a:ext cx="1491629" cy="579600"/>
          </a:xfrm>
          <a:prstGeom prst="rect">
            <a:avLst/>
          </a:prstGeom>
          <a:noFill/>
          <a:ln>
            <a:noFill/>
          </a:ln>
        </p:spPr>
      </p:pic>
      <p:sp>
        <p:nvSpPr>
          <p:cNvPr id="243" name="Google Shape;243;p20"/>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9038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10562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1208600" y="262975"/>
            <a:ext cx="46200" cy="46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13610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15134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txBox="1"/>
          <p:nvPr/>
        </p:nvSpPr>
        <p:spPr>
          <a:xfrm>
            <a:off x="561550" y="964225"/>
            <a:ext cx="29973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000">
                <a:latin typeface="Maven Pro"/>
                <a:ea typeface="Maven Pro"/>
                <a:cs typeface="Maven Pro"/>
                <a:sym typeface="Maven Pro"/>
              </a:rPr>
              <a:t>[Kutz, Chpt 15, Oxford University Press, 2013]</a:t>
            </a:r>
            <a:endParaRPr sz="1000">
              <a:latin typeface="Maven Pro"/>
              <a:ea typeface="Maven Pro"/>
              <a:cs typeface="Maven Pro"/>
              <a:sym typeface="Maven Pro"/>
            </a:endParaRPr>
          </a:p>
        </p:txBody>
      </p:sp>
      <p:sp>
        <p:nvSpPr>
          <p:cNvPr id="251" name="Google Shape;251;p20"/>
          <p:cNvSpPr txBox="1"/>
          <p:nvPr/>
        </p:nvSpPr>
        <p:spPr>
          <a:xfrm>
            <a:off x="1107500" y="2598025"/>
            <a:ext cx="6675600" cy="525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aven Pro"/>
              <a:buChar char="➢"/>
            </a:pPr>
            <a:r>
              <a:rPr lang="ca">
                <a:latin typeface="Maven Pro"/>
                <a:ea typeface="Maven Pro"/>
                <a:cs typeface="Maven Pro"/>
                <a:sym typeface="Maven Pro"/>
              </a:rPr>
              <a:t>Φ ?	≡ 	</a:t>
            </a:r>
            <a:r>
              <a:rPr b="1" lang="ca">
                <a:solidFill>
                  <a:srgbClr val="6AA84F"/>
                </a:solidFill>
                <a:latin typeface="Maven Pro"/>
                <a:ea typeface="Maven Pro"/>
                <a:cs typeface="Maven Pro"/>
                <a:sym typeface="Maven Pro"/>
              </a:rPr>
              <a:t>L</a:t>
            </a:r>
            <a:endParaRPr b="1">
              <a:solidFill>
                <a:srgbClr val="6AA84F"/>
              </a:solidFill>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ca">
                <a:latin typeface="Maven Pro"/>
                <a:ea typeface="Maven Pro"/>
                <a:cs typeface="Maven Pro"/>
                <a:sym typeface="Maven Pro"/>
              </a:rPr>
              <a:t>How can we compute…</a:t>
            </a:r>
            <a:endParaRPr>
              <a:latin typeface="Maven Pro"/>
              <a:ea typeface="Maven Pro"/>
              <a:cs typeface="Maven Pro"/>
              <a:sym typeface="Maven Pro"/>
            </a:endParaRPr>
          </a:p>
          <a:p>
            <a:pPr indent="-317500" lvl="1" marL="914400" rtl="0" algn="l">
              <a:lnSpc>
                <a:spcPct val="150000"/>
              </a:lnSpc>
              <a:spcBef>
                <a:spcPts val="0"/>
              </a:spcBef>
              <a:spcAft>
                <a:spcPts val="0"/>
              </a:spcAft>
              <a:buSzPts val="1400"/>
              <a:buFont typeface="Maven Pro"/>
              <a:buChar char="○"/>
            </a:pPr>
            <a:r>
              <a:rPr lang="ca">
                <a:latin typeface="Maven Pro"/>
                <a:ea typeface="Maven Pro"/>
                <a:cs typeface="Maven Pro"/>
                <a:sym typeface="Maven Pro"/>
              </a:rPr>
              <a:t>Reduction Problem Resolution</a:t>
            </a:r>
            <a:endParaRPr>
              <a:latin typeface="Maven Pro"/>
              <a:ea typeface="Maven Pro"/>
              <a:cs typeface="Maven Pro"/>
              <a:sym typeface="Maven Pro"/>
            </a:endParaRPr>
          </a:p>
          <a:p>
            <a:pPr indent="-317500" lvl="1" marL="914400" rtl="0" algn="l">
              <a:lnSpc>
                <a:spcPct val="150000"/>
              </a:lnSpc>
              <a:spcBef>
                <a:spcPts val="0"/>
              </a:spcBef>
              <a:spcAft>
                <a:spcPts val="0"/>
              </a:spcAft>
              <a:buSzPts val="1400"/>
              <a:buFont typeface="Maven Pro"/>
              <a:buChar char="○"/>
            </a:pPr>
            <a:r>
              <a:rPr lang="ca">
                <a:latin typeface="Maven Pro"/>
                <a:ea typeface="Maven Pro"/>
                <a:cs typeface="Maven Pro"/>
                <a:sym typeface="Maven Pro"/>
              </a:rPr>
              <a:t>Interpolating the coefficient at the points </a:t>
            </a:r>
            <a:r>
              <a:rPr lang="ca">
                <a:solidFill>
                  <a:schemeClr val="dk1"/>
                </a:solidFill>
                <a:latin typeface="Maven Pro"/>
                <a:ea typeface="Maven Pro"/>
                <a:cs typeface="Maven Pro"/>
                <a:sym typeface="Maven Pro"/>
              </a:rPr>
              <a:t>{</a:t>
            </a:r>
            <a:r>
              <a:rPr b="1" lang="ca">
                <a:solidFill>
                  <a:srgbClr val="674EA7"/>
                </a:solidFill>
                <a:latin typeface="Maven Pro"/>
                <a:ea typeface="Maven Pro"/>
                <a:cs typeface="Maven Pro"/>
                <a:sym typeface="Maven Pro"/>
              </a:rPr>
              <a:t>ξ</a:t>
            </a:r>
            <a:r>
              <a:rPr b="1" baseline="30000" lang="ca">
                <a:solidFill>
                  <a:srgbClr val="674EA7"/>
                </a:solidFill>
                <a:latin typeface="Maven Pro"/>
                <a:ea typeface="Maven Pro"/>
                <a:cs typeface="Maven Pro"/>
                <a:sym typeface="Maven Pro"/>
              </a:rPr>
              <a:t>(1)</a:t>
            </a:r>
            <a:r>
              <a:rPr lang="ca">
                <a:solidFill>
                  <a:schemeClr val="dk1"/>
                </a:solidFill>
                <a:latin typeface="Maven Pro"/>
                <a:ea typeface="Maven Pro"/>
                <a:cs typeface="Maven Pro"/>
                <a:sym typeface="Maven Pro"/>
              </a:rPr>
              <a:t>,</a:t>
            </a:r>
            <a:r>
              <a:rPr b="1" lang="ca">
                <a:solidFill>
                  <a:srgbClr val="666666"/>
                </a:solidFill>
                <a:latin typeface="Maven Pro"/>
                <a:ea typeface="Maven Pro"/>
                <a:cs typeface="Maven Pro"/>
                <a:sym typeface="Maven Pro"/>
              </a:rPr>
              <a:t>ξ</a:t>
            </a:r>
            <a:r>
              <a:rPr b="1" baseline="30000" lang="ca">
                <a:solidFill>
                  <a:srgbClr val="666666"/>
                </a:solidFill>
                <a:latin typeface="Maven Pro"/>
                <a:ea typeface="Maven Pro"/>
                <a:cs typeface="Maven Pro"/>
                <a:sym typeface="Maven Pro"/>
              </a:rPr>
              <a:t>(2)</a:t>
            </a:r>
            <a:r>
              <a:rPr lang="ca">
                <a:solidFill>
                  <a:schemeClr val="dk1"/>
                </a:solidFill>
                <a:latin typeface="Maven Pro"/>
                <a:ea typeface="Maven Pro"/>
                <a:cs typeface="Maven Pro"/>
                <a:sym typeface="Maven Pro"/>
              </a:rPr>
              <a:t>, … ,</a:t>
            </a:r>
            <a:r>
              <a:rPr b="1" lang="ca">
                <a:solidFill>
                  <a:srgbClr val="FF0000"/>
                </a:solidFill>
                <a:latin typeface="Maven Pro"/>
                <a:ea typeface="Maven Pro"/>
                <a:cs typeface="Maven Pro"/>
                <a:sym typeface="Maven Pro"/>
              </a:rPr>
              <a:t>ξ</a:t>
            </a:r>
            <a:r>
              <a:rPr b="1" baseline="30000" lang="ca">
                <a:solidFill>
                  <a:srgbClr val="FF0000"/>
                </a:solidFill>
                <a:latin typeface="Maven Pro"/>
                <a:ea typeface="Maven Pro"/>
                <a:cs typeface="Maven Pro"/>
                <a:sym typeface="Maven Pro"/>
              </a:rPr>
              <a:t>(i)</a:t>
            </a:r>
            <a:r>
              <a:rPr lang="ca">
                <a:solidFill>
                  <a:schemeClr val="dk1"/>
                </a:solidFill>
                <a:latin typeface="Maven Pro"/>
                <a:ea typeface="Maven Pro"/>
                <a:cs typeface="Maven Pro"/>
                <a:sym typeface="Maven Pro"/>
              </a:rPr>
              <a:t>}</a:t>
            </a:r>
            <a:r>
              <a:rPr lang="ca">
                <a:latin typeface="Maven Pro"/>
                <a:ea typeface="Maven Pro"/>
                <a:cs typeface="Maven Pro"/>
                <a:sym typeface="Maven Pro"/>
              </a:rPr>
              <a:t> </a:t>
            </a:r>
            <a:endParaRPr>
              <a:latin typeface="Maven Pro"/>
              <a:ea typeface="Maven Pro"/>
              <a:cs typeface="Maven Pro"/>
              <a:sym typeface="Maven Pro"/>
            </a:endParaRPr>
          </a:p>
        </p:txBody>
      </p:sp>
      <p:cxnSp>
        <p:nvCxnSpPr>
          <p:cNvPr id="252" name="Google Shape;252;p20"/>
          <p:cNvCxnSpPr>
            <a:endCxn id="253" idx="2"/>
          </p:cNvCxnSpPr>
          <p:nvPr/>
        </p:nvCxnSpPr>
        <p:spPr>
          <a:xfrm flipH="1" rot="10800000">
            <a:off x="3668400" y="2290225"/>
            <a:ext cx="1218300" cy="833100"/>
          </a:xfrm>
          <a:prstGeom prst="straightConnector1">
            <a:avLst/>
          </a:prstGeom>
          <a:noFill/>
          <a:ln cap="flat" cmpd="sng" w="9525">
            <a:solidFill>
              <a:srgbClr val="FF0000"/>
            </a:solidFill>
            <a:prstDash val="solid"/>
            <a:round/>
            <a:headEnd len="med" w="med" type="none"/>
            <a:tailEnd len="med" w="med" type="triangle"/>
          </a:ln>
        </p:spPr>
      </p:cxnSp>
      <p:sp>
        <p:nvSpPr>
          <p:cNvPr id="253" name="Google Shape;253;p20"/>
          <p:cNvSpPr/>
          <p:nvPr/>
        </p:nvSpPr>
        <p:spPr>
          <a:xfrm>
            <a:off x="4445700" y="1950925"/>
            <a:ext cx="882000" cy="33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1"/>
          <p:cNvSpPr/>
          <p:nvPr/>
        </p:nvSpPr>
        <p:spPr>
          <a:xfrm>
            <a:off x="-19050" y="333400"/>
            <a:ext cx="171300" cy="1891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571500" y="-60200"/>
            <a:ext cx="9867900" cy="432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txBox="1"/>
          <p:nvPr/>
        </p:nvSpPr>
        <p:spPr>
          <a:xfrm>
            <a:off x="196700" y="-23300"/>
            <a:ext cx="89472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000">
                <a:solidFill>
                  <a:srgbClr val="666666"/>
                </a:solidFill>
                <a:latin typeface="Maven Pro"/>
                <a:ea typeface="Maven Pro"/>
                <a:cs typeface="Maven Pro"/>
                <a:sym typeface="Maven Pro"/>
              </a:rPr>
              <a:t>|	</a:t>
            </a:r>
            <a:r>
              <a:rPr b="1" lang="ca" sz="1000">
                <a:solidFill>
                  <a:schemeClr val="dk1"/>
                </a:solidFill>
                <a:latin typeface="Maven Pro"/>
                <a:ea typeface="Maven Pro"/>
                <a:cs typeface="Maven Pro"/>
                <a:sym typeface="Maven Pro"/>
              </a:rPr>
              <a:t>Methodology	</a:t>
            </a:r>
            <a:r>
              <a:rPr lang="ca" sz="1000">
                <a:solidFill>
                  <a:srgbClr val="666666"/>
                </a:solidFill>
                <a:latin typeface="Maven Pro"/>
                <a:ea typeface="Maven Pro"/>
                <a:cs typeface="Maven Pro"/>
                <a:sym typeface="Maven Pro"/>
              </a:rPr>
              <a:t>	|	 Application to Static Aeroelasticity		|	      Conclusions	       	|	  Future Steps		|</a:t>
            </a:r>
            <a:endParaRPr sz="1000">
              <a:solidFill>
                <a:srgbClr val="666666"/>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sz="1000">
              <a:solidFill>
                <a:srgbClr val="666666"/>
              </a:solidFill>
              <a:latin typeface="Maven Pro"/>
              <a:ea typeface="Maven Pro"/>
              <a:cs typeface="Maven Pro"/>
              <a:sym typeface="Maven Pro"/>
            </a:endParaRPr>
          </a:p>
          <a:p>
            <a:pPr indent="0" lvl="0" marL="0" rtl="0" algn="l">
              <a:spcBef>
                <a:spcPts val="0"/>
              </a:spcBef>
              <a:spcAft>
                <a:spcPts val="0"/>
              </a:spcAft>
              <a:buNone/>
            </a:pPr>
            <a:r>
              <a:t/>
            </a:r>
            <a:endParaRPr sz="1000">
              <a:solidFill>
                <a:srgbClr val="666666"/>
              </a:solidFill>
              <a:latin typeface="Maven Pro"/>
              <a:ea typeface="Maven Pro"/>
              <a:cs typeface="Maven Pro"/>
              <a:sym typeface="Maven Pro"/>
            </a:endParaRPr>
          </a:p>
        </p:txBody>
      </p:sp>
      <p:sp>
        <p:nvSpPr>
          <p:cNvPr id="261" name="Google Shape;261;p21"/>
          <p:cNvSpPr/>
          <p:nvPr/>
        </p:nvSpPr>
        <p:spPr>
          <a:xfrm>
            <a:off x="-847725" y="360550"/>
            <a:ext cx="7563000" cy="628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257175" y="4891825"/>
            <a:ext cx="9867900" cy="393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txBox="1"/>
          <p:nvPr>
            <p:ph idx="12" type="sldNum"/>
          </p:nvPr>
        </p:nvSpPr>
        <p:spPr>
          <a:xfrm>
            <a:off x="8472458"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solidFill>
                  <a:srgbClr val="666666"/>
                </a:solidFill>
              </a:rPr>
              <a:t>‹#›</a:t>
            </a:fld>
            <a:endParaRPr>
              <a:solidFill>
                <a:srgbClr val="666666"/>
              </a:solidFill>
            </a:endParaRPr>
          </a:p>
        </p:txBody>
      </p:sp>
      <p:sp>
        <p:nvSpPr>
          <p:cNvPr id="264" name="Google Shape;264;p21"/>
          <p:cNvSpPr txBox="1"/>
          <p:nvPr/>
        </p:nvSpPr>
        <p:spPr>
          <a:xfrm>
            <a:off x="-19050" y="4860025"/>
            <a:ext cx="6876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solidFill>
                  <a:srgbClr val="666666"/>
                </a:solidFill>
                <a:latin typeface="Maven Pro"/>
                <a:ea typeface="Maven Pro"/>
                <a:cs typeface="Maven Pro"/>
                <a:sym typeface="Maven Pro"/>
              </a:rPr>
              <a:t>Model Reduction in Aeroelasticity for a Preliminary Design		|	Oriol CHANDRE VILA</a:t>
            </a:r>
            <a:endParaRPr>
              <a:solidFill>
                <a:srgbClr val="666666"/>
              </a:solidFill>
              <a:latin typeface="Maven Pro"/>
              <a:ea typeface="Maven Pro"/>
              <a:cs typeface="Maven Pro"/>
              <a:sym typeface="Maven Pro"/>
            </a:endParaRPr>
          </a:p>
        </p:txBody>
      </p:sp>
      <p:pic>
        <p:nvPicPr>
          <p:cNvPr id="265" name="Google Shape;265;p21"/>
          <p:cNvPicPr preferRelativeResize="0"/>
          <p:nvPr/>
        </p:nvPicPr>
        <p:blipFill rotWithShape="1">
          <a:blip r:embed="rId3">
            <a:alphaModFix/>
          </a:blip>
          <a:srcRect b="23864" l="10161" r="11914" t="24934"/>
          <a:stretch/>
        </p:blipFill>
        <p:spPr>
          <a:xfrm>
            <a:off x="6737853" y="409600"/>
            <a:ext cx="882146" cy="579600"/>
          </a:xfrm>
          <a:prstGeom prst="rect">
            <a:avLst/>
          </a:prstGeom>
          <a:noFill/>
          <a:ln>
            <a:noFill/>
          </a:ln>
        </p:spPr>
      </p:pic>
      <p:sp>
        <p:nvSpPr>
          <p:cNvPr id="266" name="Google Shape;266;p21"/>
          <p:cNvSpPr txBox="1"/>
          <p:nvPr/>
        </p:nvSpPr>
        <p:spPr>
          <a:xfrm>
            <a:off x="237000" y="369975"/>
            <a:ext cx="70755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800">
                <a:solidFill>
                  <a:srgbClr val="FFFFFF"/>
                </a:solidFill>
                <a:latin typeface="Maven Pro"/>
                <a:ea typeface="Maven Pro"/>
                <a:cs typeface="Maven Pro"/>
                <a:sym typeface="Maven Pro"/>
              </a:rPr>
              <a:t>Methodology: </a:t>
            </a:r>
            <a:r>
              <a:rPr b="1" lang="ca" sz="2800">
                <a:solidFill>
                  <a:schemeClr val="lt1"/>
                </a:solidFill>
                <a:latin typeface="Maven Pro"/>
                <a:ea typeface="Maven Pro"/>
                <a:cs typeface="Maven Pro"/>
                <a:sym typeface="Maven Pro"/>
              </a:rPr>
              <a:t>Kriging</a:t>
            </a:r>
            <a:endParaRPr b="1" sz="2800">
              <a:solidFill>
                <a:srgbClr val="FFFFFF"/>
              </a:solidFill>
              <a:latin typeface="Maven Pro"/>
              <a:ea typeface="Maven Pro"/>
              <a:cs typeface="Maven Pro"/>
              <a:sym typeface="Maven Pro"/>
            </a:endParaRPr>
          </a:p>
        </p:txBody>
      </p:sp>
      <p:sp>
        <p:nvSpPr>
          <p:cNvPr id="267" name="Google Shape;267;p21"/>
          <p:cNvSpPr/>
          <p:nvPr/>
        </p:nvSpPr>
        <p:spPr>
          <a:xfrm>
            <a:off x="7514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21"/>
          <p:cNvPicPr preferRelativeResize="0"/>
          <p:nvPr/>
        </p:nvPicPr>
        <p:blipFill rotWithShape="1">
          <a:blip r:embed="rId4">
            <a:alphaModFix/>
          </a:blip>
          <a:srcRect b="32871" l="6296" r="6739" t="33337"/>
          <a:stretch/>
        </p:blipFill>
        <p:spPr>
          <a:xfrm>
            <a:off x="7677150" y="409600"/>
            <a:ext cx="1491629" cy="579600"/>
          </a:xfrm>
          <a:prstGeom prst="rect">
            <a:avLst/>
          </a:prstGeom>
          <a:noFill/>
          <a:ln>
            <a:noFill/>
          </a:ln>
        </p:spPr>
      </p:pic>
      <p:sp>
        <p:nvSpPr>
          <p:cNvPr id="269" name="Google Shape;269;p21"/>
          <p:cNvSpPr/>
          <p:nvPr/>
        </p:nvSpPr>
        <p:spPr>
          <a:xfrm>
            <a:off x="8972700" y="3175950"/>
            <a:ext cx="171300" cy="171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rot="-5400000">
            <a:off x="6572400" y="2415325"/>
            <a:ext cx="171300" cy="4781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9038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10562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1208600" y="262975"/>
            <a:ext cx="46200" cy="46500"/>
          </a:xfrm>
          <a:prstGeom prst="ellipse">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1361000" y="262975"/>
            <a:ext cx="46200" cy="465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1513400" y="262975"/>
            <a:ext cx="46200" cy="465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txBox="1"/>
          <p:nvPr/>
        </p:nvSpPr>
        <p:spPr>
          <a:xfrm>
            <a:off x="350950" y="948200"/>
            <a:ext cx="53259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000">
                <a:solidFill>
                  <a:schemeClr val="dk1"/>
                </a:solidFill>
                <a:latin typeface="Maven Pro"/>
                <a:ea typeface="Maven Pro"/>
                <a:cs typeface="Maven Pro"/>
                <a:sym typeface="Maven Pro"/>
              </a:rPr>
              <a:t>[</a:t>
            </a:r>
            <a:r>
              <a:rPr lang="ca" sz="1000">
                <a:solidFill>
                  <a:schemeClr val="dk1"/>
                </a:solidFill>
                <a:latin typeface="Maven Pro"/>
                <a:ea typeface="Maven Pro"/>
                <a:cs typeface="Maven Pro"/>
                <a:sym typeface="Maven Pro"/>
              </a:rPr>
              <a:t>Rasmussen et al., the MIT Press, 2006</a:t>
            </a:r>
            <a:r>
              <a:rPr lang="ca" sz="1000">
                <a:solidFill>
                  <a:schemeClr val="dk1"/>
                </a:solidFill>
                <a:latin typeface="Maven Pro"/>
                <a:ea typeface="Maven Pro"/>
                <a:cs typeface="Maven Pro"/>
                <a:sym typeface="Maven Pro"/>
              </a:rPr>
              <a:t>]</a:t>
            </a:r>
            <a:endParaRPr sz="1000">
              <a:latin typeface="Maven Pro"/>
              <a:ea typeface="Maven Pro"/>
              <a:cs typeface="Maven Pro"/>
              <a:sym typeface="Maven Pro"/>
            </a:endParaRPr>
          </a:p>
        </p:txBody>
      </p:sp>
      <p:sp>
        <p:nvSpPr>
          <p:cNvPr id="277" name="Google Shape;277;p21"/>
          <p:cNvSpPr txBox="1"/>
          <p:nvPr/>
        </p:nvSpPr>
        <p:spPr>
          <a:xfrm>
            <a:off x="350950" y="1161025"/>
            <a:ext cx="53259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000">
                <a:solidFill>
                  <a:schemeClr val="dk1"/>
                </a:solidFill>
                <a:latin typeface="Maven Pro"/>
                <a:ea typeface="Maven Pro"/>
                <a:cs typeface="Maven Pro"/>
                <a:sym typeface="Maven Pro"/>
              </a:rPr>
              <a:t>[</a:t>
            </a:r>
            <a:r>
              <a:rPr lang="ca" sz="1000">
                <a:solidFill>
                  <a:schemeClr val="dk1"/>
                </a:solidFill>
                <a:latin typeface="Maven Pro"/>
                <a:ea typeface="Maven Pro"/>
                <a:cs typeface="Maven Pro"/>
                <a:sym typeface="Maven Pro"/>
              </a:rPr>
              <a:t>Matheron, Masson, 1965</a:t>
            </a:r>
            <a:r>
              <a:rPr lang="ca" sz="1000">
                <a:solidFill>
                  <a:schemeClr val="dk1"/>
                </a:solidFill>
                <a:latin typeface="Maven Pro"/>
                <a:ea typeface="Maven Pro"/>
                <a:cs typeface="Maven Pro"/>
                <a:sym typeface="Maven Pro"/>
              </a:rPr>
              <a:t>]</a:t>
            </a:r>
            <a:endParaRPr sz="1000">
              <a:latin typeface="Maven Pro"/>
              <a:ea typeface="Maven Pro"/>
              <a:cs typeface="Maven Pro"/>
              <a:sym typeface="Maven Pro"/>
            </a:endParaRPr>
          </a:p>
        </p:txBody>
      </p:sp>
      <p:sp>
        <p:nvSpPr>
          <p:cNvPr id="278" name="Google Shape;278;p21"/>
          <p:cNvSpPr/>
          <p:nvPr/>
        </p:nvSpPr>
        <p:spPr>
          <a:xfrm>
            <a:off x="3123800" y="1175200"/>
            <a:ext cx="2863500" cy="42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a:latin typeface="Maven Pro"/>
                <a:ea typeface="Maven Pro"/>
                <a:cs typeface="Maven Pro"/>
                <a:sym typeface="Maven Pro"/>
              </a:rPr>
              <a:t>Substitution Models</a:t>
            </a:r>
            <a:endParaRPr>
              <a:latin typeface="Maven Pro"/>
              <a:ea typeface="Maven Pro"/>
              <a:cs typeface="Maven Pro"/>
              <a:sym typeface="Maven Pro"/>
            </a:endParaRPr>
          </a:p>
        </p:txBody>
      </p:sp>
      <p:sp>
        <p:nvSpPr>
          <p:cNvPr id="279" name="Google Shape;279;p21"/>
          <p:cNvSpPr/>
          <p:nvPr/>
        </p:nvSpPr>
        <p:spPr>
          <a:xfrm>
            <a:off x="1207350" y="1918350"/>
            <a:ext cx="2414700" cy="432900"/>
          </a:xfrm>
          <a:prstGeom prst="rect">
            <a:avLst/>
          </a:prstGeom>
          <a:solidFill>
            <a:srgbClr val="FFF2CC"/>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a:latin typeface="Maven Pro"/>
                <a:ea typeface="Maven Pro"/>
                <a:cs typeface="Maven Pro"/>
                <a:sym typeface="Maven Pro"/>
              </a:rPr>
              <a:t>Linear Regression</a:t>
            </a:r>
            <a:endParaRPr>
              <a:latin typeface="Maven Pro"/>
              <a:ea typeface="Maven Pro"/>
              <a:cs typeface="Maven Pro"/>
              <a:sym typeface="Maven Pro"/>
            </a:endParaRPr>
          </a:p>
        </p:txBody>
      </p:sp>
      <p:sp>
        <p:nvSpPr>
          <p:cNvPr id="280" name="Google Shape;280;p21"/>
          <p:cNvSpPr/>
          <p:nvPr/>
        </p:nvSpPr>
        <p:spPr>
          <a:xfrm>
            <a:off x="5491050" y="1918350"/>
            <a:ext cx="2414700" cy="432900"/>
          </a:xfrm>
          <a:prstGeom prst="rect">
            <a:avLst/>
          </a:prstGeom>
          <a:solidFill>
            <a:srgbClr val="D0E0E3"/>
          </a:solidFill>
          <a:ln cap="flat" cmpd="sng" w="19050">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a:latin typeface="Maven Pro"/>
                <a:ea typeface="Maven Pro"/>
                <a:cs typeface="Maven Pro"/>
                <a:sym typeface="Maven Pro"/>
              </a:rPr>
              <a:t>Interpolating Models</a:t>
            </a:r>
            <a:endParaRPr>
              <a:latin typeface="Maven Pro"/>
              <a:ea typeface="Maven Pro"/>
              <a:cs typeface="Maven Pro"/>
              <a:sym typeface="Maven Pro"/>
            </a:endParaRPr>
          </a:p>
        </p:txBody>
      </p:sp>
      <p:cxnSp>
        <p:nvCxnSpPr>
          <p:cNvPr id="281" name="Google Shape;281;p21"/>
          <p:cNvCxnSpPr>
            <a:stCxn id="278" idx="2"/>
            <a:endCxn id="279" idx="3"/>
          </p:cNvCxnSpPr>
          <p:nvPr/>
        </p:nvCxnSpPr>
        <p:spPr>
          <a:xfrm flipH="1">
            <a:off x="3621950" y="1599400"/>
            <a:ext cx="933600" cy="5355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21"/>
          <p:cNvCxnSpPr>
            <a:stCxn id="278" idx="2"/>
            <a:endCxn id="280" idx="1"/>
          </p:cNvCxnSpPr>
          <p:nvPr/>
        </p:nvCxnSpPr>
        <p:spPr>
          <a:xfrm>
            <a:off x="4555550" y="1599400"/>
            <a:ext cx="935400" cy="535500"/>
          </a:xfrm>
          <a:prstGeom prst="straightConnector1">
            <a:avLst/>
          </a:prstGeom>
          <a:noFill/>
          <a:ln cap="flat" cmpd="sng" w="9525">
            <a:solidFill>
              <a:schemeClr val="dk2"/>
            </a:solidFill>
            <a:prstDash val="solid"/>
            <a:round/>
            <a:headEnd len="med" w="med" type="none"/>
            <a:tailEnd len="med" w="med" type="triangle"/>
          </a:ln>
        </p:spPr>
      </p:cxnSp>
      <p:pic>
        <p:nvPicPr>
          <p:cNvPr id="283" name="Google Shape;283;p21"/>
          <p:cNvPicPr preferRelativeResize="0"/>
          <p:nvPr/>
        </p:nvPicPr>
        <p:blipFill>
          <a:blip r:embed="rId5">
            <a:alphaModFix/>
          </a:blip>
          <a:stretch>
            <a:fillRect/>
          </a:stretch>
        </p:blipFill>
        <p:spPr>
          <a:xfrm>
            <a:off x="1350625" y="3448800"/>
            <a:ext cx="3326538" cy="812850"/>
          </a:xfrm>
          <a:prstGeom prst="rect">
            <a:avLst/>
          </a:prstGeom>
          <a:noFill/>
          <a:ln cap="flat" cmpd="sng" w="19050">
            <a:solidFill>
              <a:srgbClr val="351C75"/>
            </a:solidFill>
            <a:prstDash val="solid"/>
            <a:round/>
            <a:headEnd len="sm" w="sm" type="none"/>
            <a:tailEnd len="sm" w="sm" type="none"/>
          </a:ln>
        </p:spPr>
      </p:pic>
      <p:pic>
        <p:nvPicPr>
          <p:cNvPr id="284" name="Google Shape;284;p21"/>
          <p:cNvPicPr preferRelativeResize="0"/>
          <p:nvPr/>
        </p:nvPicPr>
        <p:blipFill>
          <a:blip r:embed="rId6">
            <a:alphaModFix/>
          </a:blip>
          <a:stretch>
            <a:fillRect/>
          </a:stretch>
        </p:blipFill>
        <p:spPr>
          <a:xfrm>
            <a:off x="5360138" y="2637528"/>
            <a:ext cx="2676525" cy="714969"/>
          </a:xfrm>
          <a:prstGeom prst="rect">
            <a:avLst/>
          </a:prstGeom>
          <a:noFill/>
          <a:ln>
            <a:noFill/>
          </a:ln>
        </p:spPr>
      </p:pic>
      <p:sp>
        <p:nvSpPr>
          <p:cNvPr id="285" name="Google Shape;285;p21"/>
          <p:cNvSpPr/>
          <p:nvPr/>
        </p:nvSpPr>
        <p:spPr>
          <a:xfrm>
            <a:off x="5491050" y="3638763"/>
            <a:ext cx="2414700" cy="432900"/>
          </a:xfrm>
          <a:prstGeom prst="rect">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a:latin typeface="Maven Pro"/>
                <a:ea typeface="Maven Pro"/>
                <a:cs typeface="Maven Pro"/>
                <a:sym typeface="Maven Pro"/>
              </a:rPr>
              <a:t>Kriging</a:t>
            </a:r>
            <a:r>
              <a:rPr lang="ca">
                <a:latin typeface="Maven Pro"/>
                <a:ea typeface="Maven Pro"/>
                <a:cs typeface="Maven Pro"/>
                <a:sym typeface="Maven Pro"/>
              </a:rPr>
              <a:t> Models</a:t>
            </a:r>
            <a:endParaRPr>
              <a:latin typeface="Maven Pro"/>
              <a:ea typeface="Maven Pro"/>
              <a:cs typeface="Maven Pro"/>
              <a:sym typeface="Maven Pro"/>
            </a:endParaRPr>
          </a:p>
        </p:txBody>
      </p:sp>
      <p:cxnSp>
        <p:nvCxnSpPr>
          <p:cNvPr id="286" name="Google Shape;286;p21"/>
          <p:cNvCxnSpPr>
            <a:stCxn id="280" idx="2"/>
            <a:endCxn id="284" idx="0"/>
          </p:cNvCxnSpPr>
          <p:nvPr/>
        </p:nvCxnSpPr>
        <p:spPr>
          <a:xfrm>
            <a:off x="6698400" y="2351250"/>
            <a:ext cx="0" cy="286200"/>
          </a:xfrm>
          <a:prstGeom prst="straightConnector1">
            <a:avLst/>
          </a:prstGeom>
          <a:noFill/>
          <a:ln cap="flat" cmpd="sng" w="9525">
            <a:solidFill>
              <a:schemeClr val="dk2"/>
            </a:solidFill>
            <a:prstDash val="solid"/>
            <a:round/>
            <a:headEnd len="med" w="med" type="none"/>
            <a:tailEnd len="med" w="med" type="triangle"/>
          </a:ln>
        </p:spPr>
      </p:cxnSp>
      <p:cxnSp>
        <p:nvCxnSpPr>
          <p:cNvPr id="287" name="Google Shape;287;p21"/>
          <p:cNvCxnSpPr>
            <a:stCxn id="284" idx="2"/>
            <a:endCxn id="285" idx="0"/>
          </p:cNvCxnSpPr>
          <p:nvPr/>
        </p:nvCxnSpPr>
        <p:spPr>
          <a:xfrm>
            <a:off x="6698400" y="3352497"/>
            <a:ext cx="0" cy="286200"/>
          </a:xfrm>
          <a:prstGeom prst="straightConnector1">
            <a:avLst/>
          </a:prstGeom>
          <a:noFill/>
          <a:ln cap="flat" cmpd="sng" w="9525">
            <a:solidFill>
              <a:schemeClr val="dk2"/>
            </a:solidFill>
            <a:prstDash val="solid"/>
            <a:round/>
            <a:headEnd len="med" w="med" type="none"/>
            <a:tailEnd len="med" w="med" type="triangle"/>
          </a:ln>
        </p:spPr>
      </p:cxnSp>
      <p:cxnSp>
        <p:nvCxnSpPr>
          <p:cNvPr id="288" name="Google Shape;288;p21"/>
          <p:cNvCxnSpPr>
            <a:stCxn id="285" idx="1"/>
            <a:endCxn id="283" idx="3"/>
          </p:cNvCxnSpPr>
          <p:nvPr/>
        </p:nvCxnSpPr>
        <p:spPr>
          <a:xfrm rot="10800000">
            <a:off x="4677150" y="3855213"/>
            <a:ext cx="813900" cy="0"/>
          </a:xfrm>
          <a:prstGeom prst="straightConnector1">
            <a:avLst/>
          </a:prstGeom>
          <a:noFill/>
          <a:ln cap="flat" cmpd="sng" w="9525">
            <a:solidFill>
              <a:srgbClr val="351C75"/>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