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72" r:id="rId7"/>
    <p:sldId id="271" r:id="rId8"/>
    <p:sldId id="273" r:id="rId9"/>
    <p:sldId id="274" r:id="rId10"/>
    <p:sldId id="275" r:id="rId11"/>
    <p:sldId id="266" r:id="rId12"/>
    <p:sldId id="2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8841673-CF23-4B65-BAF5-29A22FE9B793}">
          <p14:sldIdLst>
            <p14:sldId id="256"/>
          </p14:sldIdLst>
        </p14:section>
        <p14:section name="Body" id="{6584136F-CDC7-49F0-9057-29D88AD14910}">
          <p14:sldIdLst>
            <p14:sldId id="257"/>
            <p14:sldId id="258"/>
            <p14:sldId id="259"/>
            <p14:sldId id="261"/>
            <p14:sldId id="272"/>
            <p14:sldId id="271"/>
            <p14:sldId id="273"/>
            <p14:sldId id="274"/>
            <p14:sldId id="275"/>
            <p14:sldId id="266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98" autoAdjust="0"/>
    <p:restoredTop sz="92457" autoAdjust="0"/>
  </p:normalViewPr>
  <p:slideViewPr>
    <p:cSldViewPr>
      <p:cViewPr>
        <p:scale>
          <a:sx n="95" d="100"/>
          <a:sy n="95" d="100"/>
        </p:scale>
        <p:origin x="-137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DEF89-D5AA-450A-99EC-5B49B5DE8219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D211-6A33-4E86-A866-824DD577E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35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53A9-DC3F-4D83-80CF-4FCB6527CC9C}" type="datetime1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55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9B-4578-4328-B302-80B123368B95}" type="datetime1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8450-9EF0-4B01-8C23-CEC1D420FE8E}" type="datetime1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93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4CA9-9A47-4701-A6E8-AAE84B95BAD1}" type="datetime1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9CA2-F3B2-4C57-A7A4-96BB45A9E783}" type="datetime1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3A09-2BED-4F23-BCC7-392ECCE5BF6B}" type="datetime1">
              <a:rPr lang="fr-FR" smtClean="0"/>
              <a:t>22/08/2018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9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A5B7-18C5-4A2E-A298-9C90AF5D7AFD}" type="datetime1">
              <a:rPr lang="fr-FR" smtClean="0"/>
              <a:t>22/08/2018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7D3-DF46-42AE-AA13-431B54F1DB9A}" type="datetime1">
              <a:rPr lang="fr-FR" smtClean="0"/>
              <a:t>22/08/2018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3CFE-E16A-495C-86FF-1C5E03243754}" type="datetime1">
              <a:rPr lang="fr-FR" smtClean="0"/>
              <a:t>22/08/2018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9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F6E-CF94-4AD2-94D3-1A98C20DE866}" type="datetime1">
              <a:rPr lang="fr-FR" smtClean="0"/>
              <a:t>22/08/2018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6BD-A288-459A-B139-BF1747AC9594}" type="datetime1">
              <a:rPr lang="fr-FR" smtClean="0"/>
              <a:t>22/08/2018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2E3-6AB5-4F26-AC26-1C1405C578BE}" type="datetime1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id2SUPAERO/Stage_CHANDRE_PO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lr.de/ae/en/desktopdefault.aspx/tabid-1596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ssys.demon.co.uk/pug/c03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297414"/>
            <a:ext cx="10225136" cy="76688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Internship Reporting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53770" y="1844824"/>
            <a:ext cx="3528392" cy="1224136"/>
          </a:xfrm>
        </p:spPr>
        <p:txBody>
          <a:bodyPr>
            <a:normAutofit/>
          </a:bodyPr>
          <a:lstStyle/>
          <a:p>
            <a:pPr algn="l"/>
            <a:r>
              <a:rPr lang="fr-FR" sz="2800" b="1" u="sng" dirty="0" smtClean="0">
                <a:solidFill>
                  <a:schemeClr val="bg2">
                    <a:lumMod val="25000"/>
                  </a:schemeClr>
                </a:solidFill>
              </a:rPr>
              <a:t>STUDENT: </a:t>
            </a:r>
          </a:p>
          <a:p>
            <a:pPr algn="l"/>
            <a:r>
              <a:rPr lang="fr-FR" sz="2800" dirty="0" err="1" smtClean="0">
                <a:solidFill>
                  <a:srgbClr val="C00000"/>
                </a:solidFill>
              </a:rPr>
              <a:t>Oriol</a:t>
            </a:r>
            <a:r>
              <a:rPr lang="fr-FR" sz="2800" dirty="0" smtClean="0">
                <a:solidFill>
                  <a:srgbClr val="C00000"/>
                </a:solidFill>
              </a:rPr>
              <a:t> CHANDRE VILA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652120" y="2915266"/>
            <a:ext cx="43924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>
                <a:solidFill>
                  <a:schemeClr val="bg2">
                    <a:lumMod val="25000"/>
                  </a:schemeClr>
                </a:solidFill>
              </a:rPr>
              <a:t>TUTORS: </a:t>
            </a:r>
          </a:p>
          <a:p>
            <a:r>
              <a:rPr lang="fr-FR" sz="2800" dirty="0" smtClean="0">
                <a:solidFill>
                  <a:srgbClr val="C00000"/>
                </a:solidFill>
              </a:rPr>
              <a:t>Joseph MORLIER (ISAE-SUPAERO) and Sylvain DUBREUIL (ONERA)</a:t>
            </a:r>
          </a:p>
          <a:p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652120" y="5024956"/>
            <a:ext cx="3528392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ONERA, Toulouse</a:t>
            </a:r>
          </a:p>
          <a:p>
            <a:pPr algn="l"/>
            <a:r>
              <a:rPr lang="fr-FR" sz="2400" dirty="0" err="1" smtClean="0">
                <a:solidFill>
                  <a:schemeClr val="bg2">
                    <a:lumMod val="25000"/>
                  </a:schemeClr>
                </a:solidFill>
              </a:rPr>
              <a:t>Summer</a:t>
            </a: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2018</a:t>
            </a:r>
            <a:endParaRPr lang="en-GB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2612" r="10710" b="17610"/>
          <a:stretch/>
        </p:blipFill>
        <p:spPr>
          <a:xfrm>
            <a:off x="467544" y="5781512"/>
            <a:ext cx="1219327" cy="7148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01879"/>
            <a:ext cx="1806704" cy="6944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7"/>
          <a:stretch/>
        </p:blipFill>
        <p:spPr>
          <a:xfrm>
            <a:off x="-72971" y="2132856"/>
            <a:ext cx="5725091" cy="29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10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 smtClean="0"/>
              <a:t>Aero structure problem</a:t>
            </a:r>
            <a:endParaRPr lang="en-GB" sz="2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t="24469"/>
          <a:stretch/>
        </p:blipFill>
        <p:spPr>
          <a:xfrm>
            <a:off x="127844" y="3271340"/>
            <a:ext cx="5133899" cy="318199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t="29441"/>
          <a:stretch/>
        </p:blipFill>
        <p:spPr>
          <a:xfrm>
            <a:off x="4151728" y="981692"/>
            <a:ext cx="4992272" cy="289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9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11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Conclusions and Future work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ángulo redondeado 9"/>
          <p:cNvSpPr/>
          <p:nvPr/>
        </p:nvSpPr>
        <p:spPr>
          <a:xfrm>
            <a:off x="1178468" y="1124744"/>
            <a:ext cx="621099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CONCLUSIONS</a:t>
            </a:r>
            <a:endParaRPr lang="en-US" sz="2000" b="1" u="sng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Saving</a:t>
            </a:r>
            <a:r>
              <a:rPr lang="en-US" sz="2000" dirty="0" smtClean="0"/>
              <a:t> computation time in a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real time </a:t>
            </a:r>
            <a:r>
              <a:rPr lang="en-US" sz="2000" dirty="0" smtClean="0"/>
              <a:t>simulation.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</a:rPr>
              <a:t>nSamples</a:t>
            </a:r>
            <a:r>
              <a:rPr lang="en-US" sz="2000" dirty="0" smtClean="0"/>
              <a:t> </a:t>
            </a:r>
            <a:r>
              <a:rPr lang="en-US" sz="2000" dirty="0"/>
              <a:t>drives the accuracy of the </a:t>
            </a:r>
            <a:r>
              <a:rPr lang="en-US" sz="2000" dirty="0" smtClean="0"/>
              <a:t>RB.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Kriging </a:t>
            </a:r>
            <a:r>
              <a:rPr lang="en-US" sz="2000" dirty="0"/>
              <a:t>procedure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/>
              <a:t>acceptable</a:t>
            </a:r>
            <a:r>
              <a:rPr lang="en-US" sz="2000" dirty="0" smtClean="0"/>
              <a:t> </a:t>
            </a:r>
            <a:r>
              <a:rPr lang="en-US" sz="2000" dirty="0"/>
              <a:t>variance </a:t>
            </a:r>
            <a:r>
              <a:rPr lang="en-US" sz="2000" dirty="0" smtClean="0"/>
              <a:t>values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In displacement approximation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real </a:t>
            </a:r>
            <a:r>
              <a:rPr lang="en-US" sz="2000" dirty="0"/>
              <a:t>solution is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not localized </a:t>
            </a:r>
            <a:r>
              <a:rPr lang="en-US" sz="2000" dirty="0"/>
              <a:t>between the </a:t>
            </a:r>
            <a:r>
              <a:rPr lang="en-US" sz="2000" dirty="0" smtClean="0"/>
              <a:t>limits</a:t>
            </a:r>
            <a:endParaRPr lang="en-US" sz="2000" dirty="0"/>
          </a:p>
        </p:txBody>
      </p:sp>
      <p:sp>
        <p:nvSpPr>
          <p:cNvPr id="22" name="Rectángulo redondeado 9"/>
          <p:cNvSpPr/>
          <p:nvPr/>
        </p:nvSpPr>
        <p:spPr>
          <a:xfrm>
            <a:off x="1126880" y="3717032"/>
            <a:ext cx="6210994" cy="134579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FUTURE WORK?</a:t>
            </a:r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Introduction of the reduced base methodology to the solver </a:t>
            </a:r>
            <a:r>
              <a:rPr lang="en-GB" sz="2000" i="1" dirty="0" err="1"/>
              <a:t>OpenAeroStruct</a:t>
            </a:r>
            <a:r>
              <a:rPr lang="en-US" sz="2000" dirty="0" smtClean="0"/>
              <a:t>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049456" y="5373216"/>
            <a:ext cx="2886797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Link to the </a:t>
            </a:r>
            <a:r>
              <a:rPr lang="fr-FR" dirty="0" err="1" smtClean="0">
                <a:solidFill>
                  <a:schemeClr val="bg1"/>
                </a:solidFill>
                <a:hlinkClick r:id="rId3"/>
              </a:rPr>
              <a:t>GitHub</a:t>
            </a:r>
            <a:r>
              <a:rPr lang="fr-FR" dirty="0" smtClean="0">
                <a:solidFill>
                  <a:schemeClr val="bg1"/>
                </a:solidFill>
                <a:hlinkClick r:id="rId3"/>
              </a:rPr>
              <a:t> Project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12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References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23528" y="1275725"/>
            <a:ext cx="8504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[1]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Kutz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J.N.,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Brunton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S.L.,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Brunton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B.W. and Proctor, J.L., "Dynamic Mode Decomposition: Data-Driven Modeling of Complex Systems", 1st ed., SIAM, Philadelphia, 2016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Kutz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J. N., "Data-Driven Modeling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&amp;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Scientific Computation: Methods for Complex Systems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&amp;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Big Data", 1st ed., Oxford University Press, Oxford, 2013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Amsallem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D., “An Adaptive and Efficient Greedy Procedure for  the Optimal Training of Parametric Reduced-Order Models”, International Journal for Numerical Methods in Engineering, 2014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[4] </a:t>
            </a:r>
            <a:r>
              <a:rPr lang="fr-FR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Wahba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, G., "</a:t>
            </a:r>
            <a:r>
              <a:rPr lang="fr-FR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Spline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fr-FR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Models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 for </a:t>
            </a:r>
            <a:r>
              <a:rPr lang="fr-FR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Observational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 Data</a:t>
            </a:r>
            <a:r>
              <a:rPr lang="fr-FR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",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Society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for Industrial and Applied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Mathematics </a:t>
            </a:r>
            <a:r>
              <a:rPr lang="fr-FR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(SIAM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), 1990.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[5] </a:t>
            </a:r>
            <a:r>
              <a:rPr lang="en-US" u="sng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http://www.dlr.de/ae/en/desktopdefault.aspx/tabid-1596</a:t>
            </a:r>
            <a:r>
              <a:rPr lang="en-US" u="sng" dirty="0" smtClean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/</a:t>
            </a:r>
            <a:endParaRPr lang="en-US" u="sng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[6] </a:t>
            </a:r>
            <a:r>
              <a:rPr lang="fr-FR" u="sng" dirty="0"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http</a:t>
            </a:r>
            <a:r>
              <a:rPr lang="fr-FR" u="sng" dirty="0" smtClean="0"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://</a:t>
            </a:r>
            <a:r>
              <a:rPr lang="fr-FR" u="sng" dirty="0"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www.lissys.demon.co.uk/pug/c03.html</a:t>
            </a:r>
            <a:endParaRPr lang="fr-FR" u="sng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Aim and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State of the Art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9188"/>
            <a:ext cx="6645424" cy="1143000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Table of Contents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4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3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19218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Aeroelasticity</a:t>
            </a:r>
            <a:endParaRPr lang="en-GB" sz="2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584" y="173681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Coupling between aerodynamic forces, inertial forces and elastic forces.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67544" y="224725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Current issues due to models dimension. Why the ROM?</a:t>
            </a:r>
            <a:endParaRPr lang="en-GB" sz="2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827584" y="27312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calculations have a high cost in time and computational power. </a:t>
            </a:r>
            <a:endParaRPr lang="en-GB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t="52055" r="78295" b="8802"/>
          <a:stretch/>
        </p:blipFill>
        <p:spPr>
          <a:xfrm rot="5595188">
            <a:off x="1598692" y="3197376"/>
            <a:ext cx="1533817" cy="293880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7" t="10138" r="21354" b="8611"/>
          <a:stretch/>
        </p:blipFill>
        <p:spPr>
          <a:xfrm rot="5400000">
            <a:off x="4570848" y="3072520"/>
            <a:ext cx="3046810" cy="31885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547664" y="357463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Mean </a:t>
            </a:r>
            <a:r>
              <a:rPr lang="en-GB" sz="1200" dirty="0" err="1" smtClean="0"/>
              <a:t>vorticity</a:t>
            </a:r>
            <a:r>
              <a:rPr lang="en-GB" sz="1200" dirty="0" smtClean="0"/>
              <a:t> field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827584" y="3574631"/>
            <a:ext cx="3056473" cy="206425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3923928" y="4365104"/>
            <a:ext cx="504056" cy="144016"/>
          </a:xfrm>
          <a:prstGeom prst="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499992" y="3143376"/>
            <a:ext cx="3188522" cy="30468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499992" y="4666781"/>
            <a:ext cx="3188522" cy="1523405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119482" y="5646440"/>
            <a:ext cx="25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[</a:t>
            </a:r>
            <a:r>
              <a:rPr lang="en-US" sz="900" dirty="0" err="1" smtClean="0"/>
              <a:t>Kutz</a:t>
            </a:r>
            <a:r>
              <a:rPr lang="en-US" sz="900" dirty="0" smtClean="0"/>
              <a:t> et al.,  </a:t>
            </a:r>
            <a:r>
              <a:rPr lang="en-US" sz="900" dirty="0" err="1" smtClean="0"/>
              <a:t>Chpt</a:t>
            </a:r>
            <a:r>
              <a:rPr lang="en-US" sz="900" dirty="0" smtClean="0"/>
              <a:t> 9, SIAM, 2016]</a:t>
            </a:r>
            <a:r>
              <a:rPr lang="fr-FR" sz="900" dirty="0" smtClean="0"/>
              <a:t> </a:t>
            </a:r>
            <a:endParaRPr lang="fr-FR" sz="9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7530" y="6165304"/>
            <a:ext cx="25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[</a:t>
            </a:r>
            <a:r>
              <a:rPr lang="en-US" sz="900" dirty="0" err="1" smtClean="0"/>
              <a:t>Kutz</a:t>
            </a:r>
            <a:r>
              <a:rPr lang="en-US" sz="900" dirty="0" smtClean="0"/>
              <a:t> et al.,  </a:t>
            </a:r>
            <a:r>
              <a:rPr lang="en-US" sz="900" dirty="0" err="1" smtClean="0"/>
              <a:t>Chpt</a:t>
            </a:r>
            <a:r>
              <a:rPr lang="en-US" sz="900" dirty="0" smtClean="0"/>
              <a:t> 9, SIAM, 2016)</a:t>
            </a:r>
            <a:endParaRPr lang="fr-FR" sz="9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4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Aim &amp; Objectives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19218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Aim</a:t>
            </a:r>
            <a:endParaRPr lang="en-GB" sz="2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584" y="17368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implement an approach </a:t>
            </a:r>
            <a:r>
              <a:rPr lang="en-US" dirty="0" err="1" smtClean="0"/>
              <a:t>Greedy+POD</a:t>
            </a:r>
            <a:r>
              <a:rPr lang="en-US" dirty="0" smtClean="0"/>
              <a:t> to an </a:t>
            </a:r>
            <a:r>
              <a:rPr lang="en-US" dirty="0" err="1" smtClean="0"/>
              <a:t>aeroelastic</a:t>
            </a:r>
            <a:r>
              <a:rPr lang="en-US" dirty="0" smtClean="0"/>
              <a:t> code in order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lighten </a:t>
            </a:r>
            <a:r>
              <a:rPr lang="en-US" dirty="0" smtClean="0"/>
              <a:t>the further simulations.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67544" y="2618328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Objectives</a:t>
            </a:r>
            <a:endParaRPr lang="en-GB" sz="2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827584" y="3070701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apply the abovementioned technique to the proposed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analyse the results.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96766"/>
            <a:ext cx="2627660" cy="206853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555404" y="5871701"/>
            <a:ext cx="803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Source </a:t>
            </a:r>
            <a:r>
              <a:rPr lang="fr-FR" sz="900" dirty="0" smtClean="0"/>
              <a:t>[5]</a:t>
            </a:r>
            <a:endParaRPr lang="fr-FR" sz="9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51111"/>
            <a:ext cx="79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Principal Component Analysis (PCA)</a:t>
            </a:r>
            <a:endParaRPr lang="en-GB" sz="11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71779" y="2649910"/>
            <a:ext cx="4204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Widely used in the actuality.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Limitations: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T</a:t>
            </a:r>
            <a:r>
              <a:rPr lang="en-GB" sz="1400" dirty="0" smtClean="0"/>
              <a:t>he results depend on the scaling variables.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The applicability is limited by certain assumptions.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No differentiation between classes.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Used in different disciplines: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SVD in Algebra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POD in Mechanical Engineering.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903458" y="1514401"/>
            <a:ext cx="2444406" cy="105506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Possible correlated variables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(Observations)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entagone 2"/>
          <p:cNvSpPr/>
          <p:nvPr/>
        </p:nvSpPr>
        <p:spPr>
          <a:xfrm>
            <a:off x="3491880" y="1789907"/>
            <a:ext cx="2304256" cy="5040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Orthogonal Transformation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5915536" y="1514401"/>
            <a:ext cx="2544896" cy="10550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Values of linearly uncorrelated variables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(Principal Components)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à coins arrondis 10"/>
              <p:cNvSpPr/>
              <p:nvPr/>
            </p:nvSpPr>
            <p:spPr>
              <a:xfrm>
                <a:off x="611560" y="4725144"/>
                <a:ext cx="3168352" cy="135318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SVD </a:t>
                </a:r>
                <a:r>
                  <a:rPr lang="en-GB" sz="1400" dirty="0" smtClean="0">
                    <a:solidFill>
                      <a:schemeClr val="tx1"/>
                    </a:solidFill>
                  </a:rPr>
                  <a:t>approach</a:t>
                </a:r>
                <a:r>
                  <a:rPr lang="fr-FR" sz="1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l-G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In </a:t>
                </a:r>
                <a:r>
                  <a:rPr lang="fr-FR" sz="1200" dirty="0" err="1" smtClean="0">
                    <a:solidFill>
                      <a:schemeClr val="tx1"/>
                    </a:solidFill>
                  </a:rPr>
                  <a:t>Matlab</a:t>
                </a:r>
                <a:r>
                  <a:rPr lang="fr-FR" sz="1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[</a:t>
                </a:r>
                <a:r>
                  <a:rPr lang="fr-FR" sz="1600" dirty="0" smtClean="0">
                    <a:solidFill>
                      <a:schemeClr val="accent3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U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,</a:t>
                </a:r>
                <a:r>
                  <a:rPr lang="fr-FR" sz="1600" dirty="0" smtClean="0">
                    <a:solidFill>
                      <a:schemeClr val="bg2">
                        <a:lumMod val="2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,</a:t>
                </a:r>
                <a:r>
                  <a:rPr lang="fr-FR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V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] = </a:t>
                </a:r>
                <a:r>
                  <a:rPr lang="fr-FR" sz="1600" dirty="0" err="1" smtClean="0">
                    <a:solidFill>
                      <a:schemeClr val="accent2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svd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</a:t>
                </a:r>
                <a:r>
                  <a:rPr lang="fr-FR" sz="1600" dirty="0" smtClean="0">
                    <a:solidFill>
                      <a:schemeClr val="accent6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A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)</a:t>
                </a:r>
              </a:p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[</a:t>
                </a:r>
                <a:r>
                  <a:rPr lang="fr-FR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Ar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] = </a:t>
                </a:r>
                <a:r>
                  <a:rPr lang="fr-FR" sz="1600" dirty="0" smtClean="0">
                    <a:solidFill>
                      <a:schemeClr val="accent3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U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(:,1:k)*</a:t>
                </a:r>
                <a:r>
                  <a:rPr lang="fr-FR" sz="1600" dirty="0" smtClean="0">
                    <a:solidFill>
                      <a:schemeClr val="bg2">
                        <a:lumMod val="2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(1:k,1:k)*</a:t>
                </a:r>
                <a:r>
                  <a:rPr lang="fr-FR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V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(:,1:k)’</a:t>
                </a:r>
              </a:p>
            </p:txBody>
          </p:sp>
        </mc:Choice>
        <mc:Fallback xmlns="">
          <p:sp>
            <p:nvSpPr>
              <p:cNvPr id="11" name="Rectangle à coins arrondi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25144"/>
                <a:ext cx="3168352" cy="135318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4" y="3073525"/>
            <a:ext cx="3362795" cy="2562583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076056" y="1023119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US" sz="1100" b="1" dirty="0" err="1"/>
              <a:t>Kutz</a:t>
            </a:r>
            <a:r>
              <a:rPr lang="en-US" sz="1100" b="1" dirty="0"/>
              <a:t>, </a:t>
            </a:r>
            <a:r>
              <a:rPr lang="en-US" sz="1100" b="1" dirty="0" err="1"/>
              <a:t>Chpt</a:t>
            </a:r>
            <a:r>
              <a:rPr lang="en-US" sz="1100" b="1" dirty="0"/>
              <a:t> 15, Oxford University Press, 2013]</a:t>
            </a:r>
            <a:endParaRPr lang="fr-FR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3419872" y="1772816"/>
            <a:ext cx="5328592" cy="2952328"/>
          </a:xfrm>
          <a:prstGeom prst="roundRect">
            <a:avLst>
              <a:gd name="adj" fmla="val 84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6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 smtClean="0"/>
              <a:t>Aero structure problem</a:t>
            </a:r>
            <a:endParaRPr lang="en-GB" sz="2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4" y="1772816"/>
            <a:ext cx="2762636" cy="2857899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Rectangle à coins arrondis 2"/>
          <p:cNvSpPr/>
          <p:nvPr/>
        </p:nvSpPr>
        <p:spPr>
          <a:xfrm>
            <a:off x="3646240" y="1844824"/>
            <a:ext cx="4896544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Aerodynamics </a:t>
            </a:r>
            <a:r>
              <a:rPr lang="en-US" b="1" dirty="0" smtClean="0">
                <a:sym typeface="Wingdings" panose="05000000000000000000" pitchFamily="2" charset="2"/>
              </a:rPr>
              <a:t> VLM Horseshoe</a:t>
            </a:r>
            <a:endParaRPr lang="en-US" b="1" dirty="0" smtClean="0"/>
          </a:p>
        </p:txBody>
      </p:sp>
      <p:sp>
        <p:nvSpPr>
          <p:cNvPr id="21" name="Rectangle à coins arrondis 20"/>
          <p:cNvSpPr/>
          <p:nvPr/>
        </p:nvSpPr>
        <p:spPr>
          <a:xfrm>
            <a:off x="4860032" y="2816932"/>
            <a:ext cx="2592288" cy="7996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Matrix of Transfer </a:t>
            </a:r>
            <a:r>
              <a:rPr lang="en-US" b="1" dirty="0" smtClean="0">
                <a:sym typeface="Wingdings" panose="05000000000000000000" pitchFamily="2" charset="2"/>
              </a:rPr>
              <a:t>&amp; Mesh deformation</a:t>
            </a:r>
            <a:endParaRPr lang="en-US" b="1" dirty="0" smtClean="0"/>
          </a:p>
        </p:txBody>
      </p:sp>
      <p:sp>
        <p:nvSpPr>
          <p:cNvPr id="22" name="Rectangle à coins arrondis 21"/>
          <p:cNvSpPr/>
          <p:nvPr/>
        </p:nvSpPr>
        <p:spPr>
          <a:xfrm>
            <a:off x="3646240" y="4077072"/>
            <a:ext cx="4896544" cy="553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Structures </a:t>
            </a:r>
            <a:r>
              <a:rPr lang="en-US" b="1" dirty="0" smtClean="0">
                <a:sym typeface="Wingdings" panose="05000000000000000000" pitchFamily="2" charset="2"/>
              </a:rPr>
              <a:t> FEM (DKT for plates)</a:t>
            </a:r>
            <a:endParaRPr lang="en-US" b="1" dirty="0" smtClean="0"/>
          </a:p>
        </p:txBody>
      </p:sp>
      <p:sp>
        <p:nvSpPr>
          <p:cNvPr id="10" name="Flèche vers le bas 9"/>
          <p:cNvSpPr/>
          <p:nvPr/>
        </p:nvSpPr>
        <p:spPr>
          <a:xfrm>
            <a:off x="6012160" y="3681028"/>
            <a:ext cx="216024" cy="2880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6012160" y="2456892"/>
            <a:ext cx="216024" cy="288032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043608" y="5013176"/>
            <a:ext cx="7344816" cy="1224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1119482" y="5085184"/>
            <a:ext cx="190310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 parameters of interest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à coins arrondis 25"/>
              <p:cNvSpPr/>
              <p:nvPr/>
            </p:nvSpPr>
            <p:spPr>
              <a:xfrm>
                <a:off x="3419872" y="5157192"/>
                <a:ext cx="1224136" cy="3376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𝑠𝑘𝑖𝑛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Rectangle à coins arrondi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157192"/>
                <a:ext cx="1224136" cy="337681"/>
              </a:xfrm>
              <a:prstGeom prst="round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à coins arrondis 27"/>
              <p:cNvSpPr/>
              <p:nvPr/>
            </p:nvSpPr>
            <p:spPr>
              <a:xfrm>
                <a:off x="3419872" y="5733256"/>
                <a:ext cx="1224136" cy="33768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𝑟𝑖𝑏𝑠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Rectangle à coins arrondi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733256"/>
                <a:ext cx="1224136" cy="337681"/>
              </a:xfrm>
              <a:prstGeom prst="roundRect">
                <a:avLst/>
              </a:prstGeom>
              <a:blipFill rotWithShape="1">
                <a:blip r:embed="rId5"/>
                <a:stretch>
                  <a:fillRect b="-1667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à coins arrondis 29"/>
              <p:cNvSpPr/>
              <p:nvPr/>
            </p:nvSpPr>
            <p:spPr>
              <a:xfrm>
                <a:off x="5220072" y="5755615"/>
                <a:ext cx="1224136" cy="3376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/>
                            <m:sup>
                              <m: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𝑇𝐸</m:t>
                              </m:r>
                            </m:sup>
                          </m:sSubSup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𝑠𝑝𝑎𝑟𝑠𝑒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Rectangle à coins arrondis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755615"/>
                <a:ext cx="1224136" cy="337681"/>
              </a:xfrm>
              <a:prstGeom prst="roundRect">
                <a:avLst/>
              </a:prstGeom>
              <a:blipFill rotWithShape="1">
                <a:blip r:embed="rId6"/>
                <a:stretch>
                  <a:fillRect l="-488" b="-15000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à coins arrondis 30"/>
              <p:cNvSpPr/>
              <p:nvPr/>
            </p:nvSpPr>
            <p:spPr>
              <a:xfrm>
                <a:off x="5220072" y="5157192"/>
                <a:ext cx="1224136" cy="33768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/>
                            <m:sup>
                              <m: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𝐿𝐸</m:t>
                              </m:r>
                            </m:sup>
                          </m:sSubSup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𝑠𝑝𝑎𝑟𝑠𝑒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Rectangle à coins arrondis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157192"/>
                <a:ext cx="1224136" cy="337681"/>
              </a:xfrm>
              <a:prstGeom prst="roundRect">
                <a:avLst/>
              </a:prstGeom>
              <a:blipFill rotWithShape="1">
                <a:blip r:embed="rId7"/>
                <a:stretch>
                  <a:fillRect b="-16949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à coins arrondis 31"/>
          <p:cNvSpPr/>
          <p:nvPr/>
        </p:nvSpPr>
        <p:spPr>
          <a:xfrm>
            <a:off x="6968952" y="5157192"/>
            <a:ext cx="1224136" cy="3376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Span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968952" y="5733256"/>
            <a:ext cx="1224136" cy="3376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Wing Area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328027" y="4609728"/>
            <a:ext cx="803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Source </a:t>
            </a:r>
            <a:r>
              <a:rPr lang="fr-FR" sz="900" dirty="0" smtClean="0"/>
              <a:t>[5]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2536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à coins arrondis 28"/>
          <p:cNvSpPr/>
          <p:nvPr/>
        </p:nvSpPr>
        <p:spPr>
          <a:xfrm>
            <a:off x="539551" y="4931876"/>
            <a:ext cx="3456385" cy="13774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7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 smtClean="0"/>
              <a:t>Aero structure problem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à coins arrondis 21"/>
              <p:cNvSpPr/>
              <p:nvPr/>
            </p:nvSpPr>
            <p:spPr>
              <a:xfrm>
                <a:off x="287188" y="1484784"/>
                <a:ext cx="3964307" cy="32403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u="sng" dirty="0" smtClean="0">
                    <a:solidFill>
                      <a:schemeClr val="tx1"/>
                    </a:solidFill>
                  </a:rPr>
                  <a:t>Algorithm </a:t>
                </a:r>
                <a:r>
                  <a:rPr lang="en-US" b="1" i="1" u="sng" dirty="0" smtClean="0">
                    <a:solidFill>
                      <a:schemeClr val="tx1"/>
                    </a:solidFill>
                  </a:rPr>
                  <a:t>Greedy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POD - OFFLINE</a:t>
                </a:r>
                <a:endParaRPr lang="en-US" b="1" u="sng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Select </a:t>
                </a:r>
                <a:r>
                  <a:rPr lang="en-US" dirty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randomly a first sample: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p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fr-FR" b="1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Solve the HDM: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𝑓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1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;</m:t>
                        </m:r>
                        <m:sSup>
                          <m:sSup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=0</m:t>
                    </m:r>
                  </m:oMath>
                </a14:m>
                <a:endParaRPr lang="fr-FR" sz="1400" b="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Build a corresponding ROB: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𝑽</m:t>
                    </m:r>
                  </m:oMath>
                </a14:m>
                <a:endParaRPr lang="fr-FR" sz="1600" b="1" dirty="0" smtClean="0">
                  <a:solidFill>
                    <a:schemeClr val="accent6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 = 2 ,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charset="0"/>
                        <a:ea typeface="Athelas" charset="0"/>
                        <a:cs typeface="Athelas" charset="0"/>
                      </a:rPr>
                      <m:t>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nSample</a:t>
                </a:r>
                <a:endParaRPr lang="en-US" dirty="0" smtClean="0">
                  <a:solidFill>
                    <a:schemeClr val="tx1"/>
                  </a:solidFill>
                  <a:latin typeface="Arabic Typesetting" panose="03020402040406030203" pitchFamily="66" charset="-78"/>
                  <a:ea typeface="Athelas" charset="0"/>
                  <a:cs typeface="Arabic Typesetting" panose="03020402040406030203" pitchFamily="66" charset="-78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Solve: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𝜇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0" i="1" smtClean="0">
                            <a:solidFill>
                              <a:srgbClr val="00B0F0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1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)</m:t>
                        </m:r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𝑎𝑟𝑔𝑚𝑎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𝑥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∈{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1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,⋯,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𝑐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}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𝒓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)</m:t>
                        </m:r>
                      </m:e>
                    </m:d>
                  </m:oMath>
                </a14:m>
                <a:endParaRPr lang="fr-FR" b="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Solve </a:t>
                </a:r>
                <a:r>
                  <a:rPr lang="en-US" dirty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the HDM: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𝑓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d>
                      <m:d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;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=0</m:t>
                    </m:r>
                  </m:oMath>
                </a14:m>
                <a:endParaRPr lang="fr-FR" sz="140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Build a ROB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solidFill>
                          <a:srgbClr val="FF0000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𝑽</m:t>
                    </m:r>
                    <m:r>
                      <a:rPr lang="fr-FR" sz="1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based on the samples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{</m:t>
                    </m:r>
                    <m:r>
                      <a:rPr lang="fr-FR" sz="1400" b="1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</m:e>
                      <m:sup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),⋯,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𝒘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</m:e>
                      <m:sup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)}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</mc:Choice>
        <mc:Fallback>
          <p:sp>
            <p:nvSpPr>
              <p:cNvPr id="22" name="Rectangle à coins arrondi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88" y="1484784"/>
                <a:ext cx="3964307" cy="324036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1"/>
          <p:cNvSpPr txBox="1"/>
          <p:nvPr/>
        </p:nvSpPr>
        <p:spPr>
          <a:xfrm>
            <a:off x="813931" y="1861374"/>
            <a:ext cx="2821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[</a:t>
            </a:r>
            <a:r>
              <a:rPr lang="en-GB" sz="1050" b="1" dirty="0" err="1"/>
              <a:t>Amsallem</a:t>
            </a:r>
            <a:r>
              <a:rPr lang="en-GB" sz="1050" b="1" dirty="0"/>
              <a:t>,</a:t>
            </a:r>
            <a:r>
              <a:rPr lang="en-US" sz="1050" dirty="0">
                <a:cs typeface="Angsana New" panose="02020603050405020304" pitchFamily="18" charset="-34"/>
              </a:rPr>
              <a:t> </a:t>
            </a:r>
            <a:r>
              <a:rPr lang="en-US" sz="1050" b="1" dirty="0">
                <a:cs typeface="Angsana New" panose="02020603050405020304" pitchFamily="18" charset="-34"/>
              </a:rPr>
              <a:t>International Journal for Numerical Methods in Engineering, 2014</a:t>
            </a:r>
            <a:r>
              <a:rPr lang="en-GB" sz="1050" b="1" dirty="0" smtClean="0"/>
              <a:t>]</a:t>
            </a:r>
            <a:endParaRPr lang="en-GB" sz="105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4716016" y="1412776"/>
            <a:ext cx="4104456" cy="97210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size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GB" b="1" dirty="0" smtClean="0">
                <a:solidFill>
                  <a:srgbClr val="00B050"/>
                </a:solidFill>
              </a:rPr>
              <a:t>Circulation</a:t>
            </a:r>
            <a:r>
              <a:rPr lang="en-GB" dirty="0" smtClean="0">
                <a:solidFill>
                  <a:schemeClr val="tx1"/>
                </a:solidFill>
              </a:rPr>
              <a:t>: 627 x </a:t>
            </a:r>
            <a:r>
              <a:rPr lang="en-GB" b="1" dirty="0" err="1" smtClean="0">
                <a:solidFill>
                  <a:schemeClr val="bg2">
                    <a:lumMod val="10000"/>
                  </a:schemeClr>
                </a:solidFill>
              </a:rPr>
              <a:t>nSamples</a:t>
            </a:r>
            <a:endParaRPr lang="en-GB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Displacement</a:t>
            </a:r>
            <a:r>
              <a:rPr lang="en-GB" dirty="0" smtClean="0">
                <a:solidFill>
                  <a:schemeClr val="tx1"/>
                </a:solidFill>
              </a:rPr>
              <a:t>: 2988 x </a:t>
            </a:r>
            <a:r>
              <a:rPr lang="en-GB" b="1" dirty="0" err="1" smtClean="0">
                <a:solidFill>
                  <a:schemeClr val="bg2">
                    <a:lumMod val="10000"/>
                  </a:schemeClr>
                </a:solidFill>
              </a:rPr>
              <a:t>nSamples</a:t>
            </a:r>
            <a:r>
              <a:rPr lang="en-GB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GB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716016" y="2492896"/>
            <a:ext cx="4104456" cy="3816424"/>
          </a:xfrm>
          <a:prstGeom prst="roundRect">
            <a:avLst>
              <a:gd name="adj" fmla="val 929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u="sng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76056" y="2492896"/>
            <a:ext cx="406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bg2">
                    <a:lumMod val="10000"/>
                  </a:schemeClr>
                </a:solidFill>
              </a:rPr>
              <a:t>KRIGING:</a:t>
            </a:r>
            <a:r>
              <a:rPr lang="en-GB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400" b="1" dirty="0" err="1" smtClean="0">
                <a:solidFill>
                  <a:schemeClr val="bg2">
                    <a:lumMod val="10000"/>
                  </a:schemeClr>
                </a:solidFill>
              </a:rPr>
              <a:t>nSamples</a:t>
            </a:r>
            <a:r>
              <a:rPr lang="en-GB" sz="1400" dirty="0" smtClean="0">
                <a:solidFill>
                  <a:schemeClr val="bg2">
                    <a:lumMod val="10000"/>
                  </a:schemeClr>
                </a:solidFill>
              </a:rPr>
              <a:t> functions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70" y="2822750"/>
            <a:ext cx="3699478" cy="219042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r="5630"/>
          <a:stretch/>
        </p:blipFill>
        <p:spPr>
          <a:xfrm>
            <a:off x="763309" y="5256288"/>
            <a:ext cx="3165596" cy="905001"/>
          </a:xfrm>
          <a:prstGeom prst="rect">
            <a:avLst/>
          </a:prstGeom>
          <a:ln w="12700" cmpd="dbl"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49" y="5580390"/>
            <a:ext cx="1327243" cy="25200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11" y="5275723"/>
            <a:ext cx="2507376" cy="820456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611560" y="4931876"/>
            <a:ext cx="25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bg2">
                    <a:lumMod val="10000"/>
                  </a:schemeClr>
                </a:solidFill>
              </a:rPr>
              <a:t>Approximation ONLINE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968952" y="4869160"/>
            <a:ext cx="1793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cs typeface="Angsana New" panose="02020603050405020304" pitchFamily="18" charset="-34"/>
              </a:rPr>
              <a:t>[</a:t>
            </a:r>
            <a:r>
              <a:rPr lang="fr-FR" sz="1050" b="1" dirty="0" err="1" smtClean="0">
                <a:cs typeface="Angsana New" panose="02020603050405020304" pitchFamily="18" charset="-34"/>
              </a:rPr>
              <a:t>Wahba</a:t>
            </a:r>
            <a:r>
              <a:rPr lang="fr-FR" sz="1050" b="1" dirty="0" smtClean="0">
                <a:cs typeface="Angsana New" panose="02020603050405020304" pitchFamily="18" charset="-34"/>
              </a:rPr>
              <a:t> </a:t>
            </a:r>
            <a:r>
              <a:rPr lang="fr-FR" sz="1050" b="1" dirty="0">
                <a:cs typeface="Angsana New" panose="02020603050405020304" pitchFamily="18" charset="-34"/>
              </a:rPr>
              <a:t>et</a:t>
            </a:r>
            <a:r>
              <a:rPr lang="fr-FR" sz="1050" b="1" dirty="0">
                <a:cs typeface="Angsana New" panose="02020603050405020304" pitchFamily="18" charset="-34"/>
              </a:rPr>
              <a:t> al., SIAM, </a:t>
            </a:r>
            <a:r>
              <a:rPr lang="fr-FR" sz="1050" b="1" dirty="0" smtClean="0">
                <a:cs typeface="Angsana New" panose="02020603050405020304" pitchFamily="18" charset="-34"/>
              </a:rPr>
              <a:t>1990]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7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8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 smtClean="0"/>
              <a:t>Aero structure problem</a:t>
            </a:r>
            <a:endParaRPr lang="en-GB" sz="2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à coins arrondis 30"/>
              <p:cNvSpPr/>
              <p:nvPr/>
            </p:nvSpPr>
            <p:spPr>
              <a:xfrm>
                <a:off x="323528" y="1484785"/>
                <a:ext cx="3888432" cy="20882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nSamples = 15 // </a:t>
                </a:r>
                <a:r>
                  <a:rPr lang="fr-FR" dirty="0" err="1" smtClean="0"/>
                  <a:t>nCandidates</a:t>
                </a:r>
                <a:r>
                  <a:rPr lang="fr-FR" dirty="0" smtClean="0"/>
                  <a:t> = 30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{</m:t>
                        </m:r>
                        <m:r>
                          <a:rPr lang="fr-FR" b="0" i="1" smtClean="0">
                            <a:latin typeface="Cambria Math"/>
                          </a:rPr>
                          <m:t>𝑠𝑘𝑖𝑛</m:t>
                        </m:r>
                        <m:r>
                          <a:rPr lang="fr-FR" b="0" i="1" smtClean="0">
                            <a:latin typeface="Cambria Math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dirty="0" smtClean="0"/>
                  <a:t> = 0,03 m</a:t>
                </a:r>
                <a:endParaRPr lang="fr-F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{</m:t>
                        </m:r>
                        <m:r>
                          <a:rPr lang="fr-FR" b="0" i="1" smtClean="0">
                            <a:latin typeface="Cambria Math"/>
                          </a:rPr>
                          <m:t>𝑟𝑖𝑏𝑠</m:t>
                        </m:r>
                        <m:r>
                          <a:rPr lang="fr-FR" i="1">
                            <a:latin typeface="Cambria Math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0,01 </a:t>
                </a:r>
                <a:r>
                  <a:rPr lang="fr-FR" dirty="0"/>
                  <a:t>m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{</m:t>
                        </m:r>
                        <m:r>
                          <a:rPr lang="fr-FR" b="0" i="1" smtClean="0">
                            <a:latin typeface="Cambria Math"/>
                          </a:rPr>
                          <m:t>𝑠𝑝𝑎𝑟𝑠𝑒</m:t>
                        </m:r>
                        <m:r>
                          <a:rPr lang="fr-FR" b="0" i="1" smtClean="0">
                            <a:latin typeface="Cambria Math"/>
                          </a:rPr>
                          <m:t>}</m:t>
                        </m:r>
                      </m:sub>
                      <m:sup/>
                    </m:sSubSup>
                  </m:oMath>
                </a14:m>
                <a:r>
                  <a:rPr lang="fr-FR" dirty="0" smtClean="0"/>
                  <a:t>= 0,022 m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fr-FR" i="1">
                                <a:latin typeface="Cambria Math"/>
                              </a:rPr>
                              <m:t>𝐸</m:t>
                            </m:r>
                          </m:sup>
                        </m:sSup>
                      </m:e>
                      <m:sub>
                        <m:r>
                          <a:rPr lang="fr-FR" i="1">
                            <a:latin typeface="Cambria Math"/>
                          </a:rPr>
                          <m:t>{</m:t>
                        </m:r>
                        <m:r>
                          <a:rPr lang="fr-FR" i="1">
                            <a:latin typeface="Cambria Math"/>
                          </a:rPr>
                          <m:t>𝑠𝑝𝑎𝑟𝑠𝑒</m:t>
                        </m:r>
                        <m:r>
                          <a:rPr lang="fr-FR" i="1">
                            <a:latin typeface="Cambria Math"/>
                          </a:rPr>
                          <m:t>}</m:t>
                        </m:r>
                      </m:sub>
                      <m:sup/>
                    </m:sSubSup>
                  </m:oMath>
                </a14:m>
                <a:r>
                  <a:rPr lang="fr-FR" dirty="0"/>
                  <a:t>= </a:t>
                </a:r>
                <a:r>
                  <a:rPr lang="fr-FR" dirty="0" smtClean="0"/>
                  <a:t>0,011 m</a:t>
                </a:r>
              </a:p>
              <a:p>
                <a:pPr algn="ctr"/>
                <a:r>
                  <a:rPr lang="fr-FR" dirty="0"/>
                  <a:t>b</a:t>
                </a:r>
                <a:r>
                  <a:rPr lang="fr-FR" dirty="0" smtClean="0"/>
                  <a:t> = 73,20 m</a:t>
                </a:r>
              </a:p>
              <a:p>
                <a:pPr algn="ctr"/>
                <a:r>
                  <a:rPr lang="fr-FR" dirty="0" smtClean="0"/>
                  <a:t>S = 444,44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1" name="Rectangle à coins arrondis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84785"/>
                <a:ext cx="3888432" cy="2088232"/>
              </a:xfrm>
              <a:prstGeom prst="roundRect">
                <a:avLst/>
              </a:prstGeom>
              <a:blipFill rotWithShape="1">
                <a:blip r:embed="rId3"/>
                <a:stretch>
                  <a:fillRect t="-2023" b="-52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3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9"/>
          <a:stretch/>
        </p:blipFill>
        <p:spPr>
          <a:xfrm>
            <a:off x="251520" y="1429786"/>
            <a:ext cx="8696929" cy="47827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9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 smtClean="0"/>
              <a:t>Aero structure problem</a:t>
            </a:r>
            <a:endParaRPr lang="en-GB" sz="2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Internship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Reporting      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|     Oriol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836</Words>
  <Application>Microsoft Office PowerPoint</Application>
  <PresentationFormat>Affichage à l'écran (4:3)</PresentationFormat>
  <Paragraphs>144</Paragraphs>
  <Slides>12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Internship Reporting</vt:lpstr>
      <vt:lpstr>Table of Contents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ISAE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o.chandre-vila</dc:creator>
  <cp:lastModifiedBy>Oriol CHANDRE VILA</cp:lastModifiedBy>
  <cp:revision>257</cp:revision>
  <dcterms:created xsi:type="dcterms:W3CDTF">2018-05-03T06:31:18Z</dcterms:created>
  <dcterms:modified xsi:type="dcterms:W3CDTF">2018-08-22T14:19:16Z</dcterms:modified>
</cp:coreProperties>
</file>