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34"/>
  </p:notesMasterIdLst>
  <p:sldIdLst>
    <p:sldId id="256" r:id="rId2"/>
    <p:sldId id="257" r:id="rId3"/>
    <p:sldId id="258" r:id="rId4"/>
    <p:sldId id="260" r:id="rId5"/>
    <p:sldId id="294" r:id="rId6"/>
    <p:sldId id="259" r:id="rId7"/>
    <p:sldId id="295" r:id="rId8"/>
    <p:sldId id="296" r:id="rId9"/>
    <p:sldId id="297" r:id="rId10"/>
    <p:sldId id="298" r:id="rId11"/>
    <p:sldId id="299" r:id="rId12"/>
    <p:sldId id="264" r:id="rId13"/>
    <p:sldId id="300" r:id="rId14"/>
    <p:sldId id="301" r:id="rId15"/>
    <p:sldId id="265"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286" r:id="rId31"/>
    <p:sldId id="287"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33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04" autoAdjust="0"/>
  </p:normalViewPr>
  <p:slideViewPr>
    <p:cSldViewPr>
      <p:cViewPr varScale="1">
        <p:scale>
          <a:sx n="59" d="100"/>
          <a:sy n="59" d="100"/>
        </p:scale>
        <p:origin x="115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582029-E6F2-4D98-B413-380A4F43517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4A38630-5B88-4F0B-BCE3-2C6696A9FE82}">
      <dgm:prSet phldrT="[Text]" custT="1"/>
      <dgm:spPr>
        <a:solidFill>
          <a:srgbClr val="FFC000"/>
        </a:solidFill>
      </dgm:spPr>
      <dgm:t>
        <a:bodyPr/>
        <a:lstStyle/>
        <a:p>
          <a:r>
            <a:rPr lang="en-US" sz="2400" b="1" dirty="0">
              <a:solidFill>
                <a:schemeClr val="accent1"/>
              </a:solidFill>
            </a:rPr>
            <a:t>Why not mesh-based methods?</a:t>
          </a:r>
        </a:p>
      </dgm:t>
    </dgm:pt>
    <dgm:pt modelId="{0A74C12A-503D-488C-8BDC-3122067FAB4F}" type="parTrans" cxnId="{963A862E-7D53-4806-83E1-CC2FE29D2F61}">
      <dgm:prSet/>
      <dgm:spPr/>
      <dgm:t>
        <a:bodyPr/>
        <a:lstStyle/>
        <a:p>
          <a:endParaRPr lang="en-US"/>
        </a:p>
      </dgm:t>
    </dgm:pt>
    <dgm:pt modelId="{ED9EC79B-675D-4B63-839A-EBA0D92EFA58}" type="sibTrans" cxnId="{963A862E-7D53-4806-83E1-CC2FE29D2F61}">
      <dgm:prSet/>
      <dgm:spPr/>
      <dgm:t>
        <a:bodyPr/>
        <a:lstStyle/>
        <a:p>
          <a:endParaRPr lang="en-US"/>
        </a:p>
      </dgm:t>
    </dgm:pt>
    <dgm:pt modelId="{EC8989AB-2C5A-4C1C-AF38-B3CC261797AF}" type="pres">
      <dgm:prSet presAssocID="{98582029-E6F2-4D98-B413-380A4F43517B}" presName="diagram" presStyleCnt="0">
        <dgm:presLayoutVars>
          <dgm:dir/>
          <dgm:resizeHandles val="exact"/>
        </dgm:presLayoutVars>
      </dgm:prSet>
      <dgm:spPr/>
    </dgm:pt>
    <dgm:pt modelId="{A4D428E1-C7B2-4D98-82DB-50C7143B2359}" type="pres">
      <dgm:prSet presAssocID="{A4A38630-5B88-4F0B-BCE3-2C6696A9FE82}" presName="node" presStyleLbl="node1" presStyleIdx="0" presStyleCnt="1" custScaleX="55000" custScaleY="38889" custLinFactY="-29640" custLinFactNeighborX="-5051" custLinFactNeighborY="-100000">
        <dgm:presLayoutVars>
          <dgm:bulletEnabled val="1"/>
        </dgm:presLayoutVars>
      </dgm:prSet>
      <dgm:spPr>
        <a:prstGeom prst="notchedRightArrow">
          <a:avLst/>
        </a:prstGeom>
      </dgm:spPr>
    </dgm:pt>
  </dgm:ptLst>
  <dgm:cxnLst>
    <dgm:cxn modelId="{963A862E-7D53-4806-83E1-CC2FE29D2F61}" srcId="{98582029-E6F2-4D98-B413-380A4F43517B}" destId="{A4A38630-5B88-4F0B-BCE3-2C6696A9FE82}" srcOrd="0" destOrd="0" parTransId="{0A74C12A-503D-488C-8BDC-3122067FAB4F}" sibTransId="{ED9EC79B-675D-4B63-839A-EBA0D92EFA58}"/>
    <dgm:cxn modelId="{1B37C245-3D51-4775-A705-915483C42A07}" type="presOf" srcId="{98582029-E6F2-4D98-B413-380A4F43517B}" destId="{EC8989AB-2C5A-4C1C-AF38-B3CC261797AF}" srcOrd="0" destOrd="0" presId="urn:microsoft.com/office/officeart/2005/8/layout/default"/>
    <dgm:cxn modelId="{0FBCEFF8-2711-4728-9BC5-34914A92B7D9}" type="presOf" srcId="{A4A38630-5B88-4F0B-BCE3-2C6696A9FE82}" destId="{A4D428E1-C7B2-4D98-82DB-50C7143B2359}" srcOrd="0" destOrd="0" presId="urn:microsoft.com/office/officeart/2005/8/layout/default"/>
    <dgm:cxn modelId="{3C3B7228-C447-4CE9-BEF6-534E1291A9B8}" type="presParOf" srcId="{EC8989AB-2C5A-4C1C-AF38-B3CC261797AF}" destId="{A4D428E1-C7B2-4D98-82DB-50C7143B2359}"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4978EE-649E-4175-AF04-03210E1A2B3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C568F0E-1025-4B46-BF38-1999B5A8B5E8}">
      <dgm:prSet phldrT="[Text]" custT="1"/>
      <dgm:spPr>
        <a:solidFill>
          <a:srgbClr val="92D050"/>
        </a:solidFill>
      </dgm:spPr>
      <dgm:t>
        <a:bodyPr/>
        <a:lstStyle/>
        <a:p>
          <a:r>
            <a:rPr lang="en-US" sz="2400" b="1" dirty="0"/>
            <a:t>Mesh-less methods</a:t>
          </a:r>
        </a:p>
      </dgm:t>
    </dgm:pt>
    <dgm:pt modelId="{38D4EC44-DF18-4624-AE07-3FCB0AD8DA10}" type="parTrans" cxnId="{7E03601C-F0F1-4A05-8C6D-E94A2CA37EF5}">
      <dgm:prSet/>
      <dgm:spPr/>
      <dgm:t>
        <a:bodyPr/>
        <a:lstStyle/>
        <a:p>
          <a:endParaRPr lang="en-US"/>
        </a:p>
      </dgm:t>
    </dgm:pt>
    <dgm:pt modelId="{70A6E8E6-97F2-4208-87DC-FA504D86C7B8}" type="sibTrans" cxnId="{7E03601C-F0F1-4A05-8C6D-E94A2CA37EF5}">
      <dgm:prSet/>
      <dgm:spPr/>
      <dgm:t>
        <a:bodyPr/>
        <a:lstStyle/>
        <a:p>
          <a:endParaRPr lang="en-US"/>
        </a:p>
      </dgm:t>
    </dgm:pt>
    <dgm:pt modelId="{534955C4-D610-4A8C-B4C9-49E882253C84}" type="pres">
      <dgm:prSet presAssocID="{B44978EE-649E-4175-AF04-03210E1A2B30}" presName="diagram" presStyleCnt="0">
        <dgm:presLayoutVars>
          <dgm:dir/>
          <dgm:resizeHandles val="exact"/>
        </dgm:presLayoutVars>
      </dgm:prSet>
      <dgm:spPr/>
    </dgm:pt>
    <dgm:pt modelId="{79687278-729B-476E-A541-6CB0048CBA1E}" type="pres">
      <dgm:prSet presAssocID="{CC568F0E-1025-4B46-BF38-1999B5A8B5E8}" presName="node" presStyleLbl="node1" presStyleIdx="0" presStyleCnt="1">
        <dgm:presLayoutVars>
          <dgm:bulletEnabled val="1"/>
        </dgm:presLayoutVars>
      </dgm:prSet>
      <dgm:spPr>
        <a:prstGeom prst="irregularSeal2">
          <a:avLst/>
        </a:prstGeom>
      </dgm:spPr>
    </dgm:pt>
  </dgm:ptLst>
  <dgm:cxnLst>
    <dgm:cxn modelId="{486E3C0E-5EDD-4000-8A77-4C69C06278E1}" type="presOf" srcId="{B44978EE-649E-4175-AF04-03210E1A2B30}" destId="{534955C4-D610-4A8C-B4C9-49E882253C84}" srcOrd="0" destOrd="0" presId="urn:microsoft.com/office/officeart/2005/8/layout/default"/>
    <dgm:cxn modelId="{7E03601C-F0F1-4A05-8C6D-E94A2CA37EF5}" srcId="{B44978EE-649E-4175-AF04-03210E1A2B30}" destId="{CC568F0E-1025-4B46-BF38-1999B5A8B5E8}" srcOrd="0" destOrd="0" parTransId="{38D4EC44-DF18-4624-AE07-3FCB0AD8DA10}" sibTransId="{70A6E8E6-97F2-4208-87DC-FA504D86C7B8}"/>
    <dgm:cxn modelId="{05D166C0-DC1E-44FC-9BE4-86FED014567B}" type="presOf" srcId="{CC568F0E-1025-4B46-BF38-1999B5A8B5E8}" destId="{79687278-729B-476E-A541-6CB0048CBA1E}" srcOrd="0" destOrd="0" presId="urn:microsoft.com/office/officeart/2005/8/layout/default"/>
    <dgm:cxn modelId="{56E32E0D-23E6-419F-8836-04AD64DA9422}" type="presParOf" srcId="{534955C4-D610-4A8C-B4C9-49E882253C84}" destId="{79687278-729B-476E-A541-6CB0048CBA1E}" srcOrd="0"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4978EE-649E-4175-AF04-03210E1A2B3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C568F0E-1025-4B46-BF38-1999B5A8B5E8}">
      <dgm:prSet phldrT="[Text]" custT="1"/>
      <dgm:spPr>
        <a:solidFill>
          <a:srgbClr val="00B050"/>
        </a:solidFill>
      </dgm:spPr>
      <dgm:t>
        <a:bodyPr/>
        <a:lstStyle/>
        <a:p>
          <a:r>
            <a:rPr lang="en-US" sz="2400" b="1" dirty="0"/>
            <a:t>Uniform distribution is the best.</a:t>
          </a:r>
        </a:p>
      </dgm:t>
    </dgm:pt>
    <dgm:pt modelId="{38D4EC44-DF18-4624-AE07-3FCB0AD8DA10}" type="parTrans" cxnId="{7E03601C-F0F1-4A05-8C6D-E94A2CA37EF5}">
      <dgm:prSet/>
      <dgm:spPr/>
      <dgm:t>
        <a:bodyPr/>
        <a:lstStyle/>
        <a:p>
          <a:endParaRPr lang="en-US"/>
        </a:p>
      </dgm:t>
    </dgm:pt>
    <dgm:pt modelId="{70A6E8E6-97F2-4208-87DC-FA504D86C7B8}" type="sibTrans" cxnId="{7E03601C-F0F1-4A05-8C6D-E94A2CA37EF5}">
      <dgm:prSet/>
      <dgm:spPr/>
      <dgm:t>
        <a:bodyPr/>
        <a:lstStyle/>
        <a:p>
          <a:endParaRPr lang="en-US"/>
        </a:p>
      </dgm:t>
    </dgm:pt>
    <dgm:pt modelId="{534955C4-D610-4A8C-B4C9-49E882253C84}" type="pres">
      <dgm:prSet presAssocID="{B44978EE-649E-4175-AF04-03210E1A2B30}" presName="diagram" presStyleCnt="0">
        <dgm:presLayoutVars>
          <dgm:dir/>
          <dgm:resizeHandles val="exact"/>
        </dgm:presLayoutVars>
      </dgm:prSet>
      <dgm:spPr/>
    </dgm:pt>
    <dgm:pt modelId="{79687278-729B-476E-A541-6CB0048CBA1E}" type="pres">
      <dgm:prSet presAssocID="{CC568F0E-1025-4B46-BF38-1999B5A8B5E8}" presName="node" presStyleLbl="node1" presStyleIdx="0" presStyleCnt="1">
        <dgm:presLayoutVars>
          <dgm:bulletEnabled val="1"/>
        </dgm:presLayoutVars>
      </dgm:prSet>
      <dgm:spPr>
        <a:prstGeom prst="irregularSeal2">
          <a:avLst/>
        </a:prstGeom>
      </dgm:spPr>
    </dgm:pt>
  </dgm:ptLst>
  <dgm:cxnLst>
    <dgm:cxn modelId="{486E3C0E-5EDD-4000-8A77-4C69C06278E1}" type="presOf" srcId="{B44978EE-649E-4175-AF04-03210E1A2B30}" destId="{534955C4-D610-4A8C-B4C9-49E882253C84}" srcOrd="0" destOrd="0" presId="urn:microsoft.com/office/officeart/2005/8/layout/default"/>
    <dgm:cxn modelId="{7E03601C-F0F1-4A05-8C6D-E94A2CA37EF5}" srcId="{B44978EE-649E-4175-AF04-03210E1A2B30}" destId="{CC568F0E-1025-4B46-BF38-1999B5A8B5E8}" srcOrd="0" destOrd="0" parTransId="{38D4EC44-DF18-4624-AE07-3FCB0AD8DA10}" sibTransId="{70A6E8E6-97F2-4208-87DC-FA504D86C7B8}"/>
    <dgm:cxn modelId="{05D166C0-DC1E-44FC-9BE4-86FED014567B}" type="presOf" srcId="{CC568F0E-1025-4B46-BF38-1999B5A8B5E8}" destId="{79687278-729B-476E-A541-6CB0048CBA1E}" srcOrd="0" destOrd="0" presId="urn:microsoft.com/office/officeart/2005/8/layout/default"/>
    <dgm:cxn modelId="{56E32E0D-23E6-419F-8836-04AD64DA9422}" type="presParOf" srcId="{534955C4-D610-4A8C-B4C9-49E882253C84}" destId="{79687278-729B-476E-A541-6CB0048CBA1E}"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DD7170-B7B9-48F0-A604-BE60A5AD12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9840409-EA8C-4076-BE56-F3A39C7C3A83}">
      <dgm:prSet phldrT="[Text]"/>
      <dgm:spPr>
        <a:solidFill>
          <a:srgbClr val="00B050"/>
        </a:solidFill>
      </dgm:spPr>
      <dgm:t>
        <a:bodyPr/>
        <a:lstStyle/>
        <a:p>
          <a:r>
            <a:rPr lang="en-US" dirty="0"/>
            <a:t>Topology Optimization</a:t>
          </a:r>
        </a:p>
      </dgm:t>
    </dgm:pt>
    <dgm:pt modelId="{EF7BDECA-FBD4-4F1C-A1C8-626293D307F1}" type="parTrans" cxnId="{EF142DF1-E1B1-46AD-A57C-7F2036661F01}">
      <dgm:prSet/>
      <dgm:spPr/>
      <dgm:t>
        <a:bodyPr/>
        <a:lstStyle/>
        <a:p>
          <a:endParaRPr lang="en-US"/>
        </a:p>
      </dgm:t>
    </dgm:pt>
    <dgm:pt modelId="{5C5F6BC6-5C50-4E5B-8C05-9E315BF91BCD}" type="sibTrans" cxnId="{EF142DF1-E1B1-46AD-A57C-7F2036661F01}">
      <dgm:prSet/>
      <dgm:spPr/>
      <dgm:t>
        <a:bodyPr/>
        <a:lstStyle/>
        <a:p>
          <a:endParaRPr lang="en-US"/>
        </a:p>
      </dgm:t>
    </dgm:pt>
    <dgm:pt modelId="{7C65FDDB-8396-4006-AD76-6832601EF015}">
      <dgm:prSet phldrT="[Text]"/>
      <dgm:spPr/>
      <dgm:t>
        <a:bodyPr/>
        <a:lstStyle/>
        <a:p>
          <a:r>
            <a:rPr lang="en-US" dirty="0"/>
            <a:t>Physical Problem</a:t>
          </a:r>
        </a:p>
      </dgm:t>
    </dgm:pt>
    <dgm:pt modelId="{155A59B9-DF44-4C02-ADB7-34DCFF78413A}" type="parTrans" cxnId="{8D43B6F8-AA57-4381-8CD1-B901DB8A3578}">
      <dgm:prSet/>
      <dgm:spPr/>
      <dgm:t>
        <a:bodyPr/>
        <a:lstStyle/>
        <a:p>
          <a:endParaRPr lang="en-US"/>
        </a:p>
      </dgm:t>
    </dgm:pt>
    <dgm:pt modelId="{EA34FB73-124B-4784-8530-4B1385EA6D9E}" type="sibTrans" cxnId="{8D43B6F8-AA57-4381-8CD1-B901DB8A3578}">
      <dgm:prSet/>
      <dgm:spPr/>
      <dgm:t>
        <a:bodyPr/>
        <a:lstStyle/>
        <a:p>
          <a:endParaRPr lang="en-US"/>
        </a:p>
      </dgm:t>
    </dgm:pt>
    <dgm:pt modelId="{8D9EBF78-4BEB-4C10-AEEB-FC3E7465FE37}">
      <dgm:prSet phldrT="[Text]"/>
      <dgm:spPr/>
      <dgm:t>
        <a:bodyPr/>
        <a:lstStyle/>
        <a:p>
          <a:r>
            <a:rPr lang="en-US" dirty="0"/>
            <a:t>EFG</a:t>
          </a:r>
        </a:p>
        <a:p>
          <a:r>
            <a:rPr lang="en-US" dirty="0"/>
            <a:t>Method</a:t>
          </a:r>
        </a:p>
      </dgm:t>
    </dgm:pt>
    <dgm:pt modelId="{36408281-9E04-4996-BD1C-F1C1D0B3AB96}" type="parTrans" cxnId="{6B7D4B42-2D85-4DE1-A8A9-7F00CC76FB07}">
      <dgm:prSet/>
      <dgm:spPr/>
      <dgm:t>
        <a:bodyPr/>
        <a:lstStyle/>
        <a:p>
          <a:endParaRPr lang="en-US"/>
        </a:p>
      </dgm:t>
    </dgm:pt>
    <dgm:pt modelId="{8C154576-A816-4731-B114-79BA5A1F659B}" type="sibTrans" cxnId="{6B7D4B42-2D85-4DE1-A8A9-7F00CC76FB07}">
      <dgm:prSet/>
      <dgm:spPr/>
      <dgm:t>
        <a:bodyPr/>
        <a:lstStyle/>
        <a:p>
          <a:endParaRPr lang="en-US"/>
        </a:p>
      </dgm:t>
    </dgm:pt>
    <dgm:pt modelId="{CD53EE39-3C89-4154-92B9-2A36C3547892}">
      <dgm:prSet phldrT="[Text]"/>
      <dgm:spPr/>
      <dgm:t>
        <a:bodyPr/>
        <a:lstStyle/>
        <a:p>
          <a:r>
            <a:rPr lang="en-US" dirty="0"/>
            <a:t>Optimization Problem</a:t>
          </a:r>
        </a:p>
      </dgm:t>
    </dgm:pt>
    <dgm:pt modelId="{C0571471-2E3E-45E3-A7E3-FD029E3E00B8}" type="parTrans" cxnId="{D3F0E9A5-5DA1-4CB1-AD07-BC5B93C29108}">
      <dgm:prSet/>
      <dgm:spPr/>
      <dgm:t>
        <a:bodyPr/>
        <a:lstStyle/>
        <a:p>
          <a:endParaRPr lang="en-US"/>
        </a:p>
      </dgm:t>
    </dgm:pt>
    <dgm:pt modelId="{69805EAB-679C-4159-B198-007FD889A2DF}" type="sibTrans" cxnId="{D3F0E9A5-5DA1-4CB1-AD07-BC5B93C29108}">
      <dgm:prSet/>
      <dgm:spPr/>
      <dgm:t>
        <a:bodyPr/>
        <a:lstStyle/>
        <a:p>
          <a:endParaRPr lang="en-US"/>
        </a:p>
      </dgm:t>
    </dgm:pt>
    <dgm:pt modelId="{FB01DAC2-5593-4466-8B12-07CA1B52DFCE}">
      <dgm:prSet phldrT="[Text]"/>
      <dgm:spPr/>
      <dgm:t>
        <a:bodyPr/>
        <a:lstStyle/>
        <a:p>
          <a:r>
            <a:rPr lang="en-US" dirty="0"/>
            <a:t>Overvelde’s </a:t>
          </a:r>
        </a:p>
        <a:p>
          <a:r>
            <a:rPr lang="en-US" dirty="0"/>
            <a:t>algorithm</a:t>
          </a:r>
        </a:p>
      </dgm:t>
    </dgm:pt>
    <dgm:pt modelId="{C18A0697-7A52-459D-921A-9812E6D20332}" type="parTrans" cxnId="{3776F388-8BDA-450D-B07F-506699F95506}">
      <dgm:prSet/>
      <dgm:spPr/>
      <dgm:t>
        <a:bodyPr/>
        <a:lstStyle/>
        <a:p>
          <a:endParaRPr lang="en-US"/>
        </a:p>
      </dgm:t>
    </dgm:pt>
    <dgm:pt modelId="{B31BC050-9D1D-472E-B5F8-FE45E3586730}" type="sibTrans" cxnId="{3776F388-8BDA-450D-B07F-506699F95506}">
      <dgm:prSet/>
      <dgm:spPr/>
      <dgm:t>
        <a:bodyPr/>
        <a:lstStyle/>
        <a:p>
          <a:endParaRPr lang="en-US"/>
        </a:p>
      </dgm:t>
    </dgm:pt>
    <dgm:pt modelId="{2C9D6CAD-AF9B-43D6-8EC4-2B9EC3C99239}" type="pres">
      <dgm:prSet presAssocID="{17DD7170-B7B9-48F0-A604-BE60A5AD1240}" presName="hierChild1" presStyleCnt="0">
        <dgm:presLayoutVars>
          <dgm:orgChart val="1"/>
          <dgm:chPref val="1"/>
          <dgm:dir/>
          <dgm:animOne val="branch"/>
          <dgm:animLvl val="lvl"/>
          <dgm:resizeHandles/>
        </dgm:presLayoutVars>
      </dgm:prSet>
      <dgm:spPr/>
    </dgm:pt>
    <dgm:pt modelId="{AFA1A408-C6A7-40A6-80A9-23977506AA7A}" type="pres">
      <dgm:prSet presAssocID="{69840409-EA8C-4076-BE56-F3A39C7C3A83}" presName="hierRoot1" presStyleCnt="0">
        <dgm:presLayoutVars>
          <dgm:hierBranch val="init"/>
        </dgm:presLayoutVars>
      </dgm:prSet>
      <dgm:spPr/>
    </dgm:pt>
    <dgm:pt modelId="{873822F9-46FD-42FB-BFF5-F3F1432FFCDE}" type="pres">
      <dgm:prSet presAssocID="{69840409-EA8C-4076-BE56-F3A39C7C3A83}" presName="rootComposite1" presStyleCnt="0"/>
      <dgm:spPr/>
    </dgm:pt>
    <dgm:pt modelId="{5658FC8E-B218-46C9-BCC8-D7B0766CE6D4}" type="pres">
      <dgm:prSet presAssocID="{69840409-EA8C-4076-BE56-F3A39C7C3A83}" presName="rootText1" presStyleLbl="node0" presStyleIdx="0" presStyleCnt="1" custScaleX="330268">
        <dgm:presLayoutVars>
          <dgm:chPref val="3"/>
        </dgm:presLayoutVars>
      </dgm:prSet>
      <dgm:spPr/>
    </dgm:pt>
    <dgm:pt modelId="{4658015B-75DE-43AF-B5E3-4310846C51F7}" type="pres">
      <dgm:prSet presAssocID="{69840409-EA8C-4076-BE56-F3A39C7C3A83}" presName="rootConnector1" presStyleLbl="node1" presStyleIdx="0" presStyleCnt="0"/>
      <dgm:spPr/>
    </dgm:pt>
    <dgm:pt modelId="{1E0E337B-90B8-4B85-B2D8-D0C7CE66C958}" type="pres">
      <dgm:prSet presAssocID="{69840409-EA8C-4076-BE56-F3A39C7C3A83}" presName="hierChild2" presStyleCnt="0"/>
      <dgm:spPr/>
    </dgm:pt>
    <dgm:pt modelId="{C2C855B8-BCC1-443E-AFAD-55099157AEDF}" type="pres">
      <dgm:prSet presAssocID="{155A59B9-DF44-4C02-ADB7-34DCFF78413A}" presName="Name37" presStyleLbl="parChTrans1D2" presStyleIdx="0" presStyleCnt="2"/>
      <dgm:spPr/>
    </dgm:pt>
    <dgm:pt modelId="{93063AE6-A9FD-4F26-8573-DDFFB7CB34DD}" type="pres">
      <dgm:prSet presAssocID="{7C65FDDB-8396-4006-AD76-6832601EF015}" presName="hierRoot2" presStyleCnt="0">
        <dgm:presLayoutVars>
          <dgm:hierBranch val="init"/>
        </dgm:presLayoutVars>
      </dgm:prSet>
      <dgm:spPr/>
    </dgm:pt>
    <dgm:pt modelId="{D0293A05-CAF1-4564-BAC6-5CCB9CAFFA64}" type="pres">
      <dgm:prSet presAssocID="{7C65FDDB-8396-4006-AD76-6832601EF015}" presName="rootComposite" presStyleCnt="0"/>
      <dgm:spPr/>
    </dgm:pt>
    <dgm:pt modelId="{BE092D95-0140-4942-802A-BD013270ABDC}" type="pres">
      <dgm:prSet presAssocID="{7C65FDDB-8396-4006-AD76-6832601EF015}" presName="rootText" presStyleLbl="node2" presStyleIdx="0" presStyleCnt="2" custScaleX="145487">
        <dgm:presLayoutVars>
          <dgm:chPref val="3"/>
        </dgm:presLayoutVars>
      </dgm:prSet>
      <dgm:spPr/>
    </dgm:pt>
    <dgm:pt modelId="{9106CEA8-49C5-4F07-BE98-6DF77CDC1B44}" type="pres">
      <dgm:prSet presAssocID="{7C65FDDB-8396-4006-AD76-6832601EF015}" presName="rootConnector" presStyleLbl="node2" presStyleIdx="0" presStyleCnt="2"/>
      <dgm:spPr/>
    </dgm:pt>
    <dgm:pt modelId="{62BF696E-DB2B-4E67-ADA6-F5CA066F84F0}" type="pres">
      <dgm:prSet presAssocID="{7C65FDDB-8396-4006-AD76-6832601EF015}" presName="hierChild4" presStyleCnt="0"/>
      <dgm:spPr/>
    </dgm:pt>
    <dgm:pt modelId="{C03091C2-2D56-4437-ACC8-918F6580D63F}" type="pres">
      <dgm:prSet presAssocID="{36408281-9E04-4996-BD1C-F1C1D0B3AB96}" presName="Name37" presStyleLbl="parChTrans1D3" presStyleIdx="0" presStyleCnt="2"/>
      <dgm:spPr/>
    </dgm:pt>
    <dgm:pt modelId="{5095989B-9653-4940-8AED-780E1CF4FD97}" type="pres">
      <dgm:prSet presAssocID="{8D9EBF78-4BEB-4C10-AEEB-FC3E7465FE37}" presName="hierRoot2" presStyleCnt="0">
        <dgm:presLayoutVars>
          <dgm:hierBranch val="init"/>
        </dgm:presLayoutVars>
      </dgm:prSet>
      <dgm:spPr/>
    </dgm:pt>
    <dgm:pt modelId="{D6B95512-B3B2-4014-A286-A67C5B33F45E}" type="pres">
      <dgm:prSet presAssocID="{8D9EBF78-4BEB-4C10-AEEB-FC3E7465FE37}" presName="rootComposite" presStyleCnt="0"/>
      <dgm:spPr/>
    </dgm:pt>
    <dgm:pt modelId="{EAAFEE5C-3EFE-4DC7-88D7-94BC84930ED6}" type="pres">
      <dgm:prSet presAssocID="{8D9EBF78-4BEB-4C10-AEEB-FC3E7465FE37}" presName="rootText" presStyleLbl="node3" presStyleIdx="0" presStyleCnt="2" custScaleX="144002" custScaleY="164350">
        <dgm:presLayoutVars>
          <dgm:chPref val="3"/>
        </dgm:presLayoutVars>
      </dgm:prSet>
      <dgm:spPr/>
    </dgm:pt>
    <dgm:pt modelId="{48AF369B-A62E-4875-99FD-99E22208E8B0}" type="pres">
      <dgm:prSet presAssocID="{8D9EBF78-4BEB-4C10-AEEB-FC3E7465FE37}" presName="rootConnector" presStyleLbl="node3" presStyleIdx="0" presStyleCnt="2"/>
      <dgm:spPr/>
    </dgm:pt>
    <dgm:pt modelId="{D1363592-62F6-4ACF-AA76-D06FAE450DB5}" type="pres">
      <dgm:prSet presAssocID="{8D9EBF78-4BEB-4C10-AEEB-FC3E7465FE37}" presName="hierChild4" presStyleCnt="0"/>
      <dgm:spPr/>
    </dgm:pt>
    <dgm:pt modelId="{796F37A2-DFCF-4A9F-8E70-2F3D6A6BB9AE}" type="pres">
      <dgm:prSet presAssocID="{8D9EBF78-4BEB-4C10-AEEB-FC3E7465FE37}" presName="hierChild5" presStyleCnt="0"/>
      <dgm:spPr/>
    </dgm:pt>
    <dgm:pt modelId="{335332DC-28F7-4C90-85FC-D78F3694B2A8}" type="pres">
      <dgm:prSet presAssocID="{7C65FDDB-8396-4006-AD76-6832601EF015}" presName="hierChild5" presStyleCnt="0"/>
      <dgm:spPr/>
    </dgm:pt>
    <dgm:pt modelId="{25CCCE43-B76C-4702-958E-4806A90EF23C}" type="pres">
      <dgm:prSet presAssocID="{C0571471-2E3E-45E3-A7E3-FD029E3E00B8}" presName="Name37" presStyleLbl="parChTrans1D2" presStyleIdx="1" presStyleCnt="2"/>
      <dgm:spPr/>
    </dgm:pt>
    <dgm:pt modelId="{F9694F04-C8E9-4422-A899-691758B5928A}" type="pres">
      <dgm:prSet presAssocID="{CD53EE39-3C89-4154-92B9-2A36C3547892}" presName="hierRoot2" presStyleCnt="0">
        <dgm:presLayoutVars>
          <dgm:hierBranch val="init"/>
        </dgm:presLayoutVars>
      </dgm:prSet>
      <dgm:spPr/>
    </dgm:pt>
    <dgm:pt modelId="{79C2AFDB-ABC6-4258-9A23-8012FBA0DCAB}" type="pres">
      <dgm:prSet presAssocID="{CD53EE39-3C89-4154-92B9-2A36C3547892}" presName="rootComposite" presStyleCnt="0"/>
      <dgm:spPr/>
    </dgm:pt>
    <dgm:pt modelId="{9C9481B0-FB35-46DA-9F98-AE842A9CDB3B}" type="pres">
      <dgm:prSet presAssocID="{CD53EE39-3C89-4154-92B9-2A36C3547892}" presName="rootText" presStyleLbl="node2" presStyleIdx="1" presStyleCnt="2" custScaleX="248048">
        <dgm:presLayoutVars>
          <dgm:chPref val="3"/>
        </dgm:presLayoutVars>
      </dgm:prSet>
      <dgm:spPr/>
    </dgm:pt>
    <dgm:pt modelId="{11AEA23D-DDC9-46BA-9239-ED0FA502F837}" type="pres">
      <dgm:prSet presAssocID="{CD53EE39-3C89-4154-92B9-2A36C3547892}" presName="rootConnector" presStyleLbl="node2" presStyleIdx="1" presStyleCnt="2"/>
      <dgm:spPr/>
    </dgm:pt>
    <dgm:pt modelId="{B91C04B0-AF3B-4DFE-8D56-F7712DFEA226}" type="pres">
      <dgm:prSet presAssocID="{CD53EE39-3C89-4154-92B9-2A36C3547892}" presName="hierChild4" presStyleCnt="0"/>
      <dgm:spPr/>
    </dgm:pt>
    <dgm:pt modelId="{AE806444-04DD-45AD-93E7-927371E6A134}" type="pres">
      <dgm:prSet presAssocID="{C18A0697-7A52-459D-921A-9812E6D20332}" presName="Name37" presStyleLbl="parChTrans1D3" presStyleIdx="1" presStyleCnt="2"/>
      <dgm:spPr/>
    </dgm:pt>
    <dgm:pt modelId="{D358DF79-70B9-4AEC-81E9-26D0754737EE}" type="pres">
      <dgm:prSet presAssocID="{FB01DAC2-5593-4466-8B12-07CA1B52DFCE}" presName="hierRoot2" presStyleCnt="0">
        <dgm:presLayoutVars>
          <dgm:hierBranch val="init"/>
        </dgm:presLayoutVars>
      </dgm:prSet>
      <dgm:spPr/>
    </dgm:pt>
    <dgm:pt modelId="{E825AA54-5000-4003-A87A-691ABE5DA4DA}" type="pres">
      <dgm:prSet presAssocID="{FB01DAC2-5593-4466-8B12-07CA1B52DFCE}" presName="rootComposite" presStyleCnt="0"/>
      <dgm:spPr/>
    </dgm:pt>
    <dgm:pt modelId="{DB82F2C3-73CA-4DDB-99CE-DC52D66AC862}" type="pres">
      <dgm:prSet presAssocID="{FB01DAC2-5593-4466-8B12-07CA1B52DFCE}" presName="rootText" presStyleLbl="node3" presStyleIdx="1" presStyleCnt="2" custScaleX="125105" custScaleY="164350">
        <dgm:presLayoutVars>
          <dgm:chPref val="3"/>
        </dgm:presLayoutVars>
      </dgm:prSet>
      <dgm:spPr/>
    </dgm:pt>
    <dgm:pt modelId="{4C598AA9-552A-45DB-86E0-FA07BB368AF9}" type="pres">
      <dgm:prSet presAssocID="{FB01DAC2-5593-4466-8B12-07CA1B52DFCE}" presName="rootConnector" presStyleLbl="node3" presStyleIdx="1" presStyleCnt="2"/>
      <dgm:spPr/>
    </dgm:pt>
    <dgm:pt modelId="{78A4A24C-E876-4FA7-A2DC-902310E157F0}" type="pres">
      <dgm:prSet presAssocID="{FB01DAC2-5593-4466-8B12-07CA1B52DFCE}" presName="hierChild4" presStyleCnt="0"/>
      <dgm:spPr/>
    </dgm:pt>
    <dgm:pt modelId="{C749AF58-DC56-4EDD-9D65-B6A9F5BFC992}" type="pres">
      <dgm:prSet presAssocID="{FB01DAC2-5593-4466-8B12-07CA1B52DFCE}" presName="hierChild5" presStyleCnt="0"/>
      <dgm:spPr/>
    </dgm:pt>
    <dgm:pt modelId="{B450A525-119B-4B80-A8DB-43FE9B073302}" type="pres">
      <dgm:prSet presAssocID="{CD53EE39-3C89-4154-92B9-2A36C3547892}" presName="hierChild5" presStyleCnt="0"/>
      <dgm:spPr/>
    </dgm:pt>
    <dgm:pt modelId="{CEFD197F-0B16-48F8-823A-49FA965C4A84}" type="pres">
      <dgm:prSet presAssocID="{69840409-EA8C-4076-BE56-F3A39C7C3A83}" presName="hierChild3" presStyleCnt="0"/>
      <dgm:spPr/>
    </dgm:pt>
  </dgm:ptLst>
  <dgm:cxnLst>
    <dgm:cxn modelId="{D0394F0E-C7B7-4341-AEF3-3D45B3C14247}" type="presOf" srcId="{C18A0697-7A52-459D-921A-9812E6D20332}" destId="{AE806444-04DD-45AD-93E7-927371E6A134}" srcOrd="0" destOrd="0" presId="urn:microsoft.com/office/officeart/2005/8/layout/orgChart1"/>
    <dgm:cxn modelId="{E0EE7720-FABF-412E-B359-9B55668075D9}" type="presOf" srcId="{CD53EE39-3C89-4154-92B9-2A36C3547892}" destId="{11AEA23D-DDC9-46BA-9239-ED0FA502F837}" srcOrd="1" destOrd="0" presId="urn:microsoft.com/office/officeart/2005/8/layout/orgChart1"/>
    <dgm:cxn modelId="{A2763039-73D3-4C90-B279-786C95D8F740}" type="presOf" srcId="{C0571471-2E3E-45E3-A7E3-FD029E3E00B8}" destId="{25CCCE43-B76C-4702-958E-4806A90EF23C}" srcOrd="0" destOrd="0" presId="urn:microsoft.com/office/officeart/2005/8/layout/orgChart1"/>
    <dgm:cxn modelId="{F7EEDF5C-6BD9-4EEB-93DF-DC1690F3C2ED}" type="presOf" srcId="{8D9EBF78-4BEB-4C10-AEEB-FC3E7465FE37}" destId="{48AF369B-A62E-4875-99FD-99E22208E8B0}" srcOrd="1" destOrd="0" presId="urn:microsoft.com/office/officeart/2005/8/layout/orgChart1"/>
    <dgm:cxn modelId="{00086D60-50F5-474C-B1E4-3D5642BF831E}" type="presOf" srcId="{8D9EBF78-4BEB-4C10-AEEB-FC3E7465FE37}" destId="{EAAFEE5C-3EFE-4DC7-88D7-94BC84930ED6}" srcOrd="0" destOrd="0" presId="urn:microsoft.com/office/officeart/2005/8/layout/orgChart1"/>
    <dgm:cxn modelId="{6B7D4B42-2D85-4DE1-A8A9-7F00CC76FB07}" srcId="{7C65FDDB-8396-4006-AD76-6832601EF015}" destId="{8D9EBF78-4BEB-4C10-AEEB-FC3E7465FE37}" srcOrd="0" destOrd="0" parTransId="{36408281-9E04-4996-BD1C-F1C1D0B3AB96}" sibTransId="{8C154576-A816-4731-B114-79BA5A1F659B}"/>
    <dgm:cxn modelId="{450CE16C-4777-4E5E-9391-9601B03F072F}" type="presOf" srcId="{FB01DAC2-5593-4466-8B12-07CA1B52DFCE}" destId="{DB82F2C3-73CA-4DDB-99CE-DC52D66AC862}" srcOrd="0" destOrd="0" presId="urn:microsoft.com/office/officeart/2005/8/layout/orgChart1"/>
    <dgm:cxn modelId="{A1DEEF6D-AC4F-4ED6-9799-AAB73599F5CF}" type="presOf" srcId="{CD53EE39-3C89-4154-92B9-2A36C3547892}" destId="{9C9481B0-FB35-46DA-9F98-AE842A9CDB3B}" srcOrd="0" destOrd="0" presId="urn:microsoft.com/office/officeart/2005/8/layout/orgChart1"/>
    <dgm:cxn modelId="{F16CB073-3008-47AA-B768-82753A85A5DB}" type="presOf" srcId="{155A59B9-DF44-4C02-ADB7-34DCFF78413A}" destId="{C2C855B8-BCC1-443E-AFAD-55099157AEDF}" srcOrd="0" destOrd="0" presId="urn:microsoft.com/office/officeart/2005/8/layout/orgChart1"/>
    <dgm:cxn modelId="{C7CFF176-CBAD-407F-9084-EF3F80261FF8}" type="presOf" srcId="{7C65FDDB-8396-4006-AD76-6832601EF015}" destId="{9106CEA8-49C5-4F07-BE98-6DF77CDC1B44}" srcOrd="1" destOrd="0" presId="urn:microsoft.com/office/officeart/2005/8/layout/orgChart1"/>
    <dgm:cxn modelId="{3776F388-8BDA-450D-B07F-506699F95506}" srcId="{CD53EE39-3C89-4154-92B9-2A36C3547892}" destId="{FB01DAC2-5593-4466-8B12-07CA1B52DFCE}" srcOrd="0" destOrd="0" parTransId="{C18A0697-7A52-459D-921A-9812E6D20332}" sibTransId="{B31BC050-9D1D-472E-B5F8-FE45E3586730}"/>
    <dgm:cxn modelId="{01B049A0-38E5-40F0-AD6F-7B46E4580937}" type="presOf" srcId="{69840409-EA8C-4076-BE56-F3A39C7C3A83}" destId="{4658015B-75DE-43AF-B5E3-4310846C51F7}" srcOrd="1" destOrd="0" presId="urn:microsoft.com/office/officeart/2005/8/layout/orgChart1"/>
    <dgm:cxn modelId="{7A94DFA2-BF68-4798-82C9-05EEC1F3C813}" type="presOf" srcId="{FB01DAC2-5593-4466-8B12-07CA1B52DFCE}" destId="{4C598AA9-552A-45DB-86E0-FA07BB368AF9}" srcOrd="1" destOrd="0" presId="urn:microsoft.com/office/officeart/2005/8/layout/orgChart1"/>
    <dgm:cxn modelId="{D3F0E9A5-5DA1-4CB1-AD07-BC5B93C29108}" srcId="{69840409-EA8C-4076-BE56-F3A39C7C3A83}" destId="{CD53EE39-3C89-4154-92B9-2A36C3547892}" srcOrd="1" destOrd="0" parTransId="{C0571471-2E3E-45E3-A7E3-FD029E3E00B8}" sibTransId="{69805EAB-679C-4159-B198-007FD889A2DF}"/>
    <dgm:cxn modelId="{B48B94A9-85ED-4E5C-82B4-4B215443E858}" type="presOf" srcId="{17DD7170-B7B9-48F0-A604-BE60A5AD1240}" destId="{2C9D6CAD-AF9B-43D6-8EC4-2B9EC3C99239}" srcOrd="0" destOrd="0" presId="urn:microsoft.com/office/officeart/2005/8/layout/orgChart1"/>
    <dgm:cxn modelId="{2B138CAD-4F69-4746-8014-EC6F63191B52}" type="presOf" srcId="{7C65FDDB-8396-4006-AD76-6832601EF015}" destId="{BE092D95-0140-4942-802A-BD013270ABDC}" srcOrd="0" destOrd="0" presId="urn:microsoft.com/office/officeart/2005/8/layout/orgChart1"/>
    <dgm:cxn modelId="{6254BFC6-54BC-4483-8992-39228319FDEA}" type="presOf" srcId="{36408281-9E04-4996-BD1C-F1C1D0B3AB96}" destId="{C03091C2-2D56-4437-ACC8-918F6580D63F}" srcOrd="0" destOrd="0" presId="urn:microsoft.com/office/officeart/2005/8/layout/orgChart1"/>
    <dgm:cxn modelId="{BDBB4FDD-0C0E-4E13-946B-68273F6809E4}" type="presOf" srcId="{69840409-EA8C-4076-BE56-F3A39C7C3A83}" destId="{5658FC8E-B218-46C9-BCC8-D7B0766CE6D4}" srcOrd="0" destOrd="0" presId="urn:microsoft.com/office/officeart/2005/8/layout/orgChart1"/>
    <dgm:cxn modelId="{EF142DF1-E1B1-46AD-A57C-7F2036661F01}" srcId="{17DD7170-B7B9-48F0-A604-BE60A5AD1240}" destId="{69840409-EA8C-4076-BE56-F3A39C7C3A83}" srcOrd="0" destOrd="0" parTransId="{EF7BDECA-FBD4-4F1C-A1C8-626293D307F1}" sibTransId="{5C5F6BC6-5C50-4E5B-8C05-9E315BF91BCD}"/>
    <dgm:cxn modelId="{8D43B6F8-AA57-4381-8CD1-B901DB8A3578}" srcId="{69840409-EA8C-4076-BE56-F3A39C7C3A83}" destId="{7C65FDDB-8396-4006-AD76-6832601EF015}" srcOrd="0" destOrd="0" parTransId="{155A59B9-DF44-4C02-ADB7-34DCFF78413A}" sibTransId="{EA34FB73-124B-4784-8530-4B1385EA6D9E}"/>
    <dgm:cxn modelId="{8D5EFC20-68D9-4698-88F0-AE723E947842}" type="presParOf" srcId="{2C9D6CAD-AF9B-43D6-8EC4-2B9EC3C99239}" destId="{AFA1A408-C6A7-40A6-80A9-23977506AA7A}" srcOrd="0" destOrd="0" presId="urn:microsoft.com/office/officeart/2005/8/layout/orgChart1"/>
    <dgm:cxn modelId="{4BA4E4D6-0F4D-4E33-9FFC-8D8B9987A7E1}" type="presParOf" srcId="{AFA1A408-C6A7-40A6-80A9-23977506AA7A}" destId="{873822F9-46FD-42FB-BFF5-F3F1432FFCDE}" srcOrd="0" destOrd="0" presId="urn:microsoft.com/office/officeart/2005/8/layout/orgChart1"/>
    <dgm:cxn modelId="{70B583D7-230C-405F-A76A-81BBC468FA4E}" type="presParOf" srcId="{873822F9-46FD-42FB-BFF5-F3F1432FFCDE}" destId="{5658FC8E-B218-46C9-BCC8-D7B0766CE6D4}" srcOrd="0" destOrd="0" presId="urn:microsoft.com/office/officeart/2005/8/layout/orgChart1"/>
    <dgm:cxn modelId="{7492CF12-C05F-4C10-9F5E-288B6CFEBCCF}" type="presParOf" srcId="{873822F9-46FD-42FB-BFF5-F3F1432FFCDE}" destId="{4658015B-75DE-43AF-B5E3-4310846C51F7}" srcOrd="1" destOrd="0" presId="urn:microsoft.com/office/officeart/2005/8/layout/orgChart1"/>
    <dgm:cxn modelId="{AE45D9C8-8660-4D60-8D56-C0DFF392F6A1}" type="presParOf" srcId="{AFA1A408-C6A7-40A6-80A9-23977506AA7A}" destId="{1E0E337B-90B8-4B85-B2D8-D0C7CE66C958}" srcOrd="1" destOrd="0" presId="urn:microsoft.com/office/officeart/2005/8/layout/orgChart1"/>
    <dgm:cxn modelId="{48D8A774-BC55-4C65-BE26-5E32020B663F}" type="presParOf" srcId="{1E0E337B-90B8-4B85-B2D8-D0C7CE66C958}" destId="{C2C855B8-BCC1-443E-AFAD-55099157AEDF}" srcOrd="0" destOrd="0" presId="urn:microsoft.com/office/officeart/2005/8/layout/orgChart1"/>
    <dgm:cxn modelId="{9740460D-9E9E-45D8-BACF-9D6707BFE7E3}" type="presParOf" srcId="{1E0E337B-90B8-4B85-B2D8-D0C7CE66C958}" destId="{93063AE6-A9FD-4F26-8573-DDFFB7CB34DD}" srcOrd="1" destOrd="0" presId="urn:microsoft.com/office/officeart/2005/8/layout/orgChart1"/>
    <dgm:cxn modelId="{7279EBE2-916A-4FC4-9D5E-7259E4442980}" type="presParOf" srcId="{93063AE6-A9FD-4F26-8573-DDFFB7CB34DD}" destId="{D0293A05-CAF1-4564-BAC6-5CCB9CAFFA64}" srcOrd="0" destOrd="0" presId="urn:microsoft.com/office/officeart/2005/8/layout/orgChart1"/>
    <dgm:cxn modelId="{73E84F2C-1E87-40BF-B8C4-39DC3216D3CF}" type="presParOf" srcId="{D0293A05-CAF1-4564-BAC6-5CCB9CAFFA64}" destId="{BE092D95-0140-4942-802A-BD013270ABDC}" srcOrd="0" destOrd="0" presId="urn:microsoft.com/office/officeart/2005/8/layout/orgChart1"/>
    <dgm:cxn modelId="{886B0AF1-8515-4F62-BA78-2506D9D9C024}" type="presParOf" srcId="{D0293A05-CAF1-4564-BAC6-5CCB9CAFFA64}" destId="{9106CEA8-49C5-4F07-BE98-6DF77CDC1B44}" srcOrd="1" destOrd="0" presId="urn:microsoft.com/office/officeart/2005/8/layout/orgChart1"/>
    <dgm:cxn modelId="{705D681A-4B76-4F09-864E-FE8142159549}" type="presParOf" srcId="{93063AE6-A9FD-4F26-8573-DDFFB7CB34DD}" destId="{62BF696E-DB2B-4E67-ADA6-F5CA066F84F0}" srcOrd="1" destOrd="0" presId="urn:microsoft.com/office/officeart/2005/8/layout/orgChart1"/>
    <dgm:cxn modelId="{92F314B7-4477-4785-AD7B-658B702B06AF}" type="presParOf" srcId="{62BF696E-DB2B-4E67-ADA6-F5CA066F84F0}" destId="{C03091C2-2D56-4437-ACC8-918F6580D63F}" srcOrd="0" destOrd="0" presId="urn:microsoft.com/office/officeart/2005/8/layout/orgChart1"/>
    <dgm:cxn modelId="{3B13D8E7-3BFF-423E-8350-D9EC5DC70D56}" type="presParOf" srcId="{62BF696E-DB2B-4E67-ADA6-F5CA066F84F0}" destId="{5095989B-9653-4940-8AED-780E1CF4FD97}" srcOrd="1" destOrd="0" presId="urn:microsoft.com/office/officeart/2005/8/layout/orgChart1"/>
    <dgm:cxn modelId="{314086FF-DD20-4198-BD74-9293DA284DB0}" type="presParOf" srcId="{5095989B-9653-4940-8AED-780E1CF4FD97}" destId="{D6B95512-B3B2-4014-A286-A67C5B33F45E}" srcOrd="0" destOrd="0" presId="urn:microsoft.com/office/officeart/2005/8/layout/orgChart1"/>
    <dgm:cxn modelId="{6E972914-1275-4E6B-BB0B-61BC8E3A3C75}" type="presParOf" srcId="{D6B95512-B3B2-4014-A286-A67C5B33F45E}" destId="{EAAFEE5C-3EFE-4DC7-88D7-94BC84930ED6}" srcOrd="0" destOrd="0" presId="urn:microsoft.com/office/officeart/2005/8/layout/orgChart1"/>
    <dgm:cxn modelId="{350EF447-8036-44BE-AD0C-8D114DCA59ED}" type="presParOf" srcId="{D6B95512-B3B2-4014-A286-A67C5B33F45E}" destId="{48AF369B-A62E-4875-99FD-99E22208E8B0}" srcOrd="1" destOrd="0" presId="urn:microsoft.com/office/officeart/2005/8/layout/orgChart1"/>
    <dgm:cxn modelId="{C6858292-7235-46B9-9AE1-446BDE66C2D1}" type="presParOf" srcId="{5095989B-9653-4940-8AED-780E1CF4FD97}" destId="{D1363592-62F6-4ACF-AA76-D06FAE450DB5}" srcOrd="1" destOrd="0" presId="urn:microsoft.com/office/officeart/2005/8/layout/orgChart1"/>
    <dgm:cxn modelId="{A1E89F81-585A-4247-967D-C5AFF752CAFA}" type="presParOf" srcId="{5095989B-9653-4940-8AED-780E1CF4FD97}" destId="{796F37A2-DFCF-4A9F-8E70-2F3D6A6BB9AE}" srcOrd="2" destOrd="0" presId="urn:microsoft.com/office/officeart/2005/8/layout/orgChart1"/>
    <dgm:cxn modelId="{015C9520-95CF-4594-ABF3-5F503857DDD7}" type="presParOf" srcId="{93063AE6-A9FD-4F26-8573-DDFFB7CB34DD}" destId="{335332DC-28F7-4C90-85FC-D78F3694B2A8}" srcOrd="2" destOrd="0" presId="urn:microsoft.com/office/officeart/2005/8/layout/orgChart1"/>
    <dgm:cxn modelId="{56343B9C-2DAD-4BB1-ACEE-769760BAE14C}" type="presParOf" srcId="{1E0E337B-90B8-4B85-B2D8-D0C7CE66C958}" destId="{25CCCE43-B76C-4702-958E-4806A90EF23C}" srcOrd="2" destOrd="0" presId="urn:microsoft.com/office/officeart/2005/8/layout/orgChart1"/>
    <dgm:cxn modelId="{C1818BCC-7633-4A50-AF57-171F3DC5FF99}" type="presParOf" srcId="{1E0E337B-90B8-4B85-B2D8-D0C7CE66C958}" destId="{F9694F04-C8E9-4422-A899-691758B5928A}" srcOrd="3" destOrd="0" presId="urn:microsoft.com/office/officeart/2005/8/layout/orgChart1"/>
    <dgm:cxn modelId="{3CD40D3B-B306-4407-83C5-951EC99157F2}" type="presParOf" srcId="{F9694F04-C8E9-4422-A899-691758B5928A}" destId="{79C2AFDB-ABC6-4258-9A23-8012FBA0DCAB}" srcOrd="0" destOrd="0" presId="urn:microsoft.com/office/officeart/2005/8/layout/orgChart1"/>
    <dgm:cxn modelId="{4CB9D0B6-FBFF-40B7-B2E8-464226798C2D}" type="presParOf" srcId="{79C2AFDB-ABC6-4258-9A23-8012FBA0DCAB}" destId="{9C9481B0-FB35-46DA-9F98-AE842A9CDB3B}" srcOrd="0" destOrd="0" presId="urn:microsoft.com/office/officeart/2005/8/layout/orgChart1"/>
    <dgm:cxn modelId="{FBF01D20-8815-4F52-8180-77F485C00E63}" type="presParOf" srcId="{79C2AFDB-ABC6-4258-9A23-8012FBA0DCAB}" destId="{11AEA23D-DDC9-46BA-9239-ED0FA502F837}" srcOrd="1" destOrd="0" presId="urn:microsoft.com/office/officeart/2005/8/layout/orgChart1"/>
    <dgm:cxn modelId="{48DDCDDC-64B4-487A-882F-374E9B3EDACA}" type="presParOf" srcId="{F9694F04-C8E9-4422-A899-691758B5928A}" destId="{B91C04B0-AF3B-4DFE-8D56-F7712DFEA226}" srcOrd="1" destOrd="0" presId="urn:microsoft.com/office/officeart/2005/8/layout/orgChart1"/>
    <dgm:cxn modelId="{B7B2C729-AB19-443F-A0EE-95D496203F32}" type="presParOf" srcId="{B91C04B0-AF3B-4DFE-8D56-F7712DFEA226}" destId="{AE806444-04DD-45AD-93E7-927371E6A134}" srcOrd="0" destOrd="0" presId="urn:microsoft.com/office/officeart/2005/8/layout/orgChart1"/>
    <dgm:cxn modelId="{189049D3-6952-4033-9307-5400D617C1E7}" type="presParOf" srcId="{B91C04B0-AF3B-4DFE-8D56-F7712DFEA226}" destId="{D358DF79-70B9-4AEC-81E9-26D0754737EE}" srcOrd="1" destOrd="0" presId="urn:microsoft.com/office/officeart/2005/8/layout/orgChart1"/>
    <dgm:cxn modelId="{826A623A-4BD5-4DA4-A764-0918F8CF903E}" type="presParOf" srcId="{D358DF79-70B9-4AEC-81E9-26D0754737EE}" destId="{E825AA54-5000-4003-A87A-691ABE5DA4DA}" srcOrd="0" destOrd="0" presId="urn:microsoft.com/office/officeart/2005/8/layout/orgChart1"/>
    <dgm:cxn modelId="{70885A0C-FF56-4F0F-863A-69BF57CACA2E}" type="presParOf" srcId="{E825AA54-5000-4003-A87A-691ABE5DA4DA}" destId="{DB82F2C3-73CA-4DDB-99CE-DC52D66AC862}" srcOrd="0" destOrd="0" presId="urn:microsoft.com/office/officeart/2005/8/layout/orgChart1"/>
    <dgm:cxn modelId="{F703DC91-9D5A-4045-8464-6B475B956659}" type="presParOf" srcId="{E825AA54-5000-4003-A87A-691ABE5DA4DA}" destId="{4C598AA9-552A-45DB-86E0-FA07BB368AF9}" srcOrd="1" destOrd="0" presId="urn:microsoft.com/office/officeart/2005/8/layout/orgChart1"/>
    <dgm:cxn modelId="{52AD26C0-9705-4512-B255-B956A029187D}" type="presParOf" srcId="{D358DF79-70B9-4AEC-81E9-26D0754737EE}" destId="{78A4A24C-E876-4FA7-A2DC-902310E157F0}" srcOrd="1" destOrd="0" presId="urn:microsoft.com/office/officeart/2005/8/layout/orgChart1"/>
    <dgm:cxn modelId="{2E5AA102-227D-4965-8D03-5691DDB57009}" type="presParOf" srcId="{D358DF79-70B9-4AEC-81E9-26D0754737EE}" destId="{C749AF58-DC56-4EDD-9D65-B6A9F5BFC992}" srcOrd="2" destOrd="0" presId="urn:microsoft.com/office/officeart/2005/8/layout/orgChart1"/>
    <dgm:cxn modelId="{CE74D545-A804-4ED4-90FC-434C24CA29FB}" type="presParOf" srcId="{F9694F04-C8E9-4422-A899-691758B5928A}" destId="{B450A525-119B-4B80-A8DB-43FE9B073302}" srcOrd="2" destOrd="0" presId="urn:microsoft.com/office/officeart/2005/8/layout/orgChart1"/>
    <dgm:cxn modelId="{F68AE83A-F5B2-4CA6-AE49-97A3C38B4030}" type="presParOf" srcId="{AFA1A408-C6A7-40A6-80A9-23977506AA7A}" destId="{CEFD197F-0B16-48F8-823A-49FA965C4A8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582029-E6F2-4D98-B413-380A4F43517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4A38630-5B88-4F0B-BCE3-2C6696A9FE82}">
      <dgm:prSet phldrT="[Text]" custT="1"/>
      <dgm:spPr>
        <a:solidFill>
          <a:srgbClr val="00B050"/>
        </a:solidFill>
      </dgm:spPr>
      <dgm:t>
        <a:bodyPr/>
        <a:lstStyle/>
        <a:p>
          <a:r>
            <a:rPr lang="en-US" sz="2400" b="1" dirty="0"/>
            <a:t> </a:t>
          </a:r>
          <a:r>
            <a:rPr lang="en-US" sz="2800" b="1" dirty="0"/>
            <a:t>Applications of topology optimization</a:t>
          </a:r>
          <a:endParaRPr lang="en-US" sz="2400" b="1" dirty="0"/>
        </a:p>
      </dgm:t>
    </dgm:pt>
    <dgm:pt modelId="{0A74C12A-503D-488C-8BDC-3122067FAB4F}" type="parTrans" cxnId="{963A862E-7D53-4806-83E1-CC2FE29D2F61}">
      <dgm:prSet/>
      <dgm:spPr/>
      <dgm:t>
        <a:bodyPr/>
        <a:lstStyle/>
        <a:p>
          <a:endParaRPr lang="en-US"/>
        </a:p>
      </dgm:t>
    </dgm:pt>
    <dgm:pt modelId="{ED9EC79B-675D-4B63-839A-EBA0D92EFA58}" type="sibTrans" cxnId="{963A862E-7D53-4806-83E1-CC2FE29D2F61}">
      <dgm:prSet/>
      <dgm:spPr/>
      <dgm:t>
        <a:bodyPr/>
        <a:lstStyle/>
        <a:p>
          <a:endParaRPr lang="en-US"/>
        </a:p>
      </dgm:t>
    </dgm:pt>
    <dgm:pt modelId="{EC8989AB-2C5A-4C1C-AF38-B3CC261797AF}" type="pres">
      <dgm:prSet presAssocID="{98582029-E6F2-4D98-B413-380A4F43517B}" presName="diagram" presStyleCnt="0">
        <dgm:presLayoutVars>
          <dgm:dir/>
          <dgm:resizeHandles val="exact"/>
        </dgm:presLayoutVars>
      </dgm:prSet>
      <dgm:spPr/>
    </dgm:pt>
    <dgm:pt modelId="{A4D428E1-C7B2-4D98-82DB-50C7143B2359}" type="pres">
      <dgm:prSet presAssocID="{A4A38630-5B88-4F0B-BCE3-2C6696A9FE82}" presName="node" presStyleLbl="node1" presStyleIdx="0" presStyleCnt="1" custScaleX="75000" custScaleY="36146">
        <dgm:presLayoutVars>
          <dgm:bulletEnabled val="1"/>
        </dgm:presLayoutVars>
      </dgm:prSet>
      <dgm:spPr>
        <a:prstGeom prst="roundRect">
          <a:avLst/>
        </a:prstGeom>
      </dgm:spPr>
    </dgm:pt>
  </dgm:ptLst>
  <dgm:cxnLst>
    <dgm:cxn modelId="{35E0210F-8876-4864-97F5-978024B82880}" type="presOf" srcId="{A4A38630-5B88-4F0B-BCE3-2C6696A9FE82}" destId="{A4D428E1-C7B2-4D98-82DB-50C7143B2359}" srcOrd="0" destOrd="0" presId="urn:microsoft.com/office/officeart/2005/8/layout/default"/>
    <dgm:cxn modelId="{963A862E-7D53-4806-83E1-CC2FE29D2F61}" srcId="{98582029-E6F2-4D98-B413-380A4F43517B}" destId="{A4A38630-5B88-4F0B-BCE3-2C6696A9FE82}" srcOrd="0" destOrd="0" parTransId="{0A74C12A-503D-488C-8BDC-3122067FAB4F}" sibTransId="{ED9EC79B-675D-4B63-839A-EBA0D92EFA58}"/>
    <dgm:cxn modelId="{F4E5BACD-314F-4B93-9F98-626FC763AEFA}" type="presOf" srcId="{98582029-E6F2-4D98-B413-380A4F43517B}" destId="{EC8989AB-2C5A-4C1C-AF38-B3CC261797AF}" srcOrd="0" destOrd="0" presId="urn:microsoft.com/office/officeart/2005/8/layout/default"/>
    <dgm:cxn modelId="{AC96F0BC-24C3-4085-8388-3968E3396734}" type="presParOf" srcId="{EC8989AB-2C5A-4C1C-AF38-B3CC261797AF}" destId="{A4D428E1-C7B2-4D98-82DB-50C7143B2359}"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F79FCB-068D-426F-AA00-D9B65F7E968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0AF3FC5-838B-4DEB-877E-95C05239D716}">
      <dgm:prSet/>
      <dgm:spPr>
        <a:solidFill>
          <a:schemeClr val="bg2">
            <a:lumMod val="90000"/>
          </a:schemeClr>
        </a:solidFill>
      </dgm:spPr>
      <dgm:t>
        <a:bodyPr/>
        <a:lstStyle/>
        <a:p>
          <a:r>
            <a:rPr lang="en-US" dirty="0">
              <a:solidFill>
                <a:schemeClr val="tx1"/>
              </a:solidFill>
            </a:rPr>
            <a:t>Solid </a:t>
          </a:r>
        </a:p>
        <a:p>
          <a:r>
            <a:rPr lang="en-US" dirty="0">
              <a:solidFill>
                <a:schemeClr val="tx1"/>
              </a:solidFill>
            </a:rPr>
            <a:t>mechanics</a:t>
          </a:r>
        </a:p>
      </dgm:t>
    </dgm:pt>
    <dgm:pt modelId="{F9588C98-246D-4CEA-83C1-A49773D1C848}" type="parTrans" cxnId="{48FA6E9C-55BC-442E-91FB-ED7C705C4367}">
      <dgm:prSet/>
      <dgm:spPr/>
      <dgm:t>
        <a:bodyPr/>
        <a:lstStyle/>
        <a:p>
          <a:endParaRPr lang="en-US"/>
        </a:p>
      </dgm:t>
    </dgm:pt>
    <dgm:pt modelId="{A9C4B9E9-DEE5-4173-A257-1FC83A1F2324}" type="sibTrans" cxnId="{48FA6E9C-55BC-442E-91FB-ED7C705C4367}">
      <dgm:prSet/>
      <dgm:spPr/>
      <dgm:t>
        <a:bodyPr/>
        <a:lstStyle/>
        <a:p>
          <a:endParaRPr lang="en-US"/>
        </a:p>
      </dgm:t>
    </dgm:pt>
    <dgm:pt modelId="{C98550BB-209C-41D8-8DE5-06EB201C722A}">
      <dgm:prSet/>
      <dgm:spPr>
        <a:solidFill>
          <a:schemeClr val="bg2">
            <a:lumMod val="90000"/>
          </a:schemeClr>
        </a:solidFill>
      </dgm:spPr>
      <dgm:t>
        <a:bodyPr/>
        <a:lstStyle/>
        <a:p>
          <a:r>
            <a:rPr lang="en-US" dirty="0">
              <a:solidFill>
                <a:schemeClr val="tx1"/>
              </a:solidFill>
            </a:rPr>
            <a:t>Fracture mechanics</a:t>
          </a:r>
        </a:p>
      </dgm:t>
    </dgm:pt>
    <dgm:pt modelId="{C8994836-5834-4DEF-987E-9A35189CDD31}" type="parTrans" cxnId="{E14D13AD-5EFB-434C-9E6E-7154798F8538}">
      <dgm:prSet/>
      <dgm:spPr/>
      <dgm:t>
        <a:bodyPr/>
        <a:lstStyle/>
        <a:p>
          <a:endParaRPr lang="en-US"/>
        </a:p>
      </dgm:t>
    </dgm:pt>
    <dgm:pt modelId="{35CB7AE0-B4F2-4AC1-8988-09DFED55AB32}" type="sibTrans" cxnId="{E14D13AD-5EFB-434C-9E6E-7154798F8538}">
      <dgm:prSet/>
      <dgm:spPr/>
      <dgm:t>
        <a:bodyPr/>
        <a:lstStyle/>
        <a:p>
          <a:endParaRPr lang="en-US"/>
        </a:p>
      </dgm:t>
    </dgm:pt>
    <dgm:pt modelId="{C3DAACC2-5E39-4815-BDC8-15332A2CE570}">
      <dgm:prSet/>
      <dgm:spPr>
        <a:solidFill>
          <a:schemeClr val="bg2">
            <a:lumMod val="90000"/>
          </a:schemeClr>
        </a:solidFill>
      </dgm:spPr>
      <dgm:t>
        <a:bodyPr/>
        <a:lstStyle/>
        <a:p>
          <a:r>
            <a:rPr lang="en-US" dirty="0">
              <a:solidFill>
                <a:schemeClr val="tx1"/>
              </a:solidFill>
            </a:rPr>
            <a:t>Fluid</a:t>
          </a:r>
        </a:p>
        <a:p>
          <a:r>
            <a:rPr lang="en-US" dirty="0">
              <a:solidFill>
                <a:schemeClr val="tx1"/>
              </a:solidFill>
            </a:rPr>
            <a:t>Mechanics</a:t>
          </a:r>
        </a:p>
      </dgm:t>
    </dgm:pt>
    <dgm:pt modelId="{EC6818CD-4200-402B-BD5B-EE6F059E83BD}" type="parTrans" cxnId="{935292BE-A929-4BEF-ADA2-01016CDA0858}">
      <dgm:prSet/>
      <dgm:spPr/>
      <dgm:t>
        <a:bodyPr/>
        <a:lstStyle/>
        <a:p>
          <a:endParaRPr lang="en-US"/>
        </a:p>
      </dgm:t>
    </dgm:pt>
    <dgm:pt modelId="{D4E88A53-24CA-4CF2-BE96-95F88589E8DC}" type="sibTrans" cxnId="{935292BE-A929-4BEF-ADA2-01016CDA0858}">
      <dgm:prSet/>
      <dgm:spPr/>
      <dgm:t>
        <a:bodyPr/>
        <a:lstStyle/>
        <a:p>
          <a:endParaRPr lang="en-US"/>
        </a:p>
      </dgm:t>
    </dgm:pt>
    <dgm:pt modelId="{95954573-4A90-47E4-AB11-C6F9CAABD4B9}">
      <dgm:prSet/>
      <dgm:spPr>
        <a:solidFill>
          <a:schemeClr val="bg2">
            <a:lumMod val="90000"/>
          </a:schemeClr>
        </a:solidFill>
      </dgm:spPr>
      <dgm:t>
        <a:bodyPr/>
        <a:lstStyle/>
        <a:p>
          <a:r>
            <a:rPr lang="en-US" dirty="0">
              <a:solidFill>
                <a:schemeClr val="tx1"/>
              </a:solidFill>
            </a:rPr>
            <a:t>Thermodynamics</a:t>
          </a:r>
        </a:p>
      </dgm:t>
    </dgm:pt>
    <dgm:pt modelId="{048A2C46-A74B-4133-B63D-B4FE01CB9EE3}" type="parTrans" cxnId="{9A19A201-258F-4471-A2D5-9A95C99AF2AA}">
      <dgm:prSet/>
      <dgm:spPr/>
      <dgm:t>
        <a:bodyPr/>
        <a:lstStyle/>
        <a:p>
          <a:endParaRPr lang="en-US"/>
        </a:p>
      </dgm:t>
    </dgm:pt>
    <dgm:pt modelId="{A5E4AA20-FFDF-454F-9156-B01E59A98BB7}" type="sibTrans" cxnId="{9A19A201-258F-4471-A2D5-9A95C99AF2AA}">
      <dgm:prSet/>
      <dgm:spPr/>
      <dgm:t>
        <a:bodyPr/>
        <a:lstStyle/>
        <a:p>
          <a:endParaRPr lang="en-US"/>
        </a:p>
      </dgm:t>
    </dgm:pt>
    <dgm:pt modelId="{6E0A09C0-1B6C-4EF7-B3CA-EC1258544D3A}">
      <dgm:prSet/>
      <dgm:spPr>
        <a:solidFill>
          <a:schemeClr val="bg2">
            <a:lumMod val="90000"/>
          </a:schemeClr>
        </a:solidFill>
      </dgm:spPr>
      <dgm:t>
        <a:bodyPr/>
        <a:lstStyle/>
        <a:p>
          <a:r>
            <a:rPr lang="en-US" dirty="0">
              <a:solidFill>
                <a:schemeClr val="tx1"/>
              </a:solidFill>
            </a:rPr>
            <a:t>many more….</a:t>
          </a:r>
        </a:p>
      </dgm:t>
    </dgm:pt>
    <dgm:pt modelId="{8AE3A943-F708-4179-AEFA-C0FF78AE7334}" type="parTrans" cxnId="{8683D069-6621-4919-9F41-CFA5170E08BF}">
      <dgm:prSet/>
      <dgm:spPr/>
      <dgm:t>
        <a:bodyPr/>
        <a:lstStyle/>
        <a:p>
          <a:endParaRPr lang="en-US"/>
        </a:p>
      </dgm:t>
    </dgm:pt>
    <dgm:pt modelId="{22AF73FC-42E6-4FD6-8FFA-07B2FE6DB681}" type="sibTrans" cxnId="{8683D069-6621-4919-9F41-CFA5170E08BF}">
      <dgm:prSet/>
      <dgm:spPr/>
      <dgm:t>
        <a:bodyPr/>
        <a:lstStyle/>
        <a:p>
          <a:endParaRPr lang="en-US"/>
        </a:p>
      </dgm:t>
    </dgm:pt>
    <dgm:pt modelId="{1B740550-34BB-4DBF-B5CB-E44619331268}" type="pres">
      <dgm:prSet presAssocID="{E7F79FCB-068D-426F-AA00-D9B65F7E968D}" presName="diagram" presStyleCnt="0">
        <dgm:presLayoutVars>
          <dgm:dir/>
          <dgm:resizeHandles val="exact"/>
        </dgm:presLayoutVars>
      </dgm:prSet>
      <dgm:spPr/>
    </dgm:pt>
    <dgm:pt modelId="{A8E2F256-558C-40D4-9736-A5C84B666071}" type="pres">
      <dgm:prSet presAssocID="{50AF3FC5-838B-4DEB-877E-95C05239D716}" presName="node" presStyleLbl="node1" presStyleIdx="0" presStyleCnt="5" custLinFactNeighborX="-43191">
        <dgm:presLayoutVars>
          <dgm:bulletEnabled val="1"/>
        </dgm:presLayoutVars>
      </dgm:prSet>
      <dgm:spPr>
        <a:prstGeom prst="ellipse">
          <a:avLst/>
        </a:prstGeom>
      </dgm:spPr>
    </dgm:pt>
    <dgm:pt modelId="{AD3500D3-0F4B-45FC-9FB1-37E9D288A99E}" type="pres">
      <dgm:prSet presAssocID="{A9C4B9E9-DEE5-4173-A257-1FC83A1F2324}" presName="sibTrans" presStyleCnt="0"/>
      <dgm:spPr/>
    </dgm:pt>
    <dgm:pt modelId="{733A76E6-17A5-4E39-9610-55D4A6F4415B}" type="pres">
      <dgm:prSet presAssocID="{C98550BB-209C-41D8-8DE5-06EB201C722A}" presName="node" presStyleLbl="node1" presStyleIdx="1" presStyleCnt="5" custLinFactNeighborX="2000">
        <dgm:presLayoutVars>
          <dgm:bulletEnabled val="1"/>
        </dgm:presLayoutVars>
      </dgm:prSet>
      <dgm:spPr>
        <a:prstGeom prst="ellipse">
          <a:avLst/>
        </a:prstGeom>
      </dgm:spPr>
    </dgm:pt>
    <dgm:pt modelId="{5430AD2A-B860-4750-9982-EE62F2BAE5D4}" type="pres">
      <dgm:prSet presAssocID="{35CB7AE0-B4F2-4AC1-8988-09DFED55AB32}" presName="sibTrans" presStyleCnt="0"/>
      <dgm:spPr/>
    </dgm:pt>
    <dgm:pt modelId="{4A6F3381-D902-4D39-8CFC-27F092E3E598}" type="pres">
      <dgm:prSet presAssocID="{C3DAACC2-5E39-4815-BDC8-15332A2CE570}" presName="node" presStyleLbl="node1" presStyleIdx="2" presStyleCnt="5" custLinFactNeighborX="2667">
        <dgm:presLayoutVars>
          <dgm:bulletEnabled val="1"/>
        </dgm:presLayoutVars>
      </dgm:prSet>
      <dgm:spPr>
        <a:prstGeom prst="ellipse">
          <a:avLst/>
        </a:prstGeom>
      </dgm:spPr>
    </dgm:pt>
    <dgm:pt modelId="{05709374-0BBF-41F7-8024-67BDAAF476D4}" type="pres">
      <dgm:prSet presAssocID="{D4E88A53-24CA-4CF2-BE96-95F88589E8DC}" presName="sibTrans" presStyleCnt="0"/>
      <dgm:spPr/>
    </dgm:pt>
    <dgm:pt modelId="{A6B6C25D-DD79-430E-80D3-352E5EA50662}" type="pres">
      <dgm:prSet presAssocID="{95954573-4A90-47E4-AB11-C6F9CAABD4B9}" presName="node" presStyleLbl="node1" presStyleIdx="3" presStyleCnt="5" custLinFactNeighborX="3667">
        <dgm:presLayoutVars>
          <dgm:bulletEnabled val="1"/>
        </dgm:presLayoutVars>
      </dgm:prSet>
      <dgm:spPr>
        <a:prstGeom prst="ellipse">
          <a:avLst/>
        </a:prstGeom>
      </dgm:spPr>
    </dgm:pt>
    <dgm:pt modelId="{C90F0FFA-6ACB-4E56-B28B-BDB27EFF5F20}" type="pres">
      <dgm:prSet presAssocID="{A5E4AA20-FFDF-454F-9156-B01E59A98BB7}" presName="sibTrans" presStyleCnt="0"/>
      <dgm:spPr/>
    </dgm:pt>
    <dgm:pt modelId="{7A9CCFAF-D93C-4947-8563-65BABCB85477}" type="pres">
      <dgm:prSet presAssocID="{6E0A09C0-1B6C-4EF7-B3CA-EC1258544D3A}" presName="node" presStyleLbl="node1" presStyleIdx="4" presStyleCnt="5" custLinFactNeighborX="12333">
        <dgm:presLayoutVars>
          <dgm:bulletEnabled val="1"/>
        </dgm:presLayoutVars>
      </dgm:prSet>
      <dgm:spPr>
        <a:prstGeom prst="ellipse">
          <a:avLst/>
        </a:prstGeom>
      </dgm:spPr>
    </dgm:pt>
  </dgm:ptLst>
  <dgm:cxnLst>
    <dgm:cxn modelId="{9A19A201-258F-4471-A2D5-9A95C99AF2AA}" srcId="{E7F79FCB-068D-426F-AA00-D9B65F7E968D}" destId="{95954573-4A90-47E4-AB11-C6F9CAABD4B9}" srcOrd="3" destOrd="0" parTransId="{048A2C46-A74B-4133-B63D-B4FE01CB9EE3}" sibTransId="{A5E4AA20-FFDF-454F-9156-B01E59A98BB7}"/>
    <dgm:cxn modelId="{FEBFDA01-9FD4-4CD9-959C-E1365D51C71C}" type="presOf" srcId="{95954573-4A90-47E4-AB11-C6F9CAABD4B9}" destId="{A6B6C25D-DD79-430E-80D3-352E5EA50662}" srcOrd="0" destOrd="0" presId="urn:microsoft.com/office/officeart/2005/8/layout/default"/>
    <dgm:cxn modelId="{8683D069-6621-4919-9F41-CFA5170E08BF}" srcId="{E7F79FCB-068D-426F-AA00-D9B65F7E968D}" destId="{6E0A09C0-1B6C-4EF7-B3CA-EC1258544D3A}" srcOrd="4" destOrd="0" parTransId="{8AE3A943-F708-4179-AEFA-C0FF78AE7334}" sibTransId="{22AF73FC-42E6-4FD6-8FFA-07B2FE6DB681}"/>
    <dgm:cxn modelId="{3D677D4F-36C7-4F35-9C62-99506CA53D21}" type="presOf" srcId="{E7F79FCB-068D-426F-AA00-D9B65F7E968D}" destId="{1B740550-34BB-4DBF-B5CB-E44619331268}" srcOrd="0" destOrd="0" presId="urn:microsoft.com/office/officeart/2005/8/layout/default"/>
    <dgm:cxn modelId="{48FA6E9C-55BC-442E-91FB-ED7C705C4367}" srcId="{E7F79FCB-068D-426F-AA00-D9B65F7E968D}" destId="{50AF3FC5-838B-4DEB-877E-95C05239D716}" srcOrd="0" destOrd="0" parTransId="{F9588C98-246D-4CEA-83C1-A49773D1C848}" sibTransId="{A9C4B9E9-DEE5-4173-A257-1FC83A1F2324}"/>
    <dgm:cxn modelId="{E14D13AD-5EFB-434C-9E6E-7154798F8538}" srcId="{E7F79FCB-068D-426F-AA00-D9B65F7E968D}" destId="{C98550BB-209C-41D8-8DE5-06EB201C722A}" srcOrd="1" destOrd="0" parTransId="{C8994836-5834-4DEF-987E-9A35189CDD31}" sibTransId="{35CB7AE0-B4F2-4AC1-8988-09DFED55AB32}"/>
    <dgm:cxn modelId="{BC163EBE-64BC-492F-B955-1F3C5C030C0A}" type="presOf" srcId="{C3DAACC2-5E39-4815-BDC8-15332A2CE570}" destId="{4A6F3381-D902-4D39-8CFC-27F092E3E598}" srcOrd="0" destOrd="0" presId="urn:microsoft.com/office/officeart/2005/8/layout/default"/>
    <dgm:cxn modelId="{935292BE-A929-4BEF-ADA2-01016CDA0858}" srcId="{E7F79FCB-068D-426F-AA00-D9B65F7E968D}" destId="{C3DAACC2-5E39-4815-BDC8-15332A2CE570}" srcOrd="2" destOrd="0" parTransId="{EC6818CD-4200-402B-BD5B-EE6F059E83BD}" sibTransId="{D4E88A53-24CA-4CF2-BE96-95F88589E8DC}"/>
    <dgm:cxn modelId="{AE0161C0-DE6B-4231-9837-417C42693282}" type="presOf" srcId="{50AF3FC5-838B-4DEB-877E-95C05239D716}" destId="{A8E2F256-558C-40D4-9736-A5C84B666071}" srcOrd="0" destOrd="0" presId="urn:microsoft.com/office/officeart/2005/8/layout/default"/>
    <dgm:cxn modelId="{852C41C0-48E1-4E11-8A81-C07382D542E5}" type="presOf" srcId="{6E0A09C0-1B6C-4EF7-B3CA-EC1258544D3A}" destId="{7A9CCFAF-D93C-4947-8563-65BABCB85477}" srcOrd="0" destOrd="0" presId="urn:microsoft.com/office/officeart/2005/8/layout/default"/>
    <dgm:cxn modelId="{1AC195E2-2B69-47ED-A72A-D524A2502219}" type="presOf" srcId="{C98550BB-209C-41D8-8DE5-06EB201C722A}" destId="{733A76E6-17A5-4E39-9610-55D4A6F4415B}" srcOrd="0" destOrd="0" presId="urn:microsoft.com/office/officeart/2005/8/layout/default"/>
    <dgm:cxn modelId="{CDF19061-D6E8-4FC2-96E1-5FFCD9C9479D}" type="presParOf" srcId="{1B740550-34BB-4DBF-B5CB-E44619331268}" destId="{A8E2F256-558C-40D4-9736-A5C84B666071}" srcOrd="0" destOrd="0" presId="urn:microsoft.com/office/officeart/2005/8/layout/default"/>
    <dgm:cxn modelId="{0AAFF642-C1B0-4416-B9AD-8CAA70B2B78C}" type="presParOf" srcId="{1B740550-34BB-4DBF-B5CB-E44619331268}" destId="{AD3500D3-0F4B-45FC-9FB1-37E9D288A99E}" srcOrd="1" destOrd="0" presId="urn:microsoft.com/office/officeart/2005/8/layout/default"/>
    <dgm:cxn modelId="{1DD0EED5-2E48-4ADD-A10D-BFA0D5C1A362}" type="presParOf" srcId="{1B740550-34BB-4DBF-B5CB-E44619331268}" destId="{733A76E6-17A5-4E39-9610-55D4A6F4415B}" srcOrd="2" destOrd="0" presId="urn:microsoft.com/office/officeart/2005/8/layout/default"/>
    <dgm:cxn modelId="{594051EC-EA7C-4F43-AA8E-69F07B146F0D}" type="presParOf" srcId="{1B740550-34BB-4DBF-B5CB-E44619331268}" destId="{5430AD2A-B860-4750-9982-EE62F2BAE5D4}" srcOrd="3" destOrd="0" presId="urn:microsoft.com/office/officeart/2005/8/layout/default"/>
    <dgm:cxn modelId="{C70DCBB4-97A6-4750-971E-F0107AA320D6}" type="presParOf" srcId="{1B740550-34BB-4DBF-B5CB-E44619331268}" destId="{4A6F3381-D902-4D39-8CFC-27F092E3E598}" srcOrd="4" destOrd="0" presId="urn:microsoft.com/office/officeart/2005/8/layout/default"/>
    <dgm:cxn modelId="{EB7A94E9-B355-4E18-9B2A-32C7F11709A4}" type="presParOf" srcId="{1B740550-34BB-4DBF-B5CB-E44619331268}" destId="{05709374-0BBF-41F7-8024-67BDAAF476D4}" srcOrd="5" destOrd="0" presId="urn:microsoft.com/office/officeart/2005/8/layout/default"/>
    <dgm:cxn modelId="{7ABFE600-5576-4712-A09D-6D297122293D}" type="presParOf" srcId="{1B740550-34BB-4DBF-B5CB-E44619331268}" destId="{A6B6C25D-DD79-430E-80D3-352E5EA50662}" srcOrd="6" destOrd="0" presId="urn:microsoft.com/office/officeart/2005/8/layout/default"/>
    <dgm:cxn modelId="{89907372-17DF-4E1F-BFED-BF19C676472E}" type="presParOf" srcId="{1B740550-34BB-4DBF-B5CB-E44619331268}" destId="{C90F0FFA-6ACB-4E56-B28B-BDB27EFF5F20}" srcOrd="7" destOrd="0" presId="urn:microsoft.com/office/officeart/2005/8/layout/default"/>
    <dgm:cxn modelId="{89AE295A-5745-4A8D-8392-04E9F20E9F78}" type="presParOf" srcId="{1B740550-34BB-4DBF-B5CB-E44619331268}" destId="{7A9CCFAF-D93C-4947-8563-65BABCB85477}" srcOrd="8"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DDB054-6F64-46E5-939D-812729EA318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CA58934-C36B-4FFC-81DF-DE4BDDF4BB6C}">
      <dgm:prSet phldrT="[Text]" custT="1"/>
      <dgm:spPr>
        <a:solidFill>
          <a:srgbClr val="00B050"/>
        </a:solidFill>
        <a:ln>
          <a:solidFill>
            <a:srgbClr val="00B050"/>
          </a:solidFill>
        </a:ln>
      </dgm:spPr>
      <dgm:t>
        <a:bodyPr/>
        <a:lstStyle/>
        <a:p>
          <a:r>
            <a:rPr lang="en-US" sz="2800" b="1" dirty="0"/>
            <a:t>Comparison Parameter</a:t>
          </a:r>
        </a:p>
      </dgm:t>
    </dgm:pt>
    <dgm:pt modelId="{52FA7786-AE48-43B4-96E5-86B932B57323}" type="parTrans" cxnId="{45CBF1DF-1DC0-4411-99EA-FBDB6FA498F7}">
      <dgm:prSet/>
      <dgm:spPr/>
      <dgm:t>
        <a:bodyPr/>
        <a:lstStyle/>
        <a:p>
          <a:endParaRPr lang="en-US"/>
        </a:p>
      </dgm:t>
    </dgm:pt>
    <dgm:pt modelId="{A20F6DFA-1D03-42D8-9EB2-B117E44C60F6}" type="sibTrans" cxnId="{45CBF1DF-1DC0-4411-99EA-FBDB6FA498F7}">
      <dgm:prSet/>
      <dgm:spPr/>
      <dgm:t>
        <a:bodyPr/>
        <a:lstStyle/>
        <a:p>
          <a:endParaRPr lang="en-US"/>
        </a:p>
      </dgm:t>
    </dgm:pt>
    <dgm:pt modelId="{2F514D46-5065-4F29-997A-769D5C48825C}" type="pres">
      <dgm:prSet presAssocID="{BEDDB054-6F64-46E5-939D-812729EA3187}" presName="diagram" presStyleCnt="0">
        <dgm:presLayoutVars>
          <dgm:dir/>
          <dgm:resizeHandles val="exact"/>
        </dgm:presLayoutVars>
      </dgm:prSet>
      <dgm:spPr/>
    </dgm:pt>
    <dgm:pt modelId="{02392463-B081-49F6-B32F-1D0A75E56697}" type="pres">
      <dgm:prSet presAssocID="{5CA58934-C36B-4FFC-81DF-DE4BDDF4BB6C}" presName="node" presStyleLbl="node1" presStyleIdx="0" presStyleCnt="1" custScaleX="52941" custScaleY="20357" custLinFactNeighborY="-34722">
        <dgm:presLayoutVars>
          <dgm:bulletEnabled val="1"/>
        </dgm:presLayoutVars>
      </dgm:prSet>
      <dgm:spPr>
        <a:prstGeom prst="flowChartAlternateProcess">
          <a:avLst/>
        </a:prstGeom>
      </dgm:spPr>
    </dgm:pt>
  </dgm:ptLst>
  <dgm:cxnLst>
    <dgm:cxn modelId="{B6D84781-2F36-4B78-8007-24E6F7390EF3}" type="presOf" srcId="{BEDDB054-6F64-46E5-939D-812729EA3187}" destId="{2F514D46-5065-4F29-997A-769D5C48825C}" srcOrd="0" destOrd="0" presId="urn:microsoft.com/office/officeart/2005/8/layout/default"/>
    <dgm:cxn modelId="{704BA9AA-30EE-4899-BE23-0680721DF014}" type="presOf" srcId="{5CA58934-C36B-4FFC-81DF-DE4BDDF4BB6C}" destId="{02392463-B081-49F6-B32F-1D0A75E56697}" srcOrd="0" destOrd="0" presId="urn:microsoft.com/office/officeart/2005/8/layout/default"/>
    <dgm:cxn modelId="{45CBF1DF-1DC0-4411-99EA-FBDB6FA498F7}" srcId="{BEDDB054-6F64-46E5-939D-812729EA3187}" destId="{5CA58934-C36B-4FFC-81DF-DE4BDDF4BB6C}" srcOrd="0" destOrd="0" parTransId="{52FA7786-AE48-43B4-96E5-86B932B57323}" sibTransId="{A20F6DFA-1D03-42D8-9EB2-B117E44C60F6}"/>
    <dgm:cxn modelId="{78A98C9E-F5AD-4D77-865D-9F9C53E8C9B4}" type="presParOf" srcId="{2F514D46-5065-4F29-997A-769D5C48825C}" destId="{02392463-B081-49F6-B32F-1D0A75E56697}"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16EE7B-2DA3-4A31-A726-828D77CF518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EBCDC89-3C42-446A-840F-FDCC271405DF}">
      <dgm:prSet phldrT="[Text]"/>
      <dgm:spPr/>
      <dgm:t>
        <a:bodyPr/>
        <a:lstStyle/>
        <a:p>
          <a:pPr algn="l">
            <a:buFont typeface="Wingdings" pitchFamily="2" charset="2"/>
            <a:buChar char="Ø"/>
          </a:pPr>
          <a:r>
            <a:rPr lang="en-US" b="1" dirty="0"/>
            <a:t>Effect of different nodal distributions.</a:t>
          </a:r>
          <a:endParaRPr lang="en-US" dirty="0"/>
        </a:p>
      </dgm:t>
    </dgm:pt>
    <dgm:pt modelId="{BD90FE33-3B55-46ED-8509-2F79F6CA78B8}" type="parTrans" cxnId="{BA7002F4-92C4-42B6-AA02-25FA29AF8A8B}">
      <dgm:prSet/>
      <dgm:spPr/>
      <dgm:t>
        <a:bodyPr/>
        <a:lstStyle/>
        <a:p>
          <a:endParaRPr lang="en-US"/>
        </a:p>
      </dgm:t>
    </dgm:pt>
    <dgm:pt modelId="{C14F3432-3132-470D-9E31-14A5222904A1}" type="sibTrans" cxnId="{BA7002F4-92C4-42B6-AA02-25FA29AF8A8B}">
      <dgm:prSet/>
      <dgm:spPr/>
      <dgm:t>
        <a:bodyPr/>
        <a:lstStyle/>
        <a:p>
          <a:endParaRPr lang="en-US"/>
        </a:p>
      </dgm:t>
    </dgm:pt>
    <dgm:pt modelId="{16120C38-59D9-458F-A11B-CCF41D8F0DF1}">
      <dgm:prSet phldrT="[Text]"/>
      <dgm:spPr/>
      <dgm:t>
        <a:bodyPr/>
        <a:lstStyle/>
        <a:p>
          <a:pPr algn="l">
            <a:buFont typeface="Wingdings" pitchFamily="2" charset="2"/>
            <a:buChar char="Ø"/>
          </a:pPr>
          <a:r>
            <a:rPr lang="en-US" b="1" dirty="0"/>
            <a:t>Effect of number of mass nodes.</a:t>
          </a:r>
          <a:endParaRPr lang="en-US" dirty="0"/>
        </a:p>
      </dgm:t>
    </dgm:pt>
    <dgm:pt modelId="{FA291C72-72CF-44B1-BC31-7B34344B992F}" type="parTrans" cxnId="{78B1D406-B928-494C-B51E-B5F1B8A2782F}">
      <dgm:prSet/>
      <dgm:spPr/>
      <dgm:t>
        <a:bodyPr/>
        <a:lstStyle/>
        <a:p>
          <a:endParaRPr lang="en-US"/>
        </a:p>
      </dgm:t>
    </dgm:pt>
    <dgm:pt modelId="{D5D2C52A-1295-40D9-A3E4-E333E6AD2F64}" type="sibTrans" cxnId="{78B1D406-B928-494C-B51E-B5F1B8A2782F}">
      <dgm:prSet/>
      <dgm:spPr/>
      <dgm:t>
        <a:bodyPr/>
        <a:lstStyle/>
        <a:p>
          <a:endParaRPr lang="en-US"/>
        </a:p>
      </dgm:t>
    </dgm:pt>
    <dgm:pt modelId="{745A746F-958B-49D2-B18C-59065D4F0340}">
      <dgm:prSet phldrT="[Text]"/>
      <dgm:spPr/>
      <dgm:t>
        <a:bodyPr/>
        <a:lstStyle/>
        <a:p>
          <a:pPr algn="l">
            <a:buFont typeface="Wingdings" pitchFamily="2" charset="2"/>
            <a:buChar char="Ø"/>
          </a:pPr>
          <a:r>
            <a:rPr lang="en-US" b="1" dirty="0"/>
            <a:t>Effect of volume fraction</a:t>
          </a:r>
          <a:endParaRPr lang="en-US" dirty="0"/>
        </a:p>
      </dgm:t>
    </dgm:pt>
    <dgm:pt modelId="{7BB345CD-8AFC-4017-BF98-EBDA8543DDDC}" type="parTrans" cxnId="{8DBB3650-506F-40B5-902B-6E9BCB0A894A}">
      <dgm:prSet/>
      <dgm:spPr/>
      <dgm:t>
        <a:bodyPr/>
        <a:lstStyle/>
        <a:p>
          <a:endParaRPr lang="en-US"/>
        </a:p>
      </dgm:t>
    </dgm:pt>
    <dgm:pt modelId="{2CDB6FB9-DA98-4C8E-AA19-9DA66C2C097B}" type="sibTrans" cxnId="{8DBB3650-506F-40B5-902B-6E9BCB0A894A}">
      <dgm:prSet/>
      <dgm:spPr/>
      <dgm:t>
        <a:bodyPr/>
        <a:lstStyle/>
        <a:p>
          <a:endParaRPr lang="en-US"/>
        </a:p>
      </dgm:t>
    </dgm:pt>
    <dgm:pt modelId="{213AD356-3306-4552-A056-B5E30118A205}" type="pres">
      <dgm:prSet presAssocID="{4A16EE7B-2DA3-4A31-A726-828D77CF5187}" presName="linear" presStyleCnt="0">
        <dgm:presLayoutVars>
          <dgm:dir/>
          <dgm:animLvl val="lvl"/>
          <dgm:resizeHandles val="exact"/>
        </dgm:presLayoutVars>
      </dgm:prSet>
      <dgm:spPr/>
    </dgm:pt>
    <dgm:pt modelId="{43B0107E-BDCC-480B-B252-456BF6682FAE}" type="pres">
      <dgm:prSet presAssocID="{BEBCDC89-3C42-446A-840F-FDCC271405DF}" presName="parentLin" presStyleCnt="0"/>
      <dgm:spPr/>
    </dgm:pt>
    <dgm:pt modelId="{838D12DC-A855-4720-BFB7-B50D1434CA6A}" type="pres">
      <dgm:prSet presAssocID="{BEBCDC89-3C42-446A-840F-FDCC271405DF}" presName="parentLeftMargin" presStyleLbl="node1" presStyleIdx="0" presStyleCnt="3"/>
      <dgm:spPr/>
    </dgm:pt>
    <dgm:pt modelId="{CEB7E56D-26F5-452C-82A0-EDD4FE1A09EC}" type="pres">
      <dgm:prSet presAssocID="{BEBCDC89-3C42-446A-840F-FDCC271405DF}" presName="parentText" presStyleLbl="node1" presStyleIdx="0" presStyleCnt="3" custScaleX="164551" custLinFactNeighborY="-8264">
        <dgm:presLayoutVars>
          <dgm:chMax val="0"/>
          <dgm:bulletEnabled val="1"/>
        </dgm:presLayoutVars>
      </dgm:prSet>
      <dgm:spPr/>
    </dgm:pt>
    <dgm:pt modelId="{60FBBE0B-07EC-459D-B97C-AB9890A01811}" type="pres">
      <dgm:prSet presAssocID="{BEBCDC89-3C42-446A-840F-FDCC271405DF}" presName="negativeSpace" presStyleCnt="0"/>
      <dgm:spPr/>
    </dgm:pt>
    <dgm:pt modelId="{B12BD024-8CBC-46E1-818B-5ED0BAC534A6}" type="pres">
      <dgm:prSet presAssocID="{BEBCDC89-3C42-446A-840F-FDCC271405DF}" presName="childText" presStyleLbl="conFgAcc1" presStyleIdx="0" presStyleCnt="3">
        <dgm:presLayoutVars>
          <dgm:bulletEnabled val="1"/>
        </dgm:presLayoutVars>
      </dgm:prSet>
      <dgm:spPr/>
    </dgm:pt>
    <dgm:pt modelId="{C1292E0A-E748-4584-A4CE-E42120E6AE54}" type="pres">
      <dgm:prSet presAssocID="{C14F3432-3132-470D-9E31-14A5222904A1}" presName="spaceBetweenRectangles" presStyleCnt="0"/>
      <dgm:spPr/>
    </dgm:pt>
    <dgm:pt modelId="{AEE28FAB-63A2-4EF2-85AC-01F3D15102F3}" type="pres">
      <dgm:prSet presAssocID="{16120C38-59D9-458F-A11B-CCF41D8F0DF1}" presName="parentLin" presStyleCnt="0"/>
      <dgm:spPr/>
    </dgm:pt>
    <dgm:pt modelId="{B0F878F5-2218-408D-BB93-DC20805BE557}" type="pres">
      <dgm:prSet presAssocID="{16120C38-59D9-458F-A11B-CCF41D8F0DF1}" presName="parentLeftMargin" presStyleLbl="node1" presStyleIdx="0" presStyleCnt="3"/>
      <dgm:spPr/>
    </dgm:pt>
    <dgm:pt modelId="{12910B7A-862C-45EB-8411-DC1BB29DADF6}" type="pres">
      <dgm:prSet presAssocID="{16120C38-59D9-458F-A11B-CCF41D8F0DF1}" presName="parentText" presStyleLbl="node1" presStyleIdx="1" presStyleCnt="3" custScaleX="142857">
        <dgm:presLayoutVars>
          <dgm:chMax val="0"/>
          <dgm:bulletEnabled val="1"/>
        </dgm:presLayoutVars>
      </dgm:prSet>
      <dgm:spPr/>
    </dgm:pt>
    <dgm:pt modelId="{FDE359C6-CF32-4B6B-9B1F-4140633EA032}" type="pres">
      <dgm:prSet presAssocID="{16120C38-59D9-458F-A11B-CCF41D8F0DF1}" presName="negativeSpace" presStyleCnt="0"/>
      <dgm:spPr/>
    </dgm:pt>
    <dgm:pt modelId="{0B62B147-A7CE-4A9D-B479-0B7D3F0AFFAA}" type="pres">
      <dgm:prSet presAssocID="{16120C38-59D9-458F-A11B-CCF41D8F0DF1}" presName="childText" presStyleLbl="conFgAcc1" presStyleIdx="1" presStyleCnt="3">
        <dgm:presLayoutVars>
          <dgm:bulletEnabled val="1"/>
        </dgm:presLayoutVars>
      </dgm:prSet>
      <dgm:spPr/>
    </dgm:pt>
    <dgm:pt modelId="{BB9DA0C3-1D65-4EBF-83C7-D6DEAB74AE10}" type="pres">
      <dgm:prSet presAssocID="{D5D2C52A-1295-40D9-A3E4-E333E6AD2F64}" presName="spaceBetweenRectangles" presStyleCnt="0"/>
      <dgm:spPr/>
    </dgm:pt>
    <dgm:pt modelId="{278C16D5-B8D9-4F96-AAB3-F8D3FABFC57D}" type="pres">
      <dgm:prSet presAssocID="{745A746F-958B-49D2-B18C-59065D4F0340}" presName="parentLin" presStyleCnt="0"/>
      <dgm:spPr/>
    </dgm:pt>
    <dgm:pt modelId="{070BE5B1-7619-43EC-A2EF-274E882A71B8}" type="pres">
      <dgm:prSet presAssocID="{745A746F-958B-49D2-B18C-59065D4F0340}" presName="parentLeftMargin" presStyleLbl="node1" presStyleIdx="1" presStyleCnt="3"/>
      <dgm:spPr/>
    </dgm:pt>
    <dgm:pt modelId="{C2D2A1B8-9D1C-4D64-A006-6E8F182C79E5}" type="pres">
      <dgm:prSet presAssocID="{745A746F-958B-49D2-B18C-59065D4F0340}" presName="parentText" presStyleLbl="node1" presStyleIdx="2" presStyleCnt="3" custScaleX="142857">
        <dgm:presLayoutVars>
          <dgm:chMax val="0"/>
          <dgm:bulletEnabled val="1"/>
        </dgm:presLayoutVars>
      </dgm:prSet>
      <dgm:spPr/>
    </dgm:pt>
    <dgm:pt modelId="{500C1B0E-3BBC-4B85-87AC-09C034818EA7}" type="pres">
      <dgm:prSet presAssocID="{745A746F-958B-49D2-B18C-59065D4F0340}" presName="negativeSpace" presStyleCnt="0"/>
      <dgm:spPr/>
    </dgm:pt>
    <dgm:pt modelId="{7F4C6CA7-BF06-43C2-B1F2-AEA6E1CF08D9}" type="pres">
      <dgm:prSet presAssocID="{745A746F-958B-49D2-B18C-59065D4F0340}" presName="childText" presStyleLbl="conFgAcc1" presStyleIdx="2" presStyleCnt="3">
        <dgm:presLayoutVars>
          <dgm:bulletEnabled val="1"/>
        </dgm:presLayoutVars>
      </dgm:prSet>
      <dgm:spPr/>
    </dgm:pt>
  </dgm:ptLst>
  <dgm:cxnLst>
    <dgm:cxn modelId="{3862B700-A836-4AB8-B107-E195BC6D724B}" type="presOf" srcId="{16120C38-59D9-458F-A11B-CCF41D8F0DF1}" destId="{B0F878F5-2218-408D-BB93-DC20805BE557}" srcOrd="0" destOrd="0" presId="urn:microsoft.com/office/officeart/2005/8/layout/list1"/>
    <dgm:cxn modelId="{78B1D406-B928-494C-B51E-B5F1B8A2782F}" srcId="{4A16EE7B-2DA3-4A31-A726-828D77CF5187}" destId="{16120C38-59D9-458F-A11B-CCF41D8F0DF1}" srcOrd="1" destOrd="0" parTransId="{FA291C72-72CF-44B1-BC31-7B34344B992F}" sibTransId="{D5D2C52A-1295-40D9-A3E4-E333E6AD2F64}"/>
    <dgm:cxn modelId="{38059008-436D-4745-B5EB-A66656F38F0D}" type="presOf" srcId="{4A16EE7B-2DA3-4A31-A726-828D77CF5187}" destId="{213AD356-3306-4552-A056-B5E30118A205}" srcOrd="0" destOrd="0" presId="urn:microsoft.com/office/officeart/2005/8/layout/list1"/>
    <dgm:cxn modelId="{94DF290E-066A-458F-8072-0A38DFEC83DE}" type="presOf" srcId="{745A746F-958B-49D2-B18C-59065D4F0340}" destId="{C2D2A1B8-9D1C-4D64-A006-6E8F182C79E5}" srcOrd="1" destOrd="0" presId="urn:microsoft.com/office/officeart/2005/8/layout/list1"/>
    <dgm:cxn modelId="{987ED515-4401-4821-A1F8-9A6F99870682}" type="presOf" srcId="{745A746F-958B-49D2-B18C-59065D4F0340}" destId="{070BE5B1-7619-43EC-A2EF-274E882A71B8}" srcOrd="0" destOrd="0" presId="urn:microsoft.com/office/officeart/2005/8/layout/list1"/>
    <dgm:cxn modelId="{8DBB3650-506F-40B5-902B-6E9BCB0A894A}" srcId="{4A16EE7B-2DA3-4A31-A726-828D77CF5187}" destId="{745A746F-958B-49D2-B18C-59065D4F0340}" srcOrd="2" destOrd="0" parTransId="{7BB345CD-8AFC-4017-BF98-EBDA8543DDDC}" sibTransId="{2CDB6FB9-DA98-4C8E-AA19-9DA66C2C097B}"/>
    <dgm:cxn modelId="{B4291C86-549F-457C-8D45-A45B9E83A1AC}" type="presOf" srcId="{16120C38-59D9-458F-A11B-CCF41D8F0DF1}" destId="{12910B7A-862C-45EB-8411-DC1BB29DADF6}" srcOrd="1" destOrd="0" presId="urn:microsoft.com/office/officeart/2005/8/layout/list1"/>
    <dgm:cxn modelId="{C8AE2397-1FE2-4ABD-88F6-24D5945B8C3C}" type="presOf" srcId="{BEBCDC89-3C42-446A-840F-FDCC271405DF}" destId="{CEB7E56D-26F5-452C-82A0-EDD4FE1A09EC}" srcOrd="1" destOrd="0" presId="urn:microsoft.com/office/officeart/2005/8/layout/list1"/>
    <dgm:cxn modelId="{7602ACB8-7E5B-4808-9EFE-39B61ADF1699}" type="presOf" srcId="{BEBCDC89-3C42-446A-840F-FDCC271405DF}" destId="{838D12DC-A855-4720-BFB7-B50D1434CA6A}" srcOrd="0" destOrd="0" presId="urn:microsoft.com/office/officeart/2005/8/layout/list1"/>
    <dgm:cxn modelId="{BA7002F4-92C4-42B6-AA02-25FA29AF8A8B}" srcId="{4A16EE7B-2DA3-4A31-A726-828D77CF5187}" destId="{BEBCDC89-3C42-446A-840F-FDCC271405DF}" srcOrd="0" destOrd="0" parTransId="{BD90FE33-3B55-46ED-8509-2F79F6CA78B8}" sibTransId="{C14F3432-3132-470D-9E31-14A5222904A1}"/>
    <dgm:cxn modelId="{1DC6F211-FCF1-4C32-BC45-F7497BDB3E4C}" type="presParOf" srcId="{213AD356-3306-4552-A056-B5E30118A205}" destId="{43B0107E-BDCC-480B-B252-456BF6682FAE}" srcOrd="0" destOrd="0" presId="urn:microsoft.com/office/officeart/2005/8/layout/list1"/>
    <dgm:cxn modelId="{84E0327A-F3CA-4860-95BD-4FB3C945B98C}" type="presParOf" srcId="{43B0107E-BDCC-480B-B252-456BF6682FAE}" destId="{838D12DC-A855-4720-BFB7-B50D1434CA6A}" srcOrd="0" destOrd="0" presId="urn:microsoft.com/office/officeart/2005/8/layout/list1"/>
    <dgm:cxn modelId="{F61A799D-4630-4445-9A28-29650C6DBA44}" type="presParOf" srcId="{43B0107E-BDCC-480B-B252-456BF6682FAE}" destId="{CEB7E56D-26F5-452C-82A0-EDD4FE1A09EC}" srcOrd="1" destOrd="0" presId="urn:microsoft.com/office/officeart/2005/8/layout/list1"/>
    <dgm:cxn modelId="{8A0772E9-939D-4288-A552-74307984B5B9}" type="presParOf" srcId="{213AD356-3306-4552-A056-B5E30118A205}" destId="{60FBBE0B-07EC-459D-B97C-AB9890A01811}" srcOrd="1" destOrd="0" presId="urn:microsoft.com/office/officeart/2005/8/layout/list1"/>
    <dgm:cxn modelId="{133A3FB3-2D69-4D5A-8ACB-F6B747FA72A2}" type="presParOf" srcId="{213AD356-3306-4552-A056-B5E30118A205}" destId="{B12BD024-8CBC-46E1-818B-5ED0BAC534A6}" srcOrd="2" destOrd="0" presId="urn:microsoft.com/office/officeart/2005/8/layout/list1"/>
    <dgm:cxn modelId="{160F4F9C-2540-4154-BB7D-1A8D2E1C74D4}" type="presParOf" srcId="{213AD356-3306-4552-A056-B5E30118A205}" destId="{C1292E0A-E748-4584-A4CE-E42120E6AE54}" srcOrd="3" destOrd="0" presId="urn:microsoft.com/office/officeart/2005/8/layout/list1"/>
    <dgm:cxn modelId="{92D0E005-2D7B-4204-8E4E-F5BDCC521231}" type="presParOf" srcId="{213AD356-3306-4552-A056-B5E30118A205}" destId="{AEE28FAB-63A2-4EF2-85AC-01F3D15102F3}" srcOrd="4" destOrd="0" presId="urn:microsoft.com/office/officeart/2005/8/layout/list1"/>
    <dgm:cxn modelId="{2DFFAF04-8E90-4B77-8CE7-F30B9865318F}" type="presParOf" srcId="{AEE28FAB-63A2-4EF2-85AC-01F3D15102F3}" destId="{B0F878F5-2218-408D-BB93-DC20805BE557}" srcOrd="0" destOrd="0" presId="urn:microsoft.com/office/officeart/2005/8/layout/list1"/>
    <dgm:cxn modelId="{861E198A-AC83-49A1-A76D-6AA5B39281D3}" type="presParOf" srcId="{AEE28FAB-63A2-4EF2-85AC-01F3D15102F3}" destId="{12910B7A-862C-45EB-8411-DC1BB29DADF6}" srcOrd="1" destOrd="0" presId="urn:microsoft.com/office/officeart/2005/8/layout/list1"/>
    <dgm:cxn modelId="{9A8B18C6-9A03-402C-84D9-F34E366089AF}" type="presParOf" srcId="{213AD356-3306-4552-A056-B5E30118A205}" destId="{FDE359C6-CF32-4B6B-9B1F-4140633EA032}" srcOrd="5" destOrd="0" presId="urn:microsoft.com/office/officeart/2005/8/layout/list1"/>
    <dgm:cxn modelId="{BEC0D69A-21A3-472F-B63B-CCD3D423F463}" type="presParOf" srcId="{213AD356-3306-4552-A056-B5E30118A205}" destId="{0B62B147-A7CE-4A9D-B479-0B7D3F0AFFAA}" srcOrd="6" destOrd="0" presId="urn:microsoft.com/office/officeart/2005/8/layout/list1"/>
    <dgm:cxn modelId="{981EF684-2584-44FA-A6A9-614CBC40F56C}" type="presParOf" srcId="{213AD356-3306-4552-A056-B5E30118A205}" destId="{BB9DA0C3-1D65-4EBF-83C7-D6DEAB74AE10}" srcOrd="7" destOrd="0" presId="urn:microsoft.com/office/officeart/2005/8/layout/list1"/>
    <dgm:cxn modelId="{BEDB0B47-6499-44F4-8AE5-C62688731532}" type="presParOf" srcId="{213AD356-3306-4552-A056-B5E30118A205}" destId="{278C16D5-B8D9-4F96-AAB3-F8D3FABFC57D}" srcOrd="8" destOrd="0" presId="urn:microsoft.com/office/officeart/2005/8/layout/list1"/>
    <dgm:cxn modelId="{740EED42-1CDF-4D47-8981-6F68A5916551}" type="presParOf" srcId="{278C16D5-B8D9-4F96-AAB3-F8D3FABFC57D}" destId="{070BE5B1-7619-43EC-A2EF-274E882A71B8}" srcOrd="0" destOrd="0" presId="urn:microsoft.com/office/officeart/2005/8/layout/list1"/>
    <dgm:cxn modelId="{26AE268D-671C-4AD0-B7A2-630BBDBE8CDA}" type="presParOf" srcId="{278C16D5-B8D9-4F96-AAB3-F8D3FABFC57D}" destId="{C2D2A1B8-9D1C-4D64-A006-6E8F182C79E5}" srcOrd="1" destOrd="0" presId="urn:microsoft.com/office/officeart/2005/8/layout/list1"/>
    <dgm:cxn modelId="{354204B7-AB2C-42FC-AB9E-ADCF834B6488}" type="presParOf" srcId="{213AD356-3306-4552-A056-B5E30118A205}" destId="{500C1B0E-3BBC-4B85-87AC-09C034818EA7}" srcOrd="9" destOrd="0" presId="urn:microsoft.com/office/officeart/2005/8/layout/list1"/>
    <dgm:cxn modelId="{D215B7AC-967E-426A-AE06-7CB4EB849971}" type="presParOf" srcId="{213AD356-3306-4552-A056-B5E30118A205}" destId="{7F4C6CA7-BF06-43C2-B1F2-AEA6E1CF08D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428E1-C7B2-4D98-82DB-50C7143B2359}">
      <dsp:nvSpPr>
        <dsp:cNvPr id="0" name=""/>
        <dsp:cNvSpPr/>
      </dsp:nvSpPr>
      <dsp:spPr>
        <a:xfrm>
          <a:off x="1065628" y="0"/>
          <a:ext cx="3349525" cy="1421014"/>
        </a:xfrm>
        <a:prstGeom prst="notchedRightArrow">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accent1"/>
              </a:solidFill>
            </a:rPr>
            <a:t>Why not mesh-based methods?</a:t>
          </a:r>
        </a:p>
      </dsp:txBody>
      <dsp:txXfrm>
        <a:off x="1420882" y="355254"/>
        <a:ext cx="2639018" cy="710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87278-729B-476E-A541-6CB0048CBA1E}">
      <dsp:nvSpPr>
        <dsp:cNvPr id="0" name=""/>
        <dsp:cNvSpPr/>
      </dsp:nvSpPr>
      <dsp:spPr>
        <a:xfrm>
          <a:off x="0" y="40639"/>
          <a:ext cx="3505200" cy="2103120"/>
        </a:xfrm>
        <a:prstGeom prst="irregularSeal2">
          <a:avLst/>
        </a:prstGeom>
        <a:solidFill>
          <a:srgbClr val="92D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Mesh-less methods</a:t>
          </a:r>
        </a:p>
      </dsp:txBody>
      <dsp:txXfrm>
        <a:off x="871756" y="662033"/>
        <a:ext cx="1503991" cy="930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87278-729B-476E-A541-6CB0048CBA1E}">
      <dsp:nvSpPr>
        <dsp:cNvPr id="0" name=""/>
        <dsp:cNvSpPr/>
      </dsp:nvSpPr>
      <dsp:spPr>
        <a:xfrm>
          <a:off x="135433" y="63"/>
          <a:ext cx="4682119" cy="2809271"/>
        </a:xfrm>
        <a:prstGeom prst="irregularSeal2">
          <a:avLst/>
        </a:prstGeom>
        <a:solidFill>
          <a:srgbClr val="00B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Uniform distribution is the best.</a:t>
          </a:r>
        </a:p>
      </dsp:txBody>
      <dsp:txXfrm>
        <a:off x="1299893" y="830099"/>
        <a:ext cx="2008976" cy="1242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06444-04DD-45AD-93E7-927371E6A134}">
      <dsp:nvSpPr>
        <dsp:cNvPr id="0" name=""/>
        <dsp:cNvSpPr/>
      </dsp:nvSpPr>
      <dsp:spPr>
        <a:xfrm>
          <a:off x="2813208" y="2162985"/>
          <a:ext cx="546825" cy="912486"/>
        </a:xfrm>
        <a:custGeom>
          <a:avLst/>
          <a:gdLst/>
          <a:ahLst/>
          <a:cxnLst/>
          <a:rect l="0" t="0" r="0" b="0"/>
          <a:pathLst>
            <a:path>
              <a:moveTo>
                <a:pt x="0" y="0"/>
              </a:moveTo>
              <a:lnTo>
                <a:pt x="0" y="912486"/>
              </a:lnTo>
              <a:lnTo>
                <a:pt x="546825" y="91248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CCE43-B76C-4702-958E-4806A90EF23C}">
      <dsp:nvSpPr>
        <dsp:cNvPr id="0" name=""/>
        <dsp:cNvSpPr/>
      </dsp:nvSpPr>
      <dsp:spPr>
        <a:xfrm>
          <a:off x="3048000" y="1119513"/>
          <a:ext cx="1223411" cy="308632"/>
        </a:xfrm>
        <a:custGeom>
          <a:avLst/>
          <a:gdLst/>
          <a:ahLst/>
          <a:cxnLst/>
          <a:rect l="0" t="0" r="0" b="0"/>
          <a:pathLst>
            <a:path>
              <a:moveTo>
                <a:pt x="0" y="0"/>
              </a:moveTo>
              <a:lnTo>
                <a:pt x="0" y="154316"/>
              </a:lnTo>
              <a:lnTo>
                <a:pt x="1223411" y="154316"/>
              </a:lnTo>
              <a:lnTo>
                <a:pt x="1223411" y="30863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3091C2-2D56-4437-ACC8-918F6580D63F}">
      <dsp:nvSpPr>
        <dsp:cNvPr id="0" name=""/>
        <dsp:cNvSpPr/>
      </dsp:nvSpPr>
      <dsp:spPr>
        <a:xfrm>
          <a:off x="215654" y="2162985"/>
          <a:ext cx="320728" cy="912486"/>
        </a:xfrm>
        <a:custGeom>
          <a:avLst/>
          <a:gdLst/>
          <a:ahLst/>
          <a:cxnLst/>
          <a:rect l="0" t="0" r="0" b="0"/>
          <a:pathLst>
            <a:path>
              <a:moveTo>
                <a:pt x="0" y="0"/>
              </a:moveTo>
              <a:lnTo>
                <a:pt x="0" y="912486"/>
              </a:lnTo>
              <a:lnTo>
                <a:pt x="320728" y="91248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C855B8-BCC1-443E-AFAD-55099157AEDF}">
      <dsp:nvSpPr>
        <dsp:cNvPr id="0" name=""/>
        <dsp:cNvSpPr/>
      </dsp:nvSpPr>
      <dsp:spPr>
        <a:xfrm>
          <a:off x="1070930" y="1119513"/>
          <a:ext cx="1977069" cy="308632"/>
        </a:xfrm>
        <a:custGeom>
          <a:avLst/>
          <a:gdLst/>
          <a:ahLst/>
          <a:cxnLst/>
          <a:rect l="0" t="0" r="0" b="0"/>
          <a:pathLst>
            <a:path>
              <a:moveTo>
                <a:pt x="1977069" y="0"/>
              </a:moveTo>
              <a:lnTo>
                <a:pt x="1977069" y="154316"/>
              </a:lnTo>
              <a:lnTo>
                <a:pt x="0" y="154316"/>
              </a:lnTo>
              <a:lnTo>
                <a:pt x="0" y="30863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58FC8E-B218-46C9-BCC8-D7B0766CE6D4}">
      <dsp:nvSpPr>
        <dsp:cNvPr id="0" name=""/>
        <dsp:cNvSpPr/>
      </dsp:nvSpPr>
      <dsp:spPr>
        <a:xfrm>
          <a:off x="621062" y="384674"/>
          <a:ext cx="4853875" cy="734838"/>
        </a:xfrm>
        <a:prstGeom prst="rect">
          <a:avLst/>
        </a:prstGeom>
        <a:solidFill>
          <a:srgbClr val="00B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Topology Optimization</a:t>
          </a:r>
        </a:p>
      </dsp:txBody>
      <dsp:txXfrm>
        <a:off x="621062" y="384674"/>
        <a:ext cx="4853875" cy="734838"/>
      </dsp:txXfrm>
    </dsp:sp>
    <dsp:sp modelId="{BE092D95-0140-4942-802A-BD013270ABDC}">
      <dsp:nvSpPr>
        <dsp:cNvPr id="0" name=""/>
        <dsp:cNvSpPr/>
      </dsp:nvSpPr>
      <dsp:spPr>
        <a:xfrm>
          <a:off x="1835" y="1428146"/>
          <a:ext cx="2138190" cy="7348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Physical Problem</a:t>
          </a:r>
        </a:p>
      </dsp:txBody>
      <dsp:txXfrm>
        <a:off x="1835" y="1428146"/>
        <a:ext cx="2138190" cy="734838"/>
      </dsp:txXfrm>
    </dsp:sp>
    <dsp:sp modelId="{EAAFEE5C-3EFE-4DC7-88D7-94BC84930ED6}">
      <dsp:nvSpPr>
        <dsp:cNvPr id="0" name=""/>
        <dsp:cNvSpPr/>
      </dsp:nvSpPr>
      <dsp:spPr>
        <a:xfrm>
          <a:off x="536383" y="2471617"/>
          <a:ext cx="2116365" cy="1207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EFG</a:t>
          </a:r>
        </a:p>
        <a:p>
          <a:pPr marL="0" lvl="0" indent="0" algn="ctr" defTabSz="1155700">
            <a:lnSpc>
              <a:spcPct val="90000"/>
            </a:lnSpc>
            <a:spcBef>
              <a:spcPct val="0"/>
            </a:spcBef>
            <a:spcAft>
              <a:spcPct val="35000"/>
            </a:spcAft>
            <a:buNone/>
          </a:pPr>
          <a:r>
            <a:rPr lang="en-US" sz="2600" kern="1200" dirty="0"/>
            <a:t>Method</a:t>
          </a:r>
        </a:p>
      </dsp:txBody>
      <dsp:txXfrm>
        <a:off x="536383" y="2471617"/>
        <a:ext cx="2116365" cy="1207707"/>
      </dsp:txXfrm>
    </dsp:sp>
    <dsp:sp modelId="{9C9481B0-FB35-46DA-9F98-AE842A9CDB3B}">
      <dsp:nvSpPr>
        <dsp:cNvPr id="0" name=""/>
        <dsp:cNvSpPr/>
      </dsp:nvSpPr>
      <dsp:spPr>
        <a:xfrm>
          <a:off x="2448658" y="1428146"/>
          <a:ext cx="3645506" cy="7348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Optimization Problem</a:t>
          </a:r>
        </a:p>
      </dsp:txBody>
      <dsp:txXfrm>
        <a:off x="2448658" y="1428146"/>
        <a:ext cx="3645506" cy="734838"/>
      </dsp:txXfrm>
    </dsp:sp>
    <dsp:sp modelId="{DB82F2C3-73CA-4DDB-99CE-DC52D66AC862}">
      <dsp:nvSpPr>
        <dsp:cNvPr id="0" name=""/>
        <dsp:cNvSpPr/>
      </dsp:nvSpPr>
      <dsp:spPr>
        <a:xfrm>
          <a:off x="3360034" y="2471617"/>
          <a:ext cx="1838640" cy="1207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Overvelde’s </a:t>
          </a:r>
        </a:p>
        <a:p>
          <a:pPr marL="0" lvl="0" indent="0" algn="ctr" defTabSz="1155700">
            <a:lnSpc>
              <a:spcPct val="90000"/>
            </a:lnSpc>
            <a:spcBef>
              <a:spcPct val="0"/>
            </a:spcBef>
            <a:spcAft>
              <a:spcPct val="35000"/>
            </a:spcAft>
            <a:buNone/>
          </a:pPr>
          <a:r>
            <a:rPr lang="en-US" sz="2600" kern="1200" dirty="0"/>
            <a:t>algorithm</a:t>
          </a:r>
        </a:p>
      </dsp:txBody>
      <dsp:txXfrm>
        <a:off x="3360034" y="2471617"/>
        <a:ext cx="1838640" cy="12077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428E1-C7B2-4D98-82DB-50C7143B2359}">
      <dsp:nvSpPr>
        <dsp:cNvPr id="0" name=""/>
        <dsp:cNvSpPr/>
      </dsp:nvSpPr>
      <dsp:spPr>
        <a:xfrm>
          <a:off x="762000" y="1370961"/>
          <a:ext cx="4572000" cy="1322076"/>
        </a:xfrm>
        <a:prstGeom prst="roundRect">
          <a:avLst/>
        </a:prstGeom>
        <a:solidFill>
          <a:srgbClr val="00B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 </a:t>
          </a:r>
          <a:r>
            <a:rPr lang="en-US" sz="2800" b="1" kern="1200" dirty="0"/>
            <a:t>Applications of topology optimization</a:t>
          </a:r>
          <a:endParaRPr lang="en-US" sz="2400" b="1" kern="1200" dirty="0"/>
        </a:p>
      </dsp:txBody>
      <dsp:txXfrm>
        <a:off x="826538" y="1435499"/>
        <a:ext cx="4442924" cy="1193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2F256-558C-40D4-9736-A5C84B666071}">
      <dsp:nvSpPr>
        <dsp:cNvPr id="0" name=""/>
        <dsp:cNvSpPr/>
      </dsp:nvSpPr>
      <dsp:spPr>
        <a:xfrm>
          <a:off x="0" y="241696"/>
          <a:ext cx="2500312" cy="1500187"/>
        </a:xfrm>
        <a:prstGeom prst="ellipse">
          <a:avLst/>
        </a:prstGeom>
        <a:solidFill>
          <a:schemeClr val="bg2">
            <a:lumMod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Solid </a:t>
          </a:r>
        </a:p>
        <a:p>
          <a:pPr marL="0" lvl="0" indent="0" algn="ctr" defTabSz="889000">
            <a:lnSpc>
              <a:spcPct val="90000"/>
            </a:lnSpc>
            <a:spcBef>
              <a:spcPct val="0"/>
            </a:spcBef>
            <a:spcAft>
              <a:spcPct val="35000"/>
            </a:spcAft>
            <a:buNone/>
          </a:pPr>
          <a:r>
            <a:rPr lang="en-US" sz="2000" kern="1200" dirty="0">
              <a:solidFill>
                <a:schemeClr val="tx1"/>
              </a:solidFill>
            </a:rPr>
            <a:t>mechanics</a:t>
          </a:r>
        </a:p>
      </dsp:txBody>
      <dsp:txXfrm>
        <a:off x="366162" y="461393"/>
        <a:ext cx="1767988" cy="1060793"/>
      </dsp:txXfrm>
    </dsp:sp>
    <dsp:sp modelId="{733A76E6-17A5-4E39-9610-55D4A6F4415B}">
      <dsp:nvSpPr>
        <dsp:cNvPr id="0" name=""/>
        <dsp:cNvSpPr/>
      </dsp:nvSpPr>
      <dsp:spPr>
        <a:xfrm>
          <a:off x="2800350" y="241696"/>
          <a:ext cx="2500312" cy="1500187"/>
        </a:xfrm>
        <a:prstGeom prst="ellipse">
          <a:avLst/>
        </a:prstGeom>
        <a:solidFill>
          <a:schemeClr val="bg2">
            <a:lumMod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Fracture mechanics</a:t>
          </a:r>
        </a:p>
      </dsp:txBody>
      <dsp:txXfrm>
        <a:off x="3166512" y="461393"/>
        <a:ext cx="1767988" cy="1060793"/>
      </dsp:txXfrm>
    </dsp:sp>
    <dsp:sp modelId="{4A6F3381-D902-4D39-8CFC-27F092E3E598}">
      <dsp:nvSpPr>
        <dsp:cNvPr id="0" name=""/>
        <dsp:cNvSpPr/>
      </dsp:nvSpPr>
      <dsp:spPr>
        <a:xfrm>
          <a:off x="5500687" y="241696"/>
          <a:ext cx="2500312" cy="1500187"/>
        </a:xfrm>
        <a:prstGeom prst="ellipse">
          <a:avLst/>
        </a:prstGeom>
        <a:solidFill>
          <a:schemeClr val="bg2">
            <a:lumMod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Fluid</a:t>
          </a:r>
        </a:p>
        <a:p>
          <a:pPr marL="0" lvl="0" indent="0" algn="ctr" defTabSz="889000">
            <a:lnSpc>
              <a:spcPct val="90000"/>
            </a:lnSpc>
            <a:spcBef>
              <a:spcPct val="0"/>
            </a:spcBef>
            <a:spcAft>
              <a:spcPct val="35000"/>
            </a:spcAft>
            <a:buNone/>
          </a:pPr>
          <a:r>
            <a:rPr lang="en-US" sz="2000" kern="1200" dirty="0">
              <a:solidFill>
                <a:schemeClr val="tx1"/>
              </a:solidFill>
            </a:rPr>
            <a:t>Mechanics</a:t>
          </a:r>
        </a:p>
      </dsp:txBody>
      <dsp:txXfrm>
        <a:off x="5866849" y="461393"/>
        <a:ext cx="1767988" cy="1060793"/>
      </dsp:txXfrm>
    </dsp:sp>
    <dsp:sp modelId="{A6B6C25D-DD79-430E-80D3-352E5EA50662}">
      <dsp:nvSpPr>
        <dsp:cNvPr id="0" name=""/>
        <dsp:cNvSpPr/>
      </dsp:nvSpPr>
      <dsp:spPr>
        <a:xfrm>
          <a:off x="1466858" y="1991915"/>
          <a:ext cx="2500312" cy="1500187"/>
        </a:xfrm>
        <a:prstGeom prst="ellipse">
          <a:avLst/>
        </a:prstGeom>
        <a:solidFill>
          <a:schemeClr val="bg2">
            <a:lumMod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Thermodynamics</a:t>
          </a:r>
        </a:p>
      </dsp:txBody>
      <dsp:txXfrm>
        <a:off x="1833020" y="2211612"/>
        <a:ext cx="1767988" cy="1060793"/>
      </dsp:txXfrm>
    </dsp:sp>
    <dsp:sp modelId="{7A9CCFAF-D93C-4947-8563-65BABCB85477}">
      <dsp:nvSpPr>
        <dsp:cNvPr id="0" name=""/>
        <dsp:cNvSpPr/>
      </dsp:nvSpPr>
      <dsp:spPr>
        <a:xfrm>
          <a:off x="4433879" y="1991915"/>
          <a:ext cx="2500312" cy="1500187"/>
        </a:xfrm>
        <a:prstGeom prst="ellipse">
          <a:avLst/>
        </a:prstGeom>
        <a:solidFill>
          <a:schemeClr val="bg2">
            <a:lumMod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many more….</a:t>
          </a:r>
        </a:p>
      </dsp:txBody>
      <dsp:txXfrm>
        <a:off x="4800041" y="2211612"/>
        <a:ext cx="1767988" cy="10607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92463-B081-49F6-B32F-1D0A75E56697}">
      <dsp:nvSpPr>
        <dsp:cNvPr id="0" name=""/>
        <dsp:cNvSpPr/>
      </dsp:nvSpPr>
      <dsp:spPr>
        <a:xfrm>
          <a:off x="1828806" y="192092"/>
          <a:ext cx="4114786" cy="949336"/>
        </a:xfrm>
        <a:prstGeom prst="flowChartAlternateProcess">
          <a:avLst/>
        </a:prstGeom>
        <a:solidFill>
          <a:srgbClr val="00B050"/>
        </a:solidFill>
        <a:ln w="127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Comparison Parameter</a:t>
          </a:r>
        </a:p>
      </dsp:txBody>
      <dsp:txXfrm>
        <a:off x="1875148" y="238434"/>
        <a:ext cx="4022102" cy="8566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BD024-8CBC-46E1-818B-5ED0BAC534A6}">
      <dsp:nvSpPr>
        <dsp:cNvPr id="0" name=""/>
        <dsp:cNvSpPr/>
      </dsp:nvSpPr>
      <dsp:spPr>
        <a:xfrm>
          <a:off x="0" y="464019"/>
          <a:ext cx="733425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B7E56D-26F5-452C-82A0-EDD4FE1A09EC}">
      <dsp:nvSpPr>
        <dsp:cNvPr id="0" name=""/>
        <dsp:cNvSpPr/>
      </dsp:nvSpPr>
      <dsp:spPr>
        <a:xfrm>
          <a:off x="305116" y="0"/>
          <a:ext cx="7029005" cy="91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052" tIns="0" rIns="194052" bIns="0" numCol="1" spcCol="1270" anchor="ctr" anchorCtr="0">
          <a:noAutofit/>
        </a:bodyPr>
        <a:lstStyle/>
        <a:p>
          <a:pPr marL="0" lvl="0" indent="0" algn="l" defTabSz="1377950">
            <a:lnSpc>
              <a:spcPct val="90000"/>
            </a:lnSpc>
            <a:spcBef>
              <a:spcPct val="0"/>
            </a:spcBef>
            <a:spcAft>
              <a:spcPct val="35000"/>
            </a:spcAft>
            <a:buFont typeface="Wingdings" pitchFamily="2" charset="2"/>
            <a:buNone/>
          </a:pPr>
          <a:r>
            <a:rPr lang="en-US" sz="3100" b="1" kern="1200" dirty="0"/>
            <a:t>Effect of different nodal distributions.</a:t>
          </a:r>
          <a:endParaRPr lang="en-US" sz="3100" kern="1200" dirty="0"/>
        </a:p>
      </dsp:txBody>
      <dsp:txXfrm>
        <a:off x="349788" y="44672"/>
        <a:ext cx="6939661" cy="825776"/>
      </dsp:txXfrm>
    </dsp:sp>
    <dsp:sp modelId="{0B62B147-A7CE-4A9D-B479-0B7D3F0AFFAA}">
      <dsp:nvSpPr>
        <dsp:cNvPr id="0" name=""/>
        <dsp:cNvSpPr/>
      </dsp:nvSpPr>
      <dsp:spPr>
        <a:xfrm>
          <a:off x="0" y="1870179"/>
          <a:ext cx="733425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910B7A-862C-45EB-8411-DC1BB29DADF6}">
      <dsp:nvSpPr>
        <dsp:cNvPr id="0" name=""/>
        <dsp:cNvSpPr/>
      </dsp:nvSpPr>
      <dsp:spPr>
        <a:xfrm>
          <a:off x="349164" y="1412619"/>
          <a:ext cx="6983287" cy="91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052" tIns="0" rIns="194052" bIns="0" numCol="1" spcCol="1270" anchor="ctr" anchorCtr="0">
          <a:noAutofit/>
        </a:bodyPr>
        <a:lstStyle/>
        <a:p>
          <a:pPr marL="0" lvl="0" indent="0" algn="l" defTabSz="1377950">
            <a:lnSpc>
              <a:spcPct val="90000"/>
            </a:lnSpc>
            <a:spcBef>
              <a:spcPct val="0"/>
            </a:spcBef>
            <a:spcAft>
              <a:spcPct val="35000"/>
            </a:spcAft>
            <a:buFont typeface="Wingdings" pitchFamily="2" charset="2"/>
            <a:buNone/>
          </a:pPr>
          <a:r>
            <a:rPr lang="en-US" sz="3100" b="1" kern="1200" dirty="0"/>
            <a:t>Effect of number of mass nodes.</a:t>
          </a:r>
          <a:endParaRPr lang="en-US" sz="3100" kern="1200" dirty="0"/>
        </a:p>
      </dsp:txBody>
      <dsp:txXfrm>
        <a:off x="393836" y="1457291"/>
        <a:ext cx="6893943" cy="825776"/>
      </dsp:txXfrm>
    </dsp:sp>
    <dsp:sp modelId="{7F4C6CA7-BF06-43C2-B1F2-AEA6E1CF08D9}">
      <dsp:nvSpPr>
        <dsp:cNvPr id="0" name=""/>
        <dsp:cNvSpPr/>
      </dsp:nvSpPr>
      <dsp:spPr>
        <a:xfrm>
          <a:off x="0" y="3276340"/>
          <a:ext cx="733425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D2A1B8-9D1C-4D64-A006-6E8F182C79E5}">
      <dsp:nvSpPr>
        <dsp:cNvPr id="0" name=""/>
        <dsp:cNvSpPr/>
      </dsp:nvSpPr>
      <dsp:spPr>
        <a:xfrm>
          <a:off x="349164" y="2818780"/>
          <a:ext cx="6983287" cy="91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052" tIns="0" rIns="194052" bIns="0" numCol="1" spcCol="1270" anchor="ctr" anchorCtr="0">
          <a:noAutofit/>
        </a:bodyPr>
        <a:lstStyle/>
        <a:p>
          <a:pPr marL="0" lvl="0" indent="0" algn="l" defTabSz="1377950">
            <a:lnSpc>
              <a:spcPct val="90000"/>
            </a:lnSpc>
            <a:spcBef>
              <a:spcPct val="0"/>
            </a:spcBef>
            <a:spcAft>
              <a:spcPct val="35000"/>
            </a:spcAft>
            <a:buFont typeface="Wingdings" pitchFamily="2" charset="2"/>
            <a:buNone/>
          </a:pPr>
          <a:r>
            <a:rPr lang="en-US" sz="3100" b="1" kern="1200" dirty="0"/>
            <a:t>Effect of volume fraction</a:t>
          </a:r>
          <a:endParaRPr lang="en-US" sz="3100" kern="1200" dirty="0"/>
        </a:p>
      </dsp:txBody>
      <dsp:txXfrm>
        <a:off x="393836" y="2863452"/>
        <a:ext cx="6893943"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41BC0D-F57F-48CE-8164-8A38A8F3F224}" type="datetimeFigureOut">
              <a:rPr lang="en-US" smtClean="0"/>
              <a:t>3/30/2020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590DCC-B0B5-4C64-8D45-1E74F5CC1A4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order to define the uniform mesh for complex structures or for a discontinuous structure or problem with moving boundaries or large deformations, mesh-based methods are not the best option available as it can result into very high errors and can impose the time burden on the solution. That is why the mesh-less methods come into play as these methods utilize the nodal mesh generation approach in which there is no need to define the elements linked by nodes to approximate the solution.</a:t>
            </a:r>
          </a:p>
          <a:p>
            <a:r>
              <a:rPr lang="en-US" sz="1200" b="0" i="0" kern="1200" dirty="0">
                <a:solidFill>
                  <a:schemeClr val="tx1"/>
                </a:solidFill>
                <a:effectLst/>
                <a:latin typeface="+mn-lt"/>
                <a:ea typeface="+mn-ea"/>
                <a:cs typeface="+mn-cs"/>
              </a:rPr>
              <a:t>In the previous study, six different nodal distributions were studied out of which three were proposed and rest were already proposed</a:t>
            </a:r>
          </a:p>
        </p:txBody>
      </p:sp>
      <p:sp>
        <p:nvSpPr>
          <p:cNvPr id="4" name="Slide Number Placeholder 3"/>
          <p:cNvSpPr>
            <a:spLocks noGrp="1"/>
          </p:cNvSpPr>
          <p:nvPr>
            <p:ph type="sldNum" sz="quarter" idx="5"/>
          </p:nvPr>
        </p:nvSpPr>
        <p:spPr/>
        <p:txBody>
          <a:bodyPr/>
          <a:lstStyle/>
          <a:p>
            <a:fld id="{9F590DCC-B0B5-4C64-8D45-1E74F5CC1A42}" type="slidenum">
              <a:rPr lang="en-US" smtClean="0"/>
              <a:t>3</a:t>
            </a:fld>
            <a:endParaRPr lang="en-US"/>
          </a:p>
        </p:txBody>
      </p:sp>
    </p:spTree>
    <p:extLst>
      <p:ext uri="{BB962C8B-B14F-4D97-AF65-F5344CB8AC3E}">
        <p14:creationId xmlns:p14="http://schemas.microsoft.com/office/powerpoint/2010/main" val="1570284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the Table, it can be seen that: </a:t>
            </a:r>
          </a:p>
          <a:p>
            <a:r>
              <a:rPr lang="en-US" sz="1200" b="0" i="0" kern="1200" dirty="0">
                <a:solidFill>
                  <a:schemeClr val="tx1"/>
                </a:solidFill>
                <a:effectLst/>
                <a:latin typeface="+mn-lt"/>
                <a:ea typeface="+mn-ea"/>
                <a:cs typeface="+mn-cs"/>
              </a:rPr>
              <a:t>for test case 1, Halton sampling is the most optimal layout; </a:t>
            </a:r>
          </a:p>
          <a:p>
            <a:r>
              <a:rPr lang="en-US" sz="1200" b="0" i="0" kern="1200" dirty="0">
                <a:solidFill>
                  <a:schemeClr val="tx1"/>
                </a:solidFill>
                <a:effectLst/>
                <a:latin typeface="+mn-lt"/>
                <a:ea typeface="+mn-ea"/>
                <a:cs typeface="+mn-cs"/>
              </a:rPr>
              <a:t>for test case 2, uniform distribution has the lowest compliance value and </a:t>
            </a:r>
          </a:p>
          <a:p>
            <a:r>
              <a:rPr lang="en-US" sz="1200" b="0" i="0" kern="1200" dirty="0">
                <a:solidFill>
                  <a:schemeClr val="tx1"/>
                </a:solidFill>
                <a:effectLst/>
                <a:latin typeface="+mn-lt"/>
                <a:ea typeface="+mn-ea"/>
                <a:cs typeface="+mn-cs"/>
              </a:rPr>
              <a:t>for test case 3, LHS represents the optimal layout with a lowest compliance values.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can also be observed that compliance value of Halton sampling in each test case has very insignificant difference from the respective lowest compliance values.</a:t>
            </a:r>
            <a:endParaRPr lang="en-US" dirty="0"/>
          </a:p>
        </p:txBody>
      </p:sp>
      <p:sp>
        <p:nvSpPr>
          <p:cNvPr id="4" name="Slide Number Placeholder 3"/>
          <p:cNvSpPr>
            <a:spLocks noGrp="1"/>
          </p:cNvSpPr>
          <p:nvPr>
            <p:ph type="sldNum" sz="quarter" idx="5"/>
          </p:nvPr>
        </p:nvSpPr>
        <p:spPr/>
        <p:txBody>
          <a:bodyPr/>
          <a:lstStyle/>
          <a:p>
            <a:fld id="{9F590DCC-B0B5-4C64-8D45-1E74F5CC1A42}" type="slidenum">
              <a:rPr lang="en-US" smtClean="0"/>
              <a:t>20</a:t>
            </a:fld>
            <a:endParaRPr lang="en-US"/>
          </a:p>
        </p:txBody>
      </p:sp>
    </p:spTree>
    <p:extLst>
      <p:ext uri="{BB962C8B-B14F-4D97-AF65-F5344CB8AC3E}">
        <p14:creationId xmlns:p14="http://schemas.microsoft.com/office/powerpoint/2010/main" val="744616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final configurations for all the distributions shown previously (Slide 17-19) are compared to their respective initial configuration(Slide 16), it can be observed that there are some mass nodes whose contribution to the final layout configuration is insignificant. Therefore, it leads to the exhaustion of the given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order to comply with the constraint of conservation of the resources, the number of mass nodes are decreased in this section. </a:t>
            </a:r>
          </a:p>
          <a:p>
            <a:r>
              <a:rPr lang="en-US" sz="1200" b="0" i="0" kern="1200" dirty="0">
                <a:solidFill>
                  <a:schemeClr val="tx1"/>
                </a:solidFill>
                <a:effectLst/>
                <a:latin typeface="+mn-lt"/>
                <a:ea typeface="+mn-ea"/>
                <a:cs typeface="+mn-cs"/>
              </a:rPr>
              <a:t>For all the test cases, there are three cases taken: </a:t>
            </a:r>
          </a:p>
          <a:p>
            <a:r>
              <a:rPr lang="en-US" sz="1200" b="0" i="0" kern="1200" dirty="0">
                <a:solidFill>
                  <a:schemeClr val="tx1"/>
                </a:solidFill>
                <a:effectLst/>
                <a:latin typeface="+mn-lt"/>
                <a:ea typeface="+mn-ea"/>
                <a:cs typeface="+mn-cs"/>
              </a:rPr>
              <a:t>first, the number of mass nodes are taken as12 distributed along both the axis (1graph unit=1mass node); </a:t>
            </a:r>
          </a:p>
          <a:p>
            <a:r>
              <a:rPr lang="en-US" sz="1200" b="0" i="0" kern="1200" dirty="0">
                <a:solidFill>
                  <a:schemeClr val="tx1"/>
                </a:solidFill>
                <a:effectLst/>
                <a:latin typeface="+mn-lt"/>
                <a:ea typeface="+mn-ea"/>
                <a:cs typeface="+mn-cs"/>
              </a:rPr>
              <a:t>the number of nodes are taken as 2 distributed longitudinally and </a:t>
            </a:r>
          </a:p>
          <a:p>
            <a:r>
              <a:rPr lang="en-US" sz="1200" b="0" i="0" kern="1200" dirty="0">
                <a:solidFill>
                  <a:schemeClr val="tx1"/>
                </a:solidFill>
                <a:effectLst/>
                <a:latin typeface="+mn-lt"/>
                <a:ea typeface="+mn-ea"/>
                <a:cs typeface="+mn-cs"/>
              </a:rPr>
              <a:t>the number of nodes are taken as 2 but distributed transversely</a:t>
            </a:r>
          </a:p>
          <a:p>
            <a:endParaRPr lang="en-US" dirty="0"/>
          </a:p>
          <a:p>
            <a:r>
              <a:rPr lang="en-US" sz="1200" b="0" i="0" kern="1200" dirty="0">
                <a:solidFill>
                  <a:schemeClr val="tx1"/>
                </a:solidFill>
                <a:effectLst/>
                <a:latin typeface="+mn-lt"/>
                <a:ea typeface="+mn-ea"/>
                <a:cs typeface="+mn-cs"/>
              </a:rPr>
              <a:t>Also, the mass nodes are uniformly distributed in this part.</a:t>
            </a:r>
            <a:endParaRPr lang="en-US" dirty="0"/>
          </a:p>
        </p:txBody>
      </p:sp>
      <p:sp>
        <p:nvSpPr>
          <p:cNvPr id="4" name="Slide Number Placeholder 3"/>
          <p:cNvSpPr>
            <a:spLocks noGrp="1"/>
          </p:cNvSpPr>
          <p:nvPr>
            <p:ph type="sldNum" sz="quarter" idx="5"/>
          </p:nvPr>
        </p:nvSpPr>
        <p:spPr/>
        <p:txBody>
          <a:bodyPr/>
          <a:lstStyle/>
          <a:p>
            <a:fld id="{9F590DCC-B0B5-4C64-8D45-1E74F5CC1A42}" type="slidenum">
              <a:rPr lang="en-US" smtClean="0"/>
              <a:t>21</a:t>
            </a:fld>
            <a:endParaRPr lang="en-US"/>
          </a:p>
        </p:txBody>
      </p:sp>
    </p:spTree>
    <p:extLst>
      <p:ext uri="{BB962C8B-B14F-4D97-AF65-F5344CB8AC3E}">
        <p14:creationId xmlns:p14="http://schemas.microsoft.com/office/powerpoint/2010/main" val="1610209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all the results displayed in Slide 22-24, it can be observed that, </a:t>
            </a:r>
            <a:r>
              <a:rPr lang="en-US" sz="1200" b="0" i="0" kern="1200" dirty="0">
                <a:solidFill>
                  <a:schemeClr val="tx1"/>
                </a:solidFill>
                <a:effectLst/>
                <a:latin typeface="+mn-lt"/>
                <a:ea typeface="+mn-ea"/>
                <a:cs typeface="+mn-cs"/>
              </a:rPr>
              <a:t>when the number of nodes is 12, the layout is more optimized than the other two cases with 2 mass nodes and from the above table, the same observation is made.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F590DCC-B0B5-4C64-8D45-1E74F5CC1A42}" type="slidenum">
              <a:rPr lang="en-US" smtClean="0"/>
              <a:t>22</a:t>
            </a:fld>
            <a:endParaRPr lang="en-US"/>
          </a:p>
        </p:txBody>
      </p:sp>
    </p:spTree>
    <p:extLst>
      <p:ext uri="{BB962C8B-B14F-4D97-AF65-F5344CB8AC3E}">
        <p14:creationId xmlns:p14="http://schemas.microsoft.com/office/powerpoint/2010/main" val="1459216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the Table, it can be seen that: </a:t>
            </a:r>
          </a:p>
          <a:p>
            <a:r>
              <a:rPr lang="en-US" sz="1200" b="0" i="0" kern="1200" dirty="0">
                <a:solidFill>
                  <a:schemeClr val="tx1"/>
                </a:solidFill>
                <a:effectLst/>
                <a:latin typeface="+mn-lt"/>
                <a:ea typeface="+mn-ea"/>
                <a:cs typeface="+mn-cs"/>
              </a:rPr>
              <a:t>the compliance values of test cases with 2(longitudinally) are very large and hence, generates a very bad optimal solution. </a:t>
            </a:r>
          </a:p>
          <a:p>
            <a:r>
              <a:rPr lang="en-US" sz="1200" b="0" i="0" kern="1200" dirty="0">
                <a:solidFill>
                  <a:schemeClr val="tx1"/>
                </a:solidFill>
                <a:effectLst/>
                <a:latin typeface="+mn-lt"/>
                <a:ea typeface="+mn-ea"/>
                <a:cs typeface="+mn-cs"/>
              </a:rPr>
              <a:t>the solution with 2(transversely) is better than  with 2(longitudinally) but still not a very good solution. </a:t>
            </a:r>
          </a:p>
          <a:p>
            <a:r>
              <a:rPr lang="en-US" sz="1200" b="0" i="0" kern="1200" dirty="0">
                <a:solidFill>
                  <a:schemeClr val="tx1"/>
                </a:solidFill>
                <a:effectLst/>
                <a:latin typeface="+mn-lt"/>
                <a:ea typeface="+mn-ea"/>
                <a:cs typeface="+mn-cs"/>
              </a:rPr>
              <a:t>Also, Test Case 2 and Test Case 3 with 12 mass nodes gives lower compliance values than with the default number of mass nodes(100) given by previous section.</a:t>
            </a:r>
            <a:endParaRPr lang="en-US" dirty="0"/>
          </a:p>
        </p:txBody>
      </p:sp>
      <p:sp>
        <p:nvSpPr>
          <p:cNvPr id="4" name="Slide Number Placeholder 3"/>
          <p:cNvSpPr>
            <a:spLocks noGrp="1"/>
          </p:cNvSpPr>
          <p:nvPr>
            <p:ph type="sldNum" sz="quarter" idx="5"/>
          </p:nvPr>
        </p:nvSpPr>
        <p:spPr/>
        <p:txBody>
          <a:bodyPr/>
          <a:lstStyle/>
          <a:p>
            <a:fld id="{9F590DCC-B0B5-4C64-8D45-1E74F5CC1A42}" type="slidenum">
              <a:rPr lang="en-US" smtClean="0"/>
              <a:t>25</a:t>
            </a:fld>
            <a:endParaRPr lang="en-US"/>
          </a:p>
        </p:txBody>
      </p:sp>
    </p:spTree>
    <p:extLst>
      <p:ext uri="{BB962C8B-B14F-4D97-AF65-F5344CB8AC3E}">
        <p14:creationId xmlns:p14="http://schemas.microsoft.com/office/powerpoint/2010/main" val="4254292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part, the effect of volume fraction on the topology optimization is studied by taking different values for all the three test cases.</a:t>
            </a:r>
          </a:p>
          <a:p>
            <a:endParaRPr lang="en-US" sz="1200" b="0" i="0" kern="1200" dirty="0">
              <a:solidFill>
                <a:schemeClr val="tx1"/>
              </a:solidFill>
              <a:effectLst/>
              <a:latin typeface="+mn-lt"/>
              <a:ea typeface="+mn-ea"/>
              <a:cs typeface="+mn-cs"/>
            </a:endParaRPr>
          </a:p>
          <a:p>
            <a:r>
              <a:rPr lang="en-US" dirty="0"/>
              <a:t>Results displayed in Slide 26-28, r</a:t>
            </a:r>
            <a:r>
              <a:rPr lang="en-US" sz="1200" b="0" i="0" kern="1200" dirty="0">
                <a:solidFill>
                  <a:schemeClr val="tx1"/>
                </a:solidFill>
                <a:effectLst/>
                <a:latin typeface="+mn-lt"/>
                <a:ea typeface="+mn-ea"/>
                <a:cs typeface="+mn-cs"/>
              </a:rPr>
              <a:t>epresents the evolution of the structure as the volume fraction is increased. The concentration of mass increases especially at the loading elements.</a:t>
            </a:r>
            <a:endParaRPr lang="en-US" dirty="0"/>
          </a:p>
        </p:txBody>
      </p:sp>
      <p:sp>
        <p:nvSpPr>
          <p:cNvPr id="4" name="Slide Number Placeholder 3"/>
          <p:cNvSpPr>
            <a:spLocks noGrp="1"/>
          </p:cNvSpPr>
          <p:nvPr>
            <p:ph type="sldNum" sz="quarter" idx="5"/>
          </p:nvPr>
        </p:nvSpPr>
        <p:spPr/>
        <p:txBody>
          <a:bodyPr/>
          <a:lstStyle/>
          <a:p>
            <a:fld id="{9F590DCC-B0B5-4C64-8D45-1E74F5CC1A42}" type="slidenum">
              <a:rPr lang="en-US" smtClean="0"/>
              <a:t>26</a:t>
            </a:fld>
            <a:endParaRPr lang="en-US"/>
          </a:p>
        </p:txBody>
      </p:sp>
    </p:spTree>
    <p:extLst>
      <p:ext uri="{BB962C8B-B14F-4D97-AF65-F5344CB8AC3E}">
        <p14:creationId xmlns:p14="http://schemas.microsoft.com/office/powerpoint/2010/main" val="254414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Table above gives the compliance values for different values of volume fraction and It can be observed that the high compliance values are obtained with volume fraction as 0.10 and as the volume fraction is increased, there is a significant decrease in the compliance values.</a:t>
            </a:r>
            <a:endParaRPr lang="en-US" dirty="0"/>
          </a:p>
        </p:txBody>
      </p:sp>
      <p:sp>
        <p:nvSpPr>
          <p:cNvPr id="4" name="Slide Number Placeholder 3"/>
          <p:cNvSpPr>
            <a:spLocks noGrp="1"/>
          </p:cNvSpPr>
          <p:nvPr>
            <p:ph type="sldNum" sz="quarter" idx="5"/>
          </p:nvPr>
        </p:nvSpPr>
        <p:spPr/>
        <p:txBody>
          <a:bodyPr/>
          <a:lstStyle/>
          <a:p>
            <a:fld id="{9F590DCC-B0B5-4C64-8D45-1E74F5CC1A42}" type="slidenum">
              <a:rPr lang="en-US" smtClean="0"/>
              <a:t>29</a:t>
            </a:fld>
            <a:endParaRPr lang="en-US"/>
          </a:p>
        </p:txBody>
      </p:sp>
    </p:spTree>
    <p:extLst>
      <p:ext uri="{BB962C8B-B14F-4D97-AF65-F5344CB8AC3E}">
        <p14:creationId xmlns:p14="http://schemas.microsoft.com/office/powerpoint/2010/main" val="1331025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590DCC-B0B5-4C64-8D45-1E74F5CC1A42}" type="slidenum">
              <a:rPr lang="en-US" smtClean="0"/>
              <a:t>30</a:t>
            </a:fld>
            <a:endParaRPr lang="en-US"/>
          </a:p>
        </p:txBody>
      </p:sp>
    </p:spTree>
    <p:extLst>
      <p:ext uri="{BB962C8B-B14F-4D97-AF65-F5344CB8AC3E}">
        <p14:creationId xmlns:p14="http://schemas.microsoft.com/office/powerpoint/2010/main" val="186893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 By carrying out the analysis with all the six nodal distributions, it was found out that uniform distributions is the best.</a:t>
            </a:r>
            <a:endParaRPr lang="en-US" dirty="0"/>
          </a:p>
        </p:txBody>
      </p:sp>
      <p:sp>
        <p:nvSpPr>
          <p:cNvPr id="4" name="Slide Number Placeholder 3"/>
          <p:cNvSpPr>
            <a:spLocks noGrp="1"/>
          </p:cNvSpPr>
          <p:nvPr>
            <p:ph type="sldNum" sz="quarter" idx="10"/>
          </p:nvPr>
        </p:nvSpPr>
        <p:spPr/>
        <p:txBody>
          <a:bodyPr/>
          <a:lstStyle/>
          <a:p>
            <a:fld id="{9F590DCC-B0B5-4C64-8D45-1E74F5CC1A42}"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Topology optimization is composed of two components: the physical problem and the optimization problem.</a:t>
            </a:r>
          </a:p>
          <a:p>
            <a:r>
              <a:rPr lang="en-US" sz="1200" b="0" i="0" kern="1200" dirty="0">
                <a:solidFill>
                  <a:schemeClr val="tx1"/>
                </a:solidFill>
                <a:effectLst/>
                <a:latin typeface="+mn-lt"/>
                <a:ea typeface="+mn-ea"/>
                <a:cs typeface="+mn-cs"/>
              </a:rPr>
              <a:t>The state of art for the mesh-less method is done in the last semester.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Coming to the part of the topology optimization, there are various methods that has been proposed in literature for topology </a:t>
            </a:r>
            <a:r>
              <a:rPr lang="en-US" sz="1200" b="0" i="0" kern="1200" dirty="0" err="1">
                <a:solidFill>
                  <a:schemeClr val="tx1"/>
                </a:solidFill>
                <a:effectLst/>
                <a:latin typeface="+mn-lt"/>
                <a:ea typeface="+mn-ea"/>
                <a:cs typeface="+mn-cs"/>
              </a:rPr>
              <a:t>optimisation</a:t>
            </a:r>
            <a:r>
              <a:rPr lang="en-US" sz="1200" b="0" i="0" kern="1200" dirty="0">
                <a:solidFill>
                  <a:schemeClr val="tx1"/>
                </a:solidFill>
                <a:effectLst/>
                <a:latin typeface="+mn-lt"/>
                <a:ea typeface="+mn-ea"/>
                <a:cs typeface="+mn-cs"/>
              </a:rPr>
              <a:t> but the principles or algorithms by which these methods work are universal. For example, The Homogenization method; Evolutionary Structural Optimization(ESO); Solid Isotropic Material with Penalization(SIMP) etc.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optimiser</a:t>
            </a:r>
            <a:r>
              <a:rPr lang="en-US" sz="1200" b="0" i="0" kern="1200" dirty="0">
                <a:solidFill>
                  <a:schemeClr val="tx1"/>
                </a:solidFill>
                <a:effectLst/>
                <a:latin typeface="+mn-lt"/>
                <a:ea typeface="+mn-ea"/>
                <a:cs typeface="+mn-cs"/>
              </a:rPr>
              <a:t> that is used in this work has been originally proposed by </a:t>
            </a:r>
            <a:r>
              <a:rPr lang="en-US" sz="1200" b="0" i="0" kern="1200" dirty="0" err="1">
                <a:solidFill>
                  <a:schemeClr val="tx1"/>
                </a:solidFill>
                <a:effectLst/>
                <a:latin typeface="+mn-lt"/>
                <a:ea typeface="+mn-ea"/>
                <a:cs typeface="+mn-cs"/>
              </a:rPr>
              <a:t>Overvelde</a:t>
            </a:r>
            <a:r>
              <a:rPr lang="en-US" sz="1200" b="0" i="0" kern="1200" dirty="0">
                <a:solidFill>
                  <a:schemeClr val="tx1"/>
                </a:solidFill>
                <a:effectLst/>
                <a:latin typeface="+mn-lt"/>
                <a:ea typeface="+mn-ea"/>
                <a:cs typeface="+mn-cs"/>
              </a:rPr>
              <a:t>[1] that is discussed in the later slide</a:t>
            </a:r>
            <a:endParaRPr lang="en-US" dirty="0"/>
          </a:p>
        </p:txBody>
      </p:sp>
      <p:sp>
        <p:nvSpPr>
          <p:cNvPr id="4" name="Slide Number Placeholder 3"/>
          <p:cNvSpPr>
            <a:spLocks noGrp="1"/>
          </p:cNvSpPr>
          <p:nvPr>
            <p:ph type="sldNum" sz="quarter" idx="10"/>
          </p:nvPr>
        </p:nvSpPr>
        <p:spPr/>
        <p:txBody>
          <a:bodyPr/>
          <a:lstStyle/>
          <a:p>
            <a:fld id="{9F590DCC-B0B5-4C64-8D45-1E74F5CC1A42}" type="slidenum">
              <a:rPr lang="en-US" smtClean="0"/>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Since the EFG method is used to solve the physical problem, the interaction between the nodal distribution and the background mesh resulted into the discontinuities in the distribution of the material. As a result, the same nodal positions are not appropriate design variables for the optimization problem. Therefore, he defined:  the discretization nodes are fixed and are used in the EFG method to solve the physical problem and mass nodes are used to describe the material distribution using a density function which will determine the stiffness.</a:t>
            </a:r>
            <a:endParaRPr lang="en-US" dirty="0"/>
          </a:p>
        </p:txBody>
      </p:sp>
      <p:sp>
        <p:nvSpPr>
          <p:cNvPr id="4" name="Slide Number Placeholder 3"/>
          <p:cNvSpPr>
            <a:spLocks noGrp="1"/>
          </p:cNvSpPr>
          <p:nvPr>
            <p:ph type="sldNum" sz="quarter" idx="5"/>
          </p:nvPr>
        </p:nvSpPr>
        <p:spPr/>
        <p:txBody>
          <a:bodyPr/>
          <a:lstStyle/>
          <a:p>
            <a:fld id="{9F590DCC-B0B5-4C64-8D45-1E74F5CC1A42}" type="slidenum">
              <a:rPr lang="en-US" smtClean="0"/>
              <a:t>8</a:t>
            </a:fld>
            <a:endParaRPr lang="en-US"/>
          </a:p>
        </p:txBody>
      </p:sp>
    </p:spTree>
    <p:extLst>
      <p:ext uri="{BB962C8B-B14F-4D97-AF65-F5344CB8AC3E}">
        <p14:creationId xmlns:p14="http://schemas.microsoft.com/office/powerpoint/2010/main" val="1435815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590DCC-B0B5-4C64-8D45-1E74F5CC1A42}" type="slidenum">
              <a:rPr lang="en-US" smtClean="0"/>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order to study the effect of distribution of the mass nodes on the topology optimization, all the three test cases are discretized using all of the above proposed distributions for mass nodes i.e., LHS; Halton sampling and Sobol sampling. Since, the proposed distributions are a type of random distributions, therefore the results are compared to only previously obtained results for uniform distribution.</a:t>
            </a:r>
            <a:endParaRPr lang="en-US" dirty="0"/>
          </a:p>
        </p:txBody>
      </p:sp>
      <p:sp>
        <p:nvSpPr>
          <p:cNvPr id="4" name="Slide Number Placeholder 3"/>
          <p:cNvSpPr>
            <a:spLocks noGrp="1"/>
          </p:cNvSpPr>
          <p:nvPr>
            <p:ph type="sldNum" sz="quarter" idx="5"/>
          </p:nvPr>
        </p:nvSpPr>
        <p:spPr/>
        <p:txBody>
          <a:bodyPr/>
          <a:lstStyle/>
          <a:p>
            <a:fld id="{9F590DCC-B0B5-4C64-8D45-1E74F5CC1A42}" type="slidenum">
              <a:rPr lang="en-US" smtClean="0"/>
              <a:t>16</a:t>
            </a:fld>
            <a:endParaRPr lang="en-US"/>
          </a:p>
        </p:txBody>
      </p:sp>
    </p:spTree>
    <p:extLst>
      <p:ext uri="{BB962C8B-B14F-4D97-AF65-F5344CB8AC3E}">
        <p14:creationId xmlns:p14="http://schemas.microsoft.com/office/powerpoint/2010/main" val="406686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test case 1, it can be observed from that the </a:t>
            </a:r>
            <a:r>
              <a:rPr lang="en-US" sz="1200" b="0" i="0" kern="1200" dirty="0" err="1">
                <a:solidFill>
                  <a:schemeClr val="tx1"/>
                </a:solidFill>
                <a:effectLst/>
                <a:latin typeface="+mn-lt"/>
                <a:ea typeface="+mn-ea"/>
                <a:cs typeface="+mn-cs"/>
              </a:rPr>
              <a:t>sobol</a:t>
            </a:r>
            <a:r>
              <a:rPr lang="en-US" sz="1200" b="0" i="0" kern="1200" dirty="0">
                <a:solidFill>
                  <a:schemeClr val="tx1"/>
                </a:solidFill>
                <a:effectLst/>
                <a:latin typeface="+mn-lt"/>
                <a:ea typeface="+mn-ea"/>
                <a:cs typeface="+mn-cs"/>
              </a:rPr>
              <a:t> sampling is more in conformity with the uniform distribution than the others.</a:t>
            </a:r>
            <a:endParaRPr lang="en-US" dirty="0"/>
          </a:p>
        </p:txBody>
      </p:sp>
      <p:sp>
        <p:nvSpPr>
          <p:cNvPr id="4" name="Slide Number Placeholder 3"/>
          <p:cNvSpPr>
            <a:spLocks noGrp="1"/>
          </p:cNvSpPr>
          <p:nvPr>
            <p:ph type="sldNum" sz="quarter" idx="5"/>
          </p:nvPr>
        </p:nvSpPr>
        <p:spPr/>
        <p:txBody>
          <a:bodyPr/>
          <a:lstStyle/>
          <a:p>
            <a:fld id="{9F590DCC-B0B5-4C64-8D45-1E74F5CC1A42}" type="slidenum">
              <a:rPr lang="en-US" smtClean="0"/>
              <a:t>17</a:t>
            </a:fld>
            <a:endParaRPr lang="en-US"/>
          </a:p>
        </p:txBody>
      </p:sp>
    </p:spTree>
    <p:extLst>
      <p:ext uri="{BB962C8B-B14F-4D97-AF65-F5344CB8AC3E}">
        <p14:creationId xmlns:p14="http://schemas.microsoft.com/office/powerpoint/2010/main" val="3250245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test case 2, it can be observed that the </a:t>
            </a:r>
            <a:r>
              <a:rPr lang="en-US" sz="1200" b="0" i="0" kern="1200" dirty="0" err="1">
                <a:solidFill>
                  <a:schemeClr val="tx1"/>
                </a:solidFill>
                <a:effectLst/>
                <a:latin typeface="+mn-lt"/>
                <a:ea typeface="+mn-ea"/>
                <a:cs typeface="+mn-cs"/>
              </a:rPr>
              <a:t>sobol</a:t>
            </a:r>
            <a:r>
              <a:rPr lang="en-US" sz="1200" b="0" i="0" kern="1200" dirty="0">
                <a:solidFill>
                  <a:schemeClr val="tx1"/>
                </a:solidFill>
                <a:effectLst/>
                <a:latin typeface="+mn-lt"/>
                <a:ea typeface="+mn-ea"/>
                <a:cs typeface="+mn-cs"/>
              </a:rPr>
              <a:t> sampling and the </a:t>
            </a:r>
            <a:r>
              <a:rPr lang="en-US" sz="1200" b="0" i="0" kern="1200" dirty="0" err="1">
                <a:solidFill>
                  <a:schemeClr val="tx1"/>
                </a:solidFill>
                <a:effectLst/>
                <a:latin typeface="+mn-lt"/>
                <a:ea typeface="+mn-ea"/>
                <a:cs typeface="+mn-cs"/>
              </a:rPr>
              <a:t>halton</a:t>
            </a:r>
            <a:r>
              <a:rPr lang="en-US" sz="1200" b="0" i="0" kern="1200" dirty="0">
                <a:solidFill>
                  <a:schemeClr val="tx1"/>
                </a:solidFill>
                <a:effectLst/>
                <a:latin typeface="+mn-lt"/>
                <a:ea typeface="+mn-ea"/>
                <a:cs typeface="+mn-cs"/>
              </a:rPr>
              <a:t> sampling represents a better fit to the uniform distribution than LHS.</a:t>
            </a:r>
            <a:endParaRPr lang="en-US" dirty="0"/>
          </a:p>
        </p:txBody>
      </p:sp>
      <p:sp>
        <p:nvSpPr>
          <p:cNvPr id="4" name="Slide Number Placeholder 3"/>
          <p:cNvSpPr>
            <a:spLocks noGrp="1"/>
          </p:cNvSpPr>
          <p:nvPr>
            <p:ph type="sldNum" sz="quarter" idx="5"/>
          </p:nvPr>
        </p:nvSpPr>
        <p:spPr/>
        <p:txBody>
          <a:bodyPr/>
          <a:lstStyle/>
          <a:p>
            <a:fld id="{9F590DCC-B0B5-4C64-8D45-1E74F5CC1A42}" type="slidenum">
              <a:rPr lang="en-US" smtClean="0"/>
              <a:t>18</a:t>
            </a:fld>
            <a:endParaRPr lang="en-US"/>
          </a:p>
        </p:txBody>
      </p:sp>
    </p:spTree>
    <p:extLst>
      <p:ext uri="{BB962C8B-B14F-4D97-AF65-F5344CB8AC3E}">
        <p14:creationId xmlns:p14="http://schemas.microsoft.com/office/powerpoint/2010/main" val="3796625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Similarly, for test case 3, it can be observed from Fig.6 that the </a:t>
            </a:r>
            <a:r>
              <a:rPr lang="en-US" sz="1200" b="0" i="0" kern="1200" dirty="0" err="1">
                <a:solidFill>
                  <a:schemeClr val="tx1"/>
                </a:solidFill>
                <a:effectLst/>
                <a:latin typeface="+mn-lt"/>
                <a:ea typeface="+mn-ea"/>
                <a:cs typeface="+mn-cs"/>
              </a:rPr>
              <a:t>sobol</a:t>
            </a:r>
            <a:r>
              <a:rPr lang="en-US" sz="1200" b="0" i="0" kern="1200" dirty="0">
                <a:solidFill>
                  <a:schemeClr val="tx1"/>
                </a:solidFill>
                <a:effectLst/>
                <a:latin typeface="+mn-lt"/>
                <a:ea typeface="+mn-ea"/>
                <a:cs typeface="+mn-cs"/>
              </a:rPr>
              <a:t> sampling and the </a:t>
            </a:r>
            <a:r>
              <a:rPr lang="en-US" sz="1200" b="0" i="0" kern="1200" dirty="0" err="1">
                <a:solidFill>
                  <a:schemeClr val="tx1"/>
                </a:solidFill>
                <a:effectLst/>
                <a:latin typeface="+mn-lt"/>
                <a:ea typeface="+mn-ea"/>
                <a:cs typeface="+mn-cs"/>
              </a:rPr>
              <a:t>halton</a:t>
            </a:r>
            <a:r>
              <a:rPr lang="en-US" sz="1200" b="0" i="0" kern="1200" dirty="0">
                <a:solidFill>
                  <a:schemeClr val="tx1"/>
                </a:solidFill>
                <a:effectLst/>
                <a:latin typeface="+mn-lt"/>
                <a:ea typeface="+mn-ea"/>
                <a:cs typeface="+mn-cs"/>
              </a:rPr>
              <a:t> sampling represent a better fit to the uniform distribution than LHS</a:t>
            </a:r>
            <a:endParaRPr lang="en-US" dirty="0"/>
          </a:p>
        </p:txBody>
      </p:sp>
      <p:sp>
        <p:nvSpPr>
          <p:cNvPr id="4" name="Slide Number Placeholder 3"/>
          <p:cNvSpPr>
            <a:spLocks noGrp="1"/>
          </p:cNvSpPr>
          <p:nvPr>
            <p:ph type="sldNum" sz="quarter" idx="5"/>
          </p:nvPr>
        </p:nvSpPr>
        <p:spPr/>
        <p:txBody>
          <a:bodyPr/>
          <a:lstStyle/>
          <a:p>
            <a:fld id="{9F590DCC-B0B5-4C64-8D45-1E74F5CC1A42}" type="slidenum">
              <a:rPr lang="en-US" smtClean="0"/>
              <a:t>19</a:t>
            </a:fld>
            <a:endParaRPr lang="en-US"/>
          </a:p>
        </p:txBody>
      </p:sp>
    </p:spTree>
    <p:extLst>
      <p:ext uri="{BB962C8B-B14F-4D97-AF65-F5344CB8AC3E}">
        <p14:creationId xmlns:p14="http://schemas.microsoft.com/office/powerpoint/2010/main" val="256157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r>
              <a:rPr lang="fr-FR"/>
              <a:t>31/03/2020</a:t>
            </a:r>
            <a:endParaRPr lang="en-US"/>
          </a:p>
        </p:txBody>
      </p:sp>
      <p:sp>
        <p:nvSpPr>
          <p:cNvPr id="17" name="Footer Placeholder 16"/>
          <p:cNvSpPr>
            <a:spLocks noGrp="1"/>
          </p:cNvSpPr>
          <p:nvPr>
            <p:ph type="ftr" sz="quarter" idx="11"/>
          </p:nvPr>
        </p:nvSpPr>
        <p:spPr/>
        <p:txBody>
          <a:bodyPr/>
          <a:lstStyle/>
          <a:p>
            <a:r>
              <a:rPr lang="en-US"/>
              <a:t>Ref-[1]</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0090995-E9AE-4D55-BBC7-F1DFD05DA4E7}"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fr-FR"/>
              <a:t>31/03/2020</a:t>
            </a:r>
            <a:endParaRPr lang="en-US"/>
          </a:p>
        </p:txBody>
      </p:sp>
      <p:sp>
        <p:nvSpPr>
          <p:cNvPr id="5" name="Footer Placeholder 4"/>
          <p:cNvSpPr>
            <a:spLocks noGrp="1"/>
          </p:cNvSpPr>
          <p:nvPr>
            <p:ph type="ftr" sz="quarter" idx="11"/>
          </p:nvPr>
        </p:nvSpPr>
        <p:spPr/>
        <p:txBody>
          <a:bodyPr/>
          <a:lstStyle/>
          <a:p>
            <a:r>
              <a:rPr lang="en-US"/>
              <a:t>Ref-[1]</a:t>
            </a:r>
          </a:p>
        </p:txBody>
      </p:sp>
      <p:sp>
        <p:nvSpPr>
          <p:cNvPr id="6" name="Slide Number Placeholder 5"/>
          <p:cNvSpPr>
            <a:spLocks noGrp="1"/>
          </p:cNvSpPr>
          <p:nvPr>
            <p:ph type="sldNum" sz="quarter" idx="12"/>
          </p:nvPr>
        </p:nvSpPr>
        <p:spPr/>
        <p:txBody>
          <a:bodyPr/>
          <a:lstStyle/>
          <a:p>
            <a:fld id="{A0090995-E9AE-4D55-BBC7-F1DFD05DA4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fr-FR"/>
              <a:t>31/03/2020</a:t>
            </a:r>
            <a:endParaRPr lang="en-US"/>
          </a:p>
        </p:txBody>
      </p:sp>
      <p:sp>
        <p:nvSpPr>
          <p:cNvPr id="5" name="Footer Placeholder 4"/>
          <p:cNvSpPr>
            <a:spLocks noGrp="1"/>
          </p:cNvSpPr>
          <p:nvPr>
            <p:ph type="ftr" sz="quarter" idx="11"/>
          </p:nvPr>
        </p:nvSpPr>
        <p:spPr/>
        <p:txBody>
          <a:bodyPr/>
          <a:lstStyle/>
          <a:p>
            <a:r>
              <a:rPr lang="en-US"/>
              <a:t>Ref-[1]</a:t>
            </a:r>
          </a:p>
        </p:txBody>
      </p:sp>
      <p:sp>
        <p:nvSpPr>
          <p:cNvPr id="6" name="Slide Number Placeholder 5"/>
          <p:cNvSpPr>
            <a:spLocks noGrp="1"/>
          </p:cNvSpPr>
          <p:nvPr>
            <p:ph type="sldNum" sz="quarter" idx="12"/>
          </p:nvPr>
        </p:nvSpPr>
        <p:spPr/>
        <p:txBody>
          <a:bodyPr/>
          <a:lstStyle/>
          <a:p>
            <a:fld id="{A0090995-E9AE-4D55-BBC7-F1DFD05DA4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fr-FR"/>
              <a:t>31/03/2020</a:t>
            </a:r>
            <a:endParaRPr lang="en-US"/>
          </a:p>
        </p:txBody>
      </p:sp>
      <p:sp>
        <p:nvSpPr>
          <p:cNvPr id="5" name="Footer Placeholder 4"/>
          <p:cNvSpPr>
            <a:spLocks noGrp="1"/>
          </p:cNvSpPr>
          <p:nvPr>
            <p:ph type="ftr" sz="quarter" idx="11"/>
          </p:nvPr>
        </p:nvSpPr>
        <p:spPr/>
        <p:txBody>
          <a:bodyPr/>
          <a:lstStyle/>
          <a:p>
            <a:r>
              <a:rPr lang="en-US"/>
              <a:t>Ref-[1]</a:t>
            </a:r>
          </a:p>
        </p:txBody>
      </p:sp>
      <p:sp>
        <p:nvSpPr>
          <p:cNvPr id="6" name="Slide Number Placeholder 5"/>
          <p:cNvSpPr>
            <a:spLocks noGrp="1"/>
          </p:cNvSpPr>
          <p:nvPr>
            <p:ph type="sldNum" sz="quarter" idx="12"/>
          </p:nvPr>
        </p:nvSpPr>
        <p:spPr/>
        <p:txBody>
          <a:bodyPr/>
          <a:lstStyle/>
          <a:p>
            <a:fld id="{A0090995-E9AE-4D55-BBC7-F1DFD05DA4E7}"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fr-FR"/>
              <a:t>31/03/2020</a:t>
            </a:r>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Ref-[1]</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0090995-E9AE-4D55-BBC7-F1DFD05DA4E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fr-FR"/>
              <a:t>31/03/2020</a:t>
            </a:r>
            <a:endParaRPr lang="en-US"/>
          </a:p>
        </p:txBody>
      </p:sp>
      <p:sp>
        <p:nvSpPr>
          <p:cNvPr id="6" name="Footer Placeholder 5"/>
          <p:cNvSpPr>
            <a:spLocks noGrp="1"/>
          </p:cNvSpPr>
          <p:nvPr>
            <p:ph type="ftr" sz="quarter" idx="11"/>
          </p:nvPr>
        </p:nvSpPr>
        <p:spPr/>
        <p:txBody>
          <a:bodyPr/>
          <a:lstStyle/>
          <a:p>
            <a:r>
              <a:rPr lang="en-US"/>
              <a:t>Ref-[1]</a:t>
            </a:r>
          </a:p>
        </p:txBody>
      </p:sp>
      <p:sp>
        <p:nvSpPr>
          <p:cNvPr id="7" name="Slide Number Placeholder 6"/>
          <p:cNvSpPr>
            <a:spLocks noGrp="1"/>
          </p:cNvSpPr>
          <p:nvPr>
            <p:ph type="sldNum" sz="quarter" idx="12"/>
          </p:nvPr>
        </p:nvSpPr>
        <p:spPr/>
        <p:txBody>
          <a:bodyPr/>
          <a:lstStyle/>
          <a:p>
            <a:fld id="{A0090995-E9AE-4D55-BBC7-F1DFD05DA4E7}"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fr-FR"/>
              <a:t>31/03/2020</a:t>
            </a:r>
            <a:endParaRPr lang="en-US"/>
          </a:p>
        </p:txBody>
      </p:sp>
      <p:sp>
        <p:nvSpPr>
          <p:cNvPr id="8" name="Footer Placeholder 7"/>
          <p:cNvSpPr>
            <a:spLocks noGrp="1"/>
          </p:cNvSpPr>
          <p:nvPr>
            <p:ph type="ftr" sz="quarter" idx="11"/>
          </p:nvPr>
        </p:nvSpPr>
        <p:spPr/>
        <p:txBody>
          <a:bodyPr/>
          <a:lstStyle/>
          <a:p>
            <a:r>
              <a:rPr lang="en-US"/>
              <a:t>Ref-[1]</a:t>
            </a:r>
          </a:p>
        </p:txBody>
      </p:sp>
      <p:sp>
        <p:nvSpPr>
          <p:cNvPr id="9" name="Slide Number Placeholder 8"/>
          <p:cNvSpPr>
            <a:spLocks noGrp="1"/>
          </p:cNvSpPr>
          <p:nvPr>
            <p:ph type="sldNum" sz="quarter" idx="12"/>
          </p:nvPr>
        </p:nvSpPr>
        <p:spPr/>
        <p:txBody>
          <a:bodyPr/>
          <a:lstStyle/>
          <a:p>
            <a:fld id="{A0090995-E9AE-4D55-BBC7-F1DFD05DA4E7}"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fr-FR"/>
              <a:t>31/03/2020</a:t>
            </a:r>
            <a:endParaRPr lang="en-US"/>
          </a:p>
        </p:txBody>
      </p:sp>
      <p:sp>
        <p:nvSpPr>
          <p:cNvPr id="4" name="Footer Placeholder 3"/>
          <p:cNvSpPr>
            <a:spLocks noGrp="1"/>
          </p:cNvSpPr>
          <p:nvPr>
            <p:ph type="ftr" sz="quarter" idx="11"/>
          </p:nvPr>
        </p:nvSpPr>
        <p:spPr/>
        <p:txBody>
          <a:bodyPr/>
          <a:lstStyle/>
          <a:p>
            <a:r>
              <a:rPr lang="en-US"/>
              <a:t>Ref-[1]</a:t>
            </a:r>
          </a:p>
        </p:txBody>
      </p:sp>
      <p:sp>
        <p:nvSpPr>
          <p:cNvPr id="5" name="Slide Number Placeholder 4"/>
          <p:cNvSpPr>
            <a:spLocks noGrp="1"/>
          </p:cNvSpPr>
          <p:nvPr>
            <p:ph type="sldNum" sz="quarter" idx="12"/>
          </p:nvPr>
        </p:nvSpPr>
        <p:spPr/>
        <p:txBody>
          <a:bodyPr/>
          <a:lstStyle/>
          <a:p>
            <a:fld id="{A0090995-E9AE-4D55-BBC7-F1DFD05DA4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t>31/03/2020</a:t>
            </a:r>
            <a:endParaRPr lang="en-US"/>
          </a:p>
        </p:txBody>
      </p:sp>
      <p:sp>
        <p:nvSpPr>
          <p:cNvPr id="3" name="Footer Placeholder 2"/>
          <p:cNvSpPr>
            <a:spLocks noGrp="1"/>
          </p:cNvSpPr>
          <p:nvPr>
            <p:ph type="ftr" sz="quarter" idx="11"/>
          </p:nvPr>
        </p:nvSpPr>
        <p:spPr/>
        <p:txBody>
          <a:bodyPr/>
          <a:lstStyle/>
          <a:p>
            <a:r>
              <a:rPr lang="en-US"/>
              <a:t>Ref-[1]</a:t>
            </a:r>
          </a:p>
        </p:txBody>
      </p:sp>
      <p:sp>
        <p:nvSpPr>
          <p:cNvPr id="4" name="Slide Number Placeholder 3"/>
          <p:cNvSpPr>
            <a:spLocks noGrp="1"/>
          </p:cNvSpPr>
          <p:nvPr>
            <p:ph type="sldNum" sz="quarter" idx="12"/>
          </p:nvPr>
        </p:nvSpPr>
        <p:spPr/>
        <p:txBody>
          <a:bodyPr/>
          <a:lstStyle/>
          <a:p>
            <a:fld id="{A0090995-E9AE-4D55-BBC7-F1DFD05DA4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fr-FR"/>
              <a:t>31/03/2020</a:t>
            </a:r>
            <a:endParaRPr lang="en-US"/>
          </a:p>
        </p:txBody>
      </p:sp>
      <p:sp>
        <p:nvSpPr>
          <p:cNvPr id="6" name="Footer Placeholder 5"/>
          <p:cNvSpPr>
            <a:spLocks noGrp="1"/>
          </p:cNvSpPr>
          <p:nvPr>
            <p:ph type="ftr" sz="quarter" idx="11"/>
          </p:nvPr>
        </p:nvSpPr>
        <p:spPr/>
        <p:txBody>
          <a:bodyPr/>
          <a:lstStyle/>
          <a:p>
            <a:r>
              <a:rPr lang="en-US"/>
              <a:t>Ref-[1]</a:t>
            </a:r>
          </a:p>
        </p:txBody>
      </p:sp>
      <p:sp>
        <p:nvSpPr>
          <p:cNvPr id="7" name="Slide Number Placeholder 6"/>
          <p:cNvSpPr>
            <a:spLocks noGrp="1"/>
          </p:cNvSpPr>
          <p:nvPr>
            <p:ph type="sldNum" sz="quarter" idx="12"/>
          </p:nvPr>
        </p:nvSpPr>
        <p:spPr/>
        <p:txBody>
          <a:bodyPr/>
          <a:lstStyle/>
          <a:p>
            <a:fld id="{A0090995-E9AE-4D55-BBC7-F1DFD05DA4E7}"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fr-FR"/>
              <a:t>31/03/2020</a:t>
            </a:r>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Ref-[1]</a:t>
            </a:r>
          </a:p>
        </p:txBody>
      </p:sp>
      <p:sp>
        <p:nvSpPr>
          <p:cNvPr id="7" name="Slide Number Placeholder 6"/>
          <p:cNvSpPr>
            <a:spLocks noGrp="1"/>
          </p:cNvSpPr>
          <p:nvPr>
            <p:ph type="sldNum" sz="quarter" idx="12"/>
          </p:nvPr>
        </p:nvSpPr>
        <p:spPr>
          <a:xfrm>
            <a:off x="146304" y="6208776"/>
            <a:ext cx="457200" cy="457200"/>
          </a:xfrm>
        </p:spPr>
        <p:txBody>
          <a:bodyPr/>
          <a:lstStyle/>
          <a:p>
            <a:fld id="{A0090995-E9AE-4D55-BBC7-F1DFD05DA4E7}"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r>
              <a:rPr lang="fr-FR"/>
              <a:t>31/03/2020</a:t>
            </a: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Ref-[1]</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0090995-E9AE-4D55-BBC7-F1DFD05DA4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7.xml"/><Relationship Id="rId7" Type="http://schemas.openxmlformats.org/officeDocument/2006/relationships/image" Target="../media/image4.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jpg"/></Relationships>
</file>

<file path=ppt/slides/_rels/slide2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 Id="rId4" Type="http://schemas.openxmlformats.org/officeDocument/2006/relationships/image" Target="../media/image42.jpg"/></Relationships>
</file>

<file path=ppt/slides/_rels/slide28.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2.xml"/><Relationship Id="rId4" Type="http://schemas.openxmlformats.org/officeDocument/2006/relationships/image" Target="../media/image45.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JP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3505200"/>
          </a:xfrm>
        </p:spPr>
        <p:txBody>
          <a:bodyPr>
            <a:normAutofit/>
          </a:bodyPr>
          <a:lstStyle/>
          <a:p>
            <a:r>
              <a:rPr lang="en-US" dirty="0">
                <a:solidFill>
                  <a:schemeClr val="tx1">
                    <a:lumMod val="85000"/>
                    <a:lumOff val="15000"/>
                  </a:schemeClr>
                </a:solidFill>
              </a:rPr>
              <a:t>Presented by:</a:t>
            </a:r>
          </a:p>
          <a:p>
            <a:r>
              <a:rPr lang="en-US" dirty="0">
                <a:solidFill>
                  <a:schemeClr val="tx1">
                    <a:lumMod val="85000"/>
                    <a:lumOff val="15000"/>
                  </a:schemeClr>
                </a:solidFill>
              </a:rPr>
              <a:t> Navpreet KAUR</a:t>
            </a:r>
          </a:p>
          <a:p>
            <a:r>
              <a:rPr lang="en-US" dirty="0">
                <a:solidFill>
                  <a:schemeClr val="tx1">
                    <a:lumMod val="85000"/>
                    <a:lumOff val="15000"/>
                  </a:schemeClr>
                </a:solidFill>
              </a:rPr>
              <a:t>  (Major: Structures + ADO)</a:t>
            </a:r>
          </a:p>
          <a:p>
            <a:endParaRPr lang="en-US" dirty="0">
              <a:solidFill>
                <a:schemeClr val="tx1">
                  <a:lumMod val="85000"/>
                  <a:lumOff val="15000"/>
                </a:schemeClr>
              </a:solidFill>
            </a:endParaRPr>
          </a:p>
          <a:p>
            <a:r>
              <a:rPr lang="en-US" dirty="0">
                <a:solidFill>
                  <a:schemeClr val="tx1">
                    <a:lumMod val="85000"/>
                    <a:lumOff val="15000"/>
                  </a:schemeClr>
                </a:solidFill>
              </a:rPr>
              <a:t>Supervisors:</a:t>
            </a:r>
          </a:p>
          <a:p>
            <a:r>
              <a:rPr lang="en-US" dirty="0">
                <a:solidFill>
                  <a:schemeClr val="tx1">
                    <a:lumMod val="85000"/>
                    <a:lumOff val="15000"/>
                  </a:schemeClr>
                </a:solidFill>
              </a:rPr>
              <a:t>Joseph MORLIER</a:t>
            </a:r>
          </a:p>
          <a:p>
            <a:r>
              <a:rPr lang="en-US" dirty="0">
                <a:solidFill>
                  <a:schemeClr val="tx1">
                    <a:lumMod val="85000"/>
                    <a:lumOff val="15000"/>
                  </a:schemeClr>
                </a:solidFill>
              </a:rPr>
              <a:t>31/03/2020</a:t>
            </a:r>
          </a:p>
        </p:txBody>
      </p:sp>
      <p:sp>
        <p:nvSpPr>
          <p:cNvPr id="2" name="Title 1"/>
          <p:cNvSpPr>
            <a:spLocks noGrp="1"/>
          </p:cNvSpPr>
          <p:nvPr>
            <p:ph type="ctrTitle"/>
          </p:nvPr>
        </p:nvSpPr>
        <p:spPr/>
        <p:txBody>
          <a:bodyPr/>
          <a:lstStyle/>
          <a:p>
            <a:r>
              <a:rPr lang="en-US" dirty="0"/>
              <a:t>Mesh-less Methods for Topology Optimization</a:t>
            </a:r>
          </a:p>
        </p:txBody>
      </p:sp>
      <p:pic>
        <p:nvPicPr>
          <p:cNvPr id="4" name="Picture 3" descr="logo.png"/>
          <p:cNvPicPr>
            <a:picLocks noChangeAspect="1"/>
          </p:cNvPicPr>
          <p:nvPr/>
        </p:nvPicPr>
        <p:blipFill>
          <a:blip r:embed="rId2" cstate="print"/>
          <a:stretch>
            <a:fillRect/>
          </a:stretch>
        </p:blipFill>
        <p:spPr>
          <a:xfrm>
            <a:off x="228600" y="100547"/>
            <a:ext cx="2095143" cy="1271053"/>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381000"/>
            <a:ext cx="7772400" cy="1143000"/>
          </a:xfrm>
        </p:spPr>
        <p:txBody>
          <a:bodyPr>
            <a:normAutofit/>
          </a:bodyPr>
          <a:lstStyle/>
          <a:p>
            <a:r>
              <a:rPr lang="en-US" b="1" dirty="0"/>
              <a:t>Introduction</a:t>
            </a:r>
            <a:endParaRPr lang="en-US" sz="4400" b="1" dirty="0"/>
          </a:p>
        </p:txBody>
      </p:sp>
      <p:sp>
        <p:nvSpPr>
          <p:cNvPr id="5" name="Date Placeholder 4"/>
          <p:cNvSpPr>
            <a:spLocks noGrp="1"/>
          </p:cNvSpPr>
          <p:nvPr>
            <p:ph type="dt" sz="half" idx="10"/>
          </p:nvPr>
        </p:nvSpPr>
        <p:spPr/>
        <p:txBody>
          <a:bodyPr/>
          <a:lstStyle/>
          <a:p>
            <a:r>
              <a:rPr lang="fr-FR"/>
              <a:t>31/03/2020</a:t>
            </a:r>
            <a:endParaRPr lang="en-US"/>
          </a:p>
        </p:txBody>
      </p:sp>
      <p:sp>
        <p:nvSpPr>
          <p:cNvPr id="6" name="Slide Number Placeholder 5"/>
          <p:cNvSpPr>
            <a:spLocks noGrp="1"/>
          </p:cNvSpPr>
          <p:nvPr>
            <p:ph type="sldNum" sz="quarter" idx="12"/>
          </p:nvPr>
        </p:nvSpPr>
        <p:spPr/>
        <p:txBody>
          <a:bodyPr/>
          <a:lstStyle/>
          <a:p>
            <a:fld id="{A0090995-E9AE-4D55-BBC7-F1DFD05DA4E7}" type="slidenum">
              <a:rPr lang="en-US" smtClean="0"/>
              <a:t>10</a:t>
            </a:fld>
            <a:endParaRPr lang="en-US"/>
          </a:p>
        </p:txBody>
      </p:sp>
      <p:graphicFrame>
        <p:nvGraphicFramePr>
          <p:cNvPr id="14" name="Content Placeholder 13"/>
          <p:cNvGraphicFramePr>
            <a:graphicFrameLocks noGrp="1"/>
          </p:cNvGraphicFramePr>
          <p:nvPr>
            <p:ph sz="quarter" idx="1"/>
          </p:nvPr>
        </p:nvGraphicFramePr>
        <p:xfrm>
          <a:off x="533400" y="685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7"/>
          <p:cNvSpPr>
            <a:spLocks noGrp="1"/>
          </p:cNvSpPr>
          <p:nvPr>
            <p:ph type="body" idx="4294967295"/>
          </p:nvPr>
        </p:nvSpPr>
        <p:spPr>
          <a:xfrm>
            <a:off x="533400" y="2209800"/>
            <a:ext cx="7620000" cy="4114800"/>
          </a:xfrm>
        </p:spPr>
        <p:txBody>
          <a:bodyPr>
            <a:normAutofit/>
          </a:bodyPr>
          <a:lstStyle/>
          <a:p>
            <a:pPr>
              <a:buNone/>
            </a:pPr>
            <a:r>
              <a:rPr lang="en-US" sz="2800" b="1" dirty="0">
                <a:solidFill>
                  <a:schemeClr val="accent1">
                    <a:lumMod val="75000"/>
                  </a:schemeClr>
                </a:solidFill>
              </a:rPr>
              <a:t>Compliance:</a:t>
            </a:r>
          </a:p>
          <a:p>
            <a:pPr algn="just">
              <a:buNone/>
            </a:pPr>
            <a:r>
              <a:rPr lang="en-US" sz="1800" dirty="0"/>
              <a:t>      	</a:t>
            </a:r>
            <a:r>
              <a:rPr lang="en-US" dirty="0"/>
              <a:t>The variable, C </a:t>
            </a:r>
            <a:r>
              <a:rPr lang="en-US" altLang="ko-KR" dirty="0"/>
              <a:t>, </a:t>
            </a:r>
            <a:r>
              <a:rPr lang="en-US" dirty="0"/>
              <a:t>denoting the compliance given by following equation, indicates the quality of the structure and it depends on the shape of the structure. </a:t>
            </a:r>
          </a:p>
          <a:p>
            <a:pPr algn="just">
              <a:buNone/>
            </a:pPr>
            <a:endParaRPr lang="en-US" dirty="0"/>
          </a:p>
          <a:p>
            <a:pPr algn="just">
              <a:buNone/>
            </a:pPr>
            <a:endParaRPr lang="en-US" dirty="0"/>
          </a:p>
          <a:p>
            <a:pPr algn="just">
              <a:buNone/>
            </a:pPr>
            <a:endParaRPr lang="en-US" dirty="0"/>
          </a:p>
          <a:p>
            <a:pPr algn="just">
              <a:buNone/>
            </a:pPr>
            <a:r>
              <a:rPr lang="en-US" dirty="0"/>
              <a:t>           The layout with the lowest value of compliance is the optimal layout of the structure.</a:t>
            </a:r>
            <a:endParaRPr lang="en-US" sz="2000" dirty="0"/>
          </a:p>
        </p:txBody>
      </p:sp>
      <p:sp>
        <p:nvSpPr>
          <p:cNvPr id="16" name="Footer Placeholder 15"/>
          <p:cNvSpPr>
            <a:spLocks noGrp="1"/>
          </p:cNvSpPr>
          <p:nvPr>
            <p:ph type="ftr" sz="quarter" idx="11"/>
          </p:nvPr>
        </p:nvSpPr>
        <p:spPr>
          <a:xfrm>
            <a:off x="4267200" y="6400800"/>
            <a:ext cx="3962400" cy="457200"/>
          </a:xfrm>
        </p:spPr>
        <p:txBody>
          <a:bodyPr/>
          <a:lstStyle/>
          <a:p>
            <a:r>
              <a:rPr lang="en-US"/>
              <a:t>Ref-[1]</a:t>
            </a:r>
            <a:endParaRPr lang="en-US" dirty="0"/>
          </a:p>
        </p:txBody>
      </p:sp>
      <p:pic>
        <p:nvPicPr>
          <p:cNvPr id="10" name="Picture 9" descr="A close up of text on a white background&#10;&#10;Description automatically generated">
            <a:extLst>
              <a:ext uri="{FF2B5EF4-FFF2-40B4-BE49-F238E27FC236}">
                <a16:creationId xmlns:a16="http://schemas.microsoft.com/office/drawing/2014/main" id="{2A84C9A9-11A9-425A-871E-BE6D4F98E94D}"/>
              </a:ext>
            </a:extLst>
          </p:cNvPr>
          <p:cNvPicPr>
            <a:picLocks noChangeAspect="1"/>
          </p:cNvPicPr>
          <p:nvPr/>
        </p:nvPicPr>
        <p:blipFill rotWithShape="1">
          <a:blip r:embed="rId7">
            <a:extLst>
              <a:ext uri="{BEBA8EAE-BF5A-486C-A8C5-ECC9F3942E4B}">
                <a14:imgProps xmlns:a14="http://schemas.microsoft.com/office/drawing/2010/main">
                  <a14:imgLayer r:embed="rId8">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23902" t="78169" r="28295" b="-1408"/>
          <a:stretch/>
        </p:blipFill>
        <p:spPr>
          <a:xfrm>
            <a:off x="1447800" y="4343400"/>
            <a:ext cx="2133600" cy="62865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F8C77D8-A81E-4565-95C3-1B89317EF231}"/>
              </a:ext>
            </a:extLst>
          </p:cNvPr>
          <p:cNvPicPr>
            <a:picLocks noChangeAspect="1"/>
          </p:cNvPicPr>
          <p:nvPr/>
        </p:nvPicPr>
        <p:blipFill rotWithShape="1">
          <a:blip r:embed="rId9">
            <a:extLst>
              <a:ext uri="{28A0092B-C50C-407E-A947-70E740481C1C}">
                <a14:useLocalDpi xmlns:a14="http://schemas.microsoft.com/office/drawing/2010/main" val="0"/>
              </a:ext>
            </a:extLst>
          </a:blip>
          <a:srcRect t="75841"/>
          <a:stretch/>
        </p:blipFill>
        <p:spPr>
          <a:xfrm>
            <a:off x="4419600" y="4572000"/>
            <a:ext cx="3697830" cy="533400"/>
          </a:xfrm>
          <a:prstGeom prst="rect">
            <a:avLst/>
          </a:prstGeom>
        </p:spPr>
      </p:pic>
      <p:sp>
        <p:nvSpPr>
          <p:cNvPr id="2" name="TextBox 1">
            <a:extLst>
              <a:ext uri="{FF2B5EF4-FFF2-40B4-BE49-F238E27FC236}">
                <a16:creationId xmlns:a16="http://schemas.microsoft.com/office/drawing/2014/main" id="{E9E27CBA-4197-4A32-9D4C-D77DCEABBBE0}"/>
              </a:ext>
            </a:extLst>
          </p:cNvPr>
          <p:cNvSpPr txBox="1"/>
          <p:nvPr/>
        </p:nvSpPr>
        <p:spPr>
          <a:xfrm>
            <a:off x="4267200" y="4126468"/>
            <a:ext cx="838200" cy="369332"/>
          </a:xfrm>
          <a:prstGeom prst="rect">
            <a:avLst/>
          </a:prstGeom>
          <a:noFill/>
        </p:spPr>
        <p:txBody>
          <a:bodyPr wrap="square" rtlCol="0">
            <a:spAutoFit/>
          </a:bodyPr>
          <a:lstStyle/>
          <a:p>
            <a:r>
              <a:rPr lang="en-US" dirty="0"/>
              <a:t>Where,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fade">
                                      <p:cBhvr>
                                        <p:cTn id="13" dur="500"/>
                                        <p:tgtEl>
                                          <p:spTgt spid="8">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Presentation</a:t>
            </a:r>
          </a:p>
        </p:txBody>
      </p:sp>
      <p:sp>
        <p:nvSpPr>
          <p:cNvPr id="3" name="Content Placeholder 2"/>
          <p:cNvSpPr>
            <a:spLocks noGrp="1"/>
          </p:cNvSpPr>
          <p:nvPr>
            <p:ph sz="quarter" idx="1"/>
          </p:nvPr>
        </p:nvSpPr>
        <p:spPr>
          <a:xfrm>
            <a:off x="914400" y="1828800"/>
            <a:ext cx="7772400" cy="4191000"/>
          </a:xfrm>
        </p:spPr>
        <p:txBody>
          <a:bodyPr>
            <a:normAutofit/>
          </a:bodyPr>
          <a:lstStyle/>
          <a:p>
            <a:pPr>
              <a:buFont typeface="Wingdings" pitchFamily="2" charset="2"/>
              <a:buChar char="Ø"/>
            </a:pPr>
            <a:r>
              <a:rPr lang="en-US" sz="3200" b="1" dirty="0"/>
              <a:t>  Summary of the previous work</a:t>
            </a:r>
          </a:p>
          <a:p>
            <a:pPr>
              <a:buFont typeface="Wingdings" pitchFamily="2" charset="2"/>
              <a:buChar char="Ø"/>
            </a:pPr>
            <a:r>
              <a:rPr lang="en-US" sz="3200" b="1" dirty="0"/>
              <a:t>  Introduction</a:t>
            </a:r>
          </a:p>
          <a:p>
            <a:pPr>
              <a:buFont typeface="Wingdings" pitchFamily="2" charset="2"/>
              <a:buChar char="Ø"/>
            </a:pPr>
            <a:r>
              <a:rPr lang="en-US" sz="3200" b="1" dirty="0"/>
              <a:t>  Problem definition (Test Cases)</a:t>
            </a:r>
          </a:p>
          <a:p>
            <a:pPr>
              <a:buFont typeface="Wingdings" pitchFamily="2" charset="2"/>
              <a:buChar char="Ø"/>
            </a:pPr>
            <a:r>
              <a:rPr lang="en-US" sz="3200" b="1" dirty="0"/>
              <a:t>  Work done and Results</a:t>
            </a:r>
          </a:p>
          <a:p>
            <a:pPr>
              <a:buFont typeface="Wingdings" pitchFamily="2" charset="2"/>
              <a:buChar char="Ø"/>
            </a:pPr>
            <a:r>
              <a:rPr lang="en-US" sz="3200" b="1" dirty="0"/>
              <a:t>  Conclusion</a:t>
            </a:r>
          </a:p>
          <a:p>
            <a:pPr>
              <a:buFont typeface="Wingdings" pitchFamily="2" charset="2"/>
              <a:buChar char="Ø"/>
            </a:pPr>
            <a:r>
              <a:rPr lang="en-US" sz="3200" b="1" dirty="0"/>
              <a:t>  References</a:t>
            </a:r>
          </a:p>
          <a:p>
            <a:pPr>
              <a:buNone/>
            </a:pPr>
            <a:endParaRPr lang="en-US" b="1" dirty="0"/>
          </a:p>
        </p:txBody>
      </p:sp>
      <p:sp>
        <p:nvSpPr>
          <p:cNvPr id="4" name="Date Placeholder 3"/>
          <p:cNvSpPr>
            <a:spLocks noGrp="1"/>
          </p:cNvSpPr>
          <p:nvPr>
            <p:ph type="dt" sz="half" idx="10"/>
          </p:nvPr>
        </p:nvSpPr>
        <p:spPr/>
        <p:txBody>
          <a:bodyPr/>
          <a:lstStyle/>
          <a:p>
            <a:r>
              <a:rPr lang="fr-FR"/>
              <a:t>31/03/2020</a:t>
            </a:r>
            <a:endParaRPr lang="fr-FR" dirty="0"/>
          </a:p>
        </p:txBody>
      </p:sp>
      <p:sp>
        <p:nvSpPr>
          <p:cNvPr id="5" name="Slide Number Placeholder 4"/>
          <p:cNvSpPr>
            <a:spLocks noGrp="1"/>
          </p:cNvSpPr>
          <p:nvPr>
            <p:ph type="sldNum" sz="quarter" idx="12"/>
          </p:nvPr>
        </p:nvSpPr>
        <p:spPr/>
        <p:txBody>
          <a:bodyPr/>
          <a:lstStyle/>
          <a:p>
            <a:fld id="{A0090995-E9AE-4D55-BBC7-F1DFD05DA4E7}" type="slidenum">
              <a:rPr lang="en-US" smtClean="0"/>
              <a:t>11</a:t>
            </a:fld>
            <a:endParaRPr lang="en-US"/>
          </a:p>
        </p:txBody>
      </p:sp>
    </p:spTree>
    <p:extLst>
      <p:ext uri="{BB962C8B-B14F-4D97-AF65-F5344CB8AC3E}">
        <p14:creationId xmlns:p14="http://schemas.microsoft.com/office/powerpoint/2010/main" val="10917255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5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7772400" cy="1143000"/>
          </a:xfrm>
        </p:spPr>
        <p:txBody>
          <a:bodyPr/>
          <a:lstStyle/>
          <a:p>
            <a:r>
              <a:rPr lang="en-US" dirty="0"/>
              <a:t> Problem Definition</a:t>
            </a:r>
          </a:p>
        </p:txBody>
      </p:sp>
      <p:sp>
        <p:nvSpPr>
          <p:cNvPr id="5" name="Date Placeholder 4"/>
          <p:cNvSpPr>
            <a:spLocks noGrp="1"/>
          </p:cNvSpPr>
          <p:nvPr>
            <p:ph type="dt" sz="half" idx="10"/>
          </p:nvPr>
        </p:nvSpPr>
        <p:spPr/>
        <p:txBody>
          <a:bodyPr/>
          <a:lstStyle/>
          <a:p>
            <a:r>
              <a:rPr lang="fr-FR"/>
              <a:t>31/03/2020</a:t>
            </a:r>
            <a:endParaRPr lang="en-US"/>
          </a:p>
        </p:txBody>
      </p:sp>
      <p:sp>
        <p:nvSpPr>
          <p:cNvPr id="6" name="Slide Number Placeholder 5"/>
          <p:cNvSpPr>
            <a:spLocks noGrp="1"/>
          </p:cNvSpPr>
          <p:nvPr>
            <p:ph type="sldNum" sz="quarter" idx="12"/>
          </p:nvPr>
        </p:nvSpPr>
        <p:spPr/>
        <p:txBody>
          <a:bodyPr/>
          <a:lstStyle/>
          <a:p>
            <a:fld id="{A0090995-E9AE-4D55-BBC7-F1DFD05DA4E7}" type="slidenum">
              <a:rPr lang="en-US" smtClean="0"/>
              <a:t>12</a:t>
            </a:fld>
            <a:endParaRPr lang="en-US"/>
          </a:p>
        </p:txBody>
      </p:sp>
      <p:grpSp>
        <p:nvGrpSpPr>
          <p:cNvPr id="12" name="Group 11">
            <a:extLst>
              <a:ext uri="{FF2B5EF4-FFF2-40B4-BE49-F238E27FC236}">
                <a16:creationId xmlns:a16="http://schemas.microsoft.com/office/drawing/2014/main" id="{431A489A-CC28-4ECE-BE14-CF2F8CDC08AA}"/>
              </a:ext>
            </a:extLst>
          </p:cNvPr>
          <p:cNvGrpSpPr/>
          <p:nvPr/>
        </p:nvGrpSpPr>
        <p:grpSpPr>
          <a:xfrm>
            <a:off x="2514607" y="838200"/>
            <a:ext cx="3962393" cy="868880"/>
            <a:chOff x="1828806" y="192092"/>
            <a:chExt cx="4114786" cy="949336"/>
          </a:xfrm>
        </p:grpSpPr>
        <p:sp>
          <p:nvSpPr>
            <p:cNvPr id="13" name="Flowchart: Alternate Process 12">
              <a:extLst>
                <a:ext uri="{FF2B5EF4-FFF2-40B4-BE49-F238E27FC236}">
                  <a16:creationId xmlns:a16="http://schemas.microsoft.com/office/drawing/2014/main" id="{598E97DD-617F-4076-A9DE-EEF9697777CD}"/>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4" name="Flowchart: Alternate Process 4">
              <a:extLst>
                <a:ext uri="{FF2B5EF4-FFF2-40B4-BE49-F238E27FC236}">
                  <a16:creationId xmlns:a16="http://schemas.microsoft.com/office/drawing/2014/main" id="{EE05427C-CCFE-46D0-8E93-3B0288DEC6EC}"/>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dirty="0"/>
                <a:t>Test Cases</a:t>
              </a:r>
              <a:endParaRPr lang="en-US" sz="2800" b="1" kern="1200" dirty="0"/>
            </a:p>
          </p:txBody>
        </p:sp>
      </p:grpSp>
      <p:sp>
        <p:nvSpPr>
          <p:cNvPr id="7" name="TextBox 6">
            <a:extLst>
              <a:ext uri="{FF2B5EF4-FFF2-40B4-BE49-F238E27FC236}">
                <a16:creationId xmlns:a16="http://schemas.microsoft.com/office/drawing/2014/main" id="{6BC8A429-A76A-4E5D-AA56-10CD6EA53ED6}"/>
              </a:ext>
            </a:extLst>
          </p:cNvPr>
          <p:cNvSpPr txBox="1"/>
          <p:nvPr/>
        </p:nvSpPr>
        <p:spPr>
          <a:xfrm>
            <a:off x="5316951" y="2362200"/>
            <a:ext cx="3750849" cy="4401205"/>
          </a:xfrm>
          <a:prstGeom prst="rect">
            <a:avLst/>
          </a:prstGeom>
          <a:noFill/>
        </p:spPr>
        <p:txBody>
          <a:bodyPr wrap="square" rtlCol="0">
            <a:spAutoFit/>
          </a:bodyPr>
          <a:lstStyle/>
          <a:p>
            <a:r>
              <a:rPr lang="en-US" sz="2000" b="1" dirty="0">
                <a:solidFill>
                  <a:schemeClr val="accent1">
                    <a:lumMod val="75000"/>
                  </a:schemeClr>
                </a:solidFill>
              </a:rPr>
              <a:t>Test Case 1</a:t>
            </a:r>
            <a:r>
              <a:rPr lang="en-US" sz="2000" b="1" dirty="0"/>
              <a:t>: Cantilever beam with dimensions 4∗1 and a downwards point load of magnitude 0.1 acting at (4,0).</a:t>
            </a:r>
          </a:p>
          <a:p>
            <a:endParaRPr lang="en-US" sz="2000" b="1" dirty="0"/>
          </a:p>
          <a:p>
            <a:endParaRPr lang="en-US" sz="2000" b="1" dirty="0"/>
          </a:p>
          <a:p>
            <a:r>
              <a:rPr lang="en-US" sz="2000" b="1" dirty="0">
                <a:solidFill>
                  <a:schemeClr val="accent1">
                    <a:lumMod val="75000"/>
                  </a:schemeClr>
                </a:solidFill>
              </a:rPr>
              <a:t>Test Case 2</a:t>
            </a:r>
            <a:r>
              <a:rPr lang="en-US" sz="2000" b="1" dirty="0"/>
              <a:t>: Cantilever beam with dimensions 4∗1 and a uniformly distributed load of 0.1 per length dimension over its length taken as load of magnitude 0.4 pointed downwards at (2,0.5).</a:t>
            </a:r>
          </a:p>
          <a:p>
            <a:br>
              <a:rPr lang="en-US" sz="2000" b="1" dirty="0"/>
            </a:br>
            <a:endParaRPr lang="en-US" sz="2000" b="1" dirty="0"/>
          </a:p>
        </p:txBody>
      </p:sp>
      <p:pic>
        <p:nvPicPr>
          <p:cNvPr id="16" name="Picture 15" descr="A picture containing circuit&#10;&#10;Description automatically generated">
            <a:extLst>
              <a:ext uri="{FF2B5EF4-FFF2-40B4-BE49-F238E27FC236}">
                <a16:creationId xmlns:a16="http://schemas.microsoft.com/office/drawing/2014/main" id="{1186B22C-FF25-4F11-B5A2-6C5996398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51" y="4366159"/>
            <a:ext cx="5149022" cy="1569521"/>
          </a:xfrm>
          <a:prstGeom prst="rect">
            <a:avLst/>
          </a:prstGeom>
        </p:spPr>
      </p:pic>
      <p:pic>
        <p:nvPicPr>
          <p:cNvPr id="18" name="Picture 17">
            <a:extLst>
              <a:ext uri="{FF2B5EF4-FFF2-40B4-BE49-F238E27FC236}">
                <a16:creationId xmlns:a16="http://schemas.microsoft.com/office/drawing/2014/main" id="{8CB6251C-D2AE-4CC6-A50A-629189FBE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 y="2251859"/>
            <a:ext cx="5248275" cy="1569520"/>
          </a:xfrm>
          <a:prstGeom prst="rect">
            <a:avLst/>
          </a:prstGeom>
        </p:spPr>
      </p:pic>
      <p:sp>
        <p:nvSpPr>
          <p:cNvPr id="20" name="Footer Placeholder 15">
            <a:extLst>
              <a:ext uri="{FF2B5EF4-FFF2-40B4-BE49-F238E27FC236}">
                <a16:creationId xmlns:a16="http://schemas.microsoft.com/office/drawing/2014/main" id="{1C5F24B4-3630-499E-89B5-F6A320092930}"/>
              </a:ext>
            </a:extLst>
          </p:cNvPr>
          <p:cNvSpPr>
            <a:spLocks noGrp="1"/>
          </p:cNvSpPr>
          <p:nvPr>
            <p:ph type="ftr" sz="quarter" idx="11"/>
          </p:nvPr>
        </p:nvSpPr>
        <p:spPr>
          <a:xfrm>
            <a:off x="4267200" y="6400800"/>
            <a:ext cx="3962400" cy="457200"/>
          </a:xfrm>
        </p:spPr>
        <p:txBody>
          <a:bodyPr/>
          <a:lstStyle/>
          <a:p>
            <a:r>
              <a:rPr lang="en-US" dirty="0"/>
              <a:t>Ref-[7]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7772400" cy="1143000"/>
          </a:xfrm>
        </p:spPr>
        <p:txBody>
          <a:bodyPr/>
          <a:lstStyle/>
          <a:p>
            <a:r>
              <a:rPr lang="en-US" dirty="0"/>
              <a:t> Problem Definition</a:t>
            </a:r>
          </a:p>
        </p:txBody>
      </p:sp>
      <p:sp>
        <p:nvSpPr>
          <p:cNvPr id="5" name="Date Placeholder 4"/>
          <p:cNvSpPr>
            <a:spLocks noGrp="1"/>
          </p:cNvSpPr>
          <p:nvPr>
            <p:ph type="dt" sz="half" idx="10"/>
          </p:nvPr>
        </p:nvSpPr>
        <p:spPr>
          <a:xfrm>
            <a:off x="6172200" y="6191250"/>
            <a:ext cx="2476500" cy="476250"/>
          </a:xfrm>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13</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734737988"/>
              </p:ext>
            </p:extLst>
          </p:nvPr>
        </p:nvGraphicFramePr>
        <p:xfrm>
          <a:off x="1828800" y="2667000"/>
          <a:ext cx="5334000" cy="3657600"/>
        </p:xfrm>
        <a:graphic>
          <a:graphicData uri="http://schemas.openxmlformats.org/drawingml/2006/table">
            <a:tbl>
              <a:tblPr firstRow="1" bandRow="1">
                <a:tableStyleId>{5C22544A-7EE6-4342-B048-85BDC9FD1C3A}</a:tableStyleId>
              </a:tblPr>
              <a:tblGrid>
                <a:gridCol w="4204810">
                  <a:extLst>
                    <a:ext uri="{9D8B030D-6E8A-4147-A177-3AD203B41FA5}">
                      <a16:colId xmlns:a16="http://schemas.microsoft.com/office/drawing/2014/main" val="20000"/>
                    </a:ext>
                  </a:extLst>
                </a:gridCol>
                <a:gridCol w="1129190">
                  <a:extLst>
                    <a:ext uri="{9D8B030D-6E8A-4147-A177-3AD203B41FA5}">
                      <a16:colId xmlns:a16="http://schemas.microsoft.com/office/drawing/2014/main" val="20001"/>
                    </a:ext>
                  </a:extLst>
                </a:gridCol>
              </a:tblGrid>
              <a:tr h="182880">
                <a:tc>
                  <a:txBody>
                    <a:bodyPr/>
                    <a:lstStyle/>
                    <a:p>
                      <a:pPr algn="l"/>
                      <a:r>
                        <a:rPr lang="en-US" dirty="0"/>
                        <a:t>Parameters</a:t>
                      </a:r>
                    </a:p>
                  </a:txBody>
                  <a:tcPr anchor="ctr"/>
                </a:tc>
                <a:tc>
                  <a:txBody>
                    <a:bodyPr/>
                    <a:lstStyle/>
                    <a:p>
                      <a:pPr algn="l"/>
                      <a:r>
                        <a:rPr lang="en-US" dirty="0"/>
                        <a:t>Values</a:t>
                      </a:r>
                    </a:p>
                  </a:txBody>
                  <a:tcPr anchor="ctr"/>
                </a:tc>
                <a:extLst>
                  <a:ext uri="{0D108BD9-81ED-4DB2-BD59-A6C34878D82A}">
                    <a16:rowId xmlns:a16="http://schemas.microsoft.com/office/drawing/2014/main" val="10000"/>
                  </a:ext>
                </a:extLst>
              </a:tr>
              <a:tr h="182880">
                <a:tc>
                  <a:txBody>
                    <a:bodyPr/>
                    <a:lstStyle/>
                    <a:p>
                      <a:pPr algn="l"/>
                      <a:r>
                        <a:rPr lang="en-US" dirty="0"/>
                        <a:t>Elasticity modulus, E</a:t>
                      </a:r>
                    </a:p>
                  </a:txBody>
                  <a:tcPr anchor="ctr"/>
                </a:tc>
                <a:tc>
                  <a:txBody>
                    <a:bodyPr/>
                    <a:lstStyle/>
                    <a:p>
                      <a:pPr algn="l"/>
                      <a:r>
                        <a:rPr lang="en-US" dirty="0"/>
                        <a:t>1 MPa</a:t>
                      </a:r>
                    </a:p>
                  </a:txBody>
                  <a:tcPr anchor="ctr"/>
                </a:tc>
                <a:extLst>
                  <a:ext uri="{0D108BD9-81ED-4DB2-BD59-A6C34878D82A}">
                    <a16:rowId xmlns:a16="http://schemas.microsoft.com/office/drawing/2014/main" val="10002"/>
                  </a:ext>
                </a:extLst>
              </a:tr>
              <a:tr h="182880">
                <a:tc>
                  <a:txBody>
                    <a:bodyPr/>
                    <a:lstStyle/>
                    <a:p>
                      <a:pPr algn="l"/>
                      <a:r>
                        <a:rPr lang="en-US" dirty="0"/>
                        <a:t>Poisson ratio</a:t>
                      </a:r>
                    </a:p>
                  </a:txBody>
                  <a:tcPr anchor="ctr"/>
                </a:tc>
                <a:tc>
                  <a:txBody>
                    <a:bodyPr/>
                    <a:lstStyle/>
                    <a:p>
                      <a:pPr algn="l"/>
                      <a:r>
                        <a:rPr lang="en-US" dirty="0"/>
                        <a:t>0.3</a:t>
                      </a:r>
                    </a:p>
                  </a:txBody>
                  <a:tcPr anchor="ctr"/>
                </a:tc>
                <a:extLst>
                  <a:ext uri="{0D108BD9-81ED-4DB2-BD59-A6C34878D82A}">
                    <a16:rowId xmlns:a16="http://schemas.microsoft.com/office/drawing/2014/main" val="10003"/>
                  </a:ext>
                </a:extLst>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a:solidFill>
                            <a:schemeClr val="dk1"/>
                          </a:solidFill>
                          <a:latin typeface="+mn-lt"/>
                          <a:ea typeface="+mn-ea"/>
                          <a:cs typeface="+mn-cs"/>
                        </a:rPr>
                        <a:t>Nodes in x-direction</a:t>
                      </a:r>
                    </a:p>
                  </a:txBody>
                  <a:tcPr anchor="ctr"/>
                </a:tc>
                <a:tc>
                  <a:txBody>
                    <a:bodyPr/>
                    <a:lstStyle/>
                    <a:p>
                      <a:pPr algn="l"/>
                      <a:r>
                        <a:rPr lang="en-US" dirty="0"/>
                        <a:t>41</a:t>
                      </a:r>
                    </a:p>
                  </a:txBody>
                  <a:tcPr anchor="ctr"/>
                </a:tc>
                <a:extLst>
                  <a:ext uri="{0D108BD9-81ED-4DB2-BD59-A6C34878D82A}">
                    <a16:rowId xmlns:a16="http://schemas.microsoft.com/office/drawing/2014/main" val="10004"/>
                  </a:ext>
                </a:extLst>
              </a:tr>
              <a:tr h="182880">
                <a:tc>
                  <a:txBody>
                    <a:bodyPr/>
                    <a:lstStyle/>
                    <a:p>
                      <a:pPr algn="l"/>
                      <a:r>
                        <a:rPr kumimoji="0" lang="en-US" sz="1800" kern="1200" baseline="0" dirty="0">
                          <a:solidFill>
                            <a:schemeClr val="dk1"/>
                          </a:solidFill>
                          <a:latin typeface="+mn-lt"/>
                          <a:ea typeface="+mn-ea"/>
                          <a:cs typeface="+mn-cs"/>
                        </a:rPr>
                        <a:t>Nodes in y-direction</a:t>
                      </a:r>
                      <a:endParaRPr lang="en-US" dirty="0"/>
                    </a:p>
                  </a:txBody>
                  <a:tcPr anchor="ctr"/>
                </a:tc>
                <a:tc>
                  <a:txBody>
                    <a:bodyPr/>
                    <a:lstStyle/>
                    <a:p>
                      <a:pPr algn="l"/>
                      <a:r>
                        <a:rPr lang="en-US" dirty="0"/>
                        <a:t>11</a:t>
                      </a:r>
                    </a:p>
                  </a:txBody>
                  <a:tcPr anchor="ctr"/>
                </a:tc>
                <a:extLst>
                  <a:ext uri="{0D108BD9-81ED-4DB2-BD59-A6C34878D82A}">
                    <a16:rowId xmlns:a16="http://schemas.microsoft.com/office/drawing/2014/main" val="10005"/>
                  </a:ext>
                </a:extLst>
              </a:tr>
              <a:tr h="182880">
                <a:tc>
                  <a:txBody>
                    <a:bodyPr/>
                    <a:lstStyle/>
                    <a:p>
                      <a:pPr algn="l"/>
                      <a:r>
                        <a:rPr kumimoji="0" lang="en-US" b="0" i="0" kern="1200" dirty="0">
                          <a:solidFill>
                            <a:schemeClr val="dk1"/>
                          </a:solidFill>
                          <a:effectLst/>
                          <a:latin typeface="+mn-lt"/>
                          <a:ea typeface="+mn-ea"/>
                          <a:cs typeface="+mn-cs"/>
                        </a:rPr>
                        <a:t>Physical problem nodal distribution</a:t>
                      </a:r>
                      <a:endParaRPr lang="en-US" dirty="0"/>
                    </a:p>
                  </a:txBody>
                  <a:tcPr anchor="ctr"/>
                </a:tc>
                <a:tc>
                  <a:txBody>
                    <a:bodyPr/>
                    <a:lstStyle/>
                    <a:p>
                      <a:pPr algn="l"/>
                      <a:r>
                        <a:rPr lang="en-US" dirty="0"/>
                        <a:t>Uniform</a:t>
                      </a:r>
                    </a:p>
                  </a:txBody>
                  <a:tcPr anchor="ctr"/>
                </a:tc>
                <a:extLst>
                  <a:ext uri="{0D108BD9-81ED-4DB2-BD59-A6C34878D82A}">
                    <a16:rowId xmlns:a16="http://schemas.microsoft.com/office/drawing/2014/main" val="2456438622"/>
                  </a:ext>
                </a:extLst>
              </a:tr>
              <a:tr h="182880">
                <a:tc>
                  <a:txBody>
                    <a:bodyPr/>
                    <a:lstStyle/>
                    <a:p>
                      <a:pPr algn="l"/>
                      <a:r>
                        <a:rPr kumimoji="0" lang="en-US" b="0" i="0" kern="1200" dirty="0">
                          <a:solidFill>
                            <a:schemeClr val="dk1"/>
                          </a:solidFill>
                          <a:effectLst/>
                          <a:latin typeface="+mn-lt"/>
                          <a:ea typeface="+mn-ea"/>
                          <a:cs typeface="+mn-cs"/>
                        </a:rPr>
                        <a:t>Mass nodes in</a:t>
                      </a:r>
                      <a:r>
                        <a:rPr kumimoji="0" lang="ko-KR" altLang="en-US" b="0" i="0" kern="1200" dirty="0">
                          <a:solidFill>
                            <a:schemeClr val="dk1"/>
                          </a:solidFill>
                          <a:effectLst/>
                          <a:latin typeface="+mn-lt"/>
                          <a:ea typeface="+mn-ea"/>
                          <a:cs typeface="+mn-cs"/>
                        </a:rPr>
                        <a:t> </a:t>
                      </a:r>
                      <a:r>
                        <a:rPr kumimoji="0" lang="en-US" altLang="ko-KR" b="0" i="0" kern="1200" dirty="0">
                          <a:solidFill>
                            <a:schemeClr val="dk1"/>
                          </a:solidFill>
                          <a:effectLst/>
                          <a:latin typeface="+mn-lt"/>
                          <a:ea typeface="+mn-ea"/>
                          <a:cs typeface="+mn-cs"/>
                        </a:rPr>
                        <a:t>x-</a:t>
                      </a:r>
                      <a:r>
                        <a:rPr kumimoji="0" lang="en-US" b="0" i="0" kern="1200" dirty="0">
                          <a:solidFill>
                            <a:schemeClr val="dk1"/>
                          </a:solidFill>
                          <a:effectLst/>
                          <a:latin typeface="+mn-lt"/>
                          <a:ea typeface="+mn-ea"/>
                          <a:cs typeface="+mn-cs"/>
                        </a:rPr>
                        <a:t>direction</a:t>
                      </a:r>
                      <a:endParaRPr lang="en-US" dirty="0"/>
                    </a:p>
                  </a:txBody>
                  <a:tcPr anchor="ctr"/>
                </a:tc>
                <a:tc>
                  <a:txBody>
                    <a:bodyPr/>
                    <a:lstStyle/>
                    <a:p>
                      <a:pPr algn="l"/>
                      <a:r>
                        <a:rPr lang="en-US" dirty="0"/>
                        <a:t>20</a:t>
                      </a:r>
                    </a:p>
                  </a:txBody>
                  <a:tcPr anchor="ctr"/>
                </a:tc>
                <a:extLst>
                  <a:ext uri="{0D108BD9-81ED-4DB2-BD59-A6C34878D82A}">
                    <a16:rowId xmlns:a16="http://schemas.microsoft.com/office/drawing/2014/main" val="2679009910"/>
                  </a:ext>
                </a:extLst>
              </a:tr>
              <a:tr h="182880">
                <a:tc>
                  <a:txBody>
                    <a:bodyPr/>
                    <a:lstStyle/>
                    <a:p>
                      <a:pPr algn="l"/>
                      <a:r>
                        <a:rPr kumimoji="0" lang="en-US" b="0" i="0" kern="1200" dirty="0">
                          <a:solidFill>
                            <a:schemeClr val="dk1"/>
                          </a:solidFill>
                          <a:effectLst/>
                          <a:latin typeface="+mn-lt"/>
                          <a:ea typeface="+mn-ea"/>
                          <a:cs typeface="+mn-cs"/>
                        </a:rPr>
                        <a:t>Mass nodes in</a:t>
                      </a:r>
                      <a:r>
                        <a:rPr kumimoji="0" lang="ko-KR" altLang="en-US" b="0" i="0" kern="1200" dirty="0">
                          <a:solidFill>
                            <a:schemeClr val="dk1"/>
                          </a:solidFill>
                          <a:effectLst/>
                          <a:latin typeface="+mn-lt"/>
                          <a:ea typeface="+mn-ea"/>
                          <a:cs typeface="+mn-cs"/>
                        </a:rPr>
                        <a:t> </a:t>
                      </a:r>
                      <a:r>
                        <a:rPr kumimoji="0" lang="en-US" altLang="ko-KR" b="0" i="0" kern="1200" dirty="0">
                          <a:solidFill>
                            <a:schemeClr val="dk1"/>
                          </a:solidFill>
                          <a:effectLst/>
                          <a:latin typeface="+mn-lt"/>
                          <a:ea typeface="+mn-ea"/>
                          <a:cs typeface="+mn-cs"/>
                        </a:rPr>
                        <a:t>y-</a:t>
                      </a:r>
                      <a:r>
                        <a:rPr kumimoji="0" lang="en-US" b="0" i="0" kern="1200" dirty="0">
                          <a:solidFill>
                            <a:schemeClr val="dk1"/>
                          </a:solidFill>
                          <a:effectLst/>
                          <a:latin typeface="+mn-lt"/>
                          <a:ea typeface="+mn-ea"/>
                          <a:cs typeface="+mn-cs"/>
                        </a:rPr>
                        <a:t>direction</a:t>
                      </a:r>
                      <a:endParaRPr lang="en-US" dirty="0"/>
                    </a:p>
                  </a:txBody>
                  <a:tcPr anchor="ctr"/>
                </a:tc>
                <a:tc>
                  <a:txBody>
                    <a:bodyPr/>
                    <a:lstStyle/>
                    <a:p>
                      <a:pPr algn="l"/>
                      <a:r>
                        <a:rPr lang="en-US" dirty="0"/>
                        <a:t>5</a:t>
                      </a:r>
                    </a:p>
                  </a:txBody>
                  <a:tcPr anchor="ctr"/>
                </a:tc>
                <a:extLst>
                  <a:ext uri="{0D108BD9-81ED-4DB2-BD59-A6C34878D82A}">
                    <a16:rowId xmlns:a16="http://schemas.microsoft.com/office/drawing/2014/main" val="2733123038"/>
                  </a:ext>
                </a:extLst>
              </a:tr>
              <a:tr h="182880">
                <a:tc>
                  <a:txBody>
                    <a:bodyPr/>
                    <a:lstStyle/>
                    <a:p>
                      <a:pPr algn="l"/>
                      <a:r>
                        <a:rPr kumimoji="0" lang="en-US" b="0" i="0" kern="1200" dirty="0">
                          <a:solidFill>
                            <a:schemeClr val="dk1"/>
                          </a:solidFill>
                          <a:effectLst/>
                          <a:latin typeface="+mn-lt"/>
                          <a:ea typeface="+mn-ea"/>
                          <a:cs typeface="+mn-cs"/>
                        </a:rPr>
                        <a:t>Volume fraction</a:t>
                      </a:r>
                      <a:endParaRPr lang="en-US" dirty="0"/>
                    </a:p>
                  </a:txBody>
                  <a:tcPr anchor="ctr"/>
                </a:tc>
                <a:tc>
                  <a:txBody>
                    <a:bodyPr/>
                    <a:lstStyle/>
                    <a:p>
                      <a:pPr algn="l"/>
                      <a:r>
                        <a:rPr lang="en-US" dirty="0"/>
                        <a:t>0.45</a:t>
                      </a:r>
                    </a:p>
                  </a:txBody>
                  <a:tcPr anchor="ctr"/>
                </a:tc>
                <a:extLst>
                  <a:ext uri="{0D108BD9-81ED-4DB2-BD59-A6C34878D82A}">
                    <a16:rowId xmlns:a16="http://schemas.microsoft.com/office/drawing/2014/main" val="1711192487"/>
                  </a:ext>
                </a:extLst>
              </a:tr>
              <a:tr h="182880">
                <a:tc>
                  <a:txBody>
                    <a:bodyPr/>
                    <a:lstStyle/>
                    <a:p>
                      <a:pPr algn="l"/>
                      <a:r>
                        <a:rPr kumimoji="0" lang="en-US" b="0" i="0" kern="1200" dirty="0">
                          <a:solidFill>
                            <a:schemeClr val="dk1"/>
                          </a:solidFill>
                          <a:effectLst/>
                          <a:latin typeface="+mn-lt"/>
                          <a:ea typeface="+mn-ea"/>
                          <a:cs typeface="+mn-cs"/>
                        </a:rPr>
                        <a:t>Maximum number of iterations</a:t>
                      </a:r>
                      <a:endParaRPr lang="en-US" dirty="0"/>
                    </a:p>
                  </a:txBody>
                  <a:tcPr anchor="ctr"/>
                </a:tc>
                <a:tc>
                  <a:txBody>
                    <a:bodyPr/>
                    <a:lstStyle/>
                    <a:p>
                      <a:pPr algn="l"/>
                      <a:r>
                        <a:rPr lang="en-US" dirty="0"/>
                        <a:t>100</a:t>
                      </a:r>
                    </a:p>
                  </a:txBody>
                  <a:tcPr anchor="ctr"/>
                </a:tc>
                <a:extLst>
                  <a:ext uri="{0D108BD9-81ED-4DB2-BD59-A6C34878D82A}">
                    <a16:rowId xmlns:a16="http://schemas.microsoft.com/office/drawing/2014/main" val="2788587412"/>
                  </a:ext>
                </a:extLst>
              </a:tr>
            </a:tbl>
          </a:graphicData>
        </a:graphic>
      </p:graphicFrame>
      <p:pic>
        <p:nvPicPr>
          <p:cNvPr id="7" name="Picture 6" descr="A picture containing electronics, circuit&#10;&#10;Description automatically generated">
            <a:extLst>
              <a:ext uri="{FF2B5EF4-FFF2-40B4-BE49-F238E27FC236}">
                <a16:creationId xmlns:a16="http://schemas.microsoft.com/office/drawing/2014/main" id="{3D5A51DD-A60B-4353-9A97-95D58B6F2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 y="990600"/>
            <a:ext cx="5191518" cy="1590138"/>
          </a:xfrm>
          <a:prstGeom prst="rect">
            <a:avLst/>
          </a:prstGeom>
        </p:spPr>
      </p:pic>
      <p:sp>
        <p:nvSpPr>
          <p:cNvPr id="3" name="Rectangle 2">
            <a:extLst>
              <a:ext uri="{FF2B5EF4-FFF2-40B4-BE49-F238E27FC236}">
                <a16:creationId xmlns:a16="http://schemas.microsoft.com/office/drawing/2014/main" id="{5ED70F1A-B45F-42F3-880C-9E6A26C683CE}"/>
              </a:ext>
            </a:extLst>
          </p:cNvPr>
          <p:cNvSpPr/>
          <p:nvPr/>
        </p:nvSpPr>
        <p:spPr>
          <a:xfrm>
            <a:off x="5283591" y="1114961"/>
            <a:ext cx="3936609" cy="1323439"/>
          </a:xfrm>
          <a:prstGeom prst="rect">
            <a:avLst/>
          </a:prstGeom>
        </p:spPr>
        <p:txBody>
          <a:bodyPr wrap="square">
            <a:spAutoFit/>
          </a:bodyPr>
          <a:lstStyle/>
          <a:p>
            <a:r>
              <a:rPr lang="en-US" sz="2000" b="1" dirty="0">
                <a:solidFill>
                  <a:schemeClr val="accent1">
                    <a:lumMod val="75000"/>
                  </a:schemeClr>
                </a:solidFill>
              </a:rPr>
              <a:t>Test Case 3</a:t>
            </a:r>
            <a:r>
              <a:rPr lang="en-US" sz="2000" b="1" dirty="0"/>
              <a:t>: Simply supported beam with dimensions 4∗1 and a downwards point load of magnitude 0.4 acting at (2,0.5). </a:t>
            </a:r>
            <a:endParaRPr lang="en-US" sz="2000" dirty="0"/>
          </a:p>
        </p:txBody>
      </p:sp>
      <p:sp>
        <p:nvSpPr>
          <p:cNvPr id="8" name="Footer Placeholder 15">
            <a:extLst>
              <a:ext uri="{FF2B5EF4-FFF2-40B4-BE49-F238E27FC236}">
                <a16:creationId xmlns:a16="http://schemas.microsoft.com/office/drawing/2014/main" id="{5757D2F1-BA03-492F-A741-1D3A739EB3CB}"/>
              </a:ext>
            </a:extLst>
          </p:cNvPr>
          <p:cNvSpPr>
            <a:spLocks noGrp="1"/>
          </p:cNvSpPr>
          <p:nvPr>
            <p:ph type="ftr" sz="quarter" idx="11"/>
          </p:nvPr>
        </p:nvSpPr>
        <p:spPr>
          <a:xfrm>
            <a:off x="4267200" y="6400800"/>
            <a:ext cx="3962400" cy="457200"/>
          </a:xfrm>
        </p:spPr>
        <p:txBody>
          <a:bodyPr/>
          <a:lstStyle/>
          <a:p>
            <a:r>
              <a:rPr lang="en-US" dirty="0"/>
              <a:t>Ref-[7]</a:t>
            </a:r>
          </a:p>
        </p:txBody>
      </p:sp>
    </p:spTree>
    <p:extLst>
      <p:ext uri="{BB962C8B-B14F-4D97-AF65-F5344CB8AC3E}">
        <p14:creationId xmlns:p14="http://schemas.microsoft.com/office/powerpoint/2010/main" val="78844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Presentation</a:t>
            </a:r>
          </a:p>
        </p:txBody>
      </p:sp>
      <p:sp>
        <p:nvSpPr>
          <p:cNvPr id="3" name="Content Placeholder 2"/>
          <p:cNvSpPr>
            <a:spLocks noGrp="1"/>
          </p:cNvSpPr>
          <p:nvPr>
            <p:ph sz="quarter" idx="1"/>
          </p:nvPr>
        </p:nvSpPr>
        <p:spPr>
          <a:xfrm>
            <a:off x="914400" y="1828800"/>
            <a:ext cx="7772400" cy="4191000"/>
          </a:xfrm>
        </p:spPr>
        <p:txBody>
          <a:bodyPr>
            <a:normAutofit/>
          </a:bodyPr>
          <a:lstStyle/>
          <a:p>
            <a:pPr>
              <a:buFont typeface="Wingdings" pitchFamily="2" charset="2"/>
              <a:buChar char="Ø"/>
            </a:pPr>
            <a:r>
              <a:rPr lang="en-US" sz="3200" b="1" dirty="0"/>
              <a:t>  Summary of the previous work</a:t>
            </a:r>
          </a:p>
          <a:p>
            <a:pPr>
              <a:buFont typeface="Wingdings" pitchFamily="2" charset="2"/>
              <a:buChar char="Ø"/>
            </a:pPr>
            <a:r>
              <a:rPr lang="en-US" sz="3200" b="1" dirty="0"/>
              <a:t>  Introduction</a:t>
            </a:r>
          </a:p>
          <a:p>
            <a:pPr>
              <a:buFont typeface="Wingdings" pitchFamily="2" charset="2"/>
              <a:buChar char="Ø"/>
            </a:pPr>
            <a:r>
              <a:rPr lang="en-US" sz="3200" b="1" dirty="0"/>
              <a:t>  Problem definition (Test Cases)</a:t>
            </a:r>
          </a:p>
          <a:p>
            <a:pPr>
              <a:buFont typeface="Wingdings" pitchFamily="2" charset="2"/>
              <a:buChar char="Ø"/>
            </a:pPr>
            <a:r>
              <a:rPr lang="en-US" sz="3200" b="1" dirty="0"/>
              <a:t>  Work done and Results</a:t>
            </a:r>
          </a:p>
          <a:p>
            <a:pPr>
              <a:buFont typeface="Wingdings" pitchFamily="2" charset="2"/>
              <a:buChar char="Ø"/>
            </a:pPr>
            <a:r>
              <a:rPr lang="en-US" sz="3200" b="1" dirty="0"/>
              <a:t>  Conclusion</a:t>
            </a:r>
          </a:p>
          <a:p>
            <a:pPr>
              <a:buFont typeface="Wingdings" pitchFamily="2" charset="2"/>
              <a:buChar char="Ø"/>
            </a:pPr>
            <a:r>
              <a:rPr lang="en-US" sz="3200" b="1" dirty="0"/>
              <a:t>  References</a:t>
            </a:r>
          </a:p>
          <a:p>
            <a:pPr>
              <a:buNone/>
            </a:pPr>
            <a:endParaRPr lang="en-US" b="1" dirty="0"/>
          </a:p>
        </p:txBody>
      </p:sp>
      <p:sp>
        <p:nvSpPr>
          <p:cNvPr id="4" name="Date Placeholder 3"/>
          <p:cNvSpPr>
            <a:spLocks noGrp="1"/>
          </p:cNvSpPr>
          <p:nvPr>
            <p:ph type="dt" sz="half" idx="10"/>
          </p:nvPr>
        </p:nvSpPr>
        <p:spPr/>
        <p:txBody>
          <a:bodyPr/>
          <a:lstStyle/>
          <a:p>
            <a:r>
              <a:rPr lang="fr-FR"/>
              <a:t>31/03/2020</a:t>
            </a:r>
            <a:endParaRPr lang="fr-FR" dirty="0"/>
          </a:p>
        </p:txBody>
      </p:sp>
      <p:sp>
        <p:nvSpPr>
          <p:cNvPr id="5" name="Slide Number Placeholder 4"/>
          <p:cNvSpPr>
            <a:spLocks noGrp="1"/>
          </p:cNvSpPr>
          <p:nvPr>
            <p:ph type="sldNum" sz="quarter" idx="12"/>
          </p:nvPr>
        </p:nvSpPr>
        <p:spPr/>
        <p:txBody>
          <a:bodyPr/>
          <a:lstStyle/>
          <a:p>
            <a:fld id="{A0090995-E9AE-4D55-BBC7-F1DFD05DA4E7}" type="slidenum">
              <a:rPr lang="en-US" smtClean="0"/>
              <a:t>14</a:t>
            </a:fld>
            <a:endParaRPr lang="en-US"/>
          </a:p>
        </p:txBody>
      </p:sp>
    </p:spTree>
    <p:extLst>
      <p:ext uri="{BB962C8B-B14F-4D97-AF65-F5344CB8AC3E}">
        <p14:creationId xmlns:p14="http://schemas.microsoft.com/office/powerpoint/2010/main" val="31671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5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a:p>
        </p:txBody>
      </p:sp>
      <p:sp>
        <p:nvSpPr>
          <p:cNvPr id="6" name="Slide Number Placeholder 5"/>
          <p:cNvSpPr>
            <a:spLocks noGrp="1"/>
          </p:cNvSpPr>
          <p:nvPr>
            <p:ph type="sldNum" sz="quarter" idx="12"/>
          </p:nvPr>
        </p:nvSpPr>
        <p:spPr/>
        <p:txBody>
          <a:bodyPr/>
          <a:lstStyle/>
          <a:p>
            <a:fld id="{A0090995-E9AE-4D55-BBC7-F1DFD05DA4E7}" type="slidenum">
              <a:rPr lang="en-US" smtClean="0"/>
              <a:t>15</a:t>
            </a:fld>
            <a:endParaRPr lang="en-US"/>
          </a:p>
        </p:txBody>
      </p:sp>
      <p:sp>
        <p:nvSpPr>
          <p:cNvPr id="10" name="Content Placeholder 9"/>
          <p:cNvSpPr>
            <a:spLocks noGrp="1"/>
          </p:cNvSpPr>
          <p:nvPr>
            <p:ph sz="quarter" idx="1"/>
          </p:nvPr>
        </p:nvSpPr>
        <p:spPr>
          <a:xfrm>
            <a:off x="419100" y="1143000"/>
            <a:ext cx="8305800" cy="4572000"/>
          </a:xfrm>
        </p:spPr>
        <p:txBody>
          <a:bodyPr>
            <a:normAutofit/>
          </a:bodyPr>
          <a:lstStyle/>
          <a:p>
            <a:pPr marL="0" indent="0">
              <a:buNone/>
            </a:pPr>
            <a:r>
              <a:rPr lang="en-US" sz="2800" b="1" dirty="0"/>
              <a:t>The work done is divided into three parts given as under:</a:t>
            </a:r>
          </a:p>
        </p:txBody>
      </p:sp>
      <p:graphicFrame>
        <p:nvGraphicFramePr>
          <p:cNvPr id="2" name="Diagram 1">
            <a:extLst>
              <a:ext uri="{FF2B5EF4-FFF2-40B4-BE49-F238E27FC236}">
                <a16:creationId xmlns:a16="http://schemas.microsoft.com/office/drawing/2014/main" id="{9B352B25-869E-44D0-89B7-D046C68FC719}"/>
              </a:ext>
            </a:extLst>
          </p:cNvPr>
          <p:cNvGraphicFramePr/>
          <p:nvPr>
            <p:extLst>
              <p:ext uri="{D42A27DB-BD31-4B8C-83A1-F6EECF244321}">
                <p14:modId xmlns:p14="http://schemas.microsoft.com/office/powerpoint/2010/main" val="426253121"/>
              </p:ext>
            </p:extLst>
          </p:nvPr>
        </p:nvGraphicFramePr>
        <p:xfrm>
          <a:off x="603504" y="2146300"/>
          <a:ext cx="733425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16</a:t>
            </a:fld>
            <a:endParaRPr lang="en-US"/>
          </a:p>
        </p:txBody>
      </p:sp>
      <p:grpSp>
        <p:nvGrpSpPr>
          <p:cNvPr id="11" name="Group 10">
            <a:extLst>
              <a:ext uri="{FF2B5EF4-FFF2-40B4-BE49-F238E27FC236}">
                <a16:creationId xmlns:a16="http://schemas.microsoft.com/office/drawing/2014/main" id="{3CC188DC-0AD9-442C-8EC5-69820E2187F3}"/>
              </a:ext>
            </a:extLst>
          </p:cNvPr>
          <p:cNvGrpSpPr/>
          <p:nvPr/>
        </p:nvGrpSpPr>
        <p:grpSpPr>
          <a:xfrm>
            <a:off x="1219200" y="914400"/>
            <a:ext cx="6934200" cy="949336"/>
            <a:chOff x="1828806" y="192092"/>
            <a:chExt cx="4114786" cy="949336"/>
          </a:xfrm>
        </p:grpSpPr>
        <p:sp>
          <p:nvSpPr>
            <p:cNvPr id="12" name="Flowchart: Alternate Process 11">
              <a:extLst>
                <a:ext uri="{FF2B5EF4-FFF2-40B4-BE49-F238E27FC236}">
                  <a16:creationId xmlns:a16="http://schemas.microsoft.com/office/drawing/2014/main" id="{15BD5812-5A85-43C2-9417-1B2AB74CF86F}"/>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Flowchart: Alternate Process 4">
              <a:extLst>
                <a:ext uri="{FF2B5EF4-FFF2-40B4-BE49-F238E27FC236}">
                  <a16:creationId xmlns:a16="http://schemas.microsoft.com/office/drawing/2014/main" id="{2B04BA6B-A829-4FC9-96CB-30DFE1390B55}"/>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different nodal distributions (1/5)</a:t>
              </a:r>
              <a:endParaRPr lang="en-US" sz="2800" dirty="0"/>
            </a:p>
          </p:txBody>
        </p:sp>
      </p:grpSp>
      <p:pic>
        <p:nvPicPr>
          <p:cNvPr id="20" name="Picture 19" descr="A picture containing brush&#10;&#10;Description automatically generated">
            <a:extLst>
              <a:ext uri="{FF2B5EF4-FFF2-40B4-BE49-F238E27FC236}">
                <a16:creationId xmlns:a16="http://schemas.microsoft.com/office/drawing/2014/main" id="{CEEE6A6D-8633-422F-8650-500679DA1F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2153128"/>
            <a:ext cx="4419600" cy="1428272"/>
          </a:xfrm>
          <a:prstGeom prst="rect">
            <a:avLst/>
          </a:prstGeom>
        </p:spPr>
      </p:pic>
      <p:pic>
        <p:nvPicPr>
          <p:cNvPr id="22" name="Picture 21" descr="A close up of a mans face&#10;&#10;Description automatically generated">
            <a:extLst>
              <a:ext uri="{FF2B5EF4-FFF2-40B4-BE49-F238E27FC236}">
                <a16:creationId xmlns:a16="http://schemas.microsoft.com/office/drawing/2014/main" id="{09BE257A-D585-437B-808E-FCF56B4993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8819" y="2209800"/>
            <a:ext cx="4352781" cy="1345735"/>
          </a:xfrm>
          <a:prstGeom prst="rect">
            <a:avLst/>
          </a:prstGeom>
        </p:spPr>
      </p:pic>
      <p:pic>
        <p:nvPicPr>
          <p:cNvPr id="24" name="Picture 23" descr="A close up of a mans face&#10;&#10;Description automatically generated">
            <a:extLst>
              <a:ext uri="{FF2B5EF4-FFF2-40B4-BE49-F238E27FC236}">
                <a16:creationId xmlns:a16="http://schemas.microsoft.com/office/drawing/2014/main" id="{1E80DF2F-BB6F-4CCC-989A-546F6234C0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398" y="4038600"/>
            <a:ext cx="4418005" cy="1345735"/>
          </a:xfrm>
          <a:prstGeom prst="rect">
            <a:avLst/>
          </a:prstGeom>
        </p:spPr>
      </p:pic>
      <p:pic>
        <p:nvPicPr>
          <p:cNvPr id="26" name="Picture 25" descr="A close up of a logo&#10;&#10;Description automatically generated">
            <a:extLst>
              <a:ext uri="{FF2B5EF4-FFF2-40B4-BE49-F238E27FC236}">
                <a16:creationId xmlns:a16="http://schemas.microsoft.com/office/drawing/2014/main" id="{574E9CF4-8DD4-4853-AADC-7EF4350862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0" y="4038600"/>
            <a:ext cx="4418005" cy="1336447"/>
          </a:xfrm>
          <a:prstGeom prst="rect">
            <a:avLst/>
          </a:prstGeom>
        </p:spPr>
      </p:pic>
      <p:sp>
        <p:nvSpPr>
          <p:cNvPr id="28" name="Flowchart: Terminator 27">
            <a:extLst>
              <a:ext uri="{FF2B5EF4-FFF2-40B4-BE49-F238E27FC236}">
                <a16:creationId xmlns:a16="http://schemas.microsoft.com/office/drawing/2014/main" id="{AF779C46-3012-448E-A4B7-81282B8B7BD3}"/>
              </a:ext>
            </a:extLst>
          </p:cNvPr>
          <p:cNvSpPr/>
          <p:nvPr/>
        </p:nvSpPr>
        <p:spPr>
          <a:xfrm>
            <a:off x="1219200" y="3517435"/>
            <a:ext cx="1752600"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Uniform</a:t>
            </a:r>
          </a:p>
        </p:txBody>
      </p:sp>
      <p:sp>
        <p:nvSpPr>
          <p:cNvPr id="29" name="Flowchart: Terminator 28">
            <a:extLst>
              <a:ext uri="{FF2B5EF4-FFF2-40B4-BE49-F238E27FC236}">
                <a16:creationId xmlns:a16="http://schemas.microsoft.com/office/drawing/2014/main" id="{C2D3B915-BD27-4B81-8558-571CBEDB709F}"/>
              </a:ext>
            </a:extLst>
          </p:cNvPr>
          <p:cNvSpPr/>
          <p:nvPr/>
        </p:nvSpPr>
        <p:spPr>
          <a:xfrm>
            <a:off x="1219200" y="5334000"/>
            <a:ext cx="1752600" cy="367046"/>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Halton</a:t>
            </a:r>
          </a:p>
        </p:txBody>
      </p:sp>
      <p:sp>
        <p:nvSpPr>
          <p:cNvPr id="30" name="Flowchart: Terminator 29">
            <a:extLst>
              <a:ext uri="{FF2B5EF4-FFF2-40B4-BE49-F238E27FC236}">
                <a16:creationId xmlns:a16="http://schemas.microsoft.com/office/drawing/2014/main" id="{76D72E43-0F4B-459B-97F2-2F979705A139}"/>
              </a:ext>
            </a:extLst>
          </p:cNvPr>
          <p:cNvSpPr/>
          <p:nvPr/>
        </p:nvSpPr>
        <p:spPr>
          <a:xfrm>
            <a:off x="5904702" y="3505200"/>
            <a:ext cx="1752600" cy="346064"/>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LHS</a:t>
            </a:r>
          </a:p>
        </p:txBody>
      </p:sp>
      <p:sp>
        <p:nvSpPr>
          <p:cNvPr id="31" name="Flowchart: Terminator 30">
            <a:extLst>
              <a:ext uri="{FF2B5EF4-FFF2-40B4-BE49-F238E27FC236}">
                <a16:creationId xmlns:a16="http://schemas.microsoft.com/office/drawing/2014/main" id="{7EBE6441-72B3-4667-BAC6-43BDB1D97B60}"/>
              </a:ext>
            </a:extLst>
          </p:cNvPr>
          <p:cNvSpPr/>
          <p:nvPr/>
        </p:nvSpPr>
        <p:spPr>
          <a:xfrm>
            <a:off x="5943600" y="5334000"/>
            <a:ext cx="1752600" cy="367045"/>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Sobol</a:t>
            </a:r>
          </a:p>
        </p:txBody>
      </p:sp>
      <p:sp>
        <p:nvSpPr>
          <p:cNvPr id="32" name="TextBox 31">
            <a:extLst>
              <a:ext uri="{FF2B5EF4-FFF2-40B4-BE49-F238E27FC236}">
                <a16:creationId xmlns:a16="http://schemas.microsoft.com/office/drawing/2014/main" id="{DA295C63-B7E2-4716-AB88-19D72FA75A37}"/>
              </a:ext>
            </a:extLst>
          </p:cNvPr>
          <p:cNvSpPr txBox="1"/>
          <p:nvPr/>
        </p:nvSpPr>
        <p:spPr>
          <a:xfrm>
            <a:off x="762000" y="5638800"/>
            <a:ext cx="6934200" cy="830997"/>
          </a:xfrm>
          <a:prstGeom prst="rect">
            <a:avLst/>
          </a:prstGeom>
          <a:noFill/>
        </p:spPr>
        <p:txBody>
          <a:bodyPr wrap="square" rtlCol="0">
            <a:spAutoFit/>
          </a:bodyPr>
          <a:lstStyle/>
          <a:p>
            <a:pPr algn="ctr"/>
            <a:r>
              <a:rPr lang="en-US" sz="2400" b="1" dirty="0"/>
              <a:t>Initial Configuration of the mass nodes for all the test cases </a:t>
            </a:r>
          </a:p>
        </p:txBody>
      </p:sp>
      <p:sp>
        <p:nvSpPr>
          <p:cNvPr id="33" name="Footer Placeholder 15">
            <a:extLst>
              <a:ext uri="{FF2B5EF4-FFF2-40B4-BE49-F238E27FC236}">
                <a16:creationId xmlns:a16="http://schemas.microsoft.com/office/drawing/2014/main" id="{70D076AD-B8E5-4837-BABB-EDDB7A7EBC3A}"/>
              </a:ext>
            </a:extLst>
          </p:cNvPr>
          <p:cNvSpPr>
            <a:spLocks noGrp="1"/>
          </p:cNvSpPr>
          <p:nvPr>
            <p:ph type="ftr" sz="quarter" idx="11"/>
          </p:nvPr>
        </p:nvSpPr>
        <p:spPr>
          <a:xfrm>
            <a:off x="4267200" y="6400800"/>
            <a:ext cx="3962400" cy="457200"/>
          </a:xfrm>
        </p:spPr>
        <p:txBody>
          <a:bodyPr/>
          <a:lstStyle/>
          <a:p>
            <a:r>
              <a:rPr lang="en-US" dirty="0"/>
              <a:t>Ref-[7,8,9,10]</a:t>
            </a:r>
          </a:p>
        </p:txBody>
      </p:sp>
    </p:spTree>
    <p:extLst>
      <p:ext uri="{BB962C8B-B14F-4D97-AF65-F5344CB8AC3E}">
        <p14:creationId xmlns:p14="http://schemas.microsoft.com/office/powerpoint/2010/main" val="499425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17</a:t>
            </a:fld>
            <a:endParaRPr lang="en-US"/>
          </a:p>
        </p:txBody>
      </p:sp>
      <p:grpSp>
        <p:nvGrpSpPr>
          <p:cNvPr id="11" name="Group 10">
            <a:extLst>
              <a:ext uri="{FF2B5EF4-FFF2-40B4-BE49-F238E27FC236}">
                <a16:creationId xmlns:a16="http://schemas.microsoft.com/office/drawing/2014/main" id="{3CC188DC-0AD9-442C-8EC5-69820E2187F3}"/>
              </a:ext>
            </a:extLst>
          </p:cNvPr>
          <p:cNvGrpSpPr/>
          <p:nvPr/>
        </p:nvGrpSpPr>
        <p:grpSpPr>
          <a:xfrm>
            <a:off x="1447800" y="914400"/>
            <a:ext cx="6400794" cy="949336"/>
            <a:chOff x="1828806" y="192092"/>
            <a:chExt cx="4114786" cy="949336"/>
          </a:xfrm>
        </p:grpSpPr>
        <p:sp>
          <p:nvSpPr>
            <p:cNvPr id="12" name="Flowchart: Alternate Process 11">
              <a:extLst>
                <a:ext uri="{FF2B5EF4-FFF2-40B4-BE49-F238E27FC236}">
                  <a16:creationId xmlns:a16="http://schemas.microsoft.com/office/drawing/2014/main" id="{15BD5812-5A85-43C2-9417-1B2AB74CF86F}"/>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Flowchart: Alternate Process 4">
              <a:extLst>
                <a:ext uri="{FF2B5EF4-FFF2-40B4-BE49-F238E27FC236}">
                  <a16:creationId xmlns:a16="http://schemas.microsoft.com/office/drawing/2014/main" id="{2B04BA6B-A829-4FC9-96CB-30DFE1390B55}"/>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different nodal distributions.</a:t>
              </a:r>
              <a:endParaRPr lang="en-US" sz="2800" dirty="0"/>
            </a:p>
          </p:txBody>
        </p:sp>
      </p:grpSp>
      <p:sp>
        <p:nvSpPr>
          <p:cNvPr id="28" name="Flowchart: Terminator 27">
            <a:extLst>
              <a:ext uri="{FF2B5EF4-FFF2-40B4-BE49-F238E27FC236}">
                <a16:creationId xmlns:a16="http://schemas.microsoft.com/office/drawing/2014/main" id="{AF779C46-3012-448E-A4B7-81282B8B7BD3}"/>
              </a:ext>
            </a:extLst>
          </p:cNvPr>
          <p:cNvSpPr/>
          <p:nvPr/>
        </p:nvSpPr>
        <p:spPr>
          <a:xfrm>
            <a:off x="1219200" y="3429000"/>
            <a:ext cx="1752600"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Uniform</a:t>
            </a:r>
          </a:p>
        </p:txBody>
      </p:sp>
      <p:sp>
        <p:nvSpPr>
          <p:cNvPr id="29" name="Flowchart: Terminator 28">
            <a:extLst>
              <a:ext uri="{FF2B5EF4-FFF2-40B4-BE49-F238E27FC236}">
                <a16:creationId xmlns:a16="http://schemas.microsoft.com/office/drawing/2014/main" id="{C2D3B915-BD27-4B81-8558-571CBEDB709F}"/>
              </a:ext>
            </a:extLst>
          </p:cNvPr>
          <p:cNvSpPr/>
          <p:nvPr/>
        </p:nvSpPr>
        <p:spPr>
          <a:xfrm>
            <a:off x="1219200" y="5530213"/>
            <a:ext cx="1752600" cy="367046"/>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Halton</a:t>
            </a:r>
          </a:p>
        </p:txBody>
      </p:sp>
      <p:sp>
        <p:nvSpPr>
          <p:cNvPr id="30" name="Flowchart: Terminator 29">
            <a:extLst>
              <a:ext uri="{FF2B5EF4-FFF2-40B4-BE49-F238E27FC236}">
                <a16:creationId xmlns:a16="http://schemas.microsoft.com/office/drawing/2014/main" id="{76D72E43-0F4B-459B-97F2-2F979705A139}"/>
              </a:ext>
            </a:extLst>
          </p:cNvPr>
          <p:cNvSpPr/>
          <p:nvPr/>
        </p:nvSpPr>
        <p:spPr>
          <a:xfrm>
            <a:off x="5904702" y="3459739"/>
            <a:ext cx="1752600" cy="346064"/>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LHS</a:t>
            </a:r>
          </a:p>
        </p:txBody>
      </p:sp>
      <p:sp>
        <p:nvSpPr>
          <p:cNvPr id="31" name="Flowchart: Terminator 30">
            <a:extLst>
              <a:ext uri="{FF2B5EF4-FFF2-40B4-BE49-F238E27FC236}">
                <a16:creationId xmlns:a16="http://schemas.microsoft.com/office/drawing/2014/main" id="{7EBE6441-72B3-4667-BAC6-43BDB1D97B60}"/>
              </a:ext>
            </a:extLst>
          </p:cNvPr>
          <p:cNvSpPr/>
          <p:nvPr/>
        </p:nvSpPr>
        <p:spPr>
          <a:xfrm>
            <a:off x="5943600" y="5530213"/>
            <a:ext cx="1752600" cy="367045"/>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Sobol</a:t>
            </a:r>
          </a:p>
        </p:txBody>
      </p:sp>
      <p:sp>
        <p:nvSpPr>
          <p:cNvPr id="32" name="TextBox 31">
            <a:extLst>
              <a:ext uri="{FF2B5EF4-FFF2-40B4-BE49-F238E27FC236}">
                <a16:creationId xmlns:a16="http://schemas.microsoft.com/office/drawing/2014/main" id="{DA295C63-B7E2-4716-AB88-19D72FA75A37}"/>
              </a:ext>
            </a:extLst>
          </p:cNvPr>
          <p:cNvSpPr txBox="1"/>
          <p:nvPr/>
        </p:nvSpPr>
        <p:spPr>
          <a:xfrm>
            <a:off x="762000" y="5867400"/>
            <a:ext cx="6934200" cy="461665"/>
          </a:xfrm>
          <a:prstGeom prst="rect">
            <a:avLst/>
          </a:prstGeom>
          <a:noFill/>
        </p:spPr>
        <p:txBody>
          <a:bodyPr wrap="square" rtlCol="0">
            <a:spAutoFit/>
          </a:bodyPr>
          <a:lstStyle/>
          <a:p>
            <a:pPr algn="ctr"/>
            <a:r>
              <a:rPr lang="en-US" sz="2400" b="1" dirty="0"/>
              <a:t>Test Case 1: Final Configuration of the mass nodes </a:t>
            </a:r>
          </a:p>
        </p:txBody>
      </p:sp>
      <p:pic>
        <p:nvPicPr>
          <p:cNvPr id="3" name="Picture 2" descr="A circuit board&#10;&#10;Description automatically generated">
            <a:extLst>
              <a:ext uri="{FF2B5EF4-FFF2-40B4-BE49-F238E27FC236}">
                <a16:creationId xmlns:a16="http://schemas.microsoft.com/office/drawing/2014/main" id="{D245667E-2C17-4E53-976A-D797619A96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018" y="2057400"/>
            <a:ext cx="4505182" cy="1374399"/>
          </a:xfrm>
          <a:prstGeom prst="rect">
            <a:avLst/>
          </a:prstGeom>
        </p:spPr>
      </p:pic>
      <p:pic>
        <p:nvPicPr>
          <p:cNvPr id="7" name="Picture 6" descr="A close up of a device&#10;&#10;Description automatically generated">
            <a:extLst>
              <a:ext uri="{FF2B5EF4-FFF2-40B4-BE49-F238E27FC236}">
                <a16:creationId xmlns:a16="http://schemas.microsoft.com/office/drawing/2014/main" id="{3C5859D9-9DCF-4AC3-AADF-1BF8BC515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8197" y="2057400"/>
            <a:ext cx="4341808" cy="1355226"/>
          </a:xfrm>
          <a:prstGeom prst="rect">
            <a:avLst/>
          </a:prstGeom>
        </p:spPr>
      </p:pic>
      <p:pic>
        <p:nvPicPr>
          <p:cNvPr id="10" name="Picture 9" descr="A picture containing guitar&#10;&#10;Description automatically generated">
            <a:extLst>
              <a:ext uri="{FF2B5EF4-FFF2-40B4-BE49-F238E27FC236}">
                <a16:creationId xmlns:a16="http://schemas.microsoft.com/office/drawing/2014/main" id="{C4163450-130D-4587-84D1-2D776DB0B4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334" y="4069145"/>
            <a:ext cx="4565066" cy="1411641"/>
          </a:xfrm>
          <a:prstGeom prst="rect">
            <a:avLst/>
          </a:prstGeom>
        </p:spPr>
      </p:pic>
      <p:pic>
        <p:nvPicPr>
          <p:cNvPr id="15" name="Picture 14">
            <a:extLst>
              <a:ext uri="{FF2B5EF4-FFF2-40B4-BE49-F238E27FC236}">
                <a16:creationId xmlns:a16="http://schemas.microsoft.com/office/drawing/2014/main" id="{57764F15-25E2-4949-8EB7-ADBC2D4E91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3891" y="4127838"/>
            <a:ext cx="4393909" cy="1372867"/>
          </a:xfrm>
          <a:prstGeom prst="rect">
            <a:avLst/>
          </a:prstGeom>
        </p:spPr>
      </p:pic>
      <p:grpSp>
        <p:nvGrpSpPr>
          <p:cNvPr id="33" name="Group 32">
            <a:extLst>
              <a:ext uri="{FF2B5EF4-FFF2-40B4-BE49-F238E27FC236}">
                <a16:creationId xmlns:a16="http://schemas.microsoft.com/office/drawing/2014/main" id="{696ABF14-9234-4ECE-8FAF-719BF39140F0}"/>
              </a:ext>
            </a:extLst>
          </p:cNvPr>
          <p:cNvGrpSpPr/>
          <p:nvPr/>
        </p:nvGrpSpPr>
        <p:grpSpPr>
          <a:xfrm>
            <a:off x="1219200" y="914400"/>
            <a:ext cx="6934200" cy="949336"/>
            <a:chOff x="1828806" y="192092"/>
            <a:chExt cx="4114786" cy="949336"/>
          </a:xfrm>
        </p:grpSpPr>
        <p:sp>
          <p:nvSpPr>
            <p:cNvPr id="34" name="Flowchart: Alternate Process 33">
              <a:extLst>
                <a:ext uri="{FF2B5EF4-FFF2-40B4-BE49-F238E27FC236}">
                  <a16:creationId xmlns:a16="http://schemas.microsoft.com/office/drawing/2014/main" id="{819EAA41-9A68-461C-82D2-684425934FF4}"/>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5" name="Flowchart: Alternate Process 4">
              <a:extLst>
                <a:ext uri="{FF2B5EF4-FFF2-40B4-BE49-F238E27FC236}">
                  <a16:creationId xmlns:a16="http://schemas.microsoft.com/office/drawing/2014/main" id="{BA39401A-0739-47D2-B14C-3309832A4160}"/>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different nodal distributions (2/5)</a:t>
              </a:r>
              <a:endParaRPr lang="en-US" sz="2800" dirty="0"/>
            </a:p>
          </p:txBody>
        </p:sp>
      </p:grpSp>
      <p:sp>
        <p:nvSpPr>
          <p:cNvPr id="24" name="Footer Placeholder 15">
            <a:extLst>
              <a:ext uri="{FF2B5EF4-FFF2-40B4-BE49-F238E27FC236}">
                <a16:creationId xmlns:a16="http://schemas.microsoft.com/office/drawing/2014/main" id="{FC8CAD19-FC3B-4E61-A316-4F046F273E5C}"/>
              </a:ext>
            </a:extLst>
          </p:cNvPr>
          <p:cNvSpPr>
            <a:spLocks noGrp="1"/>
          </p:cNvSpPr>
          <p:nvPr>
            <p:ph type="ftr" sz="quarter" idx="11"/>
          </p:nvPr>
        </p:nvSpPr>
        <p:spPr>
          <a:xfrm>
            <a:off x="4267200" y="6400800"/>
            <a:ext cx="3962400" cy="457200"/>
          </a:xfrm>
        </p:spPr>
        <p:txBody>
          <a:bodyPr/>
          <a:lstStyle/>
          <a:p>
            <a:r>
              <a:rPr lang="en-US" dirty="0"/>
              <a:t>Ref-[7,8,9,10]</a:t>
            </a:r>
          </a:p>
        </p:txBody>
      </p:sp>
    </p:spTree>
    <p:extLst>
      <p:ext uri="{BB962C8B-B14F-4D97-AF65-F5344CB8AC3E}">
        <p14:creationId xmlns:p14="http://schemas.microsoft.com/office/powerpoint/2010/main" val="3973881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18</a:t>
            </a:fld>
            <a:endParaRPr lang="en-US"/>
          </a:p>
        </p:txBody>
      </p:sp>
      <p:grpSp>
        <p:nvGrpSpPr>
          <p:cNvPr id="11" name="Group 10">
            <a:extLst>
              <a:ext uri="{FF2B5EF4-FFF2-40B4-BE49-F238E27FC236}">
                <a16:creationId xmlns:a16="http://schemas.microsoft.com/office/drawing/2014/main" id="{3CC188DC-0AD9-442C-8EC5-69820E2187F3}"/>
              </a:ext>
            </a:extLst>
          </p:cNvPr>
          <p:cNvGrpSpPr/>
          <p:nvPr/>
        </p:nvGrpSpPr>
        <p:grpSpPr>
          <a:xfrm>
            <a:off x="1447800" y="914400"/>
            <a:ext cx="6400794" cy="949336"/>
            <a:chOff x="1828806" y="192092"/>
            <a:chExt cx="4114786" cy="949336"/>
          </a:xfrm>
        </p:grpSpPr>
        <p:sp>
          <p:nvSpPr>
            <p:cNvPr id="12" name="Flowchart: Alternate Process 11">
              <a:extLst>
                <a:ext uri="{FF2B5EF4-FFF2-40B4-BE49-F238E27FC236}">
                  <a16:creationId xmlns:a16="http://schemas.microsoft.com/office/drawing/2014/main" id="{15BD5812-5A85-43C2-9417-1B2AB74CF86F}"/>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Flowchart: Alternate Process 4">
              <a:extLst>
                <a:ext uri="{FF2B5EF4-FFF2-40B4-BE49-F238E27FC236}">
                  <a16:creationId xmlns:a16="http://schemas.microsoft.com/office/drawing/2014/main" id="{2B04BA6B-A829-4FC9-96CB-30DFE1390B55}"/>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different nodal distributions.</a:t>
              </a:r>
              <a:endParaRPr lang="en-US" sz="2800" dirty="0"/>
            </a:p>
          </p:txBody>
        </p:sp>
      </p:grpSp>
      <p:sp>
        <p:nvSpPr>
          <p:cNvPr id="28" name="Flowchart: Terminator 27">
            <a:extLst>
              <a:ext uri="{FF2B5EF4-FFF2-40B4-BE49-F238E27FC236}">
                <a16:creationId xmlns:a16="http://schemas.microsoft.com/office/drawing/2014/main" id="{AF779C46-3012-448E-A4B7-81282B8B7BD3}"/>
              </a:ext>
            </a:extLst>
          </p:cNvPr>
          <p:cNvSpPr/>
          <p:nvPr/>
        </p:nvSpPr>
        <p:spPr>
          <a:xfrm>
            <a:off x="1219200" y="3517435"/>
            <a:ext cx="1752600"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Uniform</a:t>
            </a:r>
          </a:p>
        </p:txBody>
      </p:sp>
      <p:sp>
        <p:nvSpPr>
          <p:cNvPr id="29" name="Flowchart: Terminator 28">
            <a:extLst>
              <a:ext uri="{FF2B5EF4-FFF2-40B4-BE49-F238E27FC236}">
                <a16:creationId xmlns:a16="http://schemas.microsoft.com/office/drawing/2014/main" id="{C2D3B915-BD27-4B81-8558-571CBEDB709F}"/>
              </a:ext>
            </a:extLst>
          </p:cNvPr>
          <p:cNvSpPr/>
          <p:nvPr/>
        </p:nvSpPr>
        <p:spPr>
          <a:xfrm>
            <a:off x="1219200" y="5530213"/>
            <a:ext cx="1752600" cy="367046"/>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Halton</a:t>
            </a:r>
          </a:p>
        </p:txBody>
      </p:sp>
      <p:sp>
        <p:nvSpPr>
          <p:cNvPr id="30" name="Flowchart: Terminator 29">
            <a:extLst>
              <a:ext uri="{FF2B5EF4-FFF2-40B4-BE49-F238E27FC236}">
                <a16:creationId xmlns:a16="http://schemas.microsoft.com/office/drawing/2014/main" id="{76D72E43-0F4B-459B-97F2-2F979705A139}"/>
              </a:ext>
            </a:extLst>
          </p:cNvPr>
          <p:cNvSpPr/>
          <p:nvPr/>
        </p:nvSpPr>
        <p:spPr>
          <a:xfrm>
            <a:off x="5904702" y="3505200"/>
            <a:ext cx="1752600" cy="346064"/>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LHS</a:t>
            </a:r>
          </a:p>
        </p:txBody>
      </p:sp>
      <p:sp>
        <p:nvSpPr>
          <p:cNvPr id="31" name="Flowchart: Terminator 30">
            <a:extLst>
              <a:ext uri="{FF2B5EF4-FFF2-40B4-BE49-F238E27FC236}">
                <a16:creationId xmlns:a16="http://schemas.microsoft.com/office/drawing/2014/main" id="{7EBE6441-72B3-4667-BAC6-43BDB1D97B60}"/>
              </a:ext>
            </a:extLst>
          </p:cNvPr>
          <p:cNvSpPr/>
          <p:nvPr/>
        </p:nvSpPr>
        <p:spPr>
          <a:xfrm>
            <a:off x="5943600" y="5530213"/>
            <a:ext cx="1752600" cy="367045"/>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Sobol</a:t>
            </a:r>
          </a:p>
        </p:txBody>
      </p:sp>
      <p:sp>
        <p:nvSpPr>
          <p:cNvPr id="32" name="TextBox 31">
            <a:extLst>
              <a:ext uri="{FF2B5EF4-FFF2-40B4-BE49-F238E27FC236}">
                <a16:creationId xmlns:a16="http://schemas.microsoft.com/office/drawing/2014/main" id="{DA295C63-B7E2-4716-AB88-19D72FA75A37}"/>
              </a:ext>
            </a:extLst>
          </p:cNvPr>
          <p:cNvSpPr txBox="1"/>
          <p:nvPr/>
        </p:nvSpPr>
        <p:spPr>
          <a:xfrm>
            <a:off x="762000" y="6096000"/>
            <a:ext cx="6934200" cy="461665"/>
          </a:xfrm>
          <a:prstGeom prst="rect">
            <a:avLst/>
          </a:prstGeom>
          <a:noFill/>
        </p:spPr>
        <p:txBody>
          <a:bodyPr wrap="square" rtlCol="0">
            <a:spAutoFit/>
          </a:bodyPr>
          <a:lstStyle/>
          <a:p>
            <a:pPr algn="ctr"/>
            <a:r>
              <a:rPr lang="en-US" sz="2400" b="1" dirty="0"/>
              <a:t>Test Case 2: Final Configuration of the mass nodes </a:t>
            </a:r>
          </a:p>
        </p:txBody>
      </p:sp>
      <p:pic>
        <p:nvPicPr>
          <p:cNvPr id="3" name="Picture 2" descr="A picture containing brush&#10;&#10;Description automatically generated">
            <a:extLst>
              <a:ext uri="{FF2B5EF4-FFF2-40B4-BE49-F238E27FC236}">
                <a16:creationId xmlns:a16="http://schemas.microsoft.com/office/drawing/2014/main" id="{4F9A393B-0645-4D50-A3FC-B890A7E251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304" y="2057400"/>
            <a:ext cx="4572002" cy="1415599"/>
          </a:xfrm>
          <a:prstGeom prst="rect">
            <a:avLst/>
          </a:prstGeom>
        </p:spPr>
      </p:pic>
      <p:pic>
        <p:nvPicPr>
          <p:cNvPr id="7" name="Picture 6" descr="A close up of a logo&#10;&#10;Description automatically generated">
            <a:extLst>
              <a:ext uri="{FF2B5EF4-FFF2-40B4-BE49-F238E27FC236}">
                <a16:creationId xmlns:a16="http://schemas.microsoft.com/office/drawing/2014/main" id="{BB8C588F-2559-4B2E-9FA2-D1D5139880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3755" y="2090369"/>
            <a:ext cx="4386476" cy="1336447"/>
          </a:xfrm>
          <a:prstGeom prst="rect">
            <a:avLst/>
          </a:prstGeom>
        </p:spPr>
      </p:pic>
      <p:pic>
        <p:nvPicPr>
          <p:cNvPr id="10" name="Picture 9" descr="A close up of a logo&#10;&#10;Description automatically generated">
            <a:extLst>
              <a:ext uri="{FF2B5EF4-FFF2-40B4-BE49-F238E27FC236}">
                <a16:creationId xmlns:a16="http://schemas.microsoft.com/office/drawing/2014/main" id="{52B9B969-8362-40EC-B014-EAF0E7D7BF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788" y="4038600"/>
            <a:ext cx="4716812" cy="1433155"/>
          </a:xfrm>
          <a:prstGeom prst="rect">
            <a:avLst/>
          </a:prstGeom>
        </p:spPr>
      </p:pic>
      <p:pic>
        <p:nvPicPr>
          <p:cNvPr id="15" name="Picture 14" descr="A picture containing guitar&#10;&#10;Description automatically generated">
            <a:extLst>
              <a:ext uri="{FF2B5EF4-FFF2-40B4-BE49-F238E27FC236}">
                <a16:creationId xmlns:a16="http://schemas.microsoft.com/office/drawing/2014/main" id="{DCDC60D5-FF94-42DD-B036-2CDB790D5CE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0600" y="4093440"/>
            <a:ext cx="4259612" cy="1332458"/>
          </a:xfrm>
          <a:prstGeom prst="rect">
            <a:avLst/>
          </a:prstGeom>
        </p:spPr>
      </p:pic>
      <p:grpSp>
        <p:nvGrpSpPr>
          <p:cNvPr id="27" name="Group 26">
            <a:extLst>
              <a:ext uri="{FF2B5EF4-FFF2-40B4-BE49-F238E27FC236}">
                <a16:creationId xmlns:a16="http://schemas.microsoft.com/office/drawing/2014/main" id="{FC1AD4FE-9A03-45A7-B731-97150E612C79}"/>
              </a:ext>
            </a:extLst>
          </p:cNvPr>
          <p:cNvGrpSpPr/>
          <p:nvPr/>
        </p:nvGrpSpPr>
        <p:grpSpPr>
          <a:xfrm>
            <a:off x="1219200" y="914400"/>
            <a:ext cx="6934200" cy="949336"/>
            <a:chOff x="1828806" y="192092"/>
            <a:chExt cx="4114786" cy="949336"/>
          </a:xfrm>
        </p:grpSpPr>
        <p:sp>
          <p:nvSpPr>
            <p:cNvPr id="33" name="Flowchart: Alternate Process 32">
              <a:extLst>
                <a:ext uri="{FF2B5EF4-FFF2-40B4-BE49-F238E27FC236}">
                  <a16:creationId xmlns:a16="http://schemas.microsoft.com/office/drawing/2014/main" id="{0315CA97-337F-483F-B34A-557EFDA65A6B}"/>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Flowchart: Alternate Process 4">
              <a:extLst>
                <a:ext uri="{FF2B5EF4-FFF2-40B4-BE49-F238E27FC236}">
                  <a16:creationId xmlns:a16="http://schemas.microsoft.com/office/drawing/2014/main" id="{56F7785C-AACC-4A6B-8015-1C05B8CD0032}"/>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different nodal distributions (3/5)</a:t>
              </a:r>
              <a:endParaRPr lang="en-US" sz="2800" dirty="0"/>
            </a:p>
          </p:txBody>
        </p:sp>
      </p:grpSp>
      <p:sp>
        <p:nvSpPr>
          <p:cNvPr id="24" name="Footer Placeholder 15">
            <a:extLst>
              <a:ext uri="{FF2B5EF4-FFF2-40B4-BE49-F238E27FC236}">
                <a16:creationId xmlns:a16="http://schemas.microsoft.com/office/drawing/2014/main" id="{9C815912-0D88-42DD-8AC0-9F95E59D1456}"/>
              </a:ext>
            </a:extLst>
          </p:cNvPr>
          <p:cNvSpPr>
            <a:spLocks noGrp="1"/>
          </p:cNvSpPr>
          <p:nvPr>
            <p:ph type="ftr" sz="quarter" idx="11"/>
          </p:nvPr>
        </p:nvSpPr>
        <p:spPr>
          <a:xfrm>
            <a:off x="4267200" y="6400800"/>
            <a:ext cx="3962400" cy="457200"/>
          </a:xfrm>
        </p:spPr>
        <p:txBody>
          <a:bodyPr/>
          <a:lstStyle/>
          <a:p>
            <a:r>
              <a:rPr lang="en-US" dirty="0"/>
              <a:t>Ref-[7,8,9,10]</a:t>
            </a:r>
          </a:p>
        </p:txBody>
      </p:sp>
    </p:spTree>
    <p:extLst>
      <p:ext uri="{BB962C8B-B14F-4D97-AF65-F5344CB8AC3E}">
        <p14:creationId xmlns:p14="http://schemas.microsoft.com/office/powerpoint/2010/main" val="3670631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19</a:t>
            </a:fld>
            <a:endParaRPr lang="en-US"/>
          </a:p>
        </p:txBody>
      </p:sp>
      <p:grpSp>
        <p:nvGrpSpPr>
          <p:cNvPr id="11" name="Group 10">
            <a:extLst>
              <a:ext uri="{FF2B5EF4-FFF2-40B4-BE49-F238E27FC236}">
                <a16:creationId xmlns:a16="http://schemas.microsoft.com/office/drawing/2014/main" id="{3CC188DC-0AD9-442C-8EC5-69820E2187F3}"/>
              </a:ext>
            </a:extLst>
          </p:cNvPr>
          <p:cNvGrpSpPr/>
          <p:nvPr/>
        </p:nvGrpSpPr>
        <p:grpSpPr>
          <a:xfrm>
            <a:off x="1447800" y="914400"/>
            <a:ext cx="6400794" cy="949336"/>
            <a:chOff x="1828806" y="192092"/>
            <a:chExt cx="4114786" cy="949336"/>
          </a:xfrm>
        </p:grpSpPr>
        <p:sp>
          <p:nvSpPr>
            <p:cNvPr id="12" name="Flowchart: Alternate Process 11">
              <a:extLst>
                <a:ext uri="{FF2B5EF4-FFF2-40B4-BE49-F238E27FC236}">
                  <a16:creationId xmlns:a16="http://schemas.microsoft.com/office/drawing/2014/main" id="{15BD5812-5A85-43C2-9417-1B2AB74CF86F}"/>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Flowchart: Alternate Process 4">
              <a:extLst>
                <a:ext uri="{FF2B5EF4-FFF2-40B4-BE49-F238E27FC236}">
                  <a16:creationId xmlns:a16="http://schemas.microsoft.com/office/drawing/2014/main" id="{2B04BA6B-A829-4FC9-96CB-30DFE1390B55}"/>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different nodal distributions.</a:t>
              </a:r>
              <a:endParaRPr lang="en-US" sz="2800" dirty="0"/>
            </a:p>
          </p:txBody>
        </p:sp>
      </p:grpSp>
      <p:sp>
        <p:nvSpPr>
          <p:cNvPr id="28" name="Flowchart: Terminator 27">
            <a:extLst>
              <a:ext uri="{FF2B5EF4-FFF2-40B4-BE49-F238E27FC236}">
                <a16:creationId xmlns:a16="http://schemas.microsoft.com/office/drawing/2014/main" id="{AF779C46-3012-448E-A4B7-81282B8B7BD3}"/>
              </a:ext>
            </a:extLst>
          </p:cNvPr>
          <p:cNvSpPr/>
          <p:nvPr/>
        </p:nvSpPr>
        <p:spPr>
          <a:xfrm>
            <a:off x="1219200" y="3517435"/>
            <a:ext cx="1752600"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Uniform</a:t>
            </a:r>
          </a:p>
        </p:txBody>
      </p:sp>
      <p:sp>
        <p:nvSpPr>
          <p:cNvPr id="29" name="Flowchart: Terminator 28">
            <a:extLst>
              <a:ext uri="{FF2B5EF4-FFF2-40B4-BE49-F238E27FC236}">
                <a16:creationId xmlns:a16="http://schemas.microsoft.com/office/drawing/2014/main" id="{C2D3B915-BD27-4B81-8558-571CBEDB709F}"/>
              </a:ext>
            </a:extLst>
          </p:cNvPr>
          <p:cNvSpPr/>
          <p:nvPr/>
        </p:nvSpPr>
        <p:spPr>
          <a:xfrm>
            <a:off x="1219200" y="5530213"/>
            <a:ext cx="1752600" cy="367046"/>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Halton</a:t>
            </a:r>
          </a:p>
        </p:txBody>
      </p:sp>
      <p:sp>
        <p:nvSpPr>
          <p:cNvPr id="30" name="Flowchart: Terminator 29">
            <a:extLst>
              <a:ext uri="{FF2B5EF4-FFF2-40B4-BE49-F238E27FC236}">
                <a16:creationId xmlns:a16="http://schemas.microsoft.com/office/drawing/2014/main" id="{76D72E43-0F4B-459B-97F2-2F979705A139}"/>
              </a:ext>
            </a:extLst>
          </p:cNvPr>
          <p:cNvSpPr/>
          <p:nvPr/>
        </p:nvSpPr>
        <p:spPr>
          <a:xfrm>
            <a:off x="5904702" y="3505200"/>
            <a:ext cx="1752600" cy="346064"/>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LHS</a:t>
            </a:r>
          </a:p>
        </p:txBody>
      </p:sp>
      <p:sp>
        <p:nvSpPr>
          <p:cNvPr id="31" name="Flowchart: Terminator 30">
            <a:extLst>
              <a:ext uri="{FF2B5EF4-FFF2-40B4-BE49-F238E27FC236}">
                <a16:creationId xmlns:a16="http://schemas.microsoft.com/office/drawing/2014/main" id="{7EBE6441-72B3-4667-BAC6-43BDB1D97B60}"/>
              </a:ext>
            </a:extLst>
          </p:cNvPr>
          <p:cNvSpPr/>
          <p:nvPr/>
        </p:nvSpPr>
        <p:spPr>
          <a:xfrm>
            <a:off x="5943600" y="5530213"/>
            <a:ext cx="1752600" cy="367045"/>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Sobol</a:t>
            </a:r>
          </a:p>
        </p:txBody>
      </p:sp>
      <p:sp>
        <p:nvSpPr>
          <p:cNvPr id="32" name="TextBox 31">
            <a:extLst>
              <a:ext uri="{FF2B5EF4-FFF2-40B4-BE49-F238E27FC236}">
                <a16:creationId xmlns:a16="http://schemas.microsoft.com/office/drawing/2014/main" id="{DA295C63-B7E2-4716-AB88-19D72FA75A37}"/>
              </a:ext>
            </a:extLst>
          </p:cNvPr>
          <p:cNvSpPr txBox="1"/>
          <p:nvPr/>
        </p:nvSpPr>
        <p:spPr>
          <a:xfrm>
            <a:off x="762000" y="6096000"/>
            <a:ext cx="6934200" cy="461665"/>
          </a:xfrm>
          <a:prstGeom prst="rect">
            <a:avLst/>
          </a:prstGeom>
          <a:noFill/>
        </p:spPr>
        <p:txBody>
          <a:bodyPr wrap="square" rtlCol="0">
            <a:spAutoFit/>
          </a:bodyPr>
          <a:lstStyle/>
          <a:p>
            <a:pPr algn="ctr"/>
            <a:r>
              <a:rPr lang="en-US" sz="2400" b="1" dirty="0"/>
              <a:t>Test Case 3: Final Configuration of the mass nodes </a:t>
            </a:r>
          </a:p>
        </p:txBody>
      </p:sp>
      <p:pic>
        <p:nvPicPr>
          <p:cNvPr id="3" name="Picture 2" descr="A picture containing circuit, knife, guitar&#10;&#10;Description automatically generated">
            <a:extLst>
              <a:ext uri="{FF2B5EF4-FFF2-40B4-BE49-F238E27FC236}">
                <a16:creationId xmlns:a16="http://schemas.microsoft.com/office/drawing/2014/main" id="{52BA7406-8417-4D8F-B41E-ECDF9A9FD5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2116053"/>
            <a:ext cx="4418003" cy="1389147"/>
          </a:xfrm>
          <a:prstGeom prst="rect">
            <a:avLst/>
          </a:prstGeom>
        </p:spPr>
      </p:pic>
      <p:pic>
        <p:nvPicPr>
          <p:cNvPr id="7" name="Picture 6" descr="A close up of a device&#10;&#10;Description automatically generated">
            <a:extLst>
              <a:ext uri="{FF2B5EF4-FFF2-40B4-BE49-F238E27FC236}">
                <a16:creationId xmlns:a16="http://schemas.microsoft.com/office/drawing/2014/main" id="{5AB0B892-A424-4685-8BFF-C52882151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6886" y="2137020"/>
            <a:ext cx="4418003" cy="1368180"/>
          </a:xfrm>
          <a:prstGeom prst="rect">
            <a:avLst/>
          </a:prstGeom>
        </p:spPr>
      </p:pic>
      <p:pic>
        <p:nvPicPr>
          <p:cNvPr id="10" name="Picture 9" descr="A close up of a device&#10;&#10;Description automatically generated">
            <a:extLst>
              <a:ext uri="{FF2B5EF4-FFF2-40B4-BE49-F238E27FC236}">
                <a16:creationId xmlns:a16="http://schemas.microsoft.com/office/drawing/2014/main" id="{E98BAAA5-CF70-43FF-977A-C312966320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95" y="4174070"/>
            <a:ext cx="4412891" cy="1362369"/>
          </a:xfrm>
          <a:prstGeom prst="rect">
            <a:avLst/>
          </a:prstGeom>
        </p:spPr>
      </p:pic>
      <p:pic>
        <p:nvPicPr>
          <p:cNvPr id="15" name="Picture 14" descr="A close up of a logo&#10;&#10;Description automatically generated">
            <a:extLst>
              <a:ext uri="{FF2B5EF4-FFF2-40B4-BE49-F238E27FC236}">
                <a16:creationId xmlns:a16="http://schemas.microsoft.com/office/drawing/2014/main" id="{9ACED6CF-0C5F-4458-BF1F-A32B4465C0F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2444" y="4114800"/>
            <a:ext cx="4553686" cy="1421601"/>
          </a:xfrm>
          <a:prstGeom prst="rect">
            <a:avLst/>
          </a:prstGeom>
        </p:spPr>
      </p:pic>
      <p:grpSp>
        <p:nvGrpSpPr>
          <p:cNvPr id="27" name="Group 26">
            <a:extLst>
              <a:ext uri="{FF2B5EF4-FFF2-40B4-BE49-F238E27FC236}">
                <a16:creationId xmlns:a16="http://schemas.microsoft.com/office/drawing/2014/main" id="{2C8FA751-3120-4E1F-88AE-6358E40F0EFB}"/>
              </a:ext>
            </a:extLst>
          </p:cNvPr>
          <p:cNvGrpSpPr/>
          <p:nvPr/>
        </p:nvGrpSpPr>
        <p:grpSpPr>
          <a:xfrm>
            <a:off x="1219200" y="914400"/>
            <a:ext cx="6934200" cy="949336"/>
            <a:chOff x="1828806" y="192092"/>
            <a:chExt cx="4114786" cy="949336"/>
          </a:xfrm>
        </p:grpSpPr>
        <p:sp>
          <p:nvSpPr>
            <p:cNvPr id="33" name="Flowchart: Alternate Process 32">
              <a:extLst>
                <a:ext uri="{FF2B5EF4-FFF2-40B4-BE49-F238E27FC236}">
                  <a16:creationId xmlns:a16="http://schemas.microsoft.com/office/drawing/2014/main" id="{C2480F67-74ED-4C35-A9F9-AFC027559AB1}"/>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Flowchart: Alternate Process 4">
              <a:extLst>
                <a:ext uri="{FF2B5EF4-FFF2-40B4-BE49-F238E27FC236}">
                  <a16:creationId xmlns:a16="http://schemas.microsoft.com/office/drawing/2014/main" id="{C9EEB7CC-487D-48E2-AABD-153DA5ABCDBA}"/>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different nodal distributions (4/5)</a:t>
              </a:r>
              <a:endParaRPr lang="en-US" sz="2800" dirty="0"/>
            </a:p>
          </p:txBody>
        </p:sp>
      </p:grpSp>
      <p:sp>
        <p:nvSpPr>
          <p:cNvPr id="23" name="Footer Placeholder 15">
            <a:extLst>
              <a:ext uri="{FF2B5EF4-FFF2-40B4-BE49-F238E27FC236}">
                <a16:creationId xmlns:a16="http://schemas.microsoft.com/office/drawing/2014/main" id="{CBE6867A-5220-447A-A465-E446AB4B4A98}"/>
              </a:ext>
            </a:extLst>
          </p:cNvPr>
          <p:cNvSpPr>
            <a:spLocks noGrp="1"/>
          </p:cNvSpPr>
          <p:nvPr>
            <p:ph type="ftr" sz="quarter" idx="11"/>
          </p:nvPr>
        </p:nvSpPr>
        <p:spPr>
          <a:xfrm>
            <a:off x="4267200" y="6400800"/>
            <a:ext cx="3962400" cy="457200"/>
          </a:xfrm>
        </p:spPr>
        <p:txBody>
          <a:bodyPr/>
          <a:lstStyle/>
          <a:p>
            <a:r>
              <a:rPr lang="en-US" dirty="0"/>
              <a:t>Ref-[7,8,9,10]</a:t>
            </a:r>
          </a:p>
        </p:txBody>
      </p:sp>
    </p:spTree>
    <p:extLst>
      <p:ext uri="{BB962C8B-B14F-4D97-AF65-F5344CB8AC3E}">
        <p14:creationId xmlns:p14="http://schemas.microsoft.com/office/powerpoint/2010/main" val="412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Presentation</a:t>
            </a:r>
          </a:p>
        </p:txBody>
      </p:sp>
      <p:sp>
        <p:nvSpPr>
          <p:cNvPr id="3" name="Content Placeholder 2"/>
          <p:cNvSpPr>
            <a:spLocks noGrp="1"/>
          </p:cNvSpPr>
          <p:nvPr>
            <p:ph sz="quarter" idx="1"/>
          </p:nvPr>
        </p:nvSpPr>
        <p:spPr>
          <a:xfrm>
            <a:off x="914400" y="1828800"/>
            <a:ext cx="7772400" cy="4191000"/>
          </a:xfrm>
        </p:spPr>
        <p:txBody>
          <a:bodyPr>
            <a:normAutofit/>
          </a:bodyPr>
          <a:lstStyle/>
          <a:p>
            <a:pPr>
              <a:buFont typeface="Wingdings" pitchFamily="2" charset="2"/>
              <a:buChar char="Ø"/>
            </a:pPr>
            <a:r>
              <a:rPr lang="en-US" sz="3200" b="1" dirty="0"/>
              <a:t>  Summary of the previous work</a:t>
            </a:r>
          </a:p>
          <a:p>
            <a:pPr>
              <a:buFont typeface="Wingdings" pitchFamily="2" charset="2"/>
              <a:buChar char="Ø"/>
            </a:pPr>
            <a:r>
              <a:rPr lang="en-US" sz="3200" b="1" dirty="0"/>
              <a:t>  Introduction</a:t>
            </a:r>
          </a:p>
          <a:p>
            <a:pPr>
              <a:buFont typeface="Wingdings" pitchFamily="2" charset="2"/>
              <a:buChar char="Ø"/>
            </a:pPr>
            <a:r>
              <a:rPr lang="en-US" sz="3200" b="1" dirty="0"/>
              <a:t>  Problem definition (Test Cases)</a:t>
            </a:r>
          </a:p>
          <a:p>
            <a:pPr>
              <a:buFont typeface="Wingdings" pitchFamily="2" charset="2"/>
              <a:buChar char="Ø"/>
            </a:pPr>
            <a:r>
              <a:rPr lang="en-US" sz="3200" b="1" dirty="0"/>
              <a:t>  Work done and Results</a:t>
            </a:r>
          </a:p>
          <a:p>
            <a:pPr>
              <a:buFont typeface="Wingdings" pitchFamily="2" charset="2"/>
              <a:buChar char="Ø"/>
            </a:pPr>
            <a:r>
              <a:rPr lang="en-US" sz="3200" b="1" dirty="0"/>
              <a:t>  Conclusion</a:t>
            </a:r>
          </a:p>
          <a:p>
            <a:pPr>
              <a:buFont typeface="Wingdings" pitchFamily="2" charset="2"/>
              <a:buChar char="Ø"/>
            </a:pPr>
            <a:r>
              <a:rPr lang="en-US" sz="3200" b="1" dirty="0"/>
              <a:t>  References</a:t>
            </a:r>
          </a:p>
          <a:p>
            <a:pPr>
              <a:buNone/>
            </a:pPr>
            <a:endParaRPr lang="en-US" b="1" dirty="0"/>
          </a:p>
        </p:txBody>
      </p:sp>
      <p:sp>
        <p:nvSpPr>
          <p:cNvPr id="4" name="Date Placeholder 3"/>
          <p:cNvSpPr>
            <a:spLocks noGrp="1"/>
          </p:cNvSpPr>
          <p:nvPr>
            <p:ph type="dt" sz="half" idx="10"/>
          </p:nvPr>
        </p:nvSpPr>
        <p:spPr/>
        <p:txBody>
          <a:bodyPr/>
          <a:lstStyle/>
          <a:p>
            <a:r>
              <a:rPr lang="fr-FR"/>
              <a:t>31/03/2020</a:t>
            </a:r>
            <a:endParaRPr lang="fr-FR" dirty="0"/>
          </a:p>
        </p:txBody>
      </p:sp>
      <p:sp>
        <p:nvSpPr>
          <p:cNvPr id="5" name="Slide Number Placeholder 4"/>
          <p:cNvSpPr>
            <a:spLocks noGrp="1"/>
          </p:cNvSpPr>
          <p:nvPr>
            <p:ph type="sldNum" sz="quarter" idx="12"/>
          </p:nvPr>
        </p:nvSpPr>
        <p:spPr/>
        <p:txBody>
          <a:bodyPr/>
          <a:lstStyle/>
          <a:p>
            <a:fld id="{A0090995-E9AE-4D55-BBC7-F1DFD05DA4E7}" type="slidenum">
              <a:rPr lang="en-US" smtClean="0"/>
              <a:t>2</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1"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1"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1"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iterate type="lt">
                                    <p:tmPct val="0"/>
                                  </p:iterate>
                                  <p:childTnLst>
                                    <p:animClr clrSpc="rgb" dir="cw">
                                      <p:cBhvr override="childStyle">
                                        <p:cTn id="26" dur="5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20</a:t>
            </a:fld>
            <a:endParaRPr lang="en-US"/>
          </a:p>
        </p:txBody>
      </p:sp>
      <p:grpSp>
        <p:nvGrpSpPr>
          <p:cNvPr id="11" name="Group 10">
            <a:extLst>
              <a:ext uri="{FF2B5EF4-FFF2-40B4-BE49-F238E27FC236}">
                <a16:creationId xmlns:a16="http://schemas.microsoft.com/office/drawing/2014/main" id="{3CC188DC-0AD9-442C-8EC5-69820E2187F3}"/>
              </a:ext>
            </a:extLst>
          </p:cNvPr>
          <p:cNvGrpSpPr/>
          <p:nvPr/>
        </p:nvGrpSpPr>
        <p:grpSpPr>
          <a:xfrm>
            <a:off x="1447800" y="914400"/>
            <a:ext cx="6400794" cy="949336"/>
            <a:chOff x="1828806" y="192092"/>
            <a:chExt cx="4114786" cy="949336"/>
          </a:xfrm>
        </p:grpSpPr>
        <p:sp>
          <p:nvSpPr>
            <p:cNvPr id="12" name="Flowchart: Alternate Process 11">
              <a:extLst>
                <a:ext uri="{FF2B5EF4-FFF2-40B4-BE49-F238E27FC236}">
                  <a16:creationId xmlns:a16="http://schemas.microsoft.com/office/drawing/2014/main" id="{15BD5812-5A85-43C2-9417-1B2AB74CF86F}"/>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Flowchart: Alternate Process 4">
              <a:extLst>
                <a:ext uri="{FF2B5EF4-FFF2-40B4-BE49-F238E27FC236}">
                  <a16:creationId xmlns:a16="http://schemas.microsoft.com/office/drawing/2014/main" id="{2B04BA6B-A829-4FC9-96CB-30DFE1390B55}"/>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different nodal distributions.</a:t>
              </a:r>
              <a:endParaRPr lang="en-US" sz="2800" dirty="0"/>
            </a:p>
          </p:txBody>
        </p:sp>
      </p:grpSp>
      <p:graphicFrame>
        <p:nvGraphicFramePr>
          <p:cNvPr id="2" name="Table 3">
            <a:extLst>
              <a:ext uri="{FF2B5EF4-FFF2-40B4-BE49-F238E27FC236}">
                <a16:creationId xmlns:a16="http://schemas.microsoft.com/office/drawing/2014/main" id="{43621275-B517-4FA2-ACDE-468A0F0C6A3B}"/>
              </a:ext>
            </a:extLst>
          </p:cNvPr>
          <p:cNvGraphicFramePr>
            <a:graphicFrameLocks noGrp="1"/>
          </p:cNvGraphicFramePr>
          <p:nvPr>
            <p:extLst>
              <p:ext uri="{D42A27DB-BD31-4B8C-83A1-F6EECF244321}">
                <p14:modId xmlns:p14="http://schemas.microsoft.com/office/powerpoint/2010/main" val="2297399458"/>
              </p:ext>
            </p:extLst>
          </p:nvPr>
        </p:nvGraphicFramePr>
        <p:xfrm>
          <a:off x="1447806" y="2499985"/>
          <a:ext cx="6476994" cy="2494280"/>
        </p:xfrm>
        <a:graphic>
          <a:graphicData uri="http://schemas.openxmlformats.org/drawingml/2006/table">
            <a:tbl>
              <a:tblPr firstRow="1" bandRow="1">
                <a:tableStyleId>{5C22544A-7EE6-4342-B048-85BDC9FD1C3A}</a:tableStyleId>
              </a:tblPr>
              <a:tblGrid>
                <a:gridCol w="2764594">
                  <a:extLst>
                    <a:ext uri="{9D8B030D-6E8A-4147-A177-3AD203B41FA5}">
                      <a16:colId xmlns:a16="http://schemas.microsoft.com/office/drawing/2014/main" val="1864903117"/>
                    </a:ext>
                  </a:extLst>
                </a:gridCol>
                <a:gridCol w="1214278">
                  <a:extLst>
                    <a:ext uri="{9D8B030D-6E8A-4147-A177-3AD203B41FA5}">
                      <a16:colId xmlns:a16="http://schemas.microsoft.com/office/drawing/2014/main" val="2480932919"/>
                    </a:ext>
                  </a:extLst>
                </a:gridCol>
                <a:gridCol w="1278922">
                  <a:extLst>
                    <a:ext uri="{9D8B030D-6E8A-4147-A177-3AD203B41FA5}">
                      <a16:colId xmlns:a16="http://schemas.microsoft.com/office/drawing/2014/main" val="3824095856"/>
                    </a:ext>
                  </a:extLst>
                </a:gridCol>
                <a:gridCol w="1219200">
                  <a:extLst>
                    <a:ext uri="{9D8B030D-6E8A-4147-A177-3AD203B41FA5}">
                      <a16:colId xmlns:a16="http://schemas.microsoft.com/office/drawing/2014/main" val="3449078367"/>
                    </a:ext>
                  </a:extLst>
                </a:gridCol>
              </a:tblGrid>
              <a:tr h="370840">
                <a:tc rowSpan="2">
                  <a:txBody>
                    <a:bodyPr/>
                    <a:lstStyle/>
                    <a:p>
                      <a:pPr algn="ctr"/>
                      <a:r>
                        <a:rPr lang="en-US" b="1" dirty="0"/>
                        <a:t>Distribution</a:t>
                      </a:r>
                    </a:p>
                  </a:txBody>
                  <a:tcPr/>
                </a:tc>
                <a:tc gridSpan="3">
                  <a:txBody>
                    <a:bodyPr/>
                    <a:lstStyle/>
                    <a:p>
                      <a:pPr algn="ctr"/>
                      <a:r>
                        <a:rPr lang="en-US" b="1" dirty="0"/>
                        <a:t>Compliance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97926376"/>
                  </a:ext>
                </a:extLst>
              </a:tr>
              <a:tr h="370840">
                <a:tc vMerge="1">
                  <a:txBody>
                    <a:bodyPr/>
                    <a:lstStyle/>
                    <a:p>
                      <a:endParaRPr lang="en-US" dirty="0"/>
                    </a:p>
                  </a:txBody>
                  <a:tcPr/>
                </a:tc>
                <a:tc>
                  <a:txBody>
                    <a:bodyPr/>
                    <a:lstStyle/>
                    <a:p>
                      <a:pPr algn="ctr"/>
                      <a:r>
                        <a:rPr lang="en-US" b="1" dirty="0"/>
                        <a:t>Test Case 1</a:t>
                      </a:r>
                    </a:p>
                  </a:txBody>
                  <a:tcPr/>
                </a:tc>
                <a:tc>
                  <a:txBody>
                    <a:bodyPr/>
                    <a:lstStyle/>
                    <a:p>
                      <a:pPr algn="ctr"/>
                      <a:r>
                        <a:rPr lang="en-US" b="1" dirty="0"/>
                        <a:t>Test Case 2</a:t>
                      </a:r>
                    </a:p>
                  </a:txBody>
                  <a:tcPr/>
                </a:tc>
                <a:tc>
                  <a:txBody>
                    <a:bodyPr/>
                    <a:lstStyle/>
                    <a:p>
                      <a:pPr algn="ctr"/>
                      <a:r>
                        <a:rPr lang="en-US" b="1" dirty="0"/>
                        <a:t>Test Case 3</a:t>
                      </a:r>
                    </a:p>
                  </a:txBody>
                  <a:tcPr/>
                </a:tc>
                <a:extLst>
                  <a:ext uri="{0D108BD9-81ED-4DB2-BD59-A6C34878D82A}">
                    <a16:rowId xmlns:a16="http://schemas.microsoft.com/office/drawing/2014/main" val="548007887"/>
                  </a:ext>
                </a:extLst>
              </a:tr>
              <a:tr h="370840">
                <a:tc>
                  <a:txBody>
                    <a:bodyPr/>
                    <a:lstStyle/>
                    <a:p>
                      <a:pPr algn="ctr"/>
                      <a:r>
                        <a:rPr lang="en-US" b="1" dirty="0"/>
                        <a:t>Uniform distribution</a:t>
                      </a:r>
                    </a:p>
                  </a:txBody>
                  <a:tcPr/>
                </a:tc>
                <a:tc>
                  <a:txBody>
                    <a:bodyPr/>
                    <a:lstStyle/>
                    <a:p>
                      <a:pPr algn="ctr"/>
                      <a:r>
                        <a:rPr lang="en-US" dirty="0"/>
                        <a:t>10.9594</a:t>
                      </a:r>
                    </a:p>
                  </a:txBody>
                  <a:tcPr/>
                </a:tc>
                <a:tc>
                  <a:txBody>
                    <a:bodyPr/>
                    <a:lstStyle/>
                    <a:p>
                      <a:pPr algn="ctr"/>
                      <a:r>
                        <a:rPr lang="en-US" dirty="0">
                          <a:solidFill>
                            <a:srgbClr val="00B050"/>
                          </a:solidFill>
                        </a:rPr>
                        <a:t>25.6064</a:t>
                      </a:r>
                    </a:p>
                  </a:txBody>
                  <a:tcPr/>
                </a:tc>
                <a:tc>
                  <a:txBody>
                    <a:bodyPr/>
                    <a:lstStyle/>
                    <a:p>
                      <a:pPr algn="ctr"/>
                      <a:r>
                        <a:rPr lang="en-US" dirty="0"/>
                        <a:t>6.3891</a:t>
                      </a:r>
                    </a:p>
                  </a:txBody>
                  <a:tcPr/>
                </a:tc>
                <a:extLst>
                  <a:ext uri="{0D108BD9-81ED-4DB2-BD59-A6C34878D82A}">
                    <a16:rowId xmlns:a16="http://schemas.microsoft.com/office/drawing/2014/main" val="3670896980"/>
                  </a:ext>
                </a:extLst>
              </a:tr>
              <a:tr h="370840">
                <a:tc>
                  <a:txBody>
                    <a:bodyPr/>
                    <a:lstStyle/>
                    <a:p>
                      <a:pPr algn="ctr"/>
                      <a:r>
                        <a:rPr lang="en-US" b="1" dirty="0"/>
                        <a:t>Latin hyper-cube sampling</a:t>
                      </a:r>
                    </a:p>
                  </a:txBody>
                  <a:tcPr/>
                </a:tc>
                <a:tc>
                  <a:txBody>
                    <a:bodyPr/>
                    <a:lstStyle/>
                    <a:p>
                      <a:pPr algn="ctr"/>
                      <a:r>
                        <a:rPr lang="en-US" dirty="0"/>
                        <a:t>13.5946</a:t>
                      </a:r>
                    </a:p>
                  </a:txBody>
                  <a:tcPr/>
                </a:tc>
                <a:tc>
                  <a:txBody>
                    <a:bodyPr/>
                    <a:lstStyle/>
                    <a:p>
                      <a:pPr algn="ctr"/>
                      <a:r>
                        <a:rPr lang="en-US" dirty="0"/>
                        <a:t>29.094</a:t>
                      </a:r>
                    </a:p>
                  </a:txBody>
                  <a:tcPr/>
                </a:tc>
                <a:tc>
                  <a:txBody>
                    <a:bodyPr/>
                    <a:lstStyle/>
                    <a:p>
                      <a:pPr algn="ctr"/>
                      <a:r>
                        <a:rPr lang="en-US" dirty="0">
                          <a:solidFill>
                            <a:srgbClr val="00B050"/>
                          </a:solidFill>
                        </a:rPr>
                        <a:t>6.2976</a:t>
                      </a:r>
                    </a:p>
                  </a:txBody>
                  <a:tcPr/>
                </a:tc>
                <a:extLst>
                  <a:ext uri="{0D108BD9-81ED-4DB2-BD59-A6C34878D82A}">
                    <a16:rowId xmlns:a16="http://schemas.microsoft.com/office/drawing/2014/main" val="3904911742"/>
                  </a:ext>
                </a:extLst>
              </a:tr>
              <a:tr h="370840">
                <a:tc>
                  <a:txBody>
                    <a:bodyPr/>
                    <a:lstStyle/>
                    <a:p>
                      <a:pPr algn="ctr"/>
                      <a:r>
                        <a:rPr lang="en-US" b="1" dirty="0"/>
                        <a:t>Halton sampling</a:t>
                      </a:r>
                    </a:p>
                  </a:txBody>
                  <a:tcPr/>
                </a:tc>
                <a:tc>
                  <a:txBody>
                    <a:bodyPr/>
                    <a:lstStyle/>
                    <a:p>
                      <a:pPr algn="ctr"/>
                      <a:r>
                        <a:rPr lang="en-US" dirty="0">
                          <a:solidFill>
                            <a:srgbClr val="00B050"/>
                          </a:solidFill>
                        </a:rPr>
                        <a:t>9.853</a:t>
                      </a:r>
                    </a:p>
                  </a:txBody>
                  <a:tcPr/>
                </a:tc>
                <a:tc>
                  <a:txBody>
                    <a:bodyPr/>
                    <a:lstStyle/>
                    <a:p>
                      <a:pPr algn="ctr"/>
                      <a:r>
                        <a:rPr lang="en-US" dirty="0"/>
                        <a:t>26.5032</a:t>
                      </a:r>
                    </a:p>
                  </a:txBody>
                  <a:tcPr/>
                </a:tc>
                <a:tc>
                  <a:txBody>
                    <a:bodyPr/>
                    <a:lstStyle/>
                    <a:p>
                      <a:pPr algn="ctr"/>
                      <a:r>
                        <a:rPr lang="en-US" dirty="0"/>
                        <a:t>6.5041</a:t>
                      </a:r>
                    </a:p>
                  </a:txBody>
                  <a:tcPr/>
                </a:tc>
                <a:extLst>
                  <a:ext uri="{0D108BD9-81ED-4DB2-BD59-A6C34878D82A}">
                    <a16:rowId xmlns:a16="http://schemas.microsoft.com/office/drawing/2014/main" val="19090903"/>
                  </a:ext>
                </a:extLst>
              </a:tr>
              <a:tr h="370840">
                <a:tc>
                  <a:txBody>
                    <a:bodyPr/>
                    <a:lstStyle/>
                    <a:p>
                      <a:pPr algn="ctr"/>
                      <a:r>
                        <a:rPr lang="en-US" b="1" dirty="0"/>
                        <a:t>Sobol sampling</a:t>
                      </a:r>
                    </a:p>
                  </a:txBody>
                  <a:tcPr/>
                </a:tc>
                <a:tc>
                  <a:txBody>
                    <a:bodyPr/>
                    <a:lstStyle/>
                    <a:p>
                      <a:pPr algn="ctr"/>
                      <a:r>
                        <a:rPr lang="en-US" dirty="0"/>
                        <a:t>11.1686</a:t>
                      </a:r>
                    </a:p>
                  </a:txBody>
                  <a:tcPr/>
                </a:tc>
                <a:tc>
                  <a:txBody>
                    <a:bodyPr/>
                    <a:lstStyle/>
                    <a:p>
                      <a:pPr algn="ctr"/>
                      <a:r>
                        <a:rPr lang="en-US" dirty="0"/>
                        <a:t>28.4425</a:t>
                      </a:r>
                    </a:p>
                  </a:txBody>
                  <a:tcPr/>
                </a:tc>
                <a:tc>
                  <a:txBody>
                    <a:bodyPr/>
                    <a:lstStyle/>
                    <a:p>
                      <a:pPr algn="ctr"/>
                      <a:r>
                        <a:rPr lang="en-US" dirty="0"/>
                        <a:t>7.1609</a:t>
                      </a:r>
                    </a:p>
                  </a:txBody>
                  <a:tcPr/>
                </a:tc>
                <a:extLst>
                  <a:ext uri="{0D108BD9-81ED-4DB2-BD59-A6C34878D82A}">
                    <a16:rowId xmlns:a16="http://schemas.microsoft.com/office/drawing/2014/main" val="815663487"/>
                  </a:ext>
                </a:extLst>
              </a:tr>
            </a:tbl>
          </a:graphicData>
        </a:graphic>
      </p:graphicFrame>
      <p:sp>
        <p:nvSpPr>
          <p:cNvPr id="8" name="Rectangle 7">
            <a:extLst>
              <a:ext uri="{FF2B5EF4-FFF2-40B4-BE49-F238E27FC236}">
                <a16:creationId xmlns:a16="http://schemas.microsoft.com/office/drawing/2014/main" id="{02723C2F-82B5-4BD7-9131-0284B4FAEBF2}"/>
              </a:ext>
            </a:extLst>
          </p:cNvPr>
          <p:cNvSpPr/>
          <p:nvPr/>
        </p:nvSpPr>
        <p:spPr>
          <a:xfrm>
            <a:off x="1600206" y="5326577"/>
            <a:ext cx="6476994" cy="369332"/>
          </a:xfrm>
          <a:prstGeom prst="rect">
            <a:avLst/>
          </a:prstGeom>
        </p:spPr>
        <p:txBody>
          <a:bodyPr wrap="square">
            <a:spAutoFit/>
          </a:bodyPr>
          <a:lstStyle/>
          <a:p>
            <a:pPr algn="ctr"/>
            <a:r>
              <a:rPr lang="en-US" b="1" dirty="0"/>
              <a:t>Compliance values of the test cases for all the distributions</a:t>
            </a:r>
          </a:p>
        </p:txBody>
      </p:sp>
      <p:sp>
        <p:nvSpPr>
          <p:cNvPr id="20" name="Footer Placeholder 15">
            <a:extLst>
              <a:ext uri="{FF2B5EF4-FFF2-40B4-BE49-F238E27FC236}">
                <a16:creationId xmlns:a16="http://schemas.microsoft.com/office/drawing/2014/main" id="{E3F9A6B6-A8FC-4C97-A357-55A2B11A6A3F}"/>
              </a:ext>
            </a:extLst>
          </p:cNvPr>
          <p:cNvSpPr>
            <a:spLocks noGrp="1"/>
          </p:cNvSpPr>
          <p:nvPr>
            <p:ph type="ftr" sz="quarter" idx="11"/>
          </p:nvPr>
        </p:nvSpPr>
        <p:spPr>
          <a:xfrm>
            <a:off x="4267200" y="6400800"/>
            <a:ext cx="3962400" cy="457200"/>
          </a:xfrm>
        </p:spPr>
        <p:txBody>
          <a:bodyPr/>
          <a:lstStyle/>
          <a:p>
            <a:r>
              <a:rPr lang="en-US" dirty="0"/>
              <a:t>Ref-[7]</a:t>
            </a:r>
          </a:p>
        </p:txBody>
      </p:sp>
      <p:grpSp>
        <p:nvGrpSpPr>
          <p:cNvPr id="21" name="Group 20">
            <a:extLst>
              <a:ext uri="{FF2B5EF4-FFF2-40B4-BE49-F238E27FC236}">
                <a16:creationId xmlns:a16="http://schemas.microsoft.com/office/drawing/2014/main" id="{23F5DB3D-04A8-44BC-8682-600FD57D0965}"/>
              </a:ext>
            </a:extLst>
          </p:cNvPr>
          <p:cNvGrpSpPr/>
          <p:nvPr/>
        </p:nvGrpSpPr>
        <p:grpSpPr>
          <a:xfrm>
            <a:off x="1219200" y="914400"/>
            <a:ext cx="6934200" cy="949336"/>
            <a:chOff x="1828806" y="192092"/>
            <a:chExt cx="4114786" cy="949336"/>
          </a:xfrm>
        </p:grpSpPr>
        <p:sp>
          <p:nvSpPr>
            <p:cNvPr id="22" name="Flowchart: Alternate Process 21">
              <a:extLst>
                <a:ext uri="{FF2B5EF4-FFF2-40B4-BE49-F238E27FC236}">
                  <a16:creationId xmlns:a16="http://schemas.microsoft.com/office/drawing/2014/main" id="{AA7CE242-199F-4B9C-A814-C78ED24CB990}"/>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3" name="Flowchart: Alternate Process 4">
              <a:extLst>
                <a:ext uri="{FF2B5EF4-FFF2-40B4-BE49-F238E27FC236}">
                  <a16:creationId xmlns:a16="http://schemas.microsoft.com/office/drawing/2014/main" id="{D9B5200D-31FB-47FC-8CE9-7B6F833AB104}"/>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different nodal distributions (5/5)</a:t>
              </a:r>
              <a:endParaRPr lang="en-US" sz="2800" dirty="0"/>
            </a:p>
          </p:txBody>
        </p:sp>
      </p:grpSp>
    </p:spTree>
    <p:extLst>
      <p:ext uri="{BB962C8B-B14F-4D97-AF65-F5344CB8AC3E}">
        <p14:creationId xmlns:p14="http://schemas.microsoft.com/office/powerpoint/2010/main" val="1118004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21</a:t>
            </a:fld>
            <a:endParaRPr lang="en-US"/>
          </a:p>
        </p:txBody>
      </p:sp>
      <p:grpSp>
        <p:nvGrpSpPr>
          <p:cNvPr id="11" name="Group 10">
            <a:extLst>
              <a:ext uri="{FF2B5EF4-FFF2-40B4-BE49-F238E27FC236}">
                <a16:creationId xmlns:a16="http://schemas.microsoft.com/office/drawing/2014/main" id="{3CC188DC-0AD9-442C-8EC5-69820E2187F3}"/>
              </a:ext>
            </a:extLst>
          </p:cNvPr>
          <p:cNvGrpSpPr/>
          <p:nvPr/>
        </p:nvGrpSpPr>
        <p:grpSpPr>
          <a:xfrm>
            <a:off x="1447800" y="914400"/>
            <a:ext cx="6400794" cy="949336"/>
            <a:chOff x="1828806" y="192092"/>
            <a:chExt cx="4114786" cy="949336"/>
          </a:xfrm>
        </p:grpSpPr>
        <p:sp>
          <p:nvSpPr>
            <p:cNvPr id="12" name="Flowchart: Alternate Process 11">
              <a:extLst>
                <a:ext uri="{FF2B5EF4-FFF2-40B4-BE49-F238E27FC236}">
                  <a16:creationId xmlns:a16="http://schemas.microsoft.com/office/drawing/2014/main" id="{15BD5812-5A85-43C2-9417-1B2AB74CF86F}"/>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Flowchart: Alternate Process 4">
              <a:extLst>
                <a:ext uri="{FF2B5EF4-FFF2-40B4-BE49-F238E27FC236}">
                  <a16:creationId xmlns:a16="http://schemas.microsoft.com/office/drawing/2014/main" id="{2B04BA6B-A829-4FC9-96CB-30DFE1390B55}"/>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number of mass nodes (1/5)</a:t>
              </a:r>
              <a:endParaRPr lang="en-US" sz="2800" dirty="0"/>
            </a:p>
          </p:txBody>
        </p:sp>
      </p:grpSp>
      <p:sp>
        <p:nvSpPr>
          <p:cNvPr id="28" name="Flowchart: Terminator 27">
            <a:extLst>
              <a:ext uri="{FF2B5EF4-FFF2-40B4-BE49-F238E27FC236}">
                <a16:creationId xmlns:a16="http://schemas.microsoft.com/office/drawing/2014/main" id="{AF779C46-3012-448E-A4B7-81282B8B7BD3}"/>
              </a:ext>
            </a:extLst>
          </p:cNvPr>
          <p:cNvSpPr/>
          <p:nvPr/>
        </p:nvSpPr>
        <p:spPr>
          <a:xfrm>
            <a:off x="990600" y="3319387"/>
            <a:ext cx="2438401"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Mass Nodes: 12</a:t>
            </a:r>
          </a:p>
        </p:txBody>
      </p:sp>
      <p:sp>
        <p:nvSpPr>
          <p:cNvPr id="32" name="TextBox 31">
            <a:extLst>
              <a:ext uri="{FF2B5EF4-FFF2-40B4-BE49-F238E27FC236}">
                <a16:creationId xmlns:a16="http://schemas.microsoft.com/office/drawing/2014/main" id="{DA295C63-B7E2-4716-AB88-19D72FA75A37}"/>
              </a:ext>
            </a:extLst>
          </p:cNvPr>
          <p:cNvSpPr txBox="1"/>
          <p:nvPr/>
        </p:nvSpPr>
        <p:spPr>
          <a:xfrm>
            <a:off x="762000" y="5715000"/>
            <a:ext cx="6934200" cy="830997"/>
          </a:xfrm>
          <a:prstGeom prst="rect">
            <a:avLst/>
          </a:prstGeom>
          <a:noFill/>
        </p:spPr>
        <p:txBody>
          <a:bodyPr wrap="square" rtlCol="0">
            <a:spAutoFit/>
          </a:bodyPr>
          <a:lstStyle/>
          <a:p>
            <a:pPr algn="ctr"/>
            <a:r>
              <a:rPr lang="en-US" sz="2400" b="1" dirty="0"/>
              <a:t>Initial Configuration of the mass nodes for all the test cases (l: longitudinal and t: transverse)</a:t>
            </a:r>
          </a:p>
        </p:txBody>
      </p:sp>
      <p:pic>
        <p:nvPicPr>
          <p:cNvPr id="3" name="Picture 2" descr="A picture containing electronics&#10;&#10;Description automatically generated">
            <a:extLst>
              <a:ext uri="{FF2B5EF4-FFF2-40B4-BE49-F238E27FC236}">
                <a16:creationId xmlns:a16="http://schemas.microsoft.com/office/drawing/2014/main" id="{9EC01991-1317-49AF-B4B7-00672561B9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95" y="1981200"/>
            <a:ext cx="4418005" cy="1369839"/>
          </a:xfrm>
          <a:prstGeom prst="rect">
            <a:avLst/>
          </a:prstGeom>
        </p:spPr>
      </p:pic>
      <p:pic>
        <p:nvPicPr>
          <p:cNvPr id="7" name="Picture 6" descr="A close up of a device&#10;&#10;Description automatically generated">
            <a:extLst>
              <a:ext uri="{FF2B5EF4-FFF2-40B4-BE49-F238E27FC236}">
                <a16:creationId xmlns:a16="http://schemas.microsoft.com/office/drawing/2014/main" id="{CB08EDDE-C1FE-4E1C-8864-77653272F0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8197" y="1905000"/>
            <a:ext cx="4387880" cy="1369839"/>
          </a:xfrm>
          <a:prstGeom prst="rect">
            <a:avLst/>
          </a:prstGeom>
        </p:spPr>
      </p:pic>
      <p:sp>
        <p:nvSpPr>
          <p:cNvPr id="21" name="Flowchart: Terminator 20">
            <a:extLst>
              <a:ext uri="{FF2B5EF4-FFF2-40B4-BE49-F238E27FC236}">
                <a16:creationId xmlns:a16="http://schemas.microsoft.com/office/drawing/2014/main" id="{B0B7E56A-2D99-4C05-B9F4-33809A5FC252}"/>
              </a:ext>
            </a:extLst>
          </p:cNvPr>
          <p:cNvSpPr/>
          <p:nvPr/>
        </p:nvSpPr>
        <p:spPr>
          <a:xfrm>
            <a:off x="5638799" y="3395587"/>
            <a:ext cx="2438401"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Mass Nodes: 2l</a:t>
            </a:r>
          </a:p>
        </p:txBody>
      </p:sp>
      <p:pic>
        <p:nvPicPr>
          <p:cNvPr id="10" name="Picture 9" descr="A picture containing knife&#10;&#10;Description automatically generated">
            <a:extLst>
              <a:ext uri="{FF2B5EF4-FFF2-40B4-BE49-F238E27FC236}">
                <a16:creationId xmlns:a16="http://schemas.microsoft.com/office/drawing/2014/main" id="{EDF76776-B100-45BE-A130-688EDF9676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7400" y="3933677"/>
            <a:ext cx="4343400" cy="1324119"/>
          </a:xfrm>
          <a:prstGeom prst="rect">
            <a:avLst/>
          </a:prstGeom>
        </p:spPr>
      </p:pic>
      <p:sp>
        <p:nvSpPr>
          <p:cNvPr id="25" name="Flowchart: Terminator 24">
            <a:extLst>
              <a:ext uri="{FF2B5EF4-FFF2-40B4-BE49-F238E27FC236}">
                <a16:creationId xmlns:a16="http://schemas.microsoft.com/office/drawing/2014/main" id="{8BE9BABC-CADD-491D-A8D8-88DD73F0A560}"/>
              </a:ext>
            </a:extLst>
          </p:cNvPr>
          <p:cNvSpPr/>
          <p:nvPr/>
        </p:nvSpPr>
        <p:spPr>
          <a:xfrm>
            <a:off x="2819399" y="5372417"/>
            <a:ext cx="2438401"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Mass Nodes: 2t</a:t>
            </a:r>
          </a:p>
        </p:txBody>
      </p:sp>
      <p:sp>
        <p:nvSpPr>
          <p:cNvPr id="27" name="Footer Placeholder 15">
            <a:extLst>
              <a:ext uri="{FF2B5EF4-FFF2-40B4-BE49-F238E27FC236}">
                <a16:creationId xmlns:a16="http://schemas.microsoft.com/office/drawing/2014/main" id="{D9FB0625-9A89-4435-AD0A-F9396DE47910}"/>
              </a:ext>
            </a:extLst>
          </p:cNvPr>
          <p:cNvSpPr>
            <a:spLocks noGrp="1"/>
          </p:cNvSpPr>
          <p:nvPr>
            <p:ph type="ftr" sz="quarter" idx="11"/>
          </p:nvPr>
        </p:nvSpPr>
        <p:spPr>
          <a:xfrm>
            <a:off x="4267200" y="6400800"/>
            <a:ext cx="3962400" cy="457200"/>
          </a:xfrm>
        </p:spPr>
        <p:txBody>
          <a:bodyPr/>
          <a:lstStyle/>
          <a:p>
            <a:r>
              <a:rPr lang="en-US" dirty="0"/>
              <a:t>Ref-[7]</a:t>
            </a:r>
          </a:p>
        </p:txBody>
      </p:sp>
    </p:spTree>
    <p:extLst>
      <p:ext uri="{BB962C8B-B14F-4D97-AF65-F5344CB8AC3E}">
        <p14:creationId xmlns:p14="http://schemas.microsoft.com/office/powerpoint/2010/main" val="2996545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22</a:t>
            </a:fld>
            <a:endParaRPr lang="en-US"/>
          </a:p>
        </p:txBody>
      </p:sp>
      <p:sp>
        <p:nvSpPr>
          <p:cNvPr id="28" name="Flowchart: Terminator 27">
            <a:extLst>
              <a:ext uri="{FF2B5EF4-FFF2-40B4-BE49-F238E27FC236}">
                <a16:creationId xmlns:a16="http://schemas.microsoft.com/office/drawing/2014/main" id="{AF779C46-3012-448E-A4B7-81282B8B7BD3}"/>
              </a:ext>
            </a:extLst>
          </p:cNvPr>
          <p:cNvSpPr/>
          <p:nvPr/>
        </p:nvSpPr>
        <p:spPr>
          <a:xfrm>
            <a:off x="990600" y="3609043"/>
            <a:ext cx="2438401"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Mass Nodes: 12</a:t>
            </a:r>
          </a:p>
        </p:txBody>
      </p:sp>
      <p:sp>
        <p:nvSpPr>
          <p:cNvPr id="32" name="TextBox 31">
            <a:extLst>
              <a:ext uri="{FF2B5EF4-FFF2-40B4-BE49-F238E27FC236}">
                <a16:creationId xmlns:a16="http://schemas.microsoft.com/office/drawing/2014/main" id="{DA295C63-B7E2-4716-AB88-19D72FA75A37}"/>
              </a:ext>
            </a:extLst>
          </p:cNvPr>
          <p:cNvSpPr txBox="1"/>
          <p:nvPr/>
        </p:nvSpPr>
        <p:spPr>
          <a:xfrm>
            <a:off x="762000" y="6167735"/>
            <a:ext cx="6934200" cy="461665"/>
          </a:xfrm>
          <a:prstGeom prst="rect">
            <a:avLst/>
          </a:prstGeom>
          <a:noFill/>
        </p:spPr>
        <p:txBody>
          <a:bodyPr wrap="square" rtlCol="0">
            <a:spAutoFit/>
          </a:bodyPr>
          <a:lstStyle/>
          <a:p>
            <a:pPr algn="ctr"/>
            <a:r>
              <a:rPr lang="en-US" sz="2400" b="1" dirty="0"/>
              <a:t>Test Case 1: Final Configuration of the mass nodes</a:t>
            </a:r>
          </a:p>
        </p:txBody>
      </p:sp>
      <p:sp>
        <p:nvSpPr>
          <p:cNvPr id="21" name="Flowchart: Terminator 20">
            <a:extLst>
              <a:ext uri="{FF2B5EF4-FFF2-40B4-BE49-F238E27FC236}">
                <a16:creationId xmlns:a16="http://schemas.microsoft.com/office/drawing/2014/main" id="{B0B7E56A-2D99-4C05-B9F4-33809A5FC252}"/>
              </a:ext>
            </a:extLst>
          </p:cNvPr>
          <p:cNvSpPr/>
          <p:nvPr/>
        </p:nvSpPr>
        <p:spPr>
          <a:xfrm>
            <a:off x="5562600" y="3609043"/>
            <a:ext cx="2438401"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Mass Nodes: 2l</a:t>
            </a:r>
          </a:p>
        </p:txBody>
      </p:sp>
      <p:sp>
        <p:nvSpPr>
          <p:cNvPr id="25" name="Flowchart: Terminator 24">
            <a:extLst>
              <a:ext uri="{FF2B5EF4-FFF2-40B4-BE49-F238E27FC236}">
                <a16:creationId xmlns:a16="http://schemas.microsoft.com/office/drawing/2014/main" id="{8BE9BABC-CADD-491D-A8D8-88DD73F0A560}"/>
              </a:ext>
            </a:extLst>
          </p:cNvPr>
          <p:cNvSpPr/>
          <p:nvPr/>
        </p:nvSpPr>
        <p:spPr>
          <a:xfrm>
            <a:off x="2819399" y="5634430"/>
            <a:ext cx="2438401"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Mass Nodes: 2t</a:t>
            </a:r>
          </a:p>
        </p:txBody>
      </p:sp>
      <p:pic>
        <p:nvPicPr>
          <p:cNvPr id="4" name="Picture 3">
            <a:extLst>
              <a:ext uri="{FF2B5EF4-FFF2-40B4-BE49-F238E27FC236}">
                <a16:creationId xmlns:a16="http://schemas.microsoft.com/office/drawing/2014/main" id="{9F091518-7E21-4DBA-B8D4-8473BCD181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485" y="2155197"/>
            <a:ext cx="4398515" cy="1350003"/>
          </a:xfrm>
          <a:prstGeom prst="rect">
            <a:avLst/>
          </a:prstGeom>
        </p:spPr>
      </p:pic>
      <p:pic>
        <p:nvPicPr>
          <p:cNvPr id="14" name="Picture 13" descr="A close up of a logo&#10;&#10;Description automatically generated">
            <a:extLst>
              <a:ext uri="{FF2B5EF4-FFF2-40B4-BE49-F238E27FC236}">
                <a16:creationId xmlns:a16="http://schemas.microsoft.com/office/drawing/2014/main" id="{9B22CB9D-298D-4DBB-924D-60CE42F858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8199" y="2212217"/>
            <a:ext cx="4322315" cy="1309683"/>
          </a:xfrm>
          <a:prstGeom prst="rect">
            <a:avLst/>
          </a:prstGeom>
        </p:spPr>
      </p:pic>
      <p:pic>
        <p:nvPicPr>
          <p:cNvPr id="16" name="Picture 15" descr="A close up of a logo&#10;&#10;Description automatically generated">
            <a:extLst>
              <a:ext uri="{FF2B5EF4-FFF2-40B4-BE49-F238E27FC236}">
                <a16:creationId xmlns:a16="http://schemas.microsoft.com/office/drawing/2014/main" id="{26583CBB-7ABF-443C-AACA-4FFA2CEF6E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6324" y="4161466"/>
            <a:ext cx="4345551" cy="1350003"/>
          </a:xfrm>
          <a:prstGeom prst="rect">
            <a:avLst/>
          </a:prstGeom>
        </p:spPr>
      </p:pic>
      <p:sp>
        <p:nvSpPr>
          <p:cNvPr id="22" name="Footer Placeholder 15">
            <a:extLst>
              <a:ext uri="{FF2B5EF4-FFF2-40B4-BE49-F238E27FC236}">
                <a16:creationId xmlns:a16="http://schemas.microsoft.com/office/drawing/2014/main" id="{7B307E1F-DE00-4E52-8B21-399F5B4EAC94}"/>
              </a:ext>
            </a:extLst>
          </p:cNvPr>
          <p:cNvSpPr>
            <a:spLocks noGrp="1"/>
          </p:cNvSpPr>
          <p:nvPr>
            <p:ph type="ftr" sz="quarter" idx="11"/>
          </p:nvPr>
        </p:nvSpPr>
        <p:spPr>
          <a:xfrm>
            <a:off x="4267200" y="6400800"/>
            <a:ext cx="3962400" cy="457200"/>
          </a:xfrm>
        </p:spPr>
        <p:txBody>
          <a:bodyPr/>
          <a:lstStyle/>
          <a:p>
            <a:r>
              <a:rPr lang="en-US" dirty="0"/>
              <a:t>Ref-[7]</a:t>
            </a:r>
          </a:p>
        </p:txBody>
      </p:sp>
      <p:grpSp>
        <p:nvGrpSpPr>
          <p:cNvPr id="27" name="Group 26">
            <a:extLst>
              <a:ext uri="{FF2B5EF4-FFF2-40B4-BE49-F238E27FC236}">
                <a16:creationId xmlns:a16="http://schemas.microsoft.com/office/drawing/2014/main" id="{783CEA0D-AB07-4823-AFBD-46AD9BE00DA4}"/>
              </a:ext>
            </a:extLst>
          </p:cNvPr>
          <p:cNvGrpSpPr/>
          <p:nvPr/>
        </p:nvGrpSpPr>
        <p:grpSpPr>
          <a:xfrm>
            <a:off x="1447800" y="914400"/>
            <a:ext cx="6400794" cy="949336"/>
            <a:chOff x="1828806" y="192092"/>
            <a:chExt cx="4114786" cy="949336"/>
          </a:xfrm>
        </p:grpSpPr>
        <p:sp>
          <p:nvSpPr>
            <p:cNvPr id="29" name="Flowchart: Alternate Process 28">
              <a:extLst>
                <a:ext uri="{FF2B5EF4-FFF2-40B4-BE49-F238E27FC236}">
                  <a16:creationId xmlns:a16="http://schemas.microsoft.com/office/drawing/2014/main" id="{8BFA3A9A-9038-409B-AD39-DE1D31BADA14}"/>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Flowchart: Alternate Process 4">
              <a:extLst>
                <a:ext uri="{FF2B5EF4-FFF2-40B4-BE49-F238E27FC236}">
                  <a16:creationId xmlns:a16="http://schemas.microsoft.com/office/drawing/2014/main" id="{C5CD8C9A-3C6E-411D-B845-4D7F97274427}"/>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number of mass nodes (2/5)</a:t>
              </a:r>
              <a:endParaRPr lang="en-US" sz="2800" dirty="0"/>
            </a:p>
          </p:txBody>
        </p:sp>
      </p:grpSp>
    </p:spTree>
    <p:extLst>
      <p:ext uri="{BB962C8B-B14F-4D97-AF65-F5344CB8AC3E}">
        <p14:creationId xmlns:p14="http://schemas.microsoft.com/office/powerpoint/2010/main" val="3635103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23</a:t>
            </a:fld>
            <a:endParaRPr lang="en-US"/>
          </a:p>
        </p:txBody>
      </p:sp>
      <p:sp>
        <p:nvSpPr>
          <p:cNvPr id="28" name="Flowchart: Terminator 27">
            <a:extLst>
              <a:ext uri="{FF2B5EF4-FFF2-40B4-BE49-F238E27FC236}">
                <a16:creationId xmlns:a16="http://schemas.microsoft.com/office/drawing/2014/main" id="{AF779C46-3012-448E-A4B7-81282B8B7BD3}"/>
              </a:ext>
            </a:extLst>
          </p:cNvPr>
          <p:cNvSpPr/>
          <p:nvPr/>
        </p:nvSpPr>
        <p:spPr>
          <a:xfrm>
            <a:off x="990600" y="3609043"/>
            <a:ext cx="2438401"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Mass Nodes: 12</a:t>
            </a:r>
          </a:p>
        </p:txBody>
      </p:sp>
      <p:sp>
        <p:nvSpPr>
          <p:cNvPr id="32" name="TextBox 31">
            <a:extLst>
              <a:ext uri="{FF2B5EF4-FFF2-40B4-BE49-F238E27FC236}">
                <a16:creationId xmlns:a16="http://schemas.microsoft.com/office/drawing/2014/main" id="{DA295C63-B7E2-4716-AB88-19D72FA75A37}"/>
              </a:ext>
            </a:extLst>
          </p:cNvPr>
          <p:cNvSpPr txBox="1"/>
          <p:nvPr/>
        </p:nvSpPr>
        <p:spPr>
          <a:xfrm>
            <a:off x="762000" y="6027003"/>
            <a:ext cx="6934200" cy="461665"/>
          </a:xfrm>
          <a:prstGeom prst="rect">
            <a:avLst/>
          </a:prstGeom>
          <a:noFill/>
        </p:spPr>
        <p:txBody>
          <a:bodyPr wrap="square" rtlCol="0">
            <a:spAutoFit/>
          </a:bodyPr>
          <a:lstStyle/>
          <a:p>
            <a:pPr algn="ctr"/>
            <a:r>
              <a:rPr lang="en-US" sz="2400" b="1" dirty="0"/>
              <a:t>Test Case 2: Final Configuration of the mass nodes</a:t>
            </a:r>
          </a:p>
        </p:txBody>
      </p:sp>
      <p:sp>
        <p:nvSpPr>
          <p:cNvPr id="21" name="Flowchart: Terminator 20">
            <a:extLst>
              <a:ext uri="{FF2B5EF4-FFF2-40B4-BE49-F238E27FC236}">
                <a16:creationId xmlns:a16="http://schemas.microsoft.com/office/drawing/2014/main" id="{B0B7E56A-2D99-4C05-B9F4-33809A5FC252}"/>
              </a:ext>
            </a:extLst>
          </p:cNvPr>
          <p:cNvSpPr/>
          <p:nvPr/>
        </p:nvSpPr>
        <p:spPr>
          <a:xfrm>
            <a:off x="5638799" y="3657600"/>
            <a:ext cx="2438401"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Mass Nodes: 2l</a:t>
            </a:r>
          </a:p>
        </p:txBody>
      </p:sp>
      <p:sp>
        <p:nvSpPr>
          <p:cNvPr id="25" name="Flowchart: Terminator 24">
            <a:extLst>
              <a:ext uri="{FF2B5EF4-FFF2-40B4-BE49-F238E27FC236}">
                <a16:creationId xmlns:a16="http://schemas.microsoft.com/office/drawing/2014/main" id="{8BE9BABC-CADD-491D-A8D8-88DD73F0A560}"/>
              </a:ext>
            </a:extLst>
          </p:cNvPr>
          <p:cNvSpPr/>
          <p:nvPr/>
        </p:nvSpPr>
        <p:spPr>
          <a:xfrm>
            <a:off x="2819399" y="5634430"/>
            <a:ext cx="2438401"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Mass Nodes: 2t</a:t>
            </a:r>
          </a:p>
        </p:txBody>
      </p:sp>
      <p:pic>
        <p:nvPicPr>
          <p:cNvPr id="4" name="Picture 3">
            <a:extLst>
              <a:ext uri="{FF2B5EF4-FFF2-40B4-BE49-F238E27FC236}">
                <a16:creationId xmlns:a16="http://schemas.microsoft.com/office/drawing/2014/main" id="{C40FE942-39D9-4ACD-BB7B-794A276395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189339"/>
            <a:ext cx="4291811" cy="1347513"/>
          </a:xfrm>
          <a:prstGeom prst="rect">
            <a:avLst/>
          </a:prstGeom>
        </p:spPr>
      </p:pic>
      <p:pic>
        <p:nvPicPr>
          <p:cNvPr id="14" name="Picture 13" descr="A close up of a logo&#10;&#10;Description automatically generated">
            <a:extLst>
              <a:ext uri="{FF2B5EF4-FFF2-40B4-BE49-F238E27FC236}">
                <a16:creationId xmlns:a16="http://schemas.microsoft.com/office/drawing/2014/main" id="{023C02F2-FF0A-4B97-A7D5-9588631F1A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3589" y="2209800"/>
            <a:ext cx="4291811" cy="1326364"/>
          </a:xfrm>
          <a:prstGeom prst="rect">
            <a:avLst/>
          </a:prstGeom>
        </p:spPr>
      </p:pic>
      <p:pic>
        <p:nvPicPr>
          <p:cNvPr id="16" name="Picture 15" descr="A close up of a logo&#10;&#10;Description automatically generated">
            <a:extLst>
              <a:ext uri="{FF2B5EF4-FFF2-40B4-BE49-F238E27FC236}">
                <a16:creationId xmlns:a16="http://schemas.microsoft.com/office/drawing/2014/main" id="{F25E59F0-5CB3-498D-8908-D98FA4DE62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67153" y="4215087"/>
            <a:ext cx="4357447" cy="1347513"/>
          </a:xfrm>
          <a:prstGeom prst="rect">
            <a:avLst/>
          </a:prstGeom>
        </p:spPr>
      </p:pic>
      <p:sp>
        <p:nvSpPr>
          <p:cNvPr id="22" name="Footer Placeholder 15">
            <a:extLst>
              <a:ext uri="{FF2B5EF4-FFF2-40B4-BE49-F238E27FC236}">
                <a16:creationId xmlns:a16="http://schemas.microsoft.com/office/drawing/2014/main" id="{CFB3255C-2052-4ED6-8ED8-B5DDBB60D7CB}"/>
              </a:ext>
            </a:extLst>
          </p:cNvPr>
          <p:cNvSpPr>
            <a:spLocks noGrp="1"/>
          </p:cNvSpPr>
          <p:nvPr>
            <p:ph type="ftr" sz="quarter" idx="11"/>
          </p:nvPr>
        </p:nvSpPr>
        <p:spPr>
          <a:xfrm>
            <a:off x="4267200" y="6400800"/>
            <a:ext cx="3962400" cy="457200"/>
          </a:xfrm>
        </p:spPr>
        <p:txBody>
          <a:bodyPr/>
          <a:lstStyle/>
          <a:p>
            <a:r>
              <a:rPr lang="en-US" dirty="0"/>
              <a:t>Ref-[7]</a:t>
            </a:r>
          </a:p>
        </p:txBody>
      </p:sp>
      <p:grpSp>
        <p:nvGrpSpPr>
          <p:cNvPr id="23" name="Group 22">
            <a:extLst>
              <a:ext uri="{FF2B5EF4-FFF2-40B4-BE49-F238E27FC236}">
                <a16:creationId xmlns:a16="http://schemas.microsoft.com/office/drawing/2014/main" id="{2F3BE964-40C3-4926-802C-2C5452111650}"/>
              </a:ext>
            </a:extLst>
          </p:cNvPr>
          <p:cNvGrpSpPr/>
          <p:nvPr/>
        </p:nvGrpSpPr>
        <p:grpSpPr>
          <a:xfrm>
            <a:off x="1447800" y="914400"/>
            <a:ext cx="6400794" cy="949336"/>
            <a:chOff x="1828806" y="192092"/>
            <a:chExt cx="4114786" cy="949336"/>
          </a:xfrm>
        </p:grpSpPr>
        <p:sp>
          <p:nvSpPr>
            <p:cNvPr id="24" name="Flowchart: Alternate Process 23">
              <a:extLst>
                <a:ext uri="{FF2B5EF4-FFF2-40B4-BE49-F238E27FC236}">
                  <a16:creationId xmlns:a16="http://schemas.microsoft.com/office/drawing/2014/main" id="{A5887C12-1883-4DA6-AD8A-994264A5870B}"/>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6" name="Flowchart: Alternate Process 4">
              <a:extLst>
                <a:ext uri="{FF2B5EF4-FFF2-40B4-BE49-F238E27FC236}">
                  <a16:creationId xmlns:a16="http://schemas.microsoft.com/office/drawing/2014/main" id="{4DA1E1AC-5458-4E8E-B2A6-03779E477806}"/>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number of mass nodes (3/5)</a:t>
              </a:r>
              <a:endParaRPr lang="en-US" sz="2800" dirty="0"/>
            </a:p>
          </p:txBody>
        </p:sp>
      </p:grpSp>
    </p:spTree>
    <p:extLst>
      <p:ext uri="{BB962C8B-B14F-4D97-AF65-F5344CB8AC3E}">
        <p14:creationId xmlns:p14="http://schemas.microsoft.com/office/powerpoint/2010/main" val="175855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24</a:t>
            </a:fld>
            <a:endParaRPr lang="en-US"/>
          </a:p>
        </p:txBody>
      </p:sp>
      <p:sp>
        <p:nvSpPr>
          <p:cNvPr id="28" name="Flowchart: Terminator 27">
            <a:extLst>
              <a:ext uri="{FF2B5EF4-FFF2-40B4-BE49-F238E27FC236}">
                <a16:creationId xmlns:a16="http://schemas.microsoft.com/office/drawing/2014/main" id="{AF779C46-3012-448E-A4B7-81282B8B7BD3}"/>
              </a:ext>
            </a:extLst>
          </p:cNvPr>
          <p:cNvSpPr/>
          <p:nvPr/>
        </p:nvSpPr>
        <p:spPr>
          <a:xfrm>
            <a:off x="990600" y="3609043"/>
            <a:ext cx="2438401"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Mass Nodes: 12</a:t>
            </a:r>
          </a:p>
        </p:txBody>
      </p:sp>
      <p:sp>
        <p:nvSpPr>
          <p:cNvPr id="32" name="TextBox 31">
            <a:extLst>
              <a:ext uri="{FF2B5EF4-FFF2-40B4-BE49-F238E27FC236}">
                <a16:creationId xmlns:a16="http://schemas.microsoft.com/office/drawing/2014/main" id="{DA295C63-B7E2-4716-AB88-19D72FA75A37}"/>
              </a:ext>
            </a:extLst>
          </p:cNvPr>
          <p:cNvSpPr txBox="1"/>
          <p:nvPr/>
        </p:nvSpPr>
        <p:spPr>
          <a:xfrm>
            <a:off x="762000" y="6091535"/>
            <a:ext cx="6934200" cy="461665"/>
          </a:xfrm>
          <a:prstGeom prst="rect">
            <a:avLst/>
          </a:prstGeom>
          <a:noFill/>
        </p:spPr>
        <p:txBody>
          <a:bodyPr wrap="square" rtlCol="0">
            <a:spAutoFit/>
          </a:bodyPr>
          <a:lstStyle/>
          <a:p>
            <a:pPr algn="ctr"/>
            <a:r>
              <a:rPr lang="en-US" sz="2400" b="1" dirty="0"/>
              <a:t>Test Case 3: Final Configuration of the mass nodes</a:t>
            </a:r>
          </a:p>
        </p:txBody>
      </p:sp>
      <p:sp>
        <p:nvSpPr>
          <p:cNvPr id="21" name="Flowchart: Terminator 20">
            <a:extLst>
              <a:ext uri="{FF2B5EF4-FFF2-40B4-BE49-F238E27FC236}">
                <a16:creationId xmlns:a16="http://schemas.microsoft.com/office/drawing/2014/main" id="{B0B7E56A-2D99-4C05-B9F4-33809A5FC252}"/>
              </a:ext>
            </a:extLst>
          </p:cNvPr>
          <p:cNvSpPr/>
          <p:nvPr/>
        </p:nvSpPr>
        <p:spPr>
          <a:xfrm>
            <a:off x="5638799" y="3657600"/>
            <a:ext cx="2438401"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Mass Nodes: 2l</a:t>
            </a:r>
          </a:p>
        </p:txBody>
      </p:sp>
      <p:sp>
        <p:nvSpPr>
          <p:cNvPr id="25" name="Flowchart: Terminator 24">
            <a:extLst>
              <a:ext uri="{FF2B5EF4-FFF2-40B4-BE49-F238E27FC236}">
                <a16:creationId xmlns:a16="http://schemas.microsoft.com/office/drawing/2014/main" id="{8BE9BABC-CADD-491D-A8D8-88DD73F0A560}"/>
              </a:ext>
            </a:extLst>
          </p:cNvPr>
          <p:cNvSpPr/>
          <p:nvPr/>
        </p:nvSpPr>
        <p:spPr>
          <a:xfrm>
            <a:off x="2819399" y="5634430"/>
            <a:ext cx="2438401"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Mass Nodes: 2t</a:t>
            </a:r>
          </a:p>
        </p:txBody>
      </p:sp>
      <p:pic>
        <p:nvPicPr>
          <p:cNvPr id="4" name="Picture 3" descr="A close up of a mans face&#10;&#10;Description automatically generated">
            <a:extLst>
              <a:ext uri="{FF2B5EF4-FFF2-40B4-BE49-F238E27FC236}">
                <a16:creationId xmlns:a16="http://schemas.microsoft.com/office/drawing/2014/main" id="{AFDF7CC5-1CEB-4AA0-979B-F2FB8F9106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454" y="2211561"/>
            <a:ext cx="4430746" cy="1369839"/>
          </a:xfrm>
          <a:prstGeom prst="rect">
            <a:avLst/>
          </a:prstGeom>
        </p:spPr>
      </p:pic>
      <p:pic>
        <p:nvPicPr>
          <p:cNvPr id="14" name="Picture 13" descr="A close up of a device&#10;&#10;Description automatically generated">
            <a:extLst>
              <a:ext uri="{FF2B5EF4-FFF2-40B4-BE49-F238E27FC236}">
                <a16:creationId xmlns:a16="http://schemas.microsoft.com/office/drawing/2014/main" id="{5AF54D2D-67C6-426A-B039-B7108FCAE9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7054" y="2209800"/>
            <a:ext cx="4430746" cy="1371863"/>
          </a:xfrm>
          <a:prstGeom prst="rect">
            <a:avLst/>
          </a:prstGeom>
        </p:spPr>
      </p:pic>
      <p:pic>
        <p:nvPicPr>
          <p:cNvPr id="18" name="Picture 17" descr="A close up of a logo&#10;&#10;Description automatically generated">
            <a:extLst>
              <a:ext uri="{FF2B5EF4-FFF2-40B4-BE49-F238E27FC236}">
                <a16:creationId xmlns:a16="http://schemas.microsoft.com/office/drawing/2014/main" id="{3F5461D3-3136-4C28-895C-64B46EDB6C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5626" y="4166740"/>
            <a:ext cx="4506947" cy="1423641"/>
          </a:xfrm>
          <a:prstGeom prst="rect">
            <a:avLst/>
          </a:prstGeom>
        </p:spPr>
      </p:pic>
      <p:sp>
        <p:nvSpPr>
          <p:cNvPr id="23" name="Footer Placeholder 15">
            <a:extLst>
              <a:ext uri="{FF2B5EF4-FFF2-40B4-BE49-F238E27FC236}">
                <a16:creationId xmlns:a16="http://schemas.microsoft.com/office/drawing/2014/main" id="{D635AAA6-6242-497A-A489-A275E397C752}"/>
              </a:ext>
            </a:extLst>
          </p:cNvPr>
          <p:cNvSpPr>
            <a:spLocks noGrp="1"/>
          </p:cNvSpPr>
          <p:nvPr>
            <p:ph type="ftr" sz="quarter" idx="11"/>
          </p:nvPr>
        </p:nvSpPr>
        <p:spPr>
          <a:xfrm>
            <a:off x="4267200" y="6400800"/>
            <a:ext cx="3962400" cy="457200"/>
          </a:xfrm>
        </p:spPr>
        <p:txBody>
          <a:bodyPr/>
          <a:lstStyle/>
          <a:p>
            <a:r>
              <a:rPr lang="en-US" dirty="0"/>
              <a:t>Ref-[7]</a:t>
            </a:r>
          </a:p>
        </p:txBody>
      </p:sp>
      <p:grpSp>
        <p:nvGrpSpPr>
          <p:cNvPr id="24" name="Group 23">
            <a:extLst>
              <a:ext uri="{FF2B5EF4-FFF2-40B4-BE49-F238E27FC236}">
                <a16:creationId xmlns:a16="http://schemas.microsoft.com/office/drawing/2014/main" id="{B2F9DF1B-2B8B-4942-B71A-3FD92D16FD6C}"/>
              </a:ext>
            </a:extLst>
          </p:cNvPr>
          <p:cNvGrpSpPr/>
          <p:nvPr/>
        </p:nvGrpSpPr>
        <p:grpSpPr>
          <a:xfrm>
            <a:off x="1447800" y="914400"/>
            <a:ext cx="6400794" cy="949336"/>
            <a:chOff x="1828806" y="192092"/>
            <a:chExt cx="4114786" cy="949336"/>
          </a:xfrm>
        </p:grpSpPr>
        <p:sp>
          <p:nvSpPr>
            <p:cNvPr id="26" name="Flowchart: Alternate Process 25">
              <a:extLst>
                <a:ext uri="{FF2B5EF4-FFF2-40B4-BE49-F238E27FC236}">
                  <a16:creationId xmlns:a16="http://schemas.microsoft.com/office/drawing/2014/main" id="{35FB793A-D806-4D61-B3D1-40509A187B13}"/>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Flowchart: Alternate Process 4">
              <a:extLst>
                <a:ext uri="{FF2B5EF4-FFF2-40B4-BE49-F238E27FC236}">
                  <a16:creationId xmlns:a16="http://schemas.microsoft.com/office/drawing/2014/main" id="{7A7FC787-BBEC-45D6-B0B1-D08036C53BAF}"/>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number of mass nodes (4/5)</a:t>
              </a:r>
              <a:endParaRPr lang="en-US" sz="2800" dirty="0"/>
            </a:p>
          </p:txBody>
        </p:sp>
      </p:grpSp>
    </p:spTree>
    <p:extLst>
      <p:ext uri="{BB962C8B-B14F-4D97-AF65-F5344CB8AC3E}">
        <p14:creationId xmlns:p14="http://schemas.microsoft.com/office/powerpoint/2010/main" val="3356738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25</a:t>
            </a:fld>
            <a:endParaRPr lang="en-US"/>
          </a:p>
        </p:txBody>
      </p:sp>
      <p:graphicFrame>
        <p:nvGraphicFramePr>
          <p:cNvPr id="2" name="Table 3">
            <a:extLst>
              <a:ext uri="{FF2B5EF4-FFF2-40B4-BE49-F238E27FC236}">
                <a16:creationId xmlns:a16="http://schemas.microsoft.com/office/drawing/2014/main" id="{43621275-B517-4FA2-ACDE-468A0F0C6A3B}"/>
              </a:ext>
            </a:extLst>
          </p:cNvPr>
          <p:cNvGraphicFramePr>
            <a:graphicFrameLocks noGrp="1"/>
          </p:cNvGraphicFramePr>
          <p:nvPr>
            <p:extLst>
              <p:ext uri="{D42A27DB-BD31-4B8C-83A1-F6EECF244321}">
                <p14:modId xmlns:p14="http://schemas.microsoft.com/office/powerpoint/2010/main" val="3051168282"/>
              </p:ext>
            </p:extLst>
          </p:nvPr>
        </p:nvGraphicFramePr>
        <p:xfrm>
          <a:off x="1447806" y="2499985"/>
          <a:ext cx="6476994" cy="2392680"/>
        </p:xfrm>
        <a:graphic>
          <a:graphicData uri="http://schemas.openxmlformats.org/drawingml/2006/table">
            <a:tbl>
              <a:tblPr firstRow="1" bandRow="1">
                <a:tableStyleId>{5C22544A-7EE6-4342-B048-85BDC9FD1C3A}</a:tableStyleId>
              </a:tblPr>
              <a:tblGrid>
                <a:gridCol w="2764594">
                  <a:extLst>
                    <a:ext uri="{9D8B030D-6E8A-4147-A177-3AD203B41FA5}">
                      <a16:colId xmlns:a16="http://schemas.microsoft.com/office/drawing/2014/main" val="1864903117"/>
                    </a:ext>
                  </a:extLst>
                </a:gridCol>
                <a:gridCol w="1214278">
                  <a:extLst>
                    <a:ext uri="{9D8B030D-6E8A-4147-A177-3AD203B41FA5}">
                      <a16:colId xmlns:a16="http://schemas.microsoft.com/office/drawing/2014/main" val="2480932919"/>
                    </a:ext>
                  </a:extLst>
                </a:gridCol>
                <a:gridCol w="1278922">
                  <a:extLst>
                    <a:ext uri="{9D8B030D-6E8A-4147-A177-3AD203B41FA5}">
                      <a16:colId xmlns:a16="http://schemas.microsoft.com/office/drawing/2014/main" val="3824095856"/>
                    </a:ext>
                  </a:extLst>
                </a:gridCol>
                <a:gridCol w="1219200">
                  <a:extLst>
                    <a:ext uri="{9D8B030D-6E8A-4147-A177-3AD203B41FA5}">
                      <a16:colId xmlns:a16="http://schemas.microsoft.com/office/drawing/2014/main" val="3449078367"/>
                    </a:ext>
                  </a:extLst>
                </a:gridCol>
              </a:tblGrid>
              <a:tr h="370840">
                <a:tc rowSpan="2">
                  <a:txBody>
                    <a:bodyPr/>
                    <a:lstStyle/>
                    <a:p>
                      <a:pPr algn="ctr"/>
                      <a:r>
                        <a:rPr lang="en-US" b="1" dirty="0"/>
                        <a:t>Number of mass nodes</a:t>
                      </a:r>
                    </a:p>
                  </a:txBody>
                  <a:tcPr/>
                </a:tc>
                <a:tc gridSpan="3">
                  <a:txBody>
                    <a:bodyPr/>
                    <a:lstStyle/>
                    <a:p>
                      <a:pPr algn="ctr"/>
                      <a:r>
                        <a:rPr lang="en-US" b="1" dirty="0"/>
                        <a:t>Compliance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97926376"/>
                  </a:ext>
                </a:extLst>
              </a:tr>
              <a:tr h="370840">
                <a:tc vMerge="1">
                  <a:txBody>
                    <a:bodyPr/>
                    <a:lstStyle/>
                    <a:p>
                      <a:endParaRPr lang="en-US" dirty="0"/>
                    </a:p>
                  </a:txBody>
                  <a:tcPr/>
                </a:tc>
                <a:tc>
                  <a:txBody>
                    <a:bodyPr/>
                    <a:lstStyle/>
                    <a:p>
                      <a:pPr algn="ctr"/>
                      <a:r>
                        <a:rPr lang="en-US" b="1" dirty="0"/>
                        <a:t>Test Case 1</a:t>
                      </a:r>
                    </a:p>
                  </a:txBody>
                  <a:tcPr/>
                </a:tc>
                <a:tc>
                  <a:txBody>
                    <a:bodyPr/>
                    <a:lstStyle/>
                    <a:p>
                      <a:pPr algn="ctr"/>
                      <a:r>
                        <a:rPr lang="en-US" b="1" dirty="0"/>
                        <a:t>Test Case 2</a:t>
                      </a:r>
                    </a:p>
                  </a:txBody>
                  <a:tcPr/>
                </a:tc>
                <a:tc>
                  <a:txBody>
                    <a:bodyPr/>
                    <a:lstStyle/>
                    <a:p>
                      <a:pPr algn="ctr"/>
                      <a:r>
                        <a:rPr lang="en-US" b="1" dirty="0"/>
                        <a:t>Test Case 3</a:t>
                      </a:r>
                    </a:p>
                  </a:txBody>
                  <a:tcPr/>
                </a:tc>
                <a:extLst>
                  <a:ext uri="{0D108BD9-81ED-4DB2-BD59-A6C34878D82A}">
                    <a16:rowId xmlns:a16="http://schemas.microsoft.com/office/drawing/2014/main" val="548007887"/>
                  </a:ext>
                </a:extLst>
              </a:tr>
              <a:tr h="370840">
                <a:tc>
                  <a:txBody>
                    <a:bodyPr/>
                    <a:lstStyle/>
                    <a:p>
                      <a:pPr algn="ctr"/>
                      <a:r>
                        <a:rPr lang="en-US" b="1" dirty="0">
                          <a:solidFill>
                            <a:schemeClr val="tx1"/>
                          </a:solidFill>
                        </a:rPr>
                        <a:t>12</a:t>
                      </a:r>
                    </a:p>
                  </a:txBody>
                  <a:tcPr/>
                </a:tc>
                <a:tc>
                  <a:txBody>
                    <a:bodyPr/>
                    <a:lstStyle/>
                    <a:p>
                      <a:pPr algn="ctr"/>
                      <a:r>
                        <a:rPr lang="en-US" dirty="0">
                          <a:solidFill>
                            <a:schemeClr val="tx1"/>
                          </a:solidFill>
                        </a:rPr>
                        <a:t>14.8492</a:t>
                      </a:r>
                    </a:p>
                  </a:txBody>
                  <a:tcPr/>
                </a:tc>
                <a:tc>
                  <a:txBody>
                    <a:bodyPr/>
                    <a:lstStyle/>
                    <a:p>
                      <a:pPr algn="ctr"/>
                      <a:r>
                        <a:rPr lang="en-US" dirty="0">
                          <a:solidFill>
                            <a:schemeClr val="tx1"/>
                          </a:solidFill>
                        </a:rPr>
                        <a:t>23.5927</a:t>
                      </a:r>
                    </a:p>
                  </a:txBody>
                  <a:tcPr/>
                </a:tc>
                <a:tc>
                  <a:txBody>
                    <a:bodyPr/>
                    <a:lstStyle/>
                    <a:p>
                      <a:pPr algn="ctr"/>
                      <a:r>
                        <a:rPr lang="en-US" dirty="0">
                          <a:solidFill>
                            <a:schemeClr val="tx1"/>
                          </a:solidFill>
                        </a:rPr>
                        <a:t>5.6417</a:t>
                      </a:r>
                    </a:p>
                  </a:txBody>
                  <a:tcPr/>
                </a:tc>
                <a:extLst>
                  <a:ext uri="{0D108BD9-81ED-4DB2-BD59-A6C34878D82A}">
                    <a16:rowId xmlns:a16="http://schemas.microsoft.com/office/drawing/2014/main" val="3670896980"/>
                  </a:ext>
                </a:extLst>
              </a:tr>
              <a:tr h="370840">
                <a:tc>
                  <a:txBody>
                    <a:bodyPr/>
                    <a:lstStyle/>
                    <a:p>
                      <a:pPr algn="ctr"/>
                      <a:r>
                        <a:rPr lang="en-US" b="1" dirty="0">
                          <a:solidFill>
                            <a:schemeClr val="tx1"/>
                          </a:solidFill>
                        </a:rPr>
                        <a:t>2</a:t>
                      </a:r>
                    </a:p>
                    <a:p>
                      <a:pPr algn="ctr"/>
                      <a:r>
                        <a:rPr lang="en-US" b="1" dirty="0">
                          <a:solidFill>
                            <a:schemeClr val="tx1"/>
                          </a:solidFill>
                        </a:rPr>
                        <a:t>(longitudinally)</a:t>
                      </a:r>
                    </a:p>
                  </a:txBody>
                  <a:tcPr/>
                </a:tc>
                <a:tc>
                  <a:txBody>
                    <a:bodyPr/>
                    <a:lstStyle/>
                    <a:p>
                      <a:pPr algn="ctr"/>
                      <a:r>
                        <a:rPr lang="en-US" dirty="0">
                          <a:solidFill>
                            <a:schemeClr val="tx1"/>
                          </a:solidFill>
                        </a:rPr>
                        <a:t>163.1374</a:t>
                      </a:r>
                    </a:p>
                  </a:txBody>
                  <a:tcPr/>
                </a:tc>
                <a:tc>
                  <a:txBody>
                    <a:bodyPr/>
                    <a:lstStyle/>
                    <a:p>
                      <a:pPr algn="ctr"/>
                      <a:r>
                        <a:rPr lang="en-US" dirty="0">
                          <a:solidFill>
                            <a:schemeClr val="tx1"/>
                          </a:solidFill>
                        </a:rPr>
                        <a:t>69.3215</a:t>
                      </a:r>
                    </a:p>
                  </a:txBody>
                  <a:tcPr/>
                </a:tc>
                <a:tc>
                  <a:txBody>
                    <a:bodyPr/>
                    <a:lstStyle/>
                    <a:p>
                      <a:pPr algn="ctr"/>
                      <a:r>
                        <a:rPr lang="en-US" dirty="0">
                          <a:solidFill>
                            <a:schemeClr val="tx1"/>
                          </a:solidFill>
                        </a:rPr>
                        <a:t>320.719</a:t>
                      </a:r>
                    </a:p>
                  </a:txBody>
                  <a:tcPr/>
                </a:tc>
                <a:extLst>
                  <a:ext uri="{0D108BD9-81ED-4DB2-BD59-A6C34878D82A}">
                    <a16:rowId xmlns:a16="http://schemas.microsoft.com/office/drawing/2014/main" val="3904911742"/>
                  </a:ext>
                </a:extLst>
              </a:tr>
              <a:tr h="370840">
                <a:tc>
                  <a:txBody>
                    <a:bodyPr/>
                    <a:lstStyle/>
                    <a:p>
                      <a:pPr algn="ctr"/>
                      <a:r>
                        <a:rPr lang="en-US" b="1" dirty="0">
                          <a:solidFill>
                            <a:schemeClr val="tx1"/>
                          </a:solidFill>
                        </a:rPr>
                        <a:t>2</a:t>
                      </a:r>
                    </a:p>
                    <a:p>
                      <a:pPr algn="ctr"/>
                      <a:r>
                        <a:rPr lang="en-US" b="1" dirty="0">
                          <a:solidFill>
                            <a:schemeClr val="tx1"/>
                          </a:solidFill>
                        </a:rPr>
                        <a:t>(transversely)</a:t>
                      </a:r>
                    </a:p>
                  </a:txBody>
                  <a:tcPr/>
                </a:tc>
                <a:tc>
                  <a:txBody>
                    <a:bodyPr/>
                    <a:lstStyle/>
                    <a:p>
                      <a:pPr algn="ctr"/>
                      <a:r>
                        <a:rPr lang="en-US" dirty="0">
                          <a:solidFill>
                            <a:schemeClr val="tx1"/>
                          </a:solidFill>
                        </a:rPr>
                        <a:t>123.1777</a:t>
                      </a:r>
                    </a:p>
                  </a:txBody>
                  <a:tcPr/>
                </a:tc>
                <a:tc>
                  <a:txBody>
                    <a:bodyPr/>
                    <a:lstStyle/>
                    <a:p>
                      <a:pPr algn="ctr"/>
                      <a:r>
                        <a:rPr lang="en-US" dirty="0">
                          <a:solidFill>
                            <a:schemeClr val="tx1"/>
                          </a:solidFill>
                        </a:rPr>
                        <a:t>40.8771</a:t>
                      </a:r>
                    </a:p>
                  </a:txBody>
                  <a:tcPr/>
                </a:tc>
                <a:tc>
                  <a:txBody>
                    <a:bodyPr/>
                    <a:lstStyle/>
                    <a:p>
                      <a:pPr algn="ctr"/>
                      <a:r>
                        <a:rPr lang="en-US" dirty="0">
                          <a:solidFill>
                            <a:schemeClr val="tx1"/>
                          </a:solidFill>
                        </a:rPr>
                        <a:t>107.7707</a:t>
                      </a:r>
                    </a:p>
                  </a:txBody>
                  <a:tcPr/>
                </a:tc>
                <a:extLst>
                  <a:ext uri="{0D108BD9-81ED-4DB2-BD59-A6C34878D82A}">
                    <a16:rowId xmlns:a16="http://schemas.microsoft.com/office/drawing/2014/main" val="19090903"/>
                  </a:ext>
                </a:extLst>
              </a:tr>
            </a:tbl>
          </a:graphicData>
        </a:graphic>
      </p:graphicFrame>
      <p:sp>
        <p:nvSpPr>
          <p:cNvPr id="8" name="Rectangle 7">
            <a:extLst>
              <a:ext uri="{FF2B5EF4-FFF2-40B4-BE49-F238E27FC236}">
                <a16:creationId xmlns:a16="http://schemas.microsoft.com/office/drawing/2014/main" id="{02723C2F-82B5-4BD7-9131-0284B4FAEBF2}"/>
              </a:ext>
            </a:extLst>
          </p:cNvPr>
          <p:cNvSpPr/>
          <p:nvPr/>
        </p:nvSpPr>
        <p:spPr>
          <a:xfrm>
            <a:off x="1219200" y="5326577"/>
            <a:ext cx="7239000" cy="369332"/>
          </a:xfrm>
          <a:prstGeom prst="rect">
            <a:avLst/>
          </a:prstGeom>
        </p:spPr>
        <p:txBody>
          <a:bodyPr wrap="square">
            <a:spAutoFit/>
          </a:bodyPr>
          <a:lstStyle/>
          <a:p>
            <a:pPr algn="ctr"/>
            <a:r>
              <a:rPr lang="en-US" b="1" dirty="0"/>
              <a:t>Compliance values of the test cases for different number of mass nodes</a:t>
            </a:r>
          </a:p>
        </p:txBody>
      </p:sp>
      <p:sp>
        <p:nvSpPr>
          <p:cNvPr id="10" name="Footer Placeholder 15">
            <a:extLst>
              <a:ext uri="{FF2B5EF4-FFF2-40B4-BE49-F238E27FC236}">
                <a16:creationId xmlns:a16="http://schemas.microsoft.com/office/drawing/2014/main" id="{4CAA0701-316C-4FB1-95D1-D897ABEAFA5B}"/>
              </a:ext>
            </a:extLst>
          </p:cNvPr>
          <p:cNvSpPr>
            <a:spLocks noGrp="1"/>
          </p:cNvSpPr>
          <p:nvPr>
            <p:ph type="ftr" sz="quarter" idx="11"/>
          </p:nvPr>
        </p:nvSpPr>
        <p:spPr>
          <a:xfrm>
            <a:off x="4267200" y="6400800"/>
            <a:ext cx="3962400" cy="457200"/>
          </a:xfrm>
        </p:spPr>
        <p:txBody>
          <a:bodyPr/>
          <a:lstStyle/>
          <a:p>
            <a:r>
              <a:rPr lang="en-US" dirty="0"/>
              <a:t>Ref-[7]</a:t>
            </a:r>
          </a:p>
        </p:txBody>
      </p:sp>
      <p:grpSp>
        <p:nvGrpSpPr>
          <p:cNvPr id="14" name="Group 13">
            <a:extLst>
              <a:ext uri="{FF2B5EF4-FFF2-40B4-BE49-F238E27FC236}">
                <a16:creationId xmlns:a16="http://schemas.microsoft.com/office/drawing/2014/main" id="{D1F8B47B-8F64-4B2B-87D6-3FEFCD5ADEF9}"/>
              </a:ext>
            </a:extLst>
          </p:cNvPr>
          <p:cNvGrpSpPr/>
          <p:nvPr/>
        </p:nvGrpSpPr>
        <p:grpSpPr>
          <a:xfrm>
            <a:off x="1447800" y="914400"/>
            <a:ext cx="6400794" cy="949336"/>
            <a:chOff x="1828806" y="192092"/>
            <a:chExt cx="4114786" cy="949336"/>
          </a:xfrm>
        </p:grpSpPr>
        <p:sp>
          <p:nvSpPr>
            <p:cNvPr id="15" name="Flowchart: Alternate Process 14">
              <a:extLst>
                <a:ext uri="{FF2B5EF4-FFF2-40B4-BE49-F238E27FC236}">
                  <a16:creationId xmlns:a16="http://schemas.microsoft.com/office/drawing/2014/main" id="{3F726FA1-FB9C-4D43-BE52-34E880B5D013}"/>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6" name="Flowchart: Alternate Process 4">
              <a:extLst>
                <a:ext uri="{FF2B5EF4-FFF2-40B4-BE49-F238E27FC236}">
                  <a16:creationId xmlns:a16="http://schemas.microsoft.com/office/drawing/2014/main" id="{F21C6AD6-A0DC-4630-87D3-438FF5AD65DA}"/>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number of mass nodes (5/5)</a:t>
              </a:r>
              <a:endParaRPr lang="en-US" sz="2800" dirty="0"/>
            </a:p>
          </p:txBody>
        </p:sp>
      </p:grpSp>
    </p:spTree>
    <p:extLst>
      <p:ext uri="{BB962C8B-B14F-4D97-AF65-F5344CB8AC3E}">
        <p14:creationId xmlns:p14="http://schemas.microsoft.com/office/powerpoint/2010/main" val="425869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26</a:t>
            </a:fld>
            <a:endParaRPr lang="en-US"/>
          </a:p>
        </p:txBody>
      </p:sp>
      <p:grpSp>
        <p:nvGrpSpPr>
          <p:cNvPr id="11" name="Group 10">
            <a:extLst>
              <a:ext uri="{FF2B5EF4-FFF2-40B4-BE49-F238E27FC236}">
                <a16:creationId xmlns:a16="http://schemas.microsoft.com/office/drawing/2014/main" id="{3CC188DC-0AD9-442C-8EC5-69820E2187F3}"/>
              </a:ext>
            </a:extLst>
          </p:cNvPr>
          <p:cNvGrpSpPr/>
          <p:nvPr/>
        </p:nvGrpSpPr>
        <p:grpSpPr>
          <a:xfrm>
            <a:off x="1447800" y="914400"/>
            <a:ext cx="6400794" cy="949336"/>
            <a:chOff x="1828806" y="192092"/>
            <a:chExt cx="4114786" cy="949336"/>
          </a:xfrm>
        </p:grpSpPr>
        <p:sp>
          <p:nvSpPr>
            <p:cNvPr id="12" name="Flowchart: Alternate Process 11">
              <a:extLst>
                <a:ext uri="{FF2B5EF4-FFF2-40B4-BE49-F238E27FC236}">
                  <a16:creationId xmlns:a16="http://schemas.microsoft.com/office/drawing/2014/main" id="{15BD5812-5A85-43C2-9417-1B2AB74CF86F}"/>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Flowchart: Alternate Process 4">
              <a:extLst>
                <a:ext uri="{FF2B5EF4-FFF2-40B4-BE49-F238E27FC236}">
                  <a16:creationId xmlns:a16="http://schemas.microsoft.com/office/drawing/2014/main" id="{2B04BA6B-A829-4FC9-96CB-30DFE1390B55}"/>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Volume fraction (1/4)</a:t>
              </a:r>
              <a:endParaRPr lang="en-US" sz="2800" dirty="0"/>
            </a:p>
          </p:txBody>
        </p:sp>
      </p:grpSp>
      <p:sp>
        <p:nvSpPr>
          <p:cNvPr id="28" name="Flowchart: Terminator 27">
            <a:extLst>
              <a:ext uri="{FF2B5EF4-FFF2-40B4-BE49-F238E27FC236}">
                <a16:creationId xmlns:a16="http://schemas.microsoft.com/office/drawing/2014/main" id="{AF779C46-3012-448E-A4B7-81282B8B7BD3}"/>
              </a:ext>
            </a:extLst>
          </p:cNvPr>
          <p:cNvSpPr/>
          <p:nvPr/>
        </p:nvSpPr>
        <p:spPr>
          <a:xfrm>
            <a:off x="7086600" y="2572915"/>
            <a:ext cx="1676400"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VF: 0.30</a:t>
            </a:r>
          </a:p>
        </p:txBody>
      </p:sp>
      <p:sp>
        <p:nvSpPr>
          <p:cNvPr id="32" name="TextBox 31">
            <a:extLst>
              <a:ext uri="{FF2B5EF4-FFF2-40B4-BE49-F238E27FC236}">
                <a16:creationId xmlns:a16="http://schemas.microsoft.com/office/drawing/2014/main" id="{DA295C63-B7E2-4716-AB88-19D72FA75A37}"/>
              </a:ext>
            </a:extLst>
          </p:cNvPr>
          <p:cNvSpPr txBox="1"/>
          <p:nvPr/>
        </p:nvSpPr>
        <p:spPr>
          <a:xfrm>
            <a:off x="762000" y="6167735"/>
            <a:ext cx="6934200" cy="461665"/>
          </a:xfrm>
          <a:prstGeom prst="rect">
            <a:avLst/>
          </a:prstGeom>
          <a:noFill/>
        </p:spPr>
        <p:txBody>
          <a:bodyPr wrap="square" rtlCol="0">
            <a:spAutoFit/>
          </a:bodyPr>
          <a:lstStyle/>
          <a:p>
            <a:pPr algn="ctr"/>
            <a:r>
              <a:rPr lang="en-US" sz="2400" b="1" dirty="0"/>
              <a:t>Test Case 1: Final Configuration of the mass nodes</a:t>
            </a:r>
          </a:p>
        </p:txBody>
      </p:sp>
      <p:sp>
        <p:nvSpPr>
          <p:cNvPr id="15" name="Flowchart: Terminator 14">
            <a:extLst>
              <a:ext uri="{FF2B5EF4-FFF2-40B4-BE49-F238E27FC236}">
                <a16:creationId xmlns:a16="http://schemas.microsoft.com/office/drawing/2014/main" id="{1E29EC44-7316-4D38-97D2-1FAD19607283}"/>
              </a:ext>
            </a:extLst>
          </p:cNvPr>
          <p:cNvSpPr/>
          <p:nvPr/>
        </p:nvSpPr>
        <p:spPr>
          <a:xfrm>
            <a:off x="7086600" y="3961714"/>
            <a:ext cx="1676400"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VF: 0.60</a:t>
            </a:r>
          </a:p>
        </p:txBody>
      </p:sp>
      <p:sp>
        <p:nvSpPr>
          <p:cNvPr id="17" name="Flowchart: Terminator 16">
            <a:extLst>
              <a:ext uri="{FF2B5EF4-FFF2-40B4-BE49-F238E27FC236}">
                <a16:creationId xmlns:a16="http://schemas.microsoft.com/office/drawing/2014/main" id="{B2A0815A-28D0-46CA-B7E5-A714D0457B4C}"/>
              </a:ext>
            </a:extLst>
          </p:cNvPr>
          <p:cNvSpPr/>
          <p:nvPr/>
        </p:nvSpPr>
        <p:spPr>
          <a:xfrm>
            <a:off x="7086600" y="5371410"/>
            <a:ext cx="1676400"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VF: 0.90</a:t>
            </a:r>
          </a:p>
        </p:txBody>
      </p:sp>
      <p:pic>
        <p:nvPicPr>
          <p:cNvPr id="3" name="Picture 2" descr="A close up of an object&#10;&#10;Description automatically generated">
            <a:extLst>
              <a:ext uri="{FF2B5EF4-FFF2-40B4-BE49-F238E27FC236}">
                <a16:creationId xmlns:a16="http://schemas.microsoft.com/office/drawing/2014/main" id="{10ACF783-BC2B-4777-B038-65876C4BDD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2036889"/>
            <a:ext cx="4648200" cy="1405721"/>
          </a:xfrm>
          <a:prstGeom prst="rect">
            <a:avLst/>
          </a:prstGeom>
        </p:spPr>
      </p:pic>
      <p:pic>
        <p:nvPicPr>
          <p:cNvPr id="8" name="Picture 7" descr="A circuit board&#10;&#10;Description automatically generated">
            <a:extLst>
              <a:ext uri="{FF2B5EF4-FFF2-40B4-BE49-F238E27FC236}">
                <a16:creationId xmlns:a16="http://schemas.microsoft.com/office/drawing/2014/main" id="{C9FC05E2-301B-4A3F-8858-581AF321F7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3429000"/>
            <a:ext cx="4648200" cy="1411963"/>
          </a:xfrm>
          <a:prstGeom prst="rect">
            <a:avLst/>
          </a:prstGeom>
        </p:spPr>
      </p:pic>
      <p:pic>
        <p:nvPicPr>
          <p:cNvPr id="18" name="Picture 17" descr="A picture containing keyboard&#10;&#10;Description automatically generated">
            <a:extLst>
              <a:ext uri="{FF2B5EF4-FFF2-40B4-BE49-F238E27FC236}">
                <a16:creationId xmlns:a16="http://schemas.microsoft.com/office/drawing/2014/main" id="{EA41745D-0194-4455-97F8-F2DA789D13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2200" y="4813447"/>
            <a:ext cx="4648200" cy="1469281"/>
          </a:xfrm>
          <a:prstGeom prst="rect">
            <a:avLst/>
          </a:prstGeom>
        </p:spPr>
      </p:pic>
      <p:sp>
        <p:nvSpPr>
          <p:cNvPr id="23" name="Footer Placeholder 15">
            <a:extLst>
              <a:ext uri="{FF2B5EF4-FFF2-40B4-BE49-F238E27FC236}">
                <a16:creationId xmlns:a16="http://schemas.microsoft.com/office/drawing/2014/main" id="{EDDF6BE6-59BD-4ED3-8830-17A7CE9F730B}"/>
              </a:ext>
            </a:extLst>
          </p:cNvPr>
          <p:cNvSpPr>
            <a:spLocks noGrp="1"/>
          </p:cNvSpPr>
          <p:nvPr>
            <p:ph type="ftr" sz="quarter" idx="11"/>
          </p:nvPr>
        </p:nvSpPr>
        <p:spPr>
          <a:xfrm>
            <a:off x="4267200" y="6400800"/>
            <a:ext cx="3962400" cy="457200"/>
          </a:xfrm>
        </p:spPr>
        <p:txBody>
          <a:bodyPr/>
          <a:lstStyle/>
          <a:p>
            <a:r>
              <a:rPr lang="en-US" dirty="0"/>
              <a:t>Ref-[7]</a:t>
            </a:r>
          </a:p>
        </p:txBody>
      </p:sp>
    </p:spTree>
    <p:extLst>
      <p:ext uri="{BB962C8B-B14F-4D97-AF65-F5344CB8AC3E}">
        <p14:creationId xmlns:p14="http://schemas.microsoft.com/office/powerpoint/2010/main" val="4220088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27</a:t>
            </a:fld>
            <a:endParaRPr lang="en-US"/>
          </a:p>
        </p:txBody>
      </p:sp>
      <p:sp>
        <p:nvSpPr>
          <p:cNvPr id="28" name="Flowchart: Terminator 27">
            <a:extLst>
              <a:ext uri="{FF2B5EF4-FFF2-40B4-BE49-F238E27FC236}">
                <a16:creationId xmlns:a16="http://schemas.microsoft.com/office/drawing/2014/main" id="{AF779C46-3012-448E-A4B7-81282B8B7BD3}"/>
              </a:ext>
            </a:extLst>
          </p:cNvPr>
          <p:cNvSpPr/>
          <p:nvPr/>
        </p:nvSpPr>
        <p:spPr>
          <a:xfrm>
            <a:off x="7086600" y="2572915"/>
            <a:ext cx="1676400"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VF: 0.30</a:t>
            </a:r>
          </a:p>
        </p:txBody>
      </p:sp>
      <p:sp>
        <p:nvSpPr>
          <p:cNvPr id="32" name="TextBox 31">
            <a:extLst>
              <a:ext uri="{FF2B5EF4-FFF2-40B4-BE49-F238E27FC236}">
                <a16:creationId xmlns:a16="http://schemas.microsoft.com/office/drawing/2014/main" id="{DA295C63-B7E2-4716-AB88-19D72FA75A37}"/>
              </a:ext>
            </a:extLst>
          </p:cNvPr>
          <p:cNvSpPr txBox="1"/>
          <p:nvPr/>
        </p:nvSpPr>
        <p:spPr>
          <a:xfrm>
            <a:off x="762000" y="6167735"/>
            <a:ext cx="6934200" cy="461665"/>
          </a:xfrm>
          <a:prstGeom prst="rect">
            <a:avLst/>
          </a:prstGeom>
          <a:noFill/>
        </p:spPr>
        <p:txBody>
          <a:bodyPr wrap="square" rtlCol="0">
            <a:spAutoFit/>
          </a:bodyPr>
          <a:lstStyle/>
          <a:p>
            <a:pPr algn="ctr"/>
            <a:r>
              <a:rPr lang="en-US" sz="2400" b="1" dirty="0"/>
              <a:t>Test Case 2: Final Configuration of the mass nodes</a:t>
            </a:r>
          </a:p>
        </p:txBody>
      </p:sp>
      <p:sp>
        <p:nvSpPr>
          <p:cNvPr id="15" name="Flowchart: Terminator 14">
            <a:extLst>
              <a:ext uri="{FF2B5EF4-FFF2-40B4-BE49-F238E27FC236}">
                <a16:creationId xmlns:a16="http://schemas.microsoft.com/office/drawing/2014/main" id="{1E29EC44-7316-4D38-97D2-1FAD19607283}"/>
              </a:ext>
            </a:extLst>
          </p:cNvPr>
          <p:cNvSpPr/>
          <p:nvPr/>
        </p:nvSpPr>
        <p:spPr>
          <a:xfrm>
            <a:off x="7086600" y="3961714"/>
            <a:ext cx="1676400"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VF: 0.60</a:t>
            </a:r>
          </a:p>
        </p:txBody>
      </p:sp>
      <p:sp>
        <p:nvSpPr>
          <p:cNvPr id="17" name="Flowchart: Terminator 16">
            <a:extLst>
              <a:ext uri="{FF2B5EF4-FFF2-40B4-BE49-F238E27FC236}">
                <a16:creationId xmlns:a16="http://schemas.microsoft.com/office/drawing/2014/main" id="{B2A0815A-28D0-46CA-B7E5-A714D0457B4C}"/>
              </a:ext>
            </a:extLst>
          </p:cNvPr>
          <p:cNvSpPr/>
          <p:nvPr/>
        </p:nvSpPr>
        <p:spPr>
          <a:xfrm>
            <a:off x="7086600" y="5371410"/>
            <a:ext cx="1676400"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VF: 0.90</a:t>
            </a:r>
          </a:p>
        </p:txBody>
      </p:sp>
      <p:pic>
        <p:nvPicPr>
          <p:cNvPr id="4" name="Picture 3" descr="A close up of an object&#10;&#10;Description automatically generated">
            <a:extLst>
              <a:ext uri="{FF2B5EF4-FFF2-40B4-BE49-F238E27FC236}">
                <a16:creationId xmlns:a16="http://schemas.microsoft.com/office/drawing/2014/main" id="{523FDA52-20DF-458B-ADB8-30FE17E3DC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901992"/>
            <a:ext cx="4648200" cy="1405269"/>
          </a:xfrm>
          <a:prstGeom prst="rect">
            <a:avLst/>
          </a:prstGeom>
        </p:spPr>
      </p:pic>
      <p:pic>
        <p:nvPicPr>
          <p:cNvPr id="10" name="Picture 9" descr="A picture containing brush&#10;&#10;Description automatically generated">
            <a:extLst>
              <a:ext uri="{FF2B5EF4-FFF2-40B4-BE49-F238E27FC236}">
                <a16:creationId xmlns:a16="http://schemas.microsoft.com/office/drawing/2014/main" id="{6AA760C5-A992-4C90-8140-32119A50F1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3445236"/>
            <a:ext cx="4648200" cy="1421254"/>
          </a:xfrm>
          <a:prstGeom prst="rect">
            <a:avLst/>
          </a:prstGeom>
        </p:spPr>
      </p:pic>
      <p:pic>
        <p:nvPicPr>
          <p:cNvPr id="16" name="Picture 15" descr="A picture containing keyboard&#10;&#10;Description automatically generated">
            <a:extLst>
              <a:ext uri="{FF2B5EF4-FFF2-40B4-BE49-F238E27FC236}">
                <a16:creationId xmlns:a16="http://schemas.microsoft.com/office/drawing/2014/main" id="{D569C8BD-FF2D-4D98-8E47-38864F0F24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9152" y="4820477"/>
            <a:ext cx="4648200" cy="1370773"/>
          </a:xfrm>
          <a:prstGeom prst="rect">
            <a:avLst/>
          </a:prstGeom>
        </p:spPr>
      </p:pic>
      <p:sp>
        <p:nvSpPr>
          <p:cNvPr id="21" name="Footer Placeholder 15">
            <a:extLst>
              <a:ext uri="{FF2B5EF4-FFF2-40B4-BE49-F238E27FC236}">
                <a16:creationId xmlns:a16="http://schemas.microsoft.com/office/drawing/2014/main" id="{F37AE9B7-C917-43EA-A9F1-E50529C273E2}"/>
              </a:ext>
            </a:extLst>
          </p:cNvPr>
          <p:cNvSpPr>
            <a:spLocks noGrp="1"/>
          </p:cNvSpPr>
          <p:nvPr>
            <p:ph type="ftr" sz="quarter" idx="11"/>
          </p:nvPr>
        </p:nvSpPr>
        <p:spPr>
          <a:xfrm>
            <a:off x="4267200" y="6400800"/>
            <a:ext cx="3962400" cy="457200"/>
          </a:xfrm>
        </p:spPr>
        <p:txBody>
          <a:bodyPr/>
          <a:lstStyle/>
          <a:p>
            <a:r>
              <a:rPr lang="en-US" dirty="0"/>
              <a:t>Ref-[7]</a:t>
            </a:r>
          </a:p>
        </p:txBody>
      </p:sp>
      <p:grpSp>
        <p:nvGrpSpPr>
          <p:cNvPr id="25" name="Group 24">
            <a:extLst>
              <a:ext uri="{FF2B5EF4-FFF2-40B4-BE49-F238E27FC236}">
                <a16:creationId xmlns:a16="http://schemas.microsoft.com/office/drawing/2014/main" id="{D969B16E-3069-4C5B-BAEC-A9897384A3A7}"/>
              </a:ext>
            </a:extLst>
          </p:cNvPr>
          <p:cNvGrpSpPr/>
          <p:nvPr/>
        </p:nvGrpSpPr>
        <p:grpSpPr>
          <a:xfrm>
            <a:off x="1447800" y="914400"/>
            <a:ext cx="6400794" cy="949336"/>
            <a:chOff x="1828806" y="192092"/>
            <a:chExt cx="4114786" cy="949336"/>
          </a:xfrm>
        </p:grpSpPr>
        <p:sp>
          <p:nvSpPr>
            <p:cNvPr id="26" name="Flowchart: Alternate Process 25">
              <a:extLst>
                <a:ext uri="{FF2B5EF4-FFF2-40B4-BE49-F238E27FC236}">
                  <a16:creationId xmlns:a16="http://schemas.microsoft.com/office/drawing/2014/main" id="{43040804-7FF4-4E9C-B023-FE1773375381}"/>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Flowchart: Alternate Process 4">
              <a:extLst>
                <a:ext uri="{FF2B5EF4-FFF2-40B4-BE49-F238E27FC236}">
                  <a16:creationId xmlns:a16="http://schemas.microsoft.com/office/drawing/2014/main" id="{CAF2BB64-410E-408D-AC43-4EFEA63112FA}"/>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Volume fraction (2/4)</a:t>
              </a:r>
              <a:endParaRPr lang="en-US" sz="2800" dirty="0"/>
            </a:p>
          </p:txBody>
        </p:sp>
      </p:grpSp>
    </p:spTree>
    <p:extLst>
      <p:ext uri="{BB962C8B-B14F-4D97-AF65-F5344CB8AC3E}">
        <p14:creationId xmlns:p14="http://schemas.microsoft.com/office/powerpoint/2010/main" val="579582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28</a:t>
            </a:fld>
            <a:endParaRPr lang="en-US"/>
          </a:p>
        </p:txBody>
      </p:sp>
      <p:sp>
        <p:nvSpPr>
          <p:cNvPr id="28" name="Flowchart: Terminator 27">
            <a:extLst>
              <a:ext uri="{FF2B5EF4-FFF2-40B4-BE49-F238E27FC236}">
                <a16:creationId xmlns:a16="http://schemas.microsoft.com/office/drawing/2014/main" id="{AF779C46-3012-448E-A4B7-81282B8B7BD3}"/>
              </a:ext>
            </a:extLst>
          </p:cNvPr>
          <p:cNvSpPr/>
          <p:nvPr/>
        </p:nvSpPr>
        <p:spPr>
          <a:xfrm>
            <a:off x="7086600" y="2572915"/>
            <a:ext cx="1676400"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VF: 0.30</a:t>
            </a:r>
          </a:p>
        </p:txBody>
      </p:sp>
      <p:sp>
        <p:nvSpPr>
          <p:cNvPr id="32" name="TextBox 31">
            <a:extLst>
              <a:ext uri="{FF2B5EF4-FFF2-40B4-BE49-F238E27FC236}">
                <a16:creationId xmlns:a16="http://schemas.microsoft.com/office/drawing/2014/main" id="{DA295C63-B7E2-4716-AB88-19D72FA75A37}"/>
              </a:ext>
            </a:extLst>
          </p:cNvPr>
          <p:cNvSpPr txBox="1"/>
          <p:nvPr/>
        </p:nvSpPr>
        <p:spPr>
          <a:xfrm>
            <a:off x="762000" y="6167735"/>
            <a:ext cx="6934200" cy="461665"/>
          </a:xfrm>
          <a:prstGeom prst="rect">
            <a:avLst/>
          </a:prstGeom>
          <a:noFill/>
        </p:spPr>
        <p:txBody>
          <a:bodyPr wrap="square" rtlCol="0">
            <a:spAutoFit/>
          </a:bodyPr>
          <a:lstStyle/>
          <a:p>
            <a:pPr algn="ctr"/>
            <a:r>
              <a:rPr lang="en-US" sz="2400" b="1" dirty="0"/>
              <a:t>Test Case 3: Final Configuration of the mass nodes</a:t>
            </a:r>
          </a:p>
        </p:txBody>
      </p:sp>
      <p:sp>
        <p:nvSpPr>
          <p:cNvPr id="15" name="Flowchart: Terminator 14">
            <a:extLst>
              <a:ext uri="{FF2B5EF4-FFF2-40B4-BE49-F238E27FC236}">
                <a16:creationId xmlns:a16="http://schemas.microsoft.com/office/drawing/2014/main" id="{1E29EC44-7316-4D38-97D2-1FAD19607283}"/>
              </a:ext>
            </a:extLst>
          </p:cNvPr>
          <p:cNvSpPr/>
          <p:nvPr/>
        </p:nvSpPr>
        <p:spPr>
          <a:xfrm>
            <a:off x="7086600" y="3961714"/>
            <a:ext cx="1676400"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VF: 0.60</a:t>
            </a:r>
          </a:p>
        </p:txBody>
      </p:sp>
      <p:sp>
        <p:nvSpPr>
          <p:cNvPr id="17" name="Flowchart: Terminator 16">
            <a:extLst>
              <a:ext uri="{FF2B5EF4-FFF2-40B4-BE49-F238E27FC236}">
                <a16:creationId xmlns:a16="http://schemas.microsoft.com/office/drawing/2014/main" id="{B2A0815A-28D0-46CA-B7E5-A714D0457B4C}"/>
              </a:ext>
            </a:extLst>
          </p:cNvPr>
          <p:cNvSpPr/>
          <p:nvPr/>
        </p:nvSpPr>
        <p:spPr>
          <a:xfrm>
            <a:off x="7086600" y="5371410"/>
            <a:ext cx="1676400" cy="353357"/>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VF: 0.90</a:t>
            </a:r>
          </a:p>
        </p:txBody>
      </p:sp>
      <p:pic>
        <p:nvPicPr>
          <p:cNvPr id="4" name="Picture 3" descr="A circuit board&#10;&#10;Description automatically generated">
            <a:extLst>
              <a:ext uri="{FF2B5EF4-FFF2-40B4-BE49-F238E27FC236}">
                <a16:creationId xmlns:a16="http://schemas.microsoft.com/office/drawing/2014/main" id="{364632EF-7E54-47CE-A74B-69D764460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057400"/>
            <a:ext cx="4648200" cy="1405721"/>
          </a:xfrm>
          <a:prstGeom prst="rect">
            <a:avLst/>
          </a:prstGeom>
        </p:spPr>
      </p:pic>
      <p:pic>
        <p:nvPicPr>
          <p:cNvPr id="10" name="Picture 9" descr="A close up of a piece of paper&#10;&#10;Description automatically generated">
            <a:extLst>
              <a:ext uri="{FF2B5EF4-FFF2-40B4-BE49-F238E27FC236}">
                <a16:creationId xmlns:a16="http://schemas.microsoft.com/office/drawing/2014/main" id="{A7B5EA44-A208-4D1D-95B7-A5C0CA6D1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3463121"/>
            <a:ext cx="4648200" cy="1392515"/>
          </a:xfrm>
          <a:prstGeom prst="rect">
            <a:avLst/>
          </a:prstGeom>
        </p:spPr>
      </p:pic>
      <p:pic>
        <p:nvPicPr>
          <p:cNvPr id="16" name="Picture 15" descr="A picture containing keyboard&#10;&#10;Description automatically generated">
            <a:extLst>
              <a:ext uri="{FF2B5EF4-FFF2-40B4-BE49-F238E27FC236}">
                <a16:creationId xmlns:a16="http://schemas.microsoft.com/office/drawing/2014/main" id="{AC7C1F85-5509-47ED-9C14-D39C00BBBF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4879151"/>
            <a:ext cx="4648200" cy="1390188"/>
          </a:xfrm>
          <a:prstGeom prst="rect">
            <a:avLst/>
          </a:prstGeom>
        </p:spPr>
      </p:pic>
      <p:sp>
        <p:nvSpPr>
          <p:cNvPr id="21" name="Footer Placeholder 15">
            <a:extLst>
              <a:ext uri="{FF2B5EF4-FFF2-40B4-BE49-F238E27FC236}">
                <a16:creationId xmlns:a16="http://schemas.microsoft.com/office/drawing/2014/main" id="{F1DC2FC8-E4A4-4185-AAF9-2FE0088AA452}"/>
              </a:ext>
            </a:extLst>
          </p:cNvPr>
          <p:cNvSpPr>
            <a:spLocks noGrp="1"/>
          </p:cNvSpPr>
          <p:nvPr>
            <p:ph type="ftr" sz="quarter" idx="11"/>
          </p:nvPr>
        </p:nvSpPr>
        <p:spPr>
          <a:xfrm>
            <a:off x="4267200" y="6400800"/>
            <a:ext cx="3962400" cy="457200"/>
          </a:xfrm>
        </p:spPr>
        <p:txBody>
          <a:bodyPr/>
          <a:lstStyle/>
          <a:p>
            <a:r>
              <a:rPr lang="en-US" dirty="0"/>
              <a:t>Ref-[7]</a:t>
            </a:r>
          </a:p>
        </p:txBody>
      </p:sp>
      <p:grpSp>
        <p:nvGrpSpPr>
          <p:cNvPr id="22" name="Group 21">
            <a:extLst>
              <a:ext uri="{FF2B5EF4-FFF2-40B4-BE49-F238E27FC236}">
                <a16:creationId xmlns:a16="http://schemas.microsoft.com/office/drawing/2014/main" id="{A98DD25E-EE4F-42CC-9347-3176E4D18F50}"/>
              </a:ext>
            </a:extLst>
          </p:cNvPr>
          <p:cNvGrpSpPr/>
          <p:nvPr/>
        </p:nvGrpSpPr>
        <p:grpSpPr>
          <a:xfrm>
            <a:off x="1447800" y="914400"/>
            <a:ext cx="6400794" cy="949336"/>
            <a:chOff x="1828806" y="192092"/>
            <a:chExt cx="4114786" cy="949336"/>
          </a:xfrm>
        </p:grpSpPr>
        <p:sp>
          <p:nvSpPr>
            <p:cNvPr id="23" name="Flowchart: Alternate Process 22">
              <a:extLst>
                <a:ext uri="{FF2B5EF4-FFF2-40B4-BE49-F238E27FC236}">
                  <a16:creationId xmlns:a16="http://schemas.microsoft.com/office/drawing/2014/main" id="{819A5479-0027-41A7-8143-1C3F866E905B}"/>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4" name="Flowchart: Alternate Process 4">
              <a:extLst>
                <a:ext uri="{FF2B5EF4-FFF2-40B4-BE49-F238E27FC236}">
                  <a16:creationId xmlns:a16="http://schemas.microsoft.com/office/drawing/2014/main" id="{4AB57766-2B55-4BFF-B52B-BE8851DD307D}"/>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Volume fraction (3/4)</a:t>
              </a:r>
              <a:endParaRPr lang="en-US" sz="2800" dirty="0"/>
            </a:p>
          </p:txBody>
        </p:sp>
      </p:grpSp>
    </p:spTree>
    <p:extLst>
      <p:ext uri="{BB962C8B-B14F-4D97-AF65-F5344CB8AC3E}">
        <p14:creationId xmlns:p14="http://schemas.microsoft.com/office/powerpoint/2010/main" val="1509900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228600"/>
            <a:ext cx="7772400" cy="1143000"/>
          </a:xfrm>
        </p:spPr>
        <p:txBody>
          <a:bodyPr>
            <a:normAutofit/>
          </a:bodyPr>
          <a:lstStyle/>
          <a:p>
            <a:r>
              <a:rPr lang="en-US" b="1" dirty="0"/>
              <a:t>Work done and Results</a:t>
            </a:r>
            <a:endParaRPr lang="en-US" sz="4400" b="1" dirty="0"/>
          </a:p>
        </p:txBody>
      </p:sp>
      <p:sp>
        <p:nvSpPr>
          <p:cNvPr id="5" name="Date Placeholder 4"/>
          <p:cNvSpPr>
            <a:spLocks noGrp="1"/>
          </p:cNvSpPr>
          <p:nvPr>
            <p:ph type="dt" sz="half" idx="10"/>
          </p:nvPr>
        </p:nvSpPr>
        <p:spPr/>
        <p:txBody>
          <a:bodyPr/>
          <a:lstStyle/>
          <a:p>
            <a:r>
              <a:rPr lang="fr-FR"/>
              <a:t>31/03/2020</a:t>
            </a:r>
            <a:endParaRPr lang="en-US" dirty="0"/>
          </a:p>
        </p:txBody>
      </p:sp>
      <p:sp>
        <p:nvSpPr>
          <p:cNvPr id="6" name="Slide Number Placeholder 5"/>
          <p:cNvSpPr>
            <a:spLocks noGrp="1"/>
          </p:cNvSpPr>
          <p:nvPr>
            <p:ph type="sldNum" sz="quarter" idx="12"/>
          </p:nvPr>
        </p:nvSpPr>
        <p:spPr/>
        <p:txBody>
          <a:bodyPr/>
          <a:lstStyle/>
          <a:p>
            <a:fld id="{A0090995-E9AE-4D55-BBC7-F1DFD05DA4E7}" type="slidenum">
              <a:rPr lang="en-US" smtClean="0"/>
              <a:t>29</a:t>
            </a:fld>
            <a:endParaRPr lang="en-US"/>
          </a:p>
        </p:txBody>
      </p:sp>
      <p:graphicFrame>
        <p:nvGraphicFramePr>
          <p:cNvPr id="2" name="Table 3">
            <a:extLst>
              <a:ext uri="{FF2B5EF4-FFF2-40B4-BE49-F238E27FC236}">
                <a16:creationId xmlns:a16="http://schemas.microsoft.com/office/drawing/2014/main" id="{43621275-B517-4FA2-ACDE-468A0F0C6A3B}"/>
              </a:ext>
            </a:extLst>
          </p:cNvPr>
          <p:cNvGraphicFramePr>
            <a:graphicFrameLocks noGrp="1"/>
          </p:cNvGraphicFramePr>
          <p:nvPr>
            <p:extLst>
              <p:ext uri="{D42A27DB-BD31-4B8C-83A1-F6EECF244321}">
                <p14:modId xmlns:p14="http://schemas.microsoft.com/office/powerpoint/2010/main" val="2310329248"/>
              </p:ext>
            </p:extLst>
          </p:nvPr>
        </p:nvGraphicFramePr>
        <p:xfrm>
          <a:off x="1447806" y="2499985"/>
          <a:ext cx="6476994" cy="2225040"/>
        </p:xfrm>
        <a:graphic>
          <a:graphicData uri="http://schemas.openxmlformats.org/drawingml/2006/table">
            <a:tbl>
              <a:tblPr firstRow="1" bandRow="1">
                <a:tableStyleId>{5C22544A-7EE6-4342-B048-85BDC9FD1C3A}</a:tableStyleId>
              </a:tblPr>
              <a:tblGrid>
                <a:gridCol w="2764594">
                  <a:extLst>
                    <a:ext uri="{9D8B030D-6E8A-4147-A177-3AD203B41FA5}">
                      <a16:colId xmlns:a16="http://schemas.microsoft.com/office/drawing/2014/main" val="1864903117"/>
                    </a:ext>
                  </a:extLst>
                </a:gridCol>
                <a:gridCol w="1214278">
                  <a:extLst>
                    <a:ext uri="{9D8B030D-6E8A-4147-A177-3AD203B41FA5}">
                      <a16:colId xmlns:a16="http://schemas.microsoft.com/office/drawing/2014/main" val="2480932919"/>
                    </a:ext>
                  </a:extLst>
                </a:gridCol>
                <a:gridCol w="1278922">
                  <a:extLst>
                    <a:ext uri="{9D8B030D-6E8A-4147-A177-3AD203B41FA5}">
                      <a16:colId xmlns:a16="http://schemas.microsoft.com/office/drawing/2014/main" val="3824095856"/>
                    </a:ext>
                  </a:extLst>
                </a:gridCol>
                <a:gridCol w="1219200">
                  <a:extLst>
                    <a:ext uri="{9D8B030D-6E8A-4147-A177-3AD203B41FA5}">
                      <a16:colId xmlns:a16="http://schemas.microsoft.com/office/drawing/2014/main" val="3449078367"/>
                    </a:ext>
                  </a:extLst>
                </a:gridCol>
              </a:tblGrid>
              <a:tr h="370840">
                <a:tc rowSpan="2">
                  <a:txBody>
                    <a:bodyPr/>
                    <a:lstStyle/>
                    <a:p>
                      <a:pPr algn="ctr"/>
                      <a:r>
                        <a:rPr lang="en-US" b="1" dirty="0"/>
                        <a:t>Volume fraction</a:t>
                      </a:r>
                    </a:p>
                  </a:txBody>
                  <a:tcPr/>
                </a:tc>
                <a:tc gridSpan="3">
                  <a:txBody>
                    <a:bodyPr/>
                    <a:lstStyle/>
                    <a:p>
                      <a:pPr algn="ctr"/>
                      <a:r>
                        <a:rPr lang="en-US" b="1" dirty="0"/>
                        <a:t>Compliance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97926376"/>
                  </a:ext>
                </a:extLst>
              </a:tr>
              <a:tr h="370840">
                <a:tc vMerge="1">
                  <a:txBody>
                    <a:bodyPr/>
                    <a:lstStyle/>
                    <a:p>
                      <a:endParaRPr lang="en-US" dirty="0"/>
                    </a:p>
                  </a:txBody>
                  <a:tcPr/>
                </a:tc>
                <a:tc>
                  <a:txBody>
                    <a:bodyPr/>
                    <a:lstStyle/>
                    <a:p>
                      <a:pPr algn="ctr"/>
                      <a:r>
                        <a:rPr lang="en-US" b="1" dirty="0"/>
                        <a:t>Test Case 1</a:t>
                      </a:r>
                    </a:p>
                  </a:txBody>
                  <a:tcPr/>
                </a:tc>
                <a:tc>
                  <a:txBody>
                    <a:bodyPr/>
                    <a:lstStyle/>
                    <a:p>
                      <a:pPr algn="ctr"/>
                      <a:r>
                        <a:rPr lang="en-US" b="1" dirty="0"/>
                        <a:t>Test Case 2</a:t>
                      </a:r>
                    </a:p>
                  </a:txBody>
                  <a:tcPr/>
                </a:tc>
                <a:tc>
                  <a:txBody>
                    <a:bodyPr/>
                    <a:lstStyle/>
                    <a:p>
                      <a:pPr algn="ctr"/>
                      <a:r>
                        <a:rPr lang="en-US" b="1" dirty="0"/>
                        <a:t>Test Case 3</a:t>
                      </a:r>
                    </a:p>
                  </a:txBody>
                  <a:tcPr/>
                </a:tc>
                <a:extLst>
                  <a:ext uri="{0D108BD9-81ED-4DB2-BD59-A6C34878D82A}">
                    <a16:rowId xmlns:a16="http://schemas.microsoft.com/office/drawing/2014/main" val="548007887"/>
                  </a:ext>
                </a:extLst>
              </a:tr>
              <a:tr h="370840">
                <a:tc>
                  <a:txBody>
                    <a:bodyPr/>
                    <a:lstStyle/>
                    <a:p>
                      <a:pPr algn="ctr"/>
                      <a:r>
                        <a:rPr lang="en-US" b="1" dirty="0">
                          <a:solidFill>
                            <a:schemeClr val="tx1"/>
                          </a:solidFill>
                        </a:rPr>
                        <a:t>0.10</a:t>
                      </a:r>
                    </a:p>
                  </a:txBody>
                  <a:tcPr/>
                </a:tc>
                <a:tc>
                  <a:txBody>
                    <a:bodyPr/>
                    <a:lstStyle/>
                    <a:p>
                      <a:pPr algn="ctr"/>
                      <a:r>
                        <a:rPr lang="en-US" dirty="0">
                          <a:solidFill>
                            <a:schemeClr val="tx1"/>
                          </a:solidFill>
                        </a:rPr>
                        <a:t>158.1652</a:t>
                      </a:r>
                    </a:p>
                  </a:txBody>
                  <a:tcPr/>
                </a:tc>
                <a:tc>
                  <a:txBody>
                    <a:bodyPr/>
                    <a:lstStyle/>
                    <a:p>
                      <a:pPr algn="ctr"/>
                      <a:r>
                        <a:rPr lang="en-US" dirty="0">
                          <a:solidFill>
                            <a:schemeClr val="tx1"/>
                          </a:solidFill>
                        </a:rPr>
                        <a:t>696.0642</a:t>
                      </a:r>
                    </a:p>
                  </a:txBody>
                  <a:tcPr/>
                </a:tc>
                <a:tc>
                  <a:txBody>
                    <a:bodyPr/>
                    <a:lstStyle/>
                    <a:p>
                      <a:pPr algn="ctr"/>
                      <a:r>
                        <a:rPr lang="en-US" dirty="0">
                          <a:solidFill>
                            <a:schemeClr val="tx1"/>
                          </a:solidFill>
                        </a:rPr>
                        <a:t>488.4714</a:t>
                      </a:r>
                    </a:p>
                  </a:txBody>
                  <a:tcPr/>
                </a:tc>
                <a:extLst>
                  <a:ext uri="{0D108BD9-81ED-4DB2-BD59-A6C34878D82A}">
                    <a16:rowId xmlns:a16="http://schemas.microsoft.com/office/drawing/2014/main" val="3670896980"/>
                  </a:ext>
                </a:extLst>
              </a:tr>
              <a:tr h="370840">
                <a:tc>
                  <a:txBody>
                    <a:bodyPr/>
                    <a:lstStyle/>
                    <a:p>
                      <a:pPr algn="ctr"/>
                      <a:r>
                        <a:rPr lang="en-US" b="1" dirty="0">
                          <a:solidFill>
                            <a:schemeClr val="tx1"/>
                          </a:solidFill>
                        </a:rPr>
                        <a:t>0.30</a:t>
                      </a:r>
                    </a:p>
                  </a:txBody>
                  <a:tcPr/>
                </a:tc>
                <a:tc>
                  <a:txBody>
                    <a:bodyPr/>
                    <a:lstStyle/>
                    <a:p>
                      <a:pPr algn="ctr"/>
                      <a:r>
                        <a:rPr lang="en-US" dirty="0">
                          <a:solidFill>
                            <a:schemeClr val="tx1"/>
                          </a:solidFill>
                        </a:rPr>
                        <a:t>27.5743</a:t>
                      </a:r>
                    </a:p>
                  </a:txBody>
                  <a:tcPr/>
                </a:tc>
                <a:tc>
                  <a:txBody>
                    <a:bodyPr/>
                    <a:lstStyle/>
                    <a:p>
                      <a:pPr algn="ctr"/>
                      <a:r>
                        <a:rPr lang="en-US" dirty="0">
                          <a:solidFill>
                            <a:schemeClr val="tx1"/>
                          </a:solidFill>
                        </a:rPr>
                        <a:t>56.8228</a:t>
                      </a:r>
                    </a:p>
                  </a:txBody>
                  <a:tcPr/>
                </a:tc>
                <a:tc>
                  <a:txBody>
                    <a:bodyPr/>
                    <a:lstStyle/>
                    <a:p>
                      <a:pPr algn="ctr"/>
                      <a:r>
                        <a:rPr lang="en-US" dirty="0">
                          <a:solidFill>
                            <a:schemeClr val="tx1"/>
                          </a:solidFill>
                        </a:rPr>
                        <a:t>15.9878</a:t>
                      </a:r>
                    </a:p>
                  </a:txBody>
                  <a:tcPr/>
                </a:tc>
                <a:extLst>
                  <a:ext uri="{0D108BD9-81ED-4DB2-BD59-A6C34878D82A}">
                    <a16:rowId xmlns:a16="http://schemas.microsoft.com/office/drawing/2014/main" val="3904911742"/>
                  </a:ext>
                </a:extLst>
              </a:tr>
              <a:tr h="370840">
                <a:tc>
                  <a:txBody>
                    <a:bodyPr/>
                    <a:lstStyle/>
                    <a:p>
                      <a:pPr algn="ctr"/>
                      <a:r>
                        <a:rPr lang="en-US" b="1" dirty="0">
                          <a:solidFill>
                            <a:schemeClr val="tx1"/>
                          </a:solidFill>
                        </a:rPr>
                        <a:t>0.60</a:t>
                      </a:r>
                    </a:p>
                  </a:txBody>
                  <a:tcPr/>
                </a:tc>
                <a:tc>
                  <a:txBody>
                    <a:bodyPr/>
                    <a:lstStyle/>
                    <a:p>
                      <a:pPr algn="ctr"/>
                      <a:r>
                        <a:rPr lang="en-US" dirty="0">
                          <a:solidFill>
                            <a:schemeClr val="tx1"/>
                          </a:solidFill>
                        </a:rPr>
                        <a:t>6.8811</a:t>
                      </a:r>
                    </a:p>
                  </a:txBody>
                  <a:tcPr/>
                </a:tc>
                <a:tc>
                  <a:txBody>
                    <a:bodyPr/>
                    <a:lstStyle/>
                    <a:p>
                      <a:pPr algn="ctr"/>
                      <a:r>
                        <a:rPr lang="en-US" dirty="0">
                          <a:solidFill>
                            <a:schemeClr val="tx1"/>
                          </a:solidFill>
                        </a:rPr>
                        <a:t>16.185</a:t>
                      </a:r>
                    </a:p>
                  </a:txBody>
                  <a:tcPr/>
                </a:tc>
                <a:tc>
                  <a:txBody>
                    <a:bodyPr/>
                    <a:lstStyle/>
                    <a:p>
                      <a:pPr algn="ctr"/>
                      <a:r>
                        <a:rPr lang="en-US" dirty="0">
                          <a:solidFill>
                            <a:schemeClr val="tx1"/>
                          </a:solidFill>
                        </a:rPr>
                        <a:t>4.1764</a:t>
                      </a:r>
                    </a:p>
                  </a:txBody>
                  <a:tcPr/>
                </a:tc>
                <a:extLst>
                  <a:ext uri="{0D108BD9-81ED-4DB2-BD59-A6C34878D82A}">
                    <a16:rowId xmlns:a16="http://schemas.microsoft.com/office/drawing/2014/main" val="19090903"/>
                  </a:ext>
                </a:extLst>
              </a:tr>
              <a:tr h="370840">
                <a:tc>
                  <a:txBody>
                    <a:bodyPr/>
                    <a:lstStyle/>
                    <a:p>
                      <a:pPr algn="ctr"/>
                      <a:r>
                        <a:rPr lang="en-US" b="1" dirty="0">
                          <a:solidFill>
                            <a:schemeClr val="tx1"/>
                          </a:solidFill>
                        </a:rPr>
                        <a:t>0.90</a:t>
                      </a:r>
                    </a:p>
                  </a:txBody>
                  <a:tcPr/>
                </a:tc>
                <a:tc>
                  <a:txBody>
                    <a:bodyPr/>
                    <a:lstStyle/>
                    <a:p>
                      <a:pPr algn="ctr"/>
                      <a:r>
                        <a:rPr lang="en-US" dirty="0">
                          <a:solidFill>
                            <a:schemeClr val="tx1"/>
                          </a:solidFill>
                        </a:rPr>
                        <a:t>3.5286</a:t>
                      </a:r>
                    </a:p>
                  </a:txBody>
                  <a:tcPr/>
                </a:tc>
                <a:tc>
                  <a:txBody>
                    <a:bodyPr/>
                    <a:lstStyle/>
                    <a:p>
                      <a:pPr algn="ctr"/>
                      <a:r>
                        <a:rPr lang="en-US" dirty="0">
                          <a:solidFill>
                            <a:schemeClr val="tx1"/>
                          </a:solidFill>
                        </a:rPr>
                        <a:t>8.2824</a:t>
                      </a:r>
                    </a:p>
                  </a:txBody>
                  <a:tcPr/>
                </a:tc>
                <a:tc>
                  <a:txBody>
                    <a:bodyPr/>
                    <a:lstStyle/>
                    <a:p>
                      <a:pPr algn="ctr"/>
                      <a:r>
                        <a:rPr lang="en-US" dirty="0">
                          <a:solidFill>
                            <a:schemeClr val="tx1"/>
                          </a:solidFill>
                        </a:rPr>
                        <a:t>2.4353</a:t>
                      </a:r>
                    </a:p>
                  </a:txBody>
                  <a:tcPr/>
                </a:tc>
                <a:extLst>
                  <a:ext uri="{0D108BD9-81ED-4DB2-BD59-A6C34878D82A}">
                    <a16:rowId xmlns:a16="http://schemas.microsoft.com/office/drawing/2014/main" val="815663487"/>
                  </a:ext>
                </a:extLst>
              </a:tr>
            </a:tbl>
          </a:graphicData>
        </a:graphic>
      </p:graphicFrame>
      <p:sp>
        <p:nvSpPr>
          <p:cNvPr id="8" name="Rectangle 7">
            <a:extLst>
              <a:ext uri="{FF2B5EF4-FFF2-40B4-BE49-F238E27FC236}">
                <a16:creationId xmlns:a16="http://schemas.microsoft.com/office/drawing/2014/main" id="{02723C2F-82B5-4BD7-9131-0284B4FAEBF2}"/>
              </a:ext>
            </a:extLst>
          </p:cNvPr>
          <p:cNvSpPr/>
          <p:nvPr/>
        </p:nvSpPr>
        <p:spPr>
          <a:xfrm>
            <a:off x="1600206" y="5326577"/>
            <a:ext cx="6476994" cy="646331"/>
          </a:xfrm>
          <a:prstGeom prst="rect">
            <a:avLst/>
          </a:prstGeom>
        </p:spPr>
        <p:txBody>
          <a:bodyPr wrap="square">
            <a:spAutoFit/>
          </a:bodyPr>
          <a:lstStyle/>
          <a:p>
            <a:pPr algn="ctr"/>
            <a:r>
              <a:rPr lang="en-US" b="1" dirty="0"/>
              <a:t>Compliance values of the test cases for different values of volume fraction</a:t>
            </a:r>
          </a:p>
        </p:txBody>
      </p:sp>
      <p:sp>
        <p:nvSpPr>
          <p:cNvPr id="10" name="Footer Placeholder 15">
            <a:extLst>
              <a:ext uri="{FF2B5EF4-FFF2-40B4-BE49-F238E27FC236}">
                <a16:creationId xmlns:a16="http://schemas.microsoft.com/office/drawing/2014/main" id="{BF8D7502-FA6B-4A36-B47C-5C0569D4CBAA}"/>
              </a:ext>
            </a:extLst>
          </p:cNvPr>
          <p:cNvSpPr>
            <a:spLocks noGrp="1"/>
          </p:cNvSpPr>
          <p:nvPr>
            <p:ph type="ftr" sz="quarter" idx="11"/>
          </p:nvPr>
        </p:nvSpPr>
        <p:spPr>
          <a:xfrm>
            <a:off x="4267200" y="6400800"/>
            <a:ext cx="3962400" cy="457200"/>
          </a:xfrm>
        </p:spPr>
        <p:txBody>
          <a:bodyPr/>
          <a:lstStyle/>
          <a:p>
            <a:r>
              <a:rPr lang="en-US" dirty="0"/>
              <a:t>Ref-[7]</a:t>
            </a:r>
          </a:p>
        </p:txBody>
      </p:sp>
      <p:grpSp>
        <p:nvGrpSpPr>
          <p:cNvPr id="14" name="Group 13">
            <a:extLst>
              <a:ext uri="{FF2B5EF4-FFF2-40B4-BE49-F238E27FC236}">
                <a16:creationId xmlns:a16="http://schemas.microsoft.com/office/drawing/2014/main" id="{46251B5F-8E6C-481B-93C9-6D36E1C4B42B}"/>
              </a:ext>
            </a:extLst>
          </p:cNvPr>
          <p:cNvGrpSpPr/>
          <p:nvPr/>
        </p:nvGrpSpPr>
        <p:grpSpPr>
          <a:xfrm>
            <a:off x="1447800" y="914400"/>
            <a:ext cx="6400794" cy="949336"/>
            <a:chOff x="1828806" y="192092"/>
            <a:chExt cx="4114786" cy="949336"/>
          </a:xfrm>
        </p:grpSpPr>
        <p:sp>
          <p:nvSpPr>
            <p:cNvPr id="15" name="Flowchart: Alternate Process 14">
              <a:extLst>
                <a:ext uri="{FF2B5EF4-FFF2-40B4-BE49-F238E27FC236}">
                  <a16:creationId xmlns:a16="http://schemas.microsoft.com/office/drawing/2014/main" id="{77A0AE9A-F90D-4CC1-B496-2D99F693FDA6}"/>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6" name="Flowchart: Alternate Process 4">
              <a:extLst>
                <a:ext uri="{FF2B5EF4-FFF2-40B4-BE49-F238E27FC236}">
                  <a16:creationId xmlns:a16="http://schemas.microsoft.com/office/drawing/2014/main" id="{CAEDD042-C5E8-4A5E-88AF-5E4ED512CEC5}"/>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a:r>
                <a:rPr lang="en-US" sz="2800" b="1" dirty="0"/>
                <a:t>Effect of  Volume fraction (4/4)</a:t>
              </a:r>
              <a:endParaRPr lang="en-US" sz="2800" dirty="0"/>
            </a:p>
          </p:txBody>
        </p:sp>
      </p:grpSp>
    </p:spTree>
    <p:extLst>
      <p:ext uri="{BB962C8B-B14F-4D97-AF65-F5344CB8AC3E}">
        <p14:creationId xmlns:p14="http://schemas.microsoft.com/office/powerpoint/2010/main" val="209482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1143000"/>
          </a:xfrm>
        </p:spPr>
        <p:txBody>
          <a:bodyPr/>
          <a:lstStyle/>
          <a:p>
            <a:r>
              <a:rPr lang="en-US" dirty="0"/>
              <a:t>Summary</a:t>
            </a:r>
          </a:p>
        </p:txBody>
      </p:sp>
      <p:sp>
        <p:nvSpPr>
          <p:cNvPr id="5" name="Content Placeholder 4"/>
          <p:cNvSpPr>
            <a:spLocks noGrp="1"/>
          </p:cNvSpPr>
          <p:nvPr>
            <p:ph sz="quarter" idx="1"/>
          </p:nvPr>
        </p:nvSpPr>
        <p:spPr>
          <a:xfrm>
            <a:off x="914400" y="1752600"/>
            <a:ext cx="7772400" cy="4572000"/>
          </a:xfrm>
        </p:spPr>
        <p:txBody>
          <a:bodyPr>
            <a:normAutofit/>
          </a:bodyPr>
          <a:lstStyle/>
          <a:p>
            <a:pPr>
              <a:buNone/>
            </a:pPr>
            <a:endParaRPr lang="en-US" sz="3200" dirty="0"/>
          </a:p>
          <a:p>
            <a:pPr>
              <a:buNone/>
            </a:pPr>
            <a:endParaRPr lang="en-US" sz="3200" dirty="0"/>
          </a:p>
          <a:p>
            <a:pPr>
              <a:buFont typeface="Wingdings" pitchFamily="2" charset="2"/>
              <a:buChar char="Ø"/>
            </a:pPr>
            <a:endParaRPr lang="en-US" dirty="0"/>
          </a:p>
        </p:txBody>
      </p:sp>
      <p:graphicFrame>
        <p:nvGraphicFramePr>
          <p:cNvPr id="12" name="Diagram 11"/>
          <p:cNvGraphicFramePr/>
          <p:nvPr>
            <p:extLst>
              <p:ext uri="{D42A27DB-BD31-4B8C-83A1-F6EECF244321}">
                <p14:modId xmlns:p14="http://schemas.microsoft.com/office/powerpoint/2010/main" val="3814675582"/>
              </p:ext>
            </p:extLst>
          </p:nvPr>
        </p:nvGraphicFramePr>
        <p:xfrm>
          <a:off x="-916858" y="100534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extLst>
              <p:ext uri="{D42A27DB-BD31-4B8C-83A1-F6EECF244321}">
                <p14:modId xmlns:p14="http://schemas.microsoft.com/office/powerpoint/2010/main" val="3615049911"/>
              </p:ext>
            </p:extLst>
          </p:nvPr>
        </p:nvGraphicFramePr>
        <p:xfrm>
          <a:off x="3507658" y="666750"/>
          <a:ext cx="3505200" cy="2184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Date Placeholder 13"/>
          <p:cNvSpPr>
            <a:spLocks noGrp="1"/>
          </p:cNvSpPr>
          <p:nvPr>
            <p:ph type="dt" sz="half" idx="10"/>
          </p:nvPr>
        </p:nvSpPr>
        <p:spPr/>
        <p:txBody>
          <a:bodyPr/>
          <a:lstStyle/>
          <a:p>
            <a:r>
              <a:rPr lang="fr-FR"/>
              <a:t>31/03/2020</a:t>
            </a:r>
            <a:endParaRPr lang="en-US"/>
          </a:p>
        </p:txBody>
      </p:sp>
      <p:sp>
        <p:nvSpPr>
          <p:cNvPr id="15" name="Slide Number Placeholder 14"/>
          <p:cNvSpPr>
            <a:spLocks noGrp="1"/>
          </p:cNvSpPr>
          <p:nvPr>
            <p:ph type="sldNum" sz="quarter" idx="12"/>
          </p:nvPr>
        </p:nvSpPr>
        <p:spPr/>
        <p:txBody>
          <a:bodyPr/>
          <a:lstStyle/>
          <a:p>
            <a:fld id="{A0090995-E9AE-4D55-BBC7-F1DFD05DA4E7}" type="slidenum">
              <a:rPr lang="en-US" smtClean="0"/>
              <a:t>3</a:t>
            </a:fld>
            <a:endParaRPr lang="en-US"/>
          </a:p>
        </p:txBody>
      </p:sp>
      <p:sp>
        <p:nvSpPr>
          <p:cNvPr id="3" name="Oval 2">
            <a:extLst>
              <a:ext uri="{FF2B5EF4-FFF2-40B4-BE49-F238E27FC236}">
                <a16:creationId xmlns:a16="http://schemas.microsoft.com/office/drawing/2014/main" id="{1BBC3F88-D1C0-4884-B1B5-EF90D9172DBF}"/>
              </a:ext>
            </a:extLst>
          </p:cNvPr>
          <p:cNvSpPr/>
          <p:nvPr/>
        </p:nvSpPr>
        <p:spPr>
          <a:xfrm>
            <a:off x="7168896" y="747252"/>
            <a:ext cx="1828800" cy="914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a:highlight>
                  <a:srgbClr val="C0C0C0"/>
                </a:highlight>
              </a:rPr>
              <a:t>EFG</a:t>
            </a:r>
          </a:p>
        </p:txBody>
      </p:sp>
      <p:sp>
        <p:nvSpPr>
          <p:cNvPr id="11" name="Oval 10">
            <a:extLst>
              <a:ext uri="{FF2B5EF4-FFF2-40B4-BE49-F238E27FC236}">
                <a16:creationId xmlns:a16="http://schemas.microsoft.com/office/drawing/2014/main" id="{B7B3EBB0-54ED-451A-ADC7-91A5A1C297FE}"/>
              </a:ext>
            </a:extLst>
          </p:cNvPr>
          <p:cNvSpPr/>
          <p:nvPr/>
        </p:nvSpPr>
        <p:spPr>
          <a:xfrm>
            <a:off x="7168896" y="1943100"/>
            <a:ext cx="1828800" cy="914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a:highlight>
                  <a:srgbClr val="C0C0C0"/>
                </a:highlight>
              </a:rPr>
              <a:t>MLPG</a:t>
            </a:r>
          </a:p>
        </p:txBody>
      </p:sp>
      <p:pic>
        <p:nvPicPr>
          <p:cNvPr id="6" name="Picture 5" descr="A screenshot of a cell phone&#10;&#10;Description automatically generated">
            <a:extLst>
              <a:ext uri="{FF2B5EF4-FFF2-40B4-BE49-F238E27FC236}">
                <a16:creationId xmlns:a16="http://schemas.microsoft.com/office/drawing/2014/main" id="{41A06CA4-C2CF-4549-8B0E-8B15A40D342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850" y="2528979"/>
            <a:ext cx="4288359" cy="2050955"/>
          </a:xfrm>
          <a:prstGeom prst="rect">
            <a:avLst/>
          </a:prstGeom>
        </p:spPr>
      </p:pic>
      <p:sp>
        <p:nvSpPr>
          <p:cNvPr id="7" name="TextBox 6">
            <a:extLst>
              <a:ext uri="{FF2B5EF4-FFF2-40B4-BE49-F238E27FC236}">
                <a16:creationId xmlns:a16="http://schemas.microsoft.com/office/drawing/2014/main" id="{6F03FDB4-4285-4353-8EDD-BF1AC0E3DD51}"/>
              </a:ext>
            </a:extLst>
          </p:cNvPr>
          <p:cNvSpPr txBox="1"/>
          <p:nvPr/>
        </p:nvSpPr>
        <p:spPr>
          <a:xfrm>
            <a:off x="1295400" y="4369169"/>
            <a:ext cx="1371600" cy="461665"/>
          </a:xfrm>
          <a:prstGeom prst="rect">
            <a:avLst/>
          </a:prstGeom>
          <a:noFill/>
        </p:spPr>
        <p:txBody>
          <a:bodyPr wrap="square" rtlCol="0">
            <a:spAutoFit/>
          </a:bodyPr>
          <a:lstStyle/>
          <a:p>
            <a:r>
              <a:rPr lang="en-US" sz="2400" b="1" dirty="0"/>
              <a:t>Test Case</a:t>
            </a:r>
          </a:p>
        </p:txBody>
      </p:sp>
      <p:sp>
        <p:nvSpPr>
          <p:cNvPr id="20" name="Arrow: Right 19">
            <a:extLst>
              <a:ext uri="{FF2B5EF4-FFF2-40B4-BE49-F238E27FC236}">
                <a16:creationId xmlns:a16="http://schemas.microsoft.com/office/drawing/2014/main" id="{7CC21254-20B1-43F8-B36C-CF8FD6B66BED}"/>
              </a:ext>
            </a:extLst>
          </p:cNvPr>
          <p:cNvSpPr/>
          <p:nvPr/>
        </p:nvSpPr>
        <p:spPr>
          <a:xfrm>
            <a:off x="4463604" y="3102061"/>
            <a:ext cx="607142" cy="452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3C6C7239-F824-474E-AD6E-9513FEF8E801}"/>
              </a:ext>
            </a:extLst>
          </p:cNvPr>
          <p:cNvSpPr/>
          <p:nvPr/>
        </p:nvSpPr>
        <p:spPr>
          <a:xfrm>
            <a:off x="2667000" y="4372638"/>
            <a:ext cx="381000" cy="580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68F05AB-DE36-426D-9F43-71BA5A5DC375}"/>
              </a:ext>
            </a:extLst>
          </p:cNvPr>
          <p:cNvSpPr txBox="1"/>
          <p:nvPr/>
        </p:nvSpPr>
        <p:spPr>
          <a:xfrm>
            <a:off x="5718127" y="2885280"/>
            <a:ext cx="2274191" cy="830997"/>
          </a:xfrm>
          <a:prstGeom prst="rect">
            <a:avLst/>
          </a:prstGeom>
          <a:noFill/>
        </p:spPr>
        <p:txBody>
          <a:bodyPr wrap="square" rtlCol="0">
            <a:spAutoFit/>
          </a:bodyPr>
          <a:lstStyle/>
          <a:p>
            <a:pPr algn="ctr"/>
            <a:r>
              <a:rPr lang="en-US" sz="2400" b="1" dirty="0">
                <a:solidFill>
                  <a:schemeClr val="accent1">
                    <a:lumMod val="75000"/>
                  </a:schemeClr>
                </a:solidFill>
              </a:rPr>
              <a:t>Previous Nodal </a:t>
            </a:r>
          </a:p>
          <a:p>
            <a:pPr algn="ctr"/>
            <a:r>
              <a:rPr lang="en-US" sz="2400" b="1" dirty="0">
                <a:solidFill>
                  <a:schemeClr val="accent1">
                    <a:lumMod val="75000"/>
                  </a:schemeClr>
                </a:solidFill>
              </a:rPr>
              <a:t>Distributions</a:t>
            </a:r>
          </a:p>
        </p:txBody>
      </p:sp>
      <p:sp>
        <p:nvSpPr>
          <p:cNvPr id="23" name="TextBox 22">
            <a:extLst>
              <a:ext uri="{FF2B5EF4-FFF2-40B4-BE49-F238E27FC236}">
                <a16:creationId xmlns:a16="http://schemas.microsoft.com/office/drawing/2014/main" id="{ED506E7F-AAED-4BE0-9966-576075470E75}"/>
              </a:ext>
            </a:extLst>
          </p:cNvPr>
          <p:cNvSpPr txBox="1"/>
          <p:nvPr/>
        </p:nvSpPr>
        <p:spPr>
          <a:xfrm>
            <a:off x="914400" y="4956469"/>
            <a:ext cx="4208905" cy="830997"/>
          </a:xfrm>
          <a:prstGeom prst="rect">
            <a:avLst/>
          </a:prstGeom>
          <a:noFill/>
        </p:spPr>
        <p:txBody>
          <a:bodyPr wrap="square" rtlCol="0">
            <a:spAutoFit/>
          </a:bodyPr>
          <a:lstStyle/>
          <a:p>
            <a:pPr algn="ctr"/>
            <a:r>
              <a:rPr lang="en-US" sz="2400" b="1" dirty="0">
                <a:solidFill>
                  <a:srgbClr val="00B050"/>
                </a:solidFill>
              </a:rPr>
              <a:t>Proposed Nodal Distributions</a:t>
            </a:r>
          </a:p>
          <a:p>
            <a:endParaRPr lang="en-US" sz="2400" b="1" dirty="0">
              <a:solidFill>
                <a:srgbClr val="00B050"/>
              </a:solidFill>
            </a:endParaRPr>
          </a:p>
        </p:txBody>
      </p:sp>
      <p:sp>
        <p:nvSpPr>
          <p:cNvPr id="27" name="Flowchart: Terminator 26">
            <a:extLst>
              <a:ext uri="{FF2B5EF4-FFF2-40B4-BE49-F238E27FC236}">
                <a16:creationId xmlns:a16="http://schemas.microsoft.com/office/drawing/2014/main" id="{5268D333-6E58-44EC-BEE8-03AA3F163D61}"/>
              </a:ext>
            </a:extLst>
          </p:cNvPr>
          <p:cNvSpPr/>
          <p:nvPr/>
        </p:nvSpPr>
        <p:spPr>
          <a:xfrm>
            <a:off x="4871884" y="3723521"/>
            <a:ext cx="1911096" cy="718118"/>
          </a:xfrm>
          <a:prstGeom prst="flowChartTerminator">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Uniform</a:t>
            </a:r>
          </a:p>
        </p:txBody>
      </p:sp>
      <p:sp>
        <p:nvSpPr>
          <p:cNvPr id="28" name="Flowchart: Terminator 27">
            <a:extLst>
              <a:ext uri="{FF2B5EF4-FFF2-40B4-BE49-F238E27FC236}">
                <a16:creationId xmlns:a16="http://schemas.microsoft.com/office/drawing/2014/main" id="{85B9C640-72B0-4035-BBBA-904539122CDA}"/>
              </a:ext>
            </a:extLst>
          </p:cNvPr>
          <p:cNvSpPr/>
          <p:nvPr/>
        </p:nvSpPr>
        <p:spPr>
          <a:xfrm>
            <a:off x="6927465" y="3720331"/>
            <a:ext cx="1911096" cy="718118"/>
          </a:xfrm>
          <a:prstGeom prst="flowChartTerminator">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Random</a:t>
            </a:r>
          </a:p>
        </p:txBody>
      </p:sp>
      <p:sp>
        <p:nvSpPr>
          <p:cNvPr id="29" name="Flowchart: Terminator 28">
            <a:extLst>
              <a:ext uri="{FF2B5EF4-FFF2-40B4-BE49-F238E27FC236}">
                <a16:creationId xmlns:a16="http://schemas.microsoft.com/office/drawing/2014/main" id="{DE21C8D7-321F-4BF8-ADE9-2DC3AE5EA4F8}"/>
              </a:ext>
            </a:extLst>
          </p:cNvPr>
          <p:cNvSpPr/>
          <p:nvPr/>
        </p:nvSpPr>
        <p:spPr>
          <a:xfrm>
            <a:off x="5673213" y="4623113"/>
            <a:ext cx="2209800" cy="718118"/>
          </a:xfrm>
          <a:prstGeom prst="flowChartTerminator">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Semi-random</a:t>
            </a:r>
          </a:p>
        </p:txBody>
      </p:sp>
      <p:sp>
        <p:nvSpPr>
          <p:cNvPr id="30" name="Flowchart: Terminator 29">
            <a:extLst>
              <a:ext uri="{FF2B5EF4-FFF2-40B4-BE49-F238E27FC236}">
                <a16:creationId xmlns:a16="http://schemas.microsoft.com/office/drawing/2014/main" id="{948CA41E-1DF9-424E-801E-AEC0BE82816C}"/>
              </a:ext>
            </a:extLst>
          </p:cNvPr>
          <p:cNvSpPr/>
          <p:nvPr/>
        </p:nvSpPr>
        <p:spPr>
          <a:xfrm>
            <a:off x="4666105" y="5510389"/>
            <a:ext cx="1911096" cy="718118"/>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Sobol</a:t>
            </a:r>
          </a:p>
        </p:txBody>
      </p:sp>
      <p:sp>
        <p:nvSpPr>
          <p:cNvPr id="31" name="Flowchart: Terminator 30">
            <a:extLst>
              <a:ext uri="{FF2B5EF4-FFF2-40B4-BE49-F238E27FC236}">
                <a16:creationId xmlns:a16="http://schemas.microsoft.com/office/drawing/2014/main" id="{5B617703-90E1-4CBA-B7CB-942658E12539}"/>
              </a:ext>
            </a:extLst>
          </p:cNvPr>
          <p:cNvSpPr/>
          <p:nvPr/>
        </p:nvSpPr>
        <p:spPr>
          <a:xfrm>
            <a:off x="2444113" y="5519355"/>
            <a:ext cx="1911096" cy="718118"/>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Halton</a:t>
            </a:r>
          </a:p>
        </p:txBody>
      </p:sp>
      <p:sp>
        <p:nvSpPr>
          <p:cNvPr id="32" name="Flowchart: Terminator 31">
            <a:extLst>
              <a:ext uri="{FF2B5EF4-FFF2-40B4-BE49-F238E27FC236}">
                <a16:creationId xmlns:a16="http://schemas.microsoft.com/office/drawing/2014/main" id="{C80E176D-9600-47F2-95C4-68DB48EEF304}"/>
              </a:ext>
            </a:extLst>
          </p:cNvPr>
          <p:cNvSpPr/>
          <p:nvPr/>
        </p:nvSpPr>
        <p:spPr>
          <a:xfrm>
            <a:off x="299933" y="5519355"/>
            <a:ext cx="1911096" cy="718118"/>
          </a:xfrm>
          <a:prstGeom prst="flowChartTermina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Latin hyper-cube sampling (LHS)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P spid="3" grpId="0" animBg="1"/>
      <p:bldP spid="11" grpId="0" animBg="1"/>
      <p:bldP spid="7" grpId="0"/>
      <p:bldP spid="20" grpId="0" animBg="1"/>
      <p:bldP spid="21" grpId="0" animBg="1"/>
      <p:bldP spid="22" grpId="0"/>
      <p:bldP spid="23" grpId="0"/>
      <p:bldP spid="27" grpId="0" animBg="1"/>
      <p:bldP spid="28" grpId="0" animBg="1"/>
      <p:bldP spid="29" grpId="0" animBg="1"/>
      <p:bldP spid="30" grpId="0" animBg="1"/>
      <p:bldP spid="31" grpId="0"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lstStyle/>
          <a:p>
            <a:r>
              <a:rPr lang="en-US" dirty="0"/>
              <a:t>Conclusion</a:t>
            </a:r>
          </a:p>
        </p:txBody>
      </p:sp>
      <p:sp>
        <p:nvSpPr>
          <p:cNvPr id="3" name="Date Placeholder 2"/>
          <p:cNvSpPr>
            <a:spLocks noGrp="1"/>
          </p:cNvSpPr>
          <p:nvPr>
            <p:ph type="dt" sz="half" idx="10"/>
          </p:nvPr>
        </p:nvSpPr>
        <p:spPr/>
        <p:txBody>
          <a:bodyPr/>
          <a:lstStyle/>
          <a:p>
            <a:r>
              <a:rPr lang="fr-FR"/>
              <a:t>31/03/2020</a:t>
            </a:r>
            <a:endParaRPr lang="en-US"/>
          </a:p>
        </p:txBody>
      </p:sp>
      <p:sp>
        <p:nvSpPr>
          <p:cNvPr id="4" name="Slide Number Placeholder 3"/>
          <p:cNvSpPr>
            <a:spLocks noGrp="1"/>
          </p:cNvSpPr>
          <p:nvPr>
            <p:ph type="sldNum" sz="quarter" idx="12"/>
          </p:nvPr>
        </p:nvSpPr>
        <p:spPr/>
        <p:txBody>
          <a:bodyPr/>
          <a:lstStyle/>
          <a:p>
            <a:fld id="{A0090995-E9AE-4D55-BBC7-F1DFD05DA4E7}" type="slidenum">
              <a:rPr lang="en-US" smtClean="0"/>
              <a:t>30</a:t>
            </a:fld>
            <a:endParaRPr lang="en-US"/>
          </a:p>
        </p:txBody>
      </p:sp>
      <p:sp>
        <p:nvSpPr>
          <p:cNvPr id="7" name="TextBox 6"/>
          <p:cNvSpPr txBox="1"/>
          <p:nvPr/>
        </p:nvSpPr>
        <p:spPr>
          <a:xfrm>
            <a:off x="679704" y="1155442"/>
            <a:ext cx="7930896" cy="5016758"/>
          </a:xfrm>
          <a:prstGeom prst="rect">
            <a:avLst/>
          </a:prstGeom>
          <a:noFill/>
        </p:spPr>
        <p:txBody>
          <a:bodyPr wrap="square" rtlCol="0">
            <a:spAutoFit/>
          </a:bodyPr>
          <a:lstStyle/>
          <a:p>
            <a:pPr algn="just">
              <a:buFont typeface="Wingdings" pitchFamily="2" charset="2"/>
              <a:buChar char="Ø"/>
            </a:pPr>
            <a:r>
              <a:rPr lang="en-US" sz="2000" dirty="0"/>
              <a:t> For the effect of different distributions of mass nodes, there is a trade off between Halton sampling and uniform distribution for all the three test cases. </a:t>
            </a:r>
          </a:p>
          <a:p>
            <a:pPr algn="just">
              <a:buFont typeface="Wingdings" pitchFamily="2" charset="2"/>
              <a:buChar char="Ø"/>
            </a:pPr>
            <a:r>
              <a:rPr lang="en-US" sz="2000" dirty="0"/>
              <a:t> From the results of the effect of varying number of mass nodes, it can be concluded that the given resources should be used wisely in order to find the optimal solution. </a:t>
            </a:r>
          </a:p>
          <a:p>
            <a:pPr algn="just">
              <a:buFont typeface="Wingdings" pitchFamily="2" charset="2"/>
              <a:buChar char="Ø"/>
            </a:pPr>
            <a:r>
              <a:rPr lang="en-US" sz="2000" dirty="0"/>
              <a:t> For the effect of volume fraction, it can be deduced that as the volume fraction is increased, there is a significant decrease in the compliance values. </a:t>
            </a:r>
          </a:p>
          <a:p>
            <a:pPr algn="just">
              <a:buFont typeface="Wingdings" pitchFamily="2" charset="2"/>
              <a:buChar char="Ø"/>
            </a:pPr>
            <a:r>
              <a:rPr lang="en-US" sz="2000" dirty="0"/>
              <a:t> It is also observed that, Test Case 2, the mass nodes positioned after the point of application of load does not play a significant role in analysis of the problem. Therefore, the Test Case 2 is very ill-conditioned.</a:t>
            </a:r>
          </a:p>
          <a:p>
            <a:pPr algn="just">
              <a:buFont typeface="Wingdings" pitchFamily="2" charset="2"/>
              <a:buChar char="Ø"/>
            </a:pPr>
            <a:r>
              <a:rPr lang="en-US" sz="2000" dirty="0"/>
              <a:t> The optimal structure for the Test Case 1 and Test Case 3(different boundary condition at one end) are put in comparison with the analytical benchmark solution given by </a:t>
            </a:r>
            <a:r>
              <a:rPr lang="en-US" sz="2000" dirty="0" err="1"/>
              <a:t>Rozvany</a:t>
            </a:r>
            <a:r>
              <a:rPr lang="en-US" sz="2000" dirty="0"/>
              <a:t>[6] and the former is in accordance with the latter to a great extent.</a:t>
            </a:r>
          </a:p>
          <a:p>
            <a:pPr algn="just">
              <a:buFont typeface="Wingdings" pitchFamily="2" charset="2"/>
              <a:buChar char="Ø"/>
            </a:pPr>
            <a:r>
              <a:rPr lang="en-US" sz="2000" dirty="0"/>
              <a:t> The results obtained can be considered as a criterion in the state of art of the topology optimization.</a:t>
            </a:r>
          </a:p>
        </p:txBody>
      </p:sp>
      <p:sp>
        <p:nvSpPr>
          <p:cNvPr id="10" name="Footer Placeholder 15">
            <a:extLst>
              <a:ext uri="{FF2B5EF4-FFF2-40B4-BE49-F238E27FC236}">
                <a16:creationId xmlns:a16="http://schemas.microsoft.com/office/drawing/2014/main" id="{F54A43C1-5A99-4847-9D9C-FC142084DA50}"/>
              </a:ext>
            </a:extLst>
          </p:cNvPr>
          <p:cNvSpPr>
            <a:spLocks noGrp="1"/>
          </p:cNvSpPr>
          <p:nvPr>
            <p:ph type="ftr" sz="quarter" idx="11"/>
          </p:nvPr>
        </p:nvSpPr>
        <p:spPr>
          <a:xfrm>
            <a:off x="4267200" y="6400800"/>
            <a:ext cx="3962400" cy="457200"/>
          </a:xfrm>
        </p:spPr>
        <p:txBody>
          <a:bodyPr/>
          <a:lstStyle/>
          <a:p>
            <a:r>
              <a:rPr lang="en-US" dirty="0"/>
              <a:t>Ref-[6]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a:t>References</a:t>
            </a:r>
          </a:p>
        </p:txBody>
      </p:sp>
      <p:sp>
        <p:nvSpPr>
          <p:cNvPr id="3" name="Date Placeholder 2"/>
          <p:cNvSpPr>
            <a:spLocks noGrp="1"/>
          </p:cNvSpPr>
          <p:nvPr>
            <p:ph type="dt" sz="half" idx="10"/>
          </p:nvPr>
        </p:nvSpPr>
        <p:spPr/>
        <p:txBody>
          <a:bodyPr/>
          <a:lstStyle/>
          <a:p>
            <a:r>
              <a:rPr lang="fr-FR"/>
              <a:t>31/03/2020</a:t>
            </a:r>
            <a:endParaRPr lang="en-US"/>
          </a:p>
        </p:txBody>
      </p:sp>
      <p:sp>
        <p:nvSpPr>
          <p:cNvPr id="4" name="Slide Number Placeholder 3"/>
          <p:cNvSpPr>
            <a:spLocks noGrp="1"/>
          </p:cNvSpPr>
          <p:nvPr>
            <p:ph type="sldNum" sz="quarter" idx="12"/>
          </p:nvPr>
        </p:nvSpPr>
        <p:spPr/>
        <p:txBody>
          <a:bodyPr/>
          <a:lstStyle/>
          <a:p>
            <a:fld id="{A0090995-E9AE-4D55-BBC7-F1DFD05DA4E7}" type="slidenum">
              <a:rPr lang="en-US" smtClean="0"/>
              <a:t>31</a:t>
            </a:fld>
            <a:endParaRPr lang="en-US"/>
          </a:p>
        </p:txBody>
      </p:sp>
      <p:sp>
        <p:nvSpPr>
          <p:cNvPr id="5" name="Content Placeholder 4"/>
          <p:cNvSpPr>
            <a:spLocks noGrp="1"/>
          </p:cNvSpPr>
          <p:nvPr>
            <p:ph sz="quarter" idx="1"/>
          </p:nvPr>
        </p:nvSpPr>
        <p:spPr>
          <a:xfrm>
            <a:off x="381000" y="914400"/>
            <a:ext cx="8534400" cy="5105400"/>
          </a:xfrm>
        </p:spPr>
        <p:txBody>
          <a:bodyPr>
            <a:noAutofit/>
          </a:bodyPr>
          <a:lstStyle/>
          <a:p>
            <a:pPr>
              <a:buNone/>
            </a:pPr>
            <a:r>
              <a:rPr lang="en-US" sz="1500" dirty="0"/>
              <a:t>[1] </a:t>
            </a:r>
            <a:r>
              <a:rPr lang="en-US" sz="1500" dirty="0" err="1"/>
              <a:t>Overvelde</a:t>
            </a:r>
            <a:r>
              <a:rPr lang="en-US" sz="1500" dirty="0"/>
              <a:t>, J. T. B., “The Moving Node Approach in Topology Optimization - An Exploration to a Flow-inspired Meshless Method-based Topology Optimization Method,” Master’s Thesis - Delft University of Technology, 2012.</a:t>
            </a:r>
          </a:p>
          <a:p>
            <a:pPr>
              <a:buNone/>
            </a:pPr>
            <a:r>
              <a:rPr lang="en-US" sz="1500" dirty="0"/>
              <a:t>[2]  Nguyen, V. P., </a:t>
            </a:r>
            <a:r>
              <a:rPr lang="en-US" sz="1500" dirty="0" err="1"/>
              <a:t>Rabczuk</a:t>
            </a:r>
            <a:r>
              <a:rPr lang="en-US" sz="1500" dirty="0"/>
              <a:t>, T., </a:t>
            </a:r>
            <a:r>
              <a:rPr lang="en-US" sz="1500" dirty="0" err="1"/>
              <a:t>Bordas</a:t>
            </a:r>
            <a:r>
              <a:rPr lang="en-US" sz="1500" dirty="0"/>
              <a:t>, S., and </a:t>
            </a:r>
            <a:r>
              <a:rPr lang="en-US" sz="1500" dirty="0" err="1"/>
              <a:t>Duflot</a:t>
            </a:r>
            <a:r>
              <a:rPr lang="en-US" sz="1500" dirty="0"/>
              <a:t>, M., “Meshless methods: a review and computer implementation aspects,” Mathematics and Computers in Simulation, Vol. 79, No. 3, 2008, pp. 763–813.</a:t>
            </a:r>
          </a:p>
          <a:p>
            <a:pPr>
              <a:buNone/>
            </a:pPr>
            <a:r>
              <a:rPr lang="en-US" sz="1500" dirty="0"/>
              <a:t>[3] </a:t>
            </a:r>
            <a:r>
              <a:rPr lang="en-US" sz="1500" dirty="0" err="1"/>
              <a:t>Daxini</a:t>
            </a:r>
            <a:r>
              <a:rPr lang="en-US" sz="1500" dirty="0"/>
              <a:t>, S. D., and Prajapati, J. M., “A Review on Recent Contribution of Meshfree Methods to Structure and Fracture Mechanics </a:t>
            </a:r>
            <a:r>
              <a:rPr lang="en-US" sz="1500" dirty="0" err="1"/>
              <a:t>Applications,”The</a:t>
            </a:r>
            <a:r>
              <a:rPr lang="en-US" sz="1500" dirty="0"/>
              <a:t> Scientific World Journal, 2014, p. 13</a:t>
            </a:r>
          </a:p>
          <a:p>
            <a:pPr>
              <a:buNone/>
            </a:pPr>
            <a:r>
              <a:rPr lang="en-US" sz="1500" dirty="0"/>
              <a:t>[4] Cho, S., and Kwak, J., “Topology design optimization of geometrically nonlinear structures using meshfree </a:t>
            </a:r>
            <a:r>
              <a:rPr lang="en-US" sz="1500" dirty="0" err="1"/>
              <a:t>method,”Computer</a:t>
            </a:r>
            <a:r>
              <a:rPr lang="en-US" sz="1500" dirty="0"/>
              <a:t> Methods in Applied Mechanics and Engineering, Vol. 195, No. 44–47, 2006, pp. 5909–5925..</a:t>
            </a:r>
          </a:p>
          <a:p>
            <a:pPr>
              <a:buNone/>
            </a:pPr>
            <a:r>
              <a:rPr lang="en-US" sz="1500" dirty="0"/>
              <a:t>[5] </a:t>
            </a:r>
            <a:r>
              <a:rPr lang="en-US" sz="1500" dirty="0" err="1"/>
              <a:t>Belytschko</a:t>
            </a:r>
            <a:r>
              <a:rPr lang="en-US" sz="1500" dirty="0"/>
              <a:t>, Lu, Y. Y., and Gu, L., “Element-free Galerkin methods,” Int. J. </a:t>
            </a:r>
            <a:r>
              <a:rPr lang="en-US" sz="1500" dirty="0" err="1"/>
              <a:t>Numer</a:t>
            </a:r>
            <a:r>
              <a:rPr lang="en-US" sz="1500" dirty="0"/>
              <a:t>. Methods Eng., Vol. 37, 1994, pp. 229–256.</a:t>
            </a:r>
          </a:p>
          <a:p>
            <a:pPr>
              <a:buNone/>
            </a:pPr>
            <a:r>
              <a:rPr lang="en-US" sz="1500" dirty="0"/>
              <a:t>[6] </a:t>
            </a:r>
            <a:r>
              <a:rPr lang="en-US" sz="1500" dirty="0" err="1"/>
              <a:t>Rozvany</a:t>
            </a:r>
            <a:r>
              <a:rPr lang="en-US" sz="1500" dirty="0"/>
              <a:t>, G. I. N., “Exact analytical solutions for some popular benchmark problems in topology optimization,” Structural Optimization, Vol. 15, 1998, pp. 42–48.</a:t>
            </a:r>
          </a:p>
          <a:p>
            <a:pPr>
              <a:buNone/>
            </a:pPr>
            <a:r>
              <a:rPr lang="en-US" sz="1500" dirty="0"/>
              <a:t>[7] Raze, G., “Topology Optimization,” https://github.com/GhislainRaze/Topology-Optimization, 2017</a:t>
            </a:r>
          </a:p>
          <a:p>
            <a:pPr>
              <a:buNone/>
            </a:pPr>
            <a:r>
              <a:rPr lang="en-US" sz="1500" dirty="0"/>
              <a:t>[8]  Tang, B., “Orthogonal Array-Based Latin Hypercubes,” Journal of the American Statistical Association, Vol. 88, 1993, pp.1392–1397.</a:t>
            </a:r>
          </a:p>
          <a:p>
            <a:pPr>
              <a:buNone/>
            </a:pPr>
            <a:r>
              <a:rPr lang="en-US" sz="1500" dirty="0"/>
              <a:t>[9] Halton, J., “Algorithm 247: Radical-inverse quasi-random point sequence,” Communications of the ACM, Vol. 7, 1964, pp.701–705.</a:t>
            </a:r>
          </a:p>
          <a:p>
            <a:pPr>
              <a:buNone/>
            </a:pPr>
            <a:r>
              <a:rPr lang="en-US" sz="1500" dirty="0"/>
              <a:t>[10] Sobol, I. M., “Distribution of points in a cube and approximate evaluation of integrals,” U.S.S.R </a:t>
            </a:r>
            <a:r>
              <a:rPr lang="en-US" sz="1500" dirty="0" err="1"/>
              <a:t>Comput</a:t>
            </a:r>
            <a:r>
              <a:rPr lang="en-US" sz="1500" dirty="0"/>
              <a:t>. </a:t>
            </a:r>
            <a:r>
              <a:rPr lang="en-US" sz="1500" dirty="0" err="1"/>
              <a:t>Maths</a:t>
            </a:r>
            <a:r>
              <a:rPr lang="en-US" sz="1500" dirty="0"/>
              <a:t>. Math. Phys. Vol. 7, 1967, pp. 86–112.</a:t>
            </a:r>
          </a:p>
          <a:p>
            <a:pPr>
              <a:buNone/>
            </a:pPr>
            <a:endParaRPr lang="en-US" sz="15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t>Questions?</a:t>
            </a:r>
          </a:p>
        </p:txBody>
      </p:sp>
      <p:sp>
        <p:nvSpPr>
          <p:cNvPr id="6" name="Title 5"/>
          <p:cNvSpPr>
            <a:spLocks noGrp="1"/>
          </p:cNvSpPr>
          <p:nvPr>
            <p:ph type="ctrTitle"/>
          </p:nvPr>
        </p:nvSpPr>
        <p:spPr/>
        <p:txBody>
          <a:bodyPr/>
          <a:lstStyle/>
          <a:p>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1143000"/>
          </a:xfrm>
        </p:spPr>
        <p:txBody>
          <a:bodyPr/>
          <a:lstStyle/>
          <a:p>
            <a:r>
              <a:rPr lang="en-US" dirty="0"/>
              <a:t>Summary</a:t>
            </a:r>
          </a:p>
        </p:txBody>
      </p:sp>
      <p:sp>
        <p:nvSpPr>
          <p:cNvPr id="5" name="Content Placeholder 4"/>
          <p:cNvSpPr>
            <a:spLocks noGrp="1"/>
          </p:cNvSpPr>
          <p:nvPr>
            <p:ph sz="quarter" idx="1"/>
          </p:nvPr>
        </p:nvSpPr>
        <p:spPr>
          <a:xfrm>
            <a:off x="914400" y="1752600"/>
            <a:ext cx="7772400" cy="4572000"/>
          </a:xfrm>
        </p:spPr>
        <p:txBody>
          <a:bodyPr>
            <a:normAutofit/>
          </a:bodyPr>
          <a:lstStyle/>
          <a:p>
            <a:pPr>
              <a:buNone/>
            </a:pPr>
            <a:endParaRPr lang="en-US" sz="3200" dirty="0"/>
          </a:p>
          <a:p>
            <a:pPr>
              <a:buNone/>
            </a:pPr>
            <a:endParaRPr lang="en-US" sz="3200" dirty="0"/>
          </a:p>
          <a:p>
            <a:pPr>
              <a:buFont typeface="Wingdings" pitchFamily="2" charset="2"/>
              <a:buChar char="Ø"/>
            </a:pPr>
            <a:endParaRPr lang="en-US" dirty="0"/>
          </a:p>
        </p:txBody>
      </p:sp>
      <p:sp>
        <p:nvSpPr>
          <p:cNvPr id="19" name="Date Placeholder 18"/>
          <p:cNvSpPr>
            <a:spLocks noGrp="1"/>
          </p:cNvSpPr>
          <p:nvPr>
            <p:ph type="dt" sz="half" idx="10"/>
          </p:nvPr>
        </p:nvSpPr>
        <p:spPr/>
        <p:txBody>
          <a:bodyPr/>
          <a:lstStyle/>
          <a:p>
            <a:r>
              <a:rPr lang="fr-FR"/>
              <a:t>31/03/2020</a:t>
            </a:r>
            <a:endParaRPr lang="en-US"/>
          </a:p>
        </p:txBody>
      </p:sp>
      <p:sp>
        <p:nvSpPr>
          <p:cNvPr id="20" name="Slide Number Placeholder 19"/>
          <p:cNvSpPr>
            <a:spLocks noGrp="1"/>
          </p:cNvSpPr>
          <p:nvPr>
            <p:ph type="sldNum" sz="quarter" idx="12"/>
          </p:nvPr>
        </p:nvSpPr>
        <p:spPr/>
        <p:txBody>
          <a:bodyPr/>
          <a:lstStyle/>
          <a:p>
            <a:fld id="{A0090995-E9AE-4D55-BBC7-F1DFD05DA4E7}" type="slidenum">
              <a:rPr lang="en-US" smtClean="0"/>
              <a:t>4</a:t>
            </a:fld>
            <a:endParaRPr lang="en-US"/>
          </a:p>
        </p:txBody>
      </p:sp>
      <p:grpSp>
        <p:nvGrpSpPr>
          <p:cNvPr id="10" name="Group 9">
            <a:extLst>
              <a:ext uri="{FF2B5EF4-FFF2-40B4-BE49-F238E27FC236}">
                <a16:creationId xmlns:a16="http://schemas.microsoft.com/office/drawing/2014/main" id="{C8857145-50B4-48C6-A32F-9F001EA05ABE}"/>
              </a:ext>
            </a:extLst>
          </p:cNvPr>
          <p:cNvGrpSpPr/>
          <p:nvPr/>
        </p:nvGrpSpPr>
        <p:grpSpPr>
          <a:xfrm>
            <a:off x="2514607" y="1682262"/>
            <a:ext cx="4114786" cy="949336"/>
            <a:chOff x="1828806" y="192092"/>
            <a:chExt cx="4114786" cy="949336"/>
          </a:xfrm>
        </p:grpSpPr>
        <p:sp>
          <p:nvSpPr>
            <p:cNvPr id="11" name="Flowchart: Alternate Process 10">
              <a:extLst>
                <a:ext uri="{FF2B5EF4-FFF2-40B4-BE49-F238E27FC236}">
                  <a16:creationId xmlns:a16="http://schemas.microsoft.com/office/drawing/2014/main" id="{CD6C49C2-C987-4A41-8490-E5DD5E0A1E88}"/>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Flowchart: Alternate Process 4">
              <a:extLst>
                <a:ext uri="{FF2B5EF4-FFF2-40B4-BE49-F238E27FC236}">
                  <a16:creationId xmlns:a16="http://schemas.microsoft.com/office/drawing/2014/main" id="{3E846068-6F34-4AAC-8C6C-4445D1E64C04}"/>
                </a:ext>
              </a:extLst>
            </p:cNvPr>
            <p:cNvSpPr txBox="1"/>
            <p:nvPr/>
          </p:nvSpPr>
          <p:spPr>
            <a:xfrm>
              <a:off x="1875148" y="238434"/>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Conclusion</a:t>
              </a:r>
            </a:p>
          </p:txBody>
        </p:sp>
      </p:grpSp>
      <p:graphicFrame>
        <p:nvGraphicFramePr>
          <p:cNvPr id="15" name="Diagram 14">
            <a:extLst>
              <a:ext uri="{FF2B5EF4-FFF2-40B4-BE49-F238E27FC236}">
                <a16:creationId xmlns:a16="http://schemas.microsoft.com/office/drawing/2014/main" id="{F97758B8-2745-4F60-9252-B0C3AD748843}"/>
              </a:ext>
            </a:extLst>
          </p:cNvPr>
          <p:cNvGraphicFramePr/>
          <p:nvPr>
            <p:extLst>
              <p:ext uri="{D42A27DB-BD31-4B8C-83A1-F6EECF244321}">
                <p14:modId xmlns:p14="http://schemas.microsoft.com/office/powerpoint/2010/main" val="4067672175"/>
              </p:ext>
            </p:extLst>
          </p:nvPr>
        </p:nvGraphicFramePr>
        <p:xfrm>
          <a:off x="2133600" y="3134202"/>
          <a:ext cx="4952986" cy="2809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Presentation</a:t>
            </a:r>
          </a:p>
        </p:txBody>
      </p:sp>
      <p:sp>
        <p:nvSpPr>
          <p:cNvPr id="3" name="Content Placeholder 2"/>
          <p:cNvSpPr>
            <a:spLocks noGrp="1"/>
          </p:cNvSpPr>
          <p:nvPr>
            <p:ph sz="quarter" idx="1"/>
          </p:nvPr>
        </p:nvSpPr>
        <p:spPr>
          <a:xfrm>
            <a:off x="914400" y="1828800"/>
            <a:ext cx="7772400" cy="4191000"/>
          </a:xfrm>
        </p:spPr>
        <p:txBody>
          <a:bodyPr>
            <a:normAutofit/>
          </a:bodyPr>
          <a:lstStyle/>
          <a:p>
            <a:pPr>
              <a:buFont typeface="Wingdings" pitchFamily="2" charset="2"/>
              <a:buChar char="Ø"/>
            </a:pPr>
            <a:r>
              <a:rPr lang="en-US" sz="3200" b="1" dirty="0"/>
              <a:t>  Summary of the previous work</a:t>
            </a:r>
          </a:p>
          <a:p>
            <a:pPr>
              <a:buFont typeface="Wingdings" pitchFamily="2" charset="2"/>
              <a:buChar char="Ø"/>
            </a:pPr>
            <a:r>
              <a:rPr lang="en-US" sz="3200" b="1" dirty="0"/>
              <a:t>  Introduction</a:t>
            </a:r>
          </a:p>
          <a:p>
            <a:pPr>
              <a:buFont typeface="Wingdings" pitchFamily="2" charset="2"/>
              <a:buChar char="Ø"/>
            </a:pPr>
            <a:r>
              <a:rPr lang="en-US" sz="3200" b="1" dirty="0"/>
              <a:t>  Problem definition (Test Cases)</a:t>
            </a:r>
          </a:p>
          <a:p>
            <a:pPr>
              <a:buFont typeface="Wingdings" pitchFamily="2" charset="2"/>
              <a:buChar char="Ø"/>
            </a:pPr>
            <a:r>
              <a:rPr lang="en-US" sz="3200" b="1" dirty="0"/>
              <a:t>  Work done and Results</a:t>
            </a:r>
          </a:p>
          <a:p>
            <a:pPr>
              <a:buFont typeface="Wingdings" pitchFamily="2" charset="2"/>
              <a:buChar char="Ø"/>
            </a:pPr>
            <a:r>
              <a:rPr lang="en-US" sz="3200" b="1" dirty="0"/>
              <a:t>  Conclusion</a:t>
            </a:r>
          </a:p>
          <a:p>
            <a:pPr>
              <a:buFont typeface="Wingdings" pitchFamily="2" charset="2"/>
              <a:buChar char="Ø"/>
            </a:pPr>
            <a:r>
              <a:rPr lang="en-US" sz="3200" b="1" dirty="0"/>
              <a:t>  References</a:t>
            </a:r>
          </a:p>
          <a:p>
            <a:pPr>
              <a:buNone/>
            </a:pPr>
            <a:endParaRPr lang="en-US" b="1" dirty="0"/>
          </a:p>
        </p:txBody>
      </p:sp>
      <p:sp>
        <p:nvSpPr>
          <p:cNvPr id="4" name="Date Placeholder 3"/>
          <p:cNvSpPr>
            <a:spLocks noGrp="1"/>
          </p:cNvSpPr>
          <p:nvPr>
            <p:ph type="dt" sz="half" idx="10"/>
          </p:nvPr>
        </p:nvSpPr>
        <p:spPr/>
        <p:txBody>
          <a:bodyPr/>
          <a:lstStyle/>
          <a:p>
            <a:r>
              <a:rPr lang="fr-FR"/>
              <a:t>31/03/2020</a:t>
            </a:r>
            <a:endParaRPr lang="fr-FR" dirty="0"/>
          </a:p>
        </p:txBody>
      </p:sp>
      <p:sp>
        <p:nvSpPr>
          <p:cNvPr id="5" name="Slide Number Placeholder 4"/>
          <p:cNvSpPr>
            <a:spLocks noGrp="1"/>
          </p:cNvSpPr>
          <p:nvPr>
            <p:ph type="sldNum" sz="quarter" idx="12"/>
          </p:nvPr>
        </p:nvSpPr>
        <p:spPr/>
        <p:txBody>
          <a:bodyPr/>
          <a:lstStyle/>
          <a:p>
            <a:fld id="{A0090995-E9AE-4D55-BBC7-F1DFD05DA4E7}" type="slidenum">
              <a:rPr lang="en-US" smtClean="0"/>
              <a:t>5</a:t>
            </a:fld>
            <a:endParaRPr lang="en-US"/>
          </a:p>
        </p:txBody>
      </p:sp>
    </p:spTree>
    <p:extLst>
      <p:ext uri="{BB962C8B-B14F-4D97-AF65-F5344CB8AC3E}">
        <p14:creationId xmlns:p14="http://schemas.microsoft.com/office/powerpoint/2010/main" val="1805316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1143000"/>
          </a:xfrm>
        </p:spPr>
        <p:txBody>
          <a:bodyPr/>
          <a:lstStyle/>
          <a:p>
            <a:r>
              <a:rPr lang="en-US" dirty="0"/>
              <a:t>Introduction</a:t>
            </a:r>
          </a:p>
        </p:txBody>
      </p:sp>
      <p:sp>
        <p:nvSpPr>
          <p:cNvPr id="5" name="Content Placeholder 4"/>
          <p:cNvSpPr>
            <a:spLocks noGrp="1"/>
          </p:cNvSpPr>
          <p:nvPr>
            <p:ph sz="quarter" idx="1"/>
          </p:nvPr>
        </p:nvSpPr>
        <p:spPr>
          <a:xfrm>
            <a:off x="914400" y="1752600"/>
            <a:ext cx="7772400" cy="4572000"/>
          </a:xfrm>
        </p:spPr>
        <p:txBody>
          <a:bodyPr>
            <a:normAutofit/>
          </a:bodyPr>
          <a:lstStyle/>
          <a:p>
            <a:pPr>
              <a:buNone/>
            </a:pPr>
            <a:endParaRPr lang="en-US" sz="3200" dirty="0"/>
          </a:p>
          <a:p>
            <a:pPr>
              <a:buNone/>
            </a:pPr>
            <a:endParaRPr lang="en-US" sz="3200" dirty="0"/>
          </a:p>
          <a:p>
            <a:pPr>
              <a:buFont typeface="Wingdings" pitchFamily="2" charset="2"/>
              <a:buChar char="Ø"/>
            </a:pPr>
            <a:endParaRPr lang="en-US" dirty="0"/>
          </a:p>
        </p:txBody>
      </p:sp>
      <p:sp>
        <p:nvSpPr>
          <p:cNvPr id="19" name="Date Placeholder 18"/>
          <p:cNvSpPr>
            <a:spLocks noGrp="1"/>
          </p:cNvSpPr>
          <p:nvPr>
            <p:ph type="dt" sz="half" idx="10"/>
          </p:nvPr>
        </p:nvSpPr>
        <p:spPr/>
        <p:txBody>
          <a:bodyPr/>
          <a:lstStyle/>
          <a:p>
            <a:r>
              <a:rPr lang="fr-FR"/>
              <a:t>31/03/2020</a:t>
            </a:r>
            <a:endParaRPr lang="en-US"/>
          </a:p>
        </p:txBody>
      </p:sp>
      <p:sp>
        <p:nvSpPr>
          <p:cNvPr id="20" name="Slide Number Placeholder 19"/>
          <p:cNvSpPr>
            <a:spLocks noGrp="1"/>
          </p:cNvSpPr>
          <p:nvPr>
            <p:ph type="sldNum" sz="quarter" idx="12"/>
          </p:nvPr>
        </p:nvSpPr>
        <p:spPr/>
        <p:txBody>
          <a:bodyPr/>
          <a:lstStyle/>
          <a:p>
            <a:fld id="{A0090995-E9AE-4D55-BBC7-F1DFD05DA4E7}" type="slidenum">
              <a:rPr lang="en-US" smtClean="0"/>
              <a:t>6</a:t>
            </a:fld>
            <a:endParaRPr lang="en-US"/>
          </a:p>
        </p:txBody>
      </p:sp>
      <p:graphicFrame>
        <p:nvGraphicFramePr>
          <p:cNvPr id="3" name="Diagram 2">
            <a:extLst>
              <a:ext uri="{FF2B5EF4-FFF2-40B4-BE49-F238E27FC236}">
                <a16:creationId xmlns:a16="http://schemas.microsoft.com/office/drawing/2014/main" id="{453CB836-FF72-4194-A139-B290DEC6DEA9}"/>
              </a:ext>
            </a:extLst>
          </p:cNvPr>
          <p:cNvGraphicFramePr/>
          <p:nvPr>
            <p:extLst>
              <p:ext uri="{D42A27DB-BD31-4B8C-83A1-F6EECF244321}">
                <p14:modId xmlns:p14="http://schemas.microsoft.com/office/powerpoint/2010/main" val="2851760885"/>
              </p:ext>
            </p:extLst>
          </p:nvPr>
        </p:nvGraphicFramePr>
        <p:xfrm>
          <a:off x="1339031" y="1346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Footer Placeholder 10">
            <a:extLst>
              <a:ext uri="{FF2B5EF4-FFF2-40B4-BE49-F238E27FC236}">
                <a16:creationId xmlns:a16="http://schemas.microsoft.com/office/drawing/2014/main" id="{23BEB1B6-D238-418D-9038-5EB0F641C604}"/>
              </a:ext>
            </a:extLst>
          </p:cNvPr>
          <p:cNvSpPr>
            <a:spLocks noGrp="1"/>
          </p:cNvSpPr>
          <p:nvPr>
            <p:ph type="ftr" sz="quarter" idx="11"/>
          </p:nvPr>
        </p:nvSpPr>
        <p:spPr>
          <a:xfrm>
            <a:off x="4267200" y="6400800"/>
            <a:ext cx="3962400" cy="457200"/>
          </a:xfrm>
        </p:spPr>
        <p:txBody>
          <a:bodyPr/>
          <a:lstStyle/>
          <a:p>
            <a:r>
              <a:rPr lang="en-US" dirty="0"/>
              <a:t>Ref-[1]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7772400" cy="1143000"/>
          </a:xfrm>
        </p:spPr>
        <p:txBody>
          <a:bodyPr/>
          <a:lstStyle/>
          <a:p>
            <a:r>
              <a:rPr lang="en-US" dirty="0"/>
              <a:t>Introduction</a:t>
            </a:r>
          </a:p>
        </p:txBody>
      </p:sp>
      <p:sp>
        <p:nvSpPr>
          <p:cNvPr id="14" name="Date Placeholder 13"/>
          <p:cNvSpPr>
            <a:spLocks noGrp="1"/>
          </p:cNvSpPr>
          <p:nvPr>
            <p:ph type="dt" sz="half" idx="10"/>
          </p:nvPr>
        </p:nvSpPr>
        <p:spPr/>
        <p:txBody>
          <a:bodyPr/>
          <a:lstStyle/>
          <a:p>
            <a:r>
              <a:rPr lang="fr-FR"/>
              <a:t>31/03/2020</a:t>
            </a:r>
            <a:endParaRPr lang="en-US"/>
          </a:p>
        </p:txBody>
      </p:sp>
      <p:sp>
        <p:nvSpPr>
          <p:cNvPr id="15" name="Slide Number Placeholder 14"/>
          <p:cNvSpPr>
            <a:spLocks noGrp="1"/>
          </p:cNvSpPr>
          <p:nvPr>
            <p:ph type="sldNum" sz="quarter" idx="12"/>
          </p:nvPr>
        </p:nvSpPr>
        <p:spPr/>
        <p:txBody>
          <a:bodyPr/>
          <a:lstStyle/>
          <a:p>
            <a:fld id="{A0090995-E9AE-4D55-BBC7-F1DFD05DA4E7}" type="slidenum">
              <a:rPr lang="en-US" smtClean="0"/>
              <a:t>7</a:t>
            </a:fld>
            <a:endParaRPr lang="en-US"/>
          </a:p>
        </p:txBody>
      </p:sp>
      <p:sp>
        <p:nvSpPr>
          <p:cNvPr id="7" name="Content Placeholder 6"/>
          <p:cNvSpPr>
            <a:spLocks noGrp="1"/>
          </p:cNvSpPr>
          <p:nvPr>
            <p:ph sz="half" idx="2"/>
          </p:nvPr>
        </p:nvSpPr>
        <p:spPr>
          <a:xfrm>
            <a:off x="4953000" y="3160979"/>
            <a:ext cx="4572000" cy="3697021"/>
          </a:xfrm>
        </p:spPr>
        <p:txBody>
          <a:bodyPr>
            <a:noAutofit/>
          </a:bodyPr>
          <a:lstStyle/>
          <a:p>
            <a:pPr marL="457200" indent="-457200">
              <a:buFont typeface="Wingdings" pitchFamily="2" charset="2"/>
              <a:buChar char="Ø"/>
            </a:pPr>
            <a:r>
              <a:rPr lang="en-US" sz="2000" b="1" dirty="0"/>
              <a:t>Not a true mesh-free method.</a:t>
            </a:r>
          </a:p>
          <a:p>
            <a:pPr marL="457200" indent="-457200">
              <a:buFont typeface="Wingdings" pitchFamily="2" charset="2"/>
              <a:buChar char="Ø"/>
            </a:pPr>
            <a:r>
              <a:rPr lang="en-US" sz="2000" b="1" dirty="0"/>
              <a:t>Based on Moving Least Squares (MLS) approximation.</a:t>
            </a:r>
          </a:p>
          <a:p>
            <a:pPr marL="457200" indent="-457200">
              <a:buFont typeface="Wingdings" pitchFamily="2" charset="2"/>
              <a:buChar char="Ø"/>
            </a:pPr>
            <a:r>
              <a:rPr lang="en-US" sz="2000" b="1" dirty="0"/>
              <a:t>Based on the global weak form.</a:t>
            </a:r>
          </a:p>
          <a:p>
            <a:pPr marL="457200" indent="-457200">
              <a:buFont typeface="Wingdings" pitchFamily="2" charset="2"/>
              <a:buChar char="Ø"/>
            </a:pPr>
            <a:r>
              <a:rPr lang="en-US" sz="2000" b="1" dirty="0"/>
              <a:t>Background mesh is required to evaluate the integrals.</a:t>
            </a:r>
          </a:p>
          <a:p>
            <a:pPr marL="457200" indent="-457200">
              <a:buFont typeface="Wingdings" pitchFamily="2" charset="2"/>
              <a:buChar char="Ø"/>
            </a:pPr>
            <a:r>
              <a:rPr lang="en-US" sz="2000" b="1" dirty="0"/>
              <a:t>Required to impose the EBCs.</a:t>
            </a:r>
          </a:p>
        </p:txBody>
      </p:sp>
      <p:sp>
        <p:nvSpPr>
          <p:cNvPr id="11" name="Footer Placeholder 10"/>
          <p:cNvSpPr>
            <a:spLocks noGrp="1"/>
          </p:cNvSpPr>
          <p:nvPr>
            <p:ph type="ftr" sz="quarter" idx="11"/>
          </p:nvPr>
        </p:nvSpPr>
        <p:spPr>
          <a:xfrm>
            <a:off x="4267200" y="6400800"/>
            <a:ext cx="3962400" cy="457200"/>
          </a:xfrm>
        </p:spPr>
        <p:txBody>
          <a:bodyPr/>
          <a:lstStyle/>
          <a:p>
            <a:r>
              <a:rPr lang="en-US" dirty="0"/>
              <a:t>Ref-[2,3,5]</a:t>
            </a:r>
          </a:p>
        </p:txBody>
      </p:sp>
      <p:grpSp>
        <p:nvGrpSpPr>
          <p:cNvPr id="12" name="Group 11">
            <a:extLst>
              <a:ext uri="{FF2B5EF4-FFF2-40B4-BE49-F238E27FC236}">
                <a16:creationId xmlns:a16="http://schemas.microsoft.com/office/drawing/2014/main" id="{BA49889C-C891-4507-9CC5-B49AA0970CD3}"/>
              </a:ext>
            </a:extLst>
          </p:cNvPr>
          <p:cNvGrpSpPr/>
          <p:nvPr/>
        </p:nvGrpSpPr>
        <p:grpSpPr>
          <a:xfrm>
            <a:off x="2669458" y="802772"/>
            <a:ext cx="3962400" cy="915830"/>
            <a:chOff x="1828806" y="192092"/>
            <a:chExt cx="4114786" cy="958031"/>
          </a:xfrm>
        </p:grpSpPr>
        <p:sp>
          <p:nvSpPr>
            <p:cNvPr id="13" name="Flowchart: Alternate Process 12">
              <a:extLst>
                <a:ext uri="{FF2B5EF4-FFF2-40B4-BE49-F238E27FC236}">
                  <a16:creationId xmlns:a16="http://schemas.microsoft.com/office/drawing/2014/main" id="{4F4A66E2-7C18-44DC-B7D3-68426888FB17}"/>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6" name="Flowchart: Alternate Process 4">
              <a:extLst>
                <a:ext uri="{FF2B5EF4-FFF2-40B4-BE49-F238E27FC236}">
                  <a16:creationId xmlns:a16="http://schemas.microsoft.com/office/drawing/2014/main" id="{B8F28FA0-96C2-4CCA-8CFC-C021B3BC2B3C}"/>
                </a:ext>
              </a:extLst>
            </p:cNvPr>
            <p:cNvSpPr txBox="1"/>
            <p:nvPr/>
          </p:nvSpPr>
          <p:spPr>
            <a:xfrm>
              <a:off x="1831721" y="293471"/>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dirty="0"/>
                <a:t>Element Free Galerkin</a:t>
              </a:r>
            </a:p>
            <a:p>
              <a:pPr marL="0" lvl="0" indent="0" algn="ctr" defTabSz="1244600">
                <a:lnSpc>
                  <a:spcPct val="90000"/>
                </a:lnSpc>
                <a:spcBef>
                  <a:spcPct val="0"/>
                </a:spcBef>
                <a:spcAft>
                  <a:spcPct val="35000"/>
                </a:spcAft>
                <a:buNone/>
              </a:pPr>
              <a:r>
                <a:rPr lang="en-US" sz="2800" b="1" kern="1200" dirty="0"/>
                <a:t>(EFG) Method</a:t>
              </a:r>
            </a:p>
          </p:txBody>
        </p:sp>
      </p:grpSp>
      <p:sp>
        <p:nvSpPr>
          <p:cNvPr id="19" name="Oval 18">
            <a:extLst>
              <a:ext uri="{FF2B5EF4-FFF2-40B4-BE49-F238E27FC236}">
                <a16:creationId xmlns:a16="http://schemas.microsoft.com/office/drawing/2014/main" id="{74905142-5957-432E-A7B6-6859E4749C81}"/>
              </a:ext>
            </a:extLst>
          </p:cNvPr>
          <p:cNvSpPr/>
          <p:nvPr/>
        </p:nvSpPr>
        <p:spPr>
          <a:xfrm>
            <a:off x="603504" y="1981200"/>
            <a:ext cx="297789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How it works?</a:t>
            </a:r>
          </a:p>
        </p:txBody>
      </p:sp>
      <p:sp>
        <p:nvSpPr>
          <p:cNvPr id="20" name="Oval 19">
            <a:extLst>
              <a:ext uri="{FF2B5EF4-FFF2-40B4-BE49-F238E27FC236}">
                <a16:creationId xmlns:a16="http://schemas.microsoft.com/office/drawing/2014/main" id="{1279D17F-B72D-45AF-BACA-83C77A74F95A}"/>
              </a:ext>
            </a:extLst>
          </p:cNvPr>
          <p:cNvSpPr/>
          <p:nvPr/>
        </p:nvSpPr>
        <p:spPr>
          <a:xfrm>
            <a:off x="5175504" y="1981200"/>
            <a:ext cx="297789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Features</a:t>
            </a:r>
          </a:p>
        </p:txBody>
      </p:sp>
      <p:sp>
        <p:nvSpPr>
          <p:cNvPr id="22" name="TextBox 21">
            <a:extLst>
              <a:ext uri="{FF2B5EF4-FFF2-40B4-BE49-F238E27FC236}">
                <a16:creationId xmlns:a16="http://schemas.microsoft.com/office/drawing/2014/main" id="{9A1C3C3B-034E-4060-97DF-7E803665B594}"/>
              </a:ext>
            </a:extLst>
          </p:cNvPr>
          <p:cNvSpPr txBox="1"/>
          <p:nvPr/>
        </p:nvSpPr>
        <p:spPr>
          <a:xfrm>
            <a:off x="381349" y="3151525"/>
            <a:ext cx="4190651" cy="3477875"/>
          </a:xfrm>
          <a:prstGeom prst="rect">
            <a:avLst/>
          </a:prstGeom>
          <a:noFill/>
        </p:spPr>
        <p:txBody>
          <a:bodyPr wrap="square" rtlCol="0">
            <a:spAutoFit/>
          </a:bodyPr>
          <a:lstStyle/>
          <a:p>
            <a:pPr marL="342900" indent="-342900">
              <a:buFont typeface="+mj-lt"/>
              <a:buAutoNum type="arabicPeriod"/>
            </a:pPr>
            <a:r>
              <a:rPr lang="en-US" sz="2000" b="1" dirty="0"/>
              <a:t>Nodal  mesh  generation</a:t>
            </a:r>
          </a:p>
          <a:p>
            <a:pPr marL="342900" indent="-342900">
              <a:buFont typeface="+mj-lt"/>
              <a:buAutoNum type="arabicPeriod"/>
            </a:pPr>
            <a:r>
              <a:rPr lang="en-US" sz="2000" b="1" dirty="0"/>
              <a:t>Generation of shape function through the nodes</a:t>
            </a:r>
          </a:p>
          <a:p>
            <a:pPr marL="342900" indent="-342900">
              <a:buFont typeface="+mj-lt"/>
              <a:buAutoNum type="arabicPeriod"/>
            </a:pPr>
            <a:r>
              <a:rPr lang="en-US" sz="2000" b="1" dirty="0"/>
              <a:t>Discretized equations based on global/weak form</a:t>
            </a:r>
          </a:p>
          <a:p>
            <a:pPr marL="342900" indent="-342900">
              <a:buFont typeface="+mj-lt"/>
              <a:buAutoNum type="arabicPeriod"/>
            </a:pPr>
            <a:r>
              <a:rPr lang="en-US" sz="2000" b="1" dirty="0"/>
              <a:t>Global matrix assembly</a:t>
            </a:r>
          </a:p>
          <a:p>
            <a:pPr marL="342900" indent="-342900">
              <a:buFont typeface="+mj-lt"/>
              <a:buAutoNum type="arabicPeriod"/>
            </a:pPr>
            <a:r>
              <a:rPr lang="en-US" sz="2000" b="1" dirty="0"/>
              <a:t>Essential boundary conditions (EBCs) or support conditions.</a:t>
            </a:r>
          </a:p>
          <a:p>
            <a:pPr marL="342900" indent="-342900">
              <a:buFont typeface="+mj-lt"/>
              <a:buAutoNum type="arabicPeriod"/>
            </a:pPr>
            <a:r>
              <a:rPr lang="en-US" sz="2000" b="1" dirty="0"/>
              <a:t>Solution for displacement </a:t>
            </a:r>
          </a:p>
          <a:p>
            <a:pPr marL="342900" indent="-342900">
              <a:buFont typeface="+mj-lt"/>
              <a:buAutoNum type="arabicPeriod"/>
            </a:pPr>
            <a:r>
              <a:rPr lang="en-US" sz="2000" b="1" dirty="0"/>
              <a:t>Solution for stress and strain </a:t>
            </a:r>
          </a:p>
          <a:p>
            <a:pPr marL="342900" indent="-342900"/>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500"/>
                                        <p:tgtEl>
                                          <p:spTgt spid="7">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500"/>
                                        <p:tgtEl>
                                          <p:spTgt spid="7">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9" grpId="0" animBg="1"/>
      <p:bldP spid="20" grpId="0" animBg="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772400" cy="1143000"/>
          </a:xfrm>
        </p:spPr>
        <p:txBody>
          <a:bodyPr/>
          <a:lstStyle/>
          <a:p>
            <a:r>
              <a:rPr lang="en-US" dirty="0"/>
              <a:t>Introduction</a:t>
            </a:r>
          </a:p>
        </p:txBody>
      </p:sp>
      <p:sp>
        <p:nvSpPr>
          <p:cNvPr id="14" name="Date Placeholder 13"/>
          <p:cNvSpPr>
            <a:spLocks noGrp="1"/>
          </p:cNvSpPr>
          <p:nvPr>
            <p:ph type="dt" sz="half" idx="10"/>
          </p:nvPr>
        </p:nvSpPr>
        <p:spPr/>
        <p:txBody>
          <a:bodyPr/>
          <a:lstStyle/>
          <a:p>
            <a:r>
              <a:rPr lang="fr-FR"/>
              <a:t>31/03/2020</a:t>
            </a:r>
            <a:endParaRPr lang="en-US"/>
          </a:p>
        </p:txBody>
      </p:sp>
      <p:sp>
        <p:nvSpPr>
          <p:cNvPr id="15" name="Slide Number Placeholder 14"/>
          <p:cNvSpPr>
            <a:spLocks noGrp="1"/>
          </p:cNvSpPr>
          <p:nvPr>
            <p:ph type="sldNum" sz="quarter" idx="12"/>
          </p:nvPr>
        </p:nvSpPr>
        <p:spPr/>
        <p:txBody>
          <a:bodyPr/>
          <a:lstStyle/>
          <a:p>
            <a:fld id="{A0090995-E9AE-4D55-BBC7-F1DFD05DA4E7}" type="slidenum">
              <a:rPr lang="en-US" smtClean="0"/>
              <a:t>8</a:t>
            </a:fld>
            <a:endParaRPr lang="en-US"/>
          </a:p>
        </p:txBody>
      </p:sp>
      <p:sp>
        <p:nvSpPr>
          <p:cNvPr id="7" name="Content Placeholder 6"/>
          <p:cNvSpPr>
            <a:spLocks noGrp="1"/>
          </p:cNvSpPr>
          <p:nvPr>
            <p:ph sz="half" idx="2"/>
          </p:nvPr>
        </p:nvSpPr>
        <p:spPr>
          <a:xfrm>
            <a:off x="381000" y="1945773"/>
            <a:ext cx="9144000" cy="4912228"/>
          </a:xfrm>
        </p:spPr>
        <p:txBody>
          <a:bodyPr>
            <a:noAutofit/>
          </a:bodyPr>
          <a:lstStyle/>
          <a:p>
            <a:pPr marL="457200" indent="-457200">
              <a:buFont typeface="Wingdings" pitchFamily="2" charset="2"/>
              <a:buChar char="Ø"/>
            </a:pPr>
            <a:r>
              <a:rPr lang="en-US" dirty="0"/>
              <a:t>He proposed flow-inspired topology optimization method.</a:t>
            </a:r>
          </a:p>
          <a:p>
            <a:pPr marL="457200" indent="-457200">
              <a:buFont typeface="Wingdings" pitchFamily="2" charset="2"/>
              <a:buChar char="Ø"/>
            </a:pPr>
            <a:r>
              <a:rPr lang="en-US" dirty="0"/>
              <a:t>The optimizer used is based on a steepest descend and a fixed step given by the following equations: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sp>
        <p:nvSpPr>
          <p:cNvPr id="11" name="Footer Placeholder 10"/>
          <p:cNvSpPr>
            <a:spLocks noGrp="1"/>
          </p:cNvSpPr>
          <p:nvPr>
            <p:ph type="ftr" sz="quarter" idx="11"/>
          </p:nvPr>
        </p:nvSpPr>
        <p:spPr>
          <a:xfrm>
            <a:off x="4267200" y="6400800"/>
            <a:ext cx="3962400" cy="457200"/>
          </a:xfrm>
        </p:spPr>
        <p:txBody>
          <a:bodyPr/>
          <a:lstStyle/>
          <a:p>
            <a:r>
              <a:rPr lang="en-US"/>
              <a:t>Ref-[1]</a:t>
            </a:r>
            <a:endParaRPr lang="en-US" dirty="0"/>
          </a:p>
        </p:txBody>
      </p:sp>
      <p:grpSp>
        <p:nvGrpSpPr>
          <p:cNvPr id="12" name="Group 11">
            <a:extLst>
              <a:ext uri="{FF2B5EF4-FFF2-40B4-BE49-F238E27FC236}">
                <a16:creationId xmlns:a16="http://schemas.microsoft.com/office/drawing/2014/main" id="{BA49889C-C891-4507-9CC5-B49AA0970CD3}"/>
              </a:ext>
            </a:extLst>
          </p:cNvPr>
          <p:cNvGrpSpPr/>
          <p:nvPr/>
        </p:nvGrpSpPr>
        <p:grpSpPr>
          <a:xfrm>
            <a:off x="2669458" y="802772"/>
            <a:ext cx="3962400" cy="915830"/>
            <a:chOff x="1828806" y="192092"/>
            <a:chExt cx="4114786" cy="958031"/>
          </a:xfrm>
        </p:grpSpPr>
        <p:sp>
          <p:nvSpPr>
            <p:cNvPr id="13" name="Flowchart: Alternate Process 12">
              <a:extLst>
                <a:ext uri="{FF2B5EF4-FFF2-40B4-BE49-F238E27FC236}">
                  <a16:creationId xmlns:a16="http://schemas.microsoft.com/office/drawing/2014/main" id="{4F4A66E2-7C18-44DC-B7D3-68426888FB17}"/>
                </a:ext>
              </a:extLst>
            </p:cNvPr>
            <p:cNvSpPr/>
            <p:nvPr/>
          </p:nvSpPr>
          <p:spPr>
            <a:xfrm>
              <a:off x="1828806" y="192092"/>
              <a:ext cx="4114786" cy="949336"/>
            </a:xfrm>
            <a:prstGeom prst="flowChartAlternateProcess">
              <a:avLst/>
            </a:prstGeom>
            <a:solidFill>
              <a:srgbClr val="00B050"/>
            </a:solidFill>
            <a:ln>
              <a:solidFill>
                <a:srgbClr val="00B05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6" name="Flowchart: Alternate Process 4">
              <a:extLst>
                <a:ext uri="{FF2B5EF4-FFF2-40B4-BE49-F238E27FC236}">
                  <a16:creationId xmlns:a16="http://schemas.microsoft.com/office/drawing/2014/main" id="{B8F28FA0-96C2-4CCA-8CFC-C021B3BC2B3C}"/>
                </a:ext>
              </a:extLst>
            </p:cNvPr>
            <p:cNvSpPr txBox="1"/>
            <p:nvPr/>
          </p:nvSpPr>
          <p:spPr>
            <a:xfrm>
              <a:off x="1831721" y="293471"/>
              <a:ext cx="4022102" cy="85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dirty="0"/>
                <a:t>Overvelde’s optimization algorithm</a:t>
              </a:r>
              <a:endParaRPr lang="en-US" sz="2800" b="1" kern="1200" dirty="0"/>
            </a:p>
          </p:txBody>
        </p:sp>
      </p:grpSp>
      <p:pic>
        <p:nvPicPr>
          <p:cNvPr id="4" name="Picture 3" descr="A close up of text on a white background&#10;&#10;Description automatically generated">
            <a:extLst>
              <a:ext uri="{FF2B5EF4-FFF2-40B4-BE49-F238E27FC236}">
                <a16:creationId xmlns:a16="http://schemas.microsoft.com/office/drawing/2014/main" id="{4C008332-C3CA-43BA-801C-C21799CA3356}"/>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57200" y="3352800"/>
            <a:ext cx="4463306" cy="27051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E7BAFFE-4DF5-4972-8E59-B0BE62C245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5202" y="3505200"/>
            <a:ext cx="3697830" cy="2207880"/>
          </a:xfrm>
          <a:prstGeom prst="rect">
            <a:avLst/>
          </a:prstGeom>
        </p:spPr>
      </p:pic>
    </p:spTree>
    <p:extLst>
      <p:ext uri="{BB962C8B-B14F-4D97-AF65-F5344CB8AC3E}">
        <p14:creationId xmlns:p14="http://schemas.microsoft.com/office/powerpoint/2010/main" val="381657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animEffect transition="in" filter="fade">
                                      <p:cBhvr>
                                        <p:cTn id="13" dur="500"/>
                                        <p:tgtEl>
                                          <p:spTgt spid="7">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1143000"/>
          </a:xfrm>
        </p:spPr>
        <p:txBody>
          <a:bodyPr/>
          <a:lstStyle/>
          <a:p>
            <a:r>
              <a:rPr lang="en-US" dirty="0"/>
              <a:t>Introduction</a:t>
            </a:r>
          </a:p>
        </p:txBody>
      </p:sp>
      <p:sp>
        <p:nvSpPr>
          <p:cNvPr id="5" name="Content Placeholder 4"/>
          <p:cNvSpPr>
            <a:spLocks noGrp="1"/>
          </p:cNvSpPr>
          <p:nvPr>
            <p:ph sz="quarter" idx="1"/>
          </p:nvPr>
        </p:nvSpPr>
        <p:spPr>
          <a:xfrm>
            <a:off x="914400" y="1752600"/>
            <a:ext cx="7772400" cy="4572000"/>
          </a:xfrm>
        </p:spPr>
        <p:txBody>
          <a:bodyPr>
            <a:normAutofit/>
          </a:bodyPr>
          <a:lstStyle/>
          <a:p>
            <a:pPr>
              <a:buNone/>
            </a:pPr>
            <a:endParaRPr lang="en-US" sz="3200" dirty="0"/>
          </a:p>
          <a:p>
            <a:pPr>
              <a:buNone/>
            </a:pPr>
            <a:endParaRPr lang="en-US" sz="3200" dirty="0"/>
          </a:p>
          <a:p>
            <a:pPr>
              <a:buFont typeface="Wingdings" pitchFamily="2" charset="2"/>
              <a:buChar char="Ø"/>
            </a:pPr>
            <a:endParaRPr lang="en-US" dirty="0"/>
          </a:p>
        </p:txBody>
      </p:sp>
      <p:graphicFrame>
        <p:nvGraphicFramePr>
          <p:cNvPr id="12" name="Diagram 11"/>
          <p:cNvGraphicFramePr/>
          <p:nvPr>
            <p:extLst>
              <p:ext uri="{D42A27DB-BD31-4B8C-83A1-F6EECF244321}">
                <p14:modId xmlns:p14="http://schemas.microsoft.com/office/powerpoint/2010/main" val="2122966873"/>
              </p:ext>
            </p:extLst>
          </p:nvPr>
        </p:nvGraphicFramePr>
        <p:xfrm>
          <a:off x="1524000" y="-330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Date Placeholder 18"/>
          <p:cNvSpPr>
            <a:spLocks noGrp="1"/>
          </p:cNvSpPr>
          <p:nvPr>
            <p:ph type="dt" sz="half" idx="10"/>
          </p:nvPr>
        </p:nvSpPr>
        <p:spPr/>
        <p:txBody>
          <a:bodyPr/>
          <a:lstStyle/>
          <a:p>
            <a:r>
              <a:rPr lang="fr-FR"/>
              <a:t>31/03/2020</a:t>
            </a:r>
            <a:endParaRPr lang="en-US"/>
          </a:p>
        </p:txBody>
      </p:sp>
      <p:sp>
        <p:nvSpPr>
          <p:cNvPr id="20" name="Slide Number Placeholder 19"/>
          <p:cNvSpPr>
            <a:spLocks noGrp="1"/>
          </p:cNvSpPr>
          <p:nvPr>
            <p:ph type="sldNum" sz="quarter" idx="12"/>
          </p:nvPr>
        </p:nvSpPr>
        <p:spPr/>
        <p:txBody>
          <a:bodyPr/>
          <a:lstStyle/>
          <a:p>
            <a:fld id="{A0090995-E9AE-4D55-BBC7-F1DFD05DA4E7}" type="slidenum">
              <a:rPr lang="en-US" smtClean="0"/>
              <a:t>9</a:t>
            </a:fld>
            <a:endParaRPr lang="en-US"/>
          </a:p>
        </p:txBody>
      </p:sp>
      <p:graphicFrame>
        <p:nvGraphicFramePr>
          <p:cNvPr id="21" name="Diagram 20"/>
          <p:cNvGraphicFramePr/>
          <p:nvPr>
            <p:extLst>
              <p:ext uri="{D42A27DB-BD31-4B8C-83A1-F6EECF244321}">
                <p14:modId xmlns:p14="http://schemas.microsoft.com/office/powerpoint/2010/main" val="3968286718"/>
              </p:ext>
            </p:extLst>
          </p:nvPr>
        </p:nvGraphicFramePr>
        <p:xfrm>
          <a:off x="762000" y="2438400"/>
          <a:ext cx="8001000" cy="3733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Footer Placeholder 15">
            <a:extLst>
              <a:ext uri="{FF2B5EF4-FFF2-40B4-BE49-F238E27FC236}">
                <a16:creationId xmlns:a16="http://schemas.microsoft.com/office/drawing/2014/main" id="{BE9398BF-82E4-4605-AA8B-F710F356CC93}"/>
              </a:ext>
            </a:extLst>
          </p:cNvPr>
          <p:cNvSpPr>
            <a:spLocks noGrp="1"/>
          </p:cNvSpPr>
          <p:nvPr>
            <p:ph type="ftr" sz="quarter" idx="11"/>
          </p:nvPr>
        </p:nvSpPr>
        <p:spPr>
          <a:xfrm>
            <a:off x="4267200" y="6400800"/>
            <a:ext cx="3962400" cy="457200"/>
          </a:xfrm>
        </p:spPr>
        <p:txBody>
          <a:bodyPr/>
          <a:lstStyle/>
          <a:p>
            <a:r>
              <a:rPr lang="en-US" dirty="0"/>
              <a:t>Ref-[3,4]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2196</TotalTime>
  <Words>2760</Words>
  <Application>Microsoft Office PowerPoint</Application>
  <PresentationFormat>On-screen Show (4:3)</PresentationFormat>
  <Paragraphs>445</Paragraphs>
  <Slides>32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Franklin Gothic Book</vt:lpstr>
      <vt:lpstr>Perpetua</vt:lpstr>
      <vt:lpstr>Wingdings</vt:lpstr>
      <vt:lpstr>Wingdings 2</vt:lpstr>
      <vt:lpstr>Equity</vt:lpstr>
      <vt:lpstr>Mesh-less Methods for Topology Optimization</vt:lpstr>
      <vt:lpstr>Outline of the Presentation</vt:lpstr>
      <vt:lpstr>Summary</vt:lpstr>
      <vt:lpstr>Summary</vt:lpstr>
      <vt:lpstr>Outline of the Presentation</vt:lpstr>
      <vt:lpstr>Introduction</vt:lpstr>
      <vt:lpstr>Introduction</vt:lpstr>
      <vt:lpstr>Introduction</vt:lpstr>
      <vt:lpstr>Introduction</vt:lpstr>
      <vt:lpstr>Introduction</vt:lpstr>
      <vt:lpstr>Outline of the Presentation</vt:lpstr>
      <vt:lpstr> Problem Definition</vt:lpstr>
      <vt:lpstr> Problem Definition</vt:lpstr>
      <vt:lpstr>Outline of the Presentation</vt:lpstr>
      <vt:lpstr>Work done and Results</vt:lpstr>
      <vt:lpstr>Work done and Results</vt:lpstr>
      <vt:lpstr>Work done and Results</vt:lpstr>
      <vt:lpstr>Work done and Results</vt:lpstr>
      <vt:lpstr>Work done and Results</vt:lpstr>
      <vt:lpstr>Work done and Results</vt:lpstr>
      <vt:lpstr>Work done and Results</vt:lpstr>
      <vt:lpstr>Work done and Results</vt:lpstr>
      <vt:lpstr>Work done and Results</vt:lpstr>
      <vt:lpstr>Work done and Results</vt:lpstr>
      <vt:lpstr>Work done and Results</vt:lpstr>
      <vt:lpstr>Work done and Results</vt:lpstr>
      <vt:lpstr>Work done and Results</vt:lpstr>
      <vt:lpstr>Work done and Results</vt:lpstr>
      <vt:lpstr>Work done and Results</vt:lpstr>
      <vt:lpstr>Conclusion</vt:lpstr>
      <vt:lpstr>References</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Mesh-less Methods for Structural Analysis</dc:title>
  <dc:creator>navpreet bajwa</dc:creator>
  <cp:lastModifiedBy>navpreet bajwa</cp:lastModifiedBy>
  <cp:revision>55</cp:revision>
  <dcterms:created xsi:type="dcterms:W3CDTF">2019-06-25T08:11:01Z</dcterms:created>
  <dcterms:modified xsi:type="dcterms:W3CDTF">2020-03-30T17:40:00Z</dcterms:modified>
</cp:coreProperties>
</file>