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5" r:id="rId7"/>
    <p:sldId id="261" r:id="rId8"/>
    <p:sldId id="263"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95C5F-612C-41AB-BCC4-8F5F8658EB2A}" type="datetimeFigureOut">
              <a:rPr lang="en-US" smtClean="0"/>
              <a:t>12-Apr-19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2F770-8923-4D4A-85B3-5EEDB62AB089}" type="slidenum">
              <a:rPr lang="en-US" smtClean="0"/>
              <a:t>‹#›</a:t>
            </a:fld>
            <a:endParaRPr lang="en-US"/>
          </a:p>
        </p:txBody>
      </p:sp>
    </p:spTree>
    <p:extLst>
      <p:ext uri="{BB962C8B-B14F-4D97-AF65-F5344CB8AC3E}">
        <p14:creationId xmlns:p14="http://schemas.microsoft.com/office/powerpoint/2010/main" val="4050182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F8DDD8-69CF-4CC7-B57A-C9491F12318F}"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60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02A0B281-EED6-4448-9892-54D33342730C}" type="datetime1">
              <a:rPr lang="en-US" smtClean="0"/>
              <a:t>12-Apr-19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53326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27EC19-673E-4EB3-8423-C207D9F556EC}"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668228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EB4BF5-9634-4D66-A328-5E8789A38B64}"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15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98F02C-EB96-42E4-B173-9F888B01EFB7}"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313061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CF8DA2-C620-417A-B072-8AF97433D313}"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58163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51E3ED-6263-48E9-A6EC-E4159EE6483B}"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392971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16525B-A51C-48C2-9725-065DC3A96A7A}"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3891796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D0FBBA-FC13-4BE1-83E0-24697EA983AD}"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14082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72BD94-8CB5-4B92-83A4-F7BE0D6EB911}"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386301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D43429-C784-445E-B748-4A0F0A98F67B}" type="datetime1">
              <a:rPr lang="en-US" smtClean="0"/>
              <a:t>12-Apr-19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421428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308366-AE9C-4DA8-9652-39590FCC6550}" type="datetime1">
              <a:rPr lang="en-US" smtClean="0"/>
              <a:t>12-Apr-19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27759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D9CEA8-CD34-4CCF-8247-3E9C77B08963}" type="datetime1">
              <a:rPr lang="en-US" smtClean="0"/>
              <a:t>12-Apr-19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15128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2D13AC-A551-4A7A-8AFF-0509B3E9F3E2}" type="datetime1">
              <a:rPr lang="en-US" smtClean="0"/>
              <a:t>12-Apr-19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83009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DB4AE-2EDD-41EF-A9D3-A050FBF98F17}" type="datetime1">
              <a:rPr lang="en-US" smtClean="0"/>
              <a:t>12-Apr-19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418531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055725-A824-4F40-A8B9-98B6F316C7AA}" type="datetime1">
              <a:rPr lang="en-US" smtClean="0"/>
              <a:t>12-Apr-19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164382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79B943-F6F9-4CD4-B08D-8C6BD2480FC2}" type="datetime1">
              <a:rPr lang="en-US" smtClean="0"/>
              <a:t>12-Apr-19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C9349-05DC-4C87-91CD-D7DD69225776}" type="slidenum">
              <a:rPr lang="en-US" smtClean="0"/>
              <a:t>‹#›</a:t>
            </a:fld>
            <a:endParaRPr lang="en-US"/>
          </a:p>
        </p:txBody>
      </p:sp>
    </p:spTree>
    <p:extLst>
      <p:ext uri="{BB962C8B-B14F-4D97-AF65-F5344CB8AC3E}">
        <p14:creationId xmlns:p14="http://schemas.microsoft.com/office/powerpoint/2010/main" val="329985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E0ED38D-AA00-4ADD-A00F-A5BACE15F320}" type="datetime1">
              <a:rPr lang="en-US" smtClean="0"/>
              <a:t>12-Apr-19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7FC9349-05DC-4C87-91CD-D7DD69225776}" type="slidenum">
              <a:rPr lang="en-US" smtClean="0"/>
              <a:t>‹#›</a:t>
            </a:fld>
            <a:endParaRPr lang="en-US"/>
          </a:p>
        </p:txBody>
      </p:sp>
    </p:spTree>
    <p:extLst>
      <p:ext uri="{BB962C8B-B14F-4D97-AF65-F5344CB8AC3E}">
        <p14:creationId xmlns:p14="http://schemas.microsoft.com/office/powerpoint/2010/main" val="39451303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2037" y="685798"/>
            <a:ext cx="7983538" cy="733426"/>
          </a:xfrm>
        </p:spPr>
        <p:txBody>
          <a:bodyPr>
            <a:normAutofit/>
          </a:bodyPr>
          <a:lstStyle/>
          <a:p>
            <a:pPr algn="ctr"/>
            <a:r>
              <a:rPr lang="en-IN" sz="1800" dirty="0"/>
              <a:t>Masters of Aerospace Engineering</a:t>
            </a:r>
            <a:br>
              <a:rPr lang="en-IN" sz="1800" dirty="0"/>
            </a:br>
            <a:r>
              <a:rPr lang="en-IN" sz="1800" dirty="0"/>
              <a:t>Research </a:t>
            </a:r>
            <a:r>
              <a:rPr lang="en-IN" sz="1800" dirty="0" smtClean="0"/>
              <a:t>Project</a:t>
            </a:r>
            <a:endParaRPr lang="en-IN" sz="1800" dirty="0"/>
          </a:p>
        </p:txBody>
      </p:sp>
      <p:sp>
        <p:nvSpPr>
          <p:cNvPr id="3" name="Subtitle 2"/>
          <p:cNvSpPr>
            <a:spLocks noGrp="1"/>
          </p:cNvSpPr>
          <p:nvPr>
            <p:ph type="subTitle" idx="1"/>
          </p:nvPr>
        </p:nvSpPr>
        <p:spPr>
          <a:xfrm>
            <a:off x="3123406" y="1519767"/>
            <a:ext cx="6400800" cy="1947333"/>
          </a:xfrm>
        </p:spPr>
        <p:txBody>
          <a:bodyPr>
            <a:normAutofit/>
          </a:bodyPr>
          <a:lstStyle/>
          <a:p>
            <a:pPr algn="ctr"/>
            <a:r>
              <a:rPr lang="en-US" sz="3600" b="1" dirty="0" smtClean="0"/>
              <a:t>Manufacturing Constraints in Topology Optimization Framework</a:t>
            </a: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sp>
        <p:nvSpPr>
          <p:cNvPr id="6" name="TextBox 5"/>
          <p:cNvSpPr txBox="1"/>
          <p:nvPr/>
        </p:nvSpPr>
        <p:spPr>
          <a:xfrm>
            <a:off x="2651918" y="3743325"/>
            <a:ext cx="7343775" cy="2308324"/>
          </a:xfrm>
          <a:prstGeom prst="rect">
            <a:avLst/>
          </a:prstGeom>
          <a:noFill/>
        </p:spPr>
        <p:txBody>
          <a:bodyPr wrap="square" rtlCol="0">
            <a:spAutoFit/>
          </a:bodyPr>
          <a:lstStyle/>
          <a:p>
            <a:pPr algn="ctr"/>
            <a:r>
              <a:rPr lang="en-US" sz="2400" dirty="0" smtClean="0">
                <a:solidFill>
                  <a:schemeClr val="accent1"/>
                </a:solidFill>
              </a:rPr>
              <a:t>By:</a:t>
            </a:r>
          </a:p>
          <a:p>
            <a:pPr algn="ctr"/>
            <a:r>
              <a:rPr lang="en-US" sz="2400" dirty="0" smtClean="0">
                <a:solidFill>
                  <a:schemeClr val="accent1"/>
                </a:solidFill>
              </a:rPr>
              <a:t>Prajwal Karinja Haridas</a:t>
            </a:r>
          </a:p>
          <a:p>
            <a:pPr algn="ctr"/>
            <a:endParaRPr lang="en-US" sz="2400" dirty="0">
              <a:solidFill>
                <a:schemeClr val="accent1"/>
              </a:solidFill>
            </a:endParaRPr>
          </a:p>
          <a:p>
            <a:pPr algn="ctr"/>
            <a:r>
              <a:rPr lang="en-US" sz="2400" dirty="0" smtClean="0">
                <a:solidFill>
                  <a:schemeClr val="accent1"/>
                </a:solidFill>
              </a:rPr>
              <a:t>Tutors:</a:t>
            </a:r>
          </a:p>
          <a:p>
            <a:pPr algn="ctr"/>
            <a:r>
              <a:rPr lang="en-US" sz="2400" dirty="0" smtClean="0">
                <a:solidFill>
                  <a:schemeClr val="accent1"/>
                </a:solidFill>
              </a:rPr>
              <a:t>Joseph Morlier</a:t>
            </a:r>
          </a:p>
          <a:p>
            <a:pPr algn="ctr"/>
            <a:r>
              <a:rPr lang="en-US" sz="2400" dirty="0" smtClean="0">
                <a:solidFill>
                  <a:schemeClr val="accent1"/>
                </a:solidFill>
              </a:rPr>
              <a:t>Simone Coniglio</a:t>
            </a:r>
          </a:p>
        </p:txBody>
      </p:sp>
      <p:sp>
        <p:nvSpPr>
          <p:cNvPr id="7" name="Slide Number Placeholder 6"/>
          <p:cNvSpPr>
            <a:spLocks noGrp="1"/>
          </p:cNvSpPr>
          <p:nvPr>
            <p:ph type="sldNum" sz="quarter" idx="12"/>
          </p:nvPr>
        </p:nvSpPr>
        <p:spPr>
          <a:xfrm>
            <a:off x="10720756" y="6051649"/>
            <a:ext cx="1142245" cy="669925"/>
          </a:xfrm>
        </p:spPr>
        <p:txBody>
          <a:bodyPr/>
          <a:lstStyle/>
          <a:p>
            <a:fld id="{F7FC9349-05DC-4C87-91CD-D7DD69225776}" type="slidenum">
              <a:rPr lang="en-US" smtClean="0"/>
              <a:t>1</a:t>
            </a:fld>
            <a:endParaRPr lang="en-US" dirty="0"/>
          </a:p>
        </p:txBody>
      </p:sp>
      <p:sp>
        <p:nvSpPr>
          <p:cNvPr id="4" name="Date Placeholder 3"/>
          <p:cNvSpPr>
            <a:spLocks noGrp="1"/>
          </p:cNvSpPr>
          <p:nvPr>
            <p:ph type="dt" sz="half" idx="10"/>
          </p:nvPr>
        </p:nvSpPr>
        <p:spPr/>
        <p:txBody>
          <a:bodyPr/>
          <a:lstStyle/>
          <a:p>
            <a:r>
              <a:rPr lang="en-US" smtClean="0"/>
              <a:t>03-Apr-19</a:t>
            </a:r>
            <a:endParaRPr lang="en-US"/>
          </a:p>
        </p:txBody>
      </p:sp>
    </p:spTree>
    <p:extLst>
      <p:ext uri="{BB962C8B-B14F-4D97-AF65-F5344CB8AC3E}">
        <p14:creationId xmlns:p14="http://schemas.microsoft.com/office/powerpoint/2010/main" val="517025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543" y="2345024"/>
            <a:ext cx="8534400" cy="1507067"/>
          </a:xfrm>
        </p:spPr>
        <p:txBody>
          <a:bodyPr>
            <a:normAutofit/>
          </a:bodyPr>
          <a:lstStyle/>
          <a:p>
            <a:pPr algn="ctr"/>
            <a:r>
              <a:rPr lang="en-US" sz="8000" b="1" u="sng" dirty="0" smtClean="0">
                <a:solidFill>
                  <a:schemeClr val="bg2">
                    <a:lumMod val="75000"/>
                  </a:schemeClr>
                </a:solidFill>
              </a:rPr>
              <a:t>Thank you!</a:t>
            </a:r>
            <a:endParaRPr lang="en-US" sz="8000" b="1" u="sng"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F7FC9349-05DC-4C87-91CD-D7DD69225776}" type="slidenum">
              <a:rPr lang="en-US" smtClean="0"/>
              <a:t>10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spTree>
    <p:extLst>
      <p:ext uri="{BB962C8B-B14F-4D97-AF65-F5344CB8AC3E}">
        <p14:creationId xmlns:p14="http://schemas.microsoft.com/office/powerpoint/2010/main" val="3900605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1" y="1719792"/>
            <a:ext cx="9326564" cy="4690533"/>
          </a:xfrm>
        </p:spPr>
        <p:txBody>
          <a:bodyPr>
            <a:normAutofit/>
          </a:bodyPr>
          <a:lstStyle/>
          <a:p>
            <a:pPr marL="342900" indent="-342900" algn="just">
              <a:buClr>
                <a:schemeClr val="bg1"/>
              </a:buClr>
              <a:buSzPct val="85000"/>
              <a:buFont typeface="Arial" panose="020B0604020202020204" pitchFamily="34" charset="0"/>
              <a:buChar char="•"/>
            </a:pPr>
            <a:r>
              <a:rPr lang="en-US" dirty="0" smtClean="0">
                <a:solidFill>
                  <a:schemeClr val="bg1"/>
                </a:solidFill>
              </a:rPr>
              <a:t>Structural Topology optimization is a particular method that aims at optimizing the distribution of material in any specific design domain for given set of loads, constraints such that certain properties like compliance, stress bearing ability are optimized.</a:t>
            </a:r>
          </a:p>
          <a:p>
            <a:pPr marL="342900" indent="-342900" algn="just">
              <a:buClr>
                <a:schemeClr val="bg1"/>
              </a:buClr>
              <a:buSzPct val="85000"/>
              <a:buFont typeface="Arial" panose="020B0604020202020204" pitchFamily="34" charset="0"/>
              <a:buChar char="•"/>
            </a:pPr>
            <a:r>
              <a:rPr lang="en-US" dirty="0" smtClean="0">
                <a:solidFill>
                  <a:schemeClr val="bg1"/>
                </a:solidFill>
              </a:rPr>
              <a:t>In topology optimization, the shape or size of the structure is not fixed.</a:t>
            </a:r>
          </a:p>
          <a:p>
            <a:pPr marL="342900" indent="-342900" algn="just">
              <a:buClr>
                <a:schemeClr val="bg1"/>
              </a:buClr>
              <a:buSzPct val="85000"/>
              <a:buFont typeface="Arial" panose="020B0604020202020204" pitchFamily="34" charset="0"/>
              <a:buChar char="•"/>
            </a:pPr>
            <a:r>
              <a:rPr lang="en-US" dirty="0" smtClean="0">
                <a:solidFill>
                  <a:schemeClr val="bg1"/>
                </a:solidFill>
              </a:rPr>
              <a:t>There are many approaches for structural topology optimization and it has been extended to wide range of physical disciplines such as acoustics, electromagnetics and optics.</a:t>
            </a:r>
          </a:p>
          <a:p>
            <a:pPr marL="342900" indent="-342900" algn="just">
              <a:buClr>
                <a:schemeClr val="bg1"/>
              </a:buClr>
              <a:buSzPct val="85000"/>
              <a:buFont typeface="Arial" panose="020B0604020202020204" pitchFamily="34" charset="0"/>
              <a:buChar char="•"/>
            </a:pPr>
            <a:r>
              <a:rPr lang="en-US" dirty="0" smtClean="0">
                <a:solidFill>
                  <a:schemeClr val="bg1"/>
                </a:solidFill>
              </a:rPr>
              <a:t>Topology optimization has already been implemented in commercial software to solve practical design optimization problems.</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F7FC9349-05DC-4C87-91CD-D7DD69225776}" type="slidenum">
              <a:rPr lang="en-US" smtClean="0"/>
              <a:t>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sp>
        <p:nvSpPr>
          <p:cNvPr id="7" name="Rectangle 6"/>
          <p:cNvSpPr/>
          <p:nvPr/>
        </p:nvSpPr>
        <p:spPr>
          <a:xfrm>
            <a:off x="684211" y="642544"/>
            <a:ext cx="5229317" cy="584775"/>
          </a:xfrm>
          <a:prstGeom prst="rect">
            <a:avLst/>
          </a:prstGeom>
        </p:spPr>
        <p:txBody>
          <a:bodyPr wrap="none">
            <a:spAutoFit/>
          </a:bodyPr>
          <a:lstStyle/>
          <a:p>
            <a:pPr marL="571500" indent="-571500">
              <a:buFont typeface="Wingdings" panose="05000000000000000000" pitchFamily="2" charset="2"/>
              <a:buChar char="Ø"/>
            </a:pPr>
            <a:r>
              <a:rPr lang="en-US" sz="3200" b="1" u="sng" dirty="0">
                <a:solidFill>
                  <a:schemeClr val="bg2">
                    <a:lumMod val="75000"/>
                  </a:schemeClr>
                </a:solidFill>
              </a:rPr>
              <a:t>Topology Optimization</a:t>
            </a:r>
            <a:endParaRPr lang="en-US" sz="3200" dirty="0"/>
          </a:p>
        </p:txBody>
      </p:sp>
    </p:spTree>
    <p:extLst>
      <p:ext uri="{BB962C8B-B14F-4D97-AF65-F5344CB8AC3E}">
        <p14:creationId xmlns:p14="http://schemas.microsoft.com/office/powerpoint/2010/main" val="103975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0" y="1314407"/>
            <a:ext cx="9208727" cy="3275012"/>
          </a:xfrm>
        </p:spPr>
        <p:txBody>
          <a:bodyPr>
            <a:normAutofit/>
          </a:bodyPr>
          <a:lstStyle/>
          <a:p>
            <a:pPr marL="285750" lvl="1">
              <a:buClr>
                <a:schemeClr val="bg1"/>
              </a:buClr>
              <a:buSzPct val="85000"/>
              <a:buFont typeface="Arial" panose="020B0604020202020204" pitchFamily="34" charset="0"/>
              <a:buChar char="•"/>
            </a:pPr>
            <a:r>
              <a:rPr lang="en-GB" sz="2800" u="sng" dirty="0"/>
              <a:t>Solid Isotropic Material with Penalization (SIMP)</a:t>
            </a:r>
          </a:p>
          <a:p>
            <a:pPr lvl="1" algn="just">
              <a:buClr>
                <a:schemeClr val="bg1"/>
              </a:buClr>
              <a:buSzPct val="85000"/>
              <a:buFont typeface="Arial" panose="020B0604020202020204" pitchFamily="34" charset="0"/>
              <a:buChar char="•"/>
            </a:pPr>
            <a:r>
              <a:rPr lang="en-US" sz="2100" dirty="0" smtClean="0"/>
              <a:t>This method uses penalization which makes the intermediate densities smaller.</a:t>
            </a:r>
          </a:p>
          <a:p>
            <a:pPr lvl="1" algn="just">
              <a:buClr>
                <a:schemeClr val="bg1"/>
              </a:buClr>
              <a:buSzPct val="85000"/>
              <a:buFont typeface="Arial" panose="020B0604020202020204" pitchFamily="34" charset="0"/>
              <a:buChar char="•"/>
            </a:pPr>
            <a:r>
              <a:rPr lang="en-US" sz="2100" dirty="0" smtClean="0"/>
              <a:t>The value of this penalty is generally p ≥ 3 and changed accordingly.</a:t>
            </a:r>
          </a:p>
          <a:p>
            <a:pPr lvl="1" algn="just">
              <a:buClr>
                <a:schemeClr val="bg1"/>
              </a:buClr>
              <a:buSzPct val="85000"/>
              <a:buFont typeface="Arial" panose="020B0604020202020204" pitchFamily="34" charset="0"/>
              <a:buChar char="•"/>
            </a:pPr>
            <a:r>
              <a:rPr lang="en-US" sz="2100" dirty="0" smtClean="0"/>
              <a:t>This penalty factor p, increase the cost of intermediate density elements and decrease the number of intermediate density elements.</a:t>
            </a:r>
          </a:p>
        </p:txBody>
      </p:sp>
      <p:sp>
        <p:nvSpPr>
          <p:cNvPr id="4" name="Slide Number Placeholder 3"/>
          <p:cNvSpPr>
            <a:spLocks noGrp="1"/>
          </p:cNvSpPr>
          <p:nvPr>
            <p:ph type="sldNum" sz="quarter" idx="12"/>
          </p:nvPr>
        </p:nvSpPr>
        <p:spPr/>
        <p:txBody>
          <a:bodyPr/>
          <a:lstStyle/>
          <a:p>
            <a:fld id="{F7FC9349-05DC-4C87-91CD-D7DD69225776}" type="slidenum">
              <a:rPr lang="en-US" smtClean="0"/>
              <a:t>3</a:t>
            </a:fld>
            <a:endParaRPr lang="en-US"/>
          </a:p>
        </p:txBody>
      </p:sp>
      <p:sp>
        <p:nvSpPr>
          <p:cNvPr id="5" name="Rectangle 4"/>
          <p:cNvSpPr/>
          <p:nvPr/>
        </p:nvSpPr>
        <p:spPr>
          <a:xfrm>
            <a:off x="684211" y="642544"/>
            <a:ext cx="4984057"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chemeClr val="bg2">
                    <a:lumMod val="75000"/>
                  </a:schemeClr>
                </a:solidFill>
              </a:rPr>
              <a:t>Different Approaches</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pic>
        <p:nvPicPr>
          <p:cNvPr id="8" name="Content Placeholder 3">
            <a:extLst>
              <a:ext uri="{FF2B5EF4-FFF2-40B4-BE49-F238E27FC236}">
                <a16:creationId xmlns:a16="http://schemas.microsoft.com/office/drawing/2014/main" id="{2F256E99-3071-4CE6-A502-70F7E9D8A128}"/>
              </a:ext>
            </a:extLst>
          </p:cNvPr>
          <p:cNvPicPr>
            <a:picLocks noChangeAspect="1"/>
          </p:cNvPicPr>
          <p:nvPr/>
        </p:nvPicPr>
        <p:blipFill>
          <a:blip r:embed="rId3"/>
          <a:stretch>
            <a:fillRect/>
          </a:stretch>
        </p:blipFill>
        <p:spPr>
          <a:xfrm>
            <a:off x="1217720" y="4589418"/>
            <a:ext cx="2178621" cy="2173635"/>
          </a:xfrm>
          <a:prstGeom prst="rect">
            <a:avLst/>
          </a:prstGeom>
        </p:spPr>
      </p:pic>
      <p:pic>
        <p:nvPicPr>
          <p:cNvPr id="9" name="Picture 8">
            <a:extLst>
              <a:ext uri="{FF2B5EF4-FFF2-40B4-BE49-F238E27FC236}">
                <a16:creationId xmlns:a16="http://schemas.microsoft.com/office/drawing/2014/main" id="{74DA5A37-E562-4822-9FA8-8A706208FA21}"/>
              </a:ext>
            </a:extLst>
          </p:cNvPr>
          <p:cNvPicPr>
            <a:picLocks noChangeAspect="1"/>
          </p:cNvPicPr>
          <p:nvPr/>
        </p:nvPicPr>
        <p:blipFill>
          <a:blip r:embed="rId4"/>
          <a:stretch>
            <a:fillRect/>
          </a:stretch>
        </p:blipFill>
        <p:spPr>
          <a:xfrm>
            <a:off x="7711205" y="4444287"/>
            <a:ext cx="2181732" cy="2139557"/>
          </a:xfrm>
          <a:prstGeom prst="rect">
            <a:avLst/>
          </a:prstGeom>
        </p:spPr>
      </p:pic>
      <p:sp>
        <p:nvSpPr>
          <p:cNvPr id="10" name="TextBox 9"/>
          <p:cNvSpPr txBox="1"/>
          <p:nvPr/>
        </p:nvSpPr>
        <p:spPr>
          <a:xfrm>
            <a:off x="4171406" y="5094514"/>
            <a:ext cx="2812869" cy="923330"/>
          </a:xfrm>
          <a:prstGeom prst="rect">
            <a:avLst/>
          </a:prstGeom>
          <a:noFill/>
        </p:spPr>
        <p:txBody>
          <a:bodyPr wrap="square" rtlCol="0">
            <a:spAutoFit/>
          </a:bodyPr>
          <a:lstStyle/>
          <a:p>
            <a:pPr algn="just"/>
            <a:r>
              <a:rPr lang="en-US" dirty="0" smtClean="0">
                <a:solidFill>
                  <a:schemeClr val="bg2">
                    <a:lumMod val="75000"/>
                  </a:schemeClr>
                </a:solidFill>
              </a:rPr>
              <a:t>Applying penalty of p=3, the grey area is reduced </a:t>
            </a:r>
            <a:r>
              <a:rPr lang="en-US" dirty="0">
                <a:solidFill>
                  <a:schemeClr val="bg2">
                    <a:lumMod val="75000"/>
                  </a:schemeClr>
                </a:solidFill>
              </a:rPr>
              <a:t>significantly</a:t>
            </a:r>
          </a:p>
        </p:txBody>
      </p:sp>
      <p:sp>
        <p:nvSpPr>
          <p:cNvPr id="11" name="Right Arrow 10"/>
          <p:cNvSpPr/>
          <p:nvPr/>
        </p:nvSpPr>
        <p:spPr>
          <a:xfrm>
            <a:off x="3596640" y="5451566"/>
            <a:ext cx="461554" cy="22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984275" y="5438395"/>
            <a:ext cx="470263" cy="251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200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874" y="1314407"/>
            <a:ext cx="8059196" cy="3024734"/>
          </a:xfrm>
        </p:spPr>
        <p:txBody>
          <a:bodyPr>
            <a:normAutofit fontScale="92500" lnSpcReduction="10000"/>
          </a:bodyPr>
          <a:lstStyle/>
          <a:p>
            <a:pPr marL="285750" lvl="1">
              <a:buClr>
                <a:schemeClr val="bg1"/>
              </a:buClr>
              <a:buSzPct val="85000"/>
              <a:buFont typeface="Arial" panose="020B0604020202020204" pitchFamily="34" charset="0"/>
              <a:buChar char="•"/>
            </a:pPr>
            <a:r>
              <a:rPr lang="en-IN" sz="2800" u="sng" dirty="0" smtClean="0"/>
              <a:t>Moving </a:t>
            </a:r>
            <a:r>
              <a:rPr lang="en-IN" sz="2800" u="sng" dirty="0"/>
              <a:t>Morphable Components (MMC</a:t>
            </a:r>
            <a:r>
              <a:rPr lang="en-IN" sz="2800" u="sng" dirty="0" smtClean="0"/>
              <a:t>)</a:t>
            </a:r>
          </a:p>
          <a:p>
            <a:pPr lvl="1" algn="just">
              <a:buClr>
                <a:schemeClr val="bg1"/>
              </a:buClr>
              <a:buSzPct val="85000"/>
              <a:buFont typeface="Arial" panose="020B0604020202020204" pitchFamily="34" charset="0"/>
              <a:buChar char="•"/>
            </a:pPr>
            <a:r>
              <a:rPr lang="en-US" sz="2300" dirty="0" smtClean="0"/>
              <a:t>In this method morphable components are used as primary building blocks.</a:t>
            </a:r>
            <a:endParaRPr lang="en-US" sz="2300" dirty="0"/>
          </a:p>
          <a:p>
            <a:pPr lvl="1" algn="just">
              <a:buClr>
                <a:schemeClr val="bg1"/>
              </a:buClr>
              <a:buSzPct val="85000"/>
              <a:buFont typeface="Arial" panose="020B0604020202020204" pitchFamily="34" charset="0"/>
              <a:buChar char="•"/>
            </a:pPr>
            <a:r>
              <a:rPr lang="en-US" sz="2300" dirty="0" smtClean="0"/>
              <a:t>It inherits from level set method, where the value is positive inside the domain, zero on boundary and negative outside.</a:t>
            </a:r>
          </a:p>
          <a:p>
            <a:pPr lvl="1" algn="just">
              <a:buClr>
                <a:schemeClr val="bg1"/>
              </a:buClr>
              <a:buSzPct val="85000"/>
              <a:buFont typeface="Arial" panose="020B0604020202020204" pitchFamily="34" charset="0"/>
              <a:buChar char="•"/>
            </a:pPr>
            <a:r>
              <a:rPr lang="en-US" sz="2300" dirty="0" smtClean="0"/>
              <a:t>One continuous path is taken as a component and are allowed to overlap.</a:t>
            </a:r>
          </a:p>
        </p:txBody>
      </p:sp>
      <p:sp>
        <p:nvSpPr>
          <p:cNvPr id="4" name="Slide Number Placeholder 3"/>
          <p:cNvSpPr>
            <a:spLocks noGrp="1"/>
          </p:cNvSpPr>
          <p:nvPr>
            <p:ph type="sldNum" sz="quarter" idx="12"/>
          </p:nvPr>
        </p:nvSpPr>
        <p:spPr>
          <a:xfrm>
            <a:off x="10485120" y="5883100"/>
            <a:ext cx="1142245" cy="669925"/>
          </a:xfrm>
        </p:spPr>
        <p:txBody>
          <a:bodyPr/>
          <a:lstStyle/>
          <a:p>
            <a:fld id="{F7FC9349-05DC-4C87-91CD-D7DD69225776}" type="slidenum">
              <a:rPr lang="en-US" smtClean="0"/>
              <a:t>4</a:t>
            </a:fld>
            <a:endParaRPr lang="en-US" dirty="0"/>
          </a:p>
        </p:txBody>
      </p:sp>
      <p:sp>
        <p:nvSpPr>
          <p:cNvPr id="5" name="Rectangle 4"/>
          <p:cNvSpPr/>
          <p:nvPr/>
        </p:nvSpPr>
        <p:spPr>
          <a:xfrm>
            <a:off x="544874" y="642544"/>
            <a:ext cx="4984057"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chemeClr val="bg2">
                    <a:lumMod val="75000"/>
                  </a:schemeClr>
                </a:solidFill>
              </a:rPr>
              <a:t>Different Approaches</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pic>
        <p:nvPicPr>
          <p:cNvPr id="13" name="Picture 12">
            <a:extLst>
              <a:ext uri="{FF2B5EF4-FFF2-40B4-BE49-F238E27FC236}">
                <a16:creationId xmlns:a16="http://schemas.microsoft.com/office/drawing/2014/main" id="{2D8F061B-45FD-4FA2-BB20-C0A7045C386E}"/>
              </a:ext>
            </a:extLst>
          </p:cNvPr>
          <p:cNvPicPr/>
          <p:nvPr/>
        </p:nvPicPr>
        <p:blipFill>
          <a:blip r:embed="rId3"/>
          <a:stretch>
            <a:fillRect/>
          </a:stretch>
        </p:blipFill>
        <p:spPr>
          <a:xfrm>
            <a:off x="8602185" y="1809555"/>
            <a:ext cx="3522030" cy="1849288"/>
          </a:xfrm>
          <a:prstGeom prst="rect">
            <a:avLst/>
          </a:prstGeom>
        </p:spPr>
      </p:pic>
      <p:pic>
        <p:nvPicPr>
          <p:cNvPr id="14" name="Picture 13">
            <a:extLst>
              <a:ext uri="{FF2B5EF4-FFF2-40B4-BE49-F238E27FC236}">
                <a16:creationId xmlns:a16="http://schemas.microsoft.com/office/drawing/2014/main" id="{7DA587A8-E7DB-4F21-8A63-1EA0D2BDE219}"/>
              </a:ext>
            </a:extLst>
          </p:cNvPr>
          <p:cNvPicPr>
            <a:picLocks noChangeAspect="1"/>
          </p:cNvPicPr>
          <p:nvPr/>
        </p:nvPicPr>
        <p:blipFill>
          <a:blip r:embed="rId4"/>
          <a:stretch>
            <a:fillRect/>
          </a:stretch>
        </p:blipFill>
        <p:spPr>
          <a:xfrm>
            <a:off x="552806" y="4339141"/>
            <a:ext cx="5718884" cy="1744863"/>
          </a:xfrm>
          <a:prstGeom prst="rect">
            <a:avLst/>
          </a:prstGeom>
        </p:spPr>
      </p:pic>
      <p:pic>
        <p:nvPicPr>
          <p:cNvPr id="15" name="Picture 14">
            <a:extLst>
              <a:ext uri="{FF2B5EF4-FFF2-40B4-BE49-F238E27FC236}">
                <a16:creationId xmlns:a16="http://schemas.microsoft.com/office/drawing/2014/main" id="{1BA80702-F091-42C3-93E2-D79508777A60}"/>
              </a:ext>
            </a:extLst>
          </p:cNvPr>
          <p:cNvPicPr>
            <a:picLocks noChangeAspect="1"/>
          </p:cNvPicPr>
          <p:nvPr/>
        </p:nvPicPr>
        <p:blipFill>
          <a:blip r:embed="rId5"/>
          <a:stretch>
            <a:fillRect/>
          </a:stretch>
        </p:blipFill>
        <p:spPr>
          <a:xfrm>
            <a:off x="6514010" y="4275913"/>
            <a:ext cx="5506751" cy="1808091"/>
          </a:xfrm>
          <a:prstGeom prst="rect">
            <a:avLst/>
          </a:prstGeom>
        </p:spPr>
      </p:pic>
      <p:sp>
        <p:nvSpPr>
          <p:cNvPr id="6" name="TextBox 5"/>
          <p:cNvSpPr txBox="1"/>
          <p:nvPr/>
        </p:nvSpPr>
        <p:spPr>
          <a:xfrm>
            <a:off x="3796936" y="6084004"/>
            <a:ext cx="3831772" cy="707886"/>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tx1"/>
              </a:buClr>
              <a:buSzPct val="80000"/>
              <a:buFont typeface="Wingdings 3" panose="05040102010807070707" pitchFamily="18" charset="2"/>
              <a:buChar char=""/>
              <a:defRPr sz="2000" cap="none">
                <a:solidFill>
                  <a:schemeClr val="bg2">
                    <a:lumMod val="75000"/>
                  </a:schemeClr>
                </a:solidFill>
                <a:effectLst/>
              </a:defRPr>
            </a:lvl1pPr>
            <a:lvl2pPr marL="285750" lvl="1" indent="-285750">
              <a:spcBef>
                <a:spcPct val="20000"/>
              </a:spcBef>
              <a:spcAft>
                <a:spcPts val="600"/>
              </a:spcAft>
              <a:buClr>
                <a:schemeClr val="bg1"/>
              </a:buClr>
              <a:buSzPct val="85000"/>
              <a:buFont typeface="Arial" panose="020B0604020202020204" pitchFamily="34" charset="0"/>
              <a:buChar char="•"/>
              <a:defRPr sz="2800" u="sng" cap="none">
                <a:solidFill>
                  <a:schemeClr val="bg2">
                    <a:lumMod val="75000"/>
                  </a:schemeClr>
                </a:solidFill>
                <a:effectLst/>
              </a:defRPr>
            </a:lvl2pPr>
            <a:lvl3pPr marL="1200150" indent="-285750">
              <a:spcBef>
                <a:spcPct val="20000"/>
              </a:spcBef>
              <a:spcAft>
                <a:spcPts val="600"/>
              </a:spcAft>
              <a:buClr>
                <a:schemeClr val="tx1"/>
              </a:buClr>
              <a:buSzPct val="80000"/>
              <a:buFont typeface="Wingdings 3" panose="05040102010807070707" pitchFamily="18" charset="2"/>
              <a:buChar char=""/>
              <a:defRPr sz="1600" cap="none">
                <a:solidFill>
                  <a:schemeClr val="bg2">
                    <a:lumMod val="75000"/>
                  </a:schemeClr>
                </a:solidFill>
                <a:effectLst/>
              </a:defRPr>
            </a:lvl3pPr>
            <a:lvl4pPr marL="1543050" indent="-17145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defRPr>
            </a:lvl4pPr>
            <a:lvl5pPr marL="2000250" indent="-17145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defRPr>
            </a:lvl5pPr>
            <a:lvl6pPr marL="2514600" indent="-22860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defRPr>
            </a:lvl6pPr>
            <a:lvl7pPr marL="2971800" indent="-22860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defRPr>
            </a:lvl7pPr>
            <a:lvl8pPr marL="3429000" indent="-22860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defRPr>
            </a:lvl8pPr>
            <a:lvl9pPr marL="3886200" indent="-228600">
              <a:spcBef>
                <a:spcPct val="20000"/>
              </a:spcBef>
              <a:spcAft>
                <a:spcPts val="600"/>
              </a:spcAft>
              <a:buClr>
                <a:schemeClr val="tx1"/>
              </a:buClr>
              <a:buSzPct val="80000"/>
              <a:buFont typeface="Wingdings 3" panose="05040102010807070707" pitchFamily="18" charset="2"/>
              <a:buChar char=""/>
              <a:defRPr sz="1400" cap="none">
                <a:solidFill>
                  <a:schemeClr val="bg2">
                    <a:lumMod val="75000"/>
                  </a:schemeClr>
                </a:solidFill>
                <a:effectLst/>
              </a:defRPr>
            </a:lvl9pPr>
          </a:lstStyle>
          <a:p>
            <a:pPr marL="0" indent="0" algn="ctr">
              <a:buNone/>
            </a:pPr>
            <a:r>
              <a:rPr lang="en-US" dirty="0"/>
              <a:t>Initial to final solution stages</a:t>
            </a:r>
          </a:p>
        </p:txBody>
      </p:sp>
      <p:sp>
        <p:nvSpPr>
          <p:cNvPr id="16" name="Right Arrow 15"/>
          <p:cNvSpPr/>
          <p:nvPr/>
        </p:nvSpPr>
        <p:spPr>
          <a:xfrm>
            <a:off x="7646126" y="6246757"/>
            <a:ext cx="1698171" cy="382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62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874" y="1314406"/>
            <a:ext cx="9304520" cy="5330234"/>
          </a:xfrm>
        </p:spPr>
        <p:txBody>
          <a:bodyPr>
            <a:normAutofit/>
          </a:bodyPr>
          <a:lstStyle/>
          <a:p>
            <a:pPr marL="285750" lvl="1">
              <a:buClr>
                <a:schemeClr val="bg1"/>
              </a:buClr>
              <a:buSzPct val="85000"/>
              <a:buFont typeface="Arial" panose="020B0604020202020204" pitchFamily="34" charset="0"/>
              <a:buChar char="•"/>
            </a:pPr>
            <a:r>
              <a:rPr lang="en-US" sz="2800" u="sng" dirty="0" smtClean="0"/>
              <a:t>Moving Node Approach(MNA)</a:t>
            </a:r>
            <a:endParaRPr lang="en-IN" sz="2800" u="sng" dirty="0"/>
          </a:p>
          <a:p>
            <a:pPr lvl="1" algn="just">
              <a:buClr>
                <a:schemeClr val="bg1"/>
              </a:buClr>
              <a:buSzPct val="85000"/>
              <a:buFont typeface="Arial" panose="020B0604020202020204" pitchFamily="34" charset="0"/>
              <a:buChar char="•"/>
            </a:pPr>
            <a:r>
              <a:rPr lang="en-US" sz="2100" dirty="0" smtClean="0"/>
              <a:t>In this method the structures are optimized </a:t>
            </a:r>
            <a:r>
              <a:rPr lang="en-US" sz="2100" dirty="0" smtClean="0"/>
              <a:t>by </a:t>
            </a:r>
            <a:r>
              <a:rPr lang="en-US" sz="2100" dirty="0" smtClean="0"/>
              <a:t>varying different parameters such as the length, thickness, orientation, location and connectivity between components. </a:t>
            </a:r>
          </a:p>
          <a:p>
            <a:pPr lvl="1" algn="just">
              <a:buClr>
                <a:schemeClr val="bg1"/>
              </a:buClr>
              <a:buSzPct val="85000"/>
              <a:buFont typeface="Arial" panose="020B0604020202020204" pitchFamily="34" charset="0"/>
              <a:buChar char="•"/>
            </a:pPr>
            <a:r>
              <a:rPr lang="en-US" sz="2100" dirty="0" smtClean="0"/>
              <a:t>The main thought process for this method is to reduce the number of input variables and also to minimize the degrees of freedom.</a:t>
            </a:r>
          </a:p>
          <a:p>
            <a:pPr lvl="1" algn="just">
              <a:buClr>
                <a:schemeClr val="bg1"/>
              </a:buClr>
              <a:buSzPct val="85000"/>
              <a:buFont typeface="Arial" panose="020B0604020202020204" pitchFamily="34" charset="0"/>
              <a:buChar char="•"/>
            </a:pPr>
            <a:r>
              <a:rPr lang="en-US" sz="2100" dirty="0" smtClean="0"/>
              <a:t>In this the density is determined by the position of the mass containing nodes.</a:t>
            </a:r>
          </a:p>
          <a:p>
            <a:pPr lvl="1" algn="just">
              <a:buClr>
                <a:schemeClr val="bg1"/>
              </a:buClr>
              <a:buSzPct val="85000"/>
              <a:buFont typeface="Arial" panose="020B0604020202020204" pitchFamily="34" charset="0"/>
              <a:buChar char="•"/>
            </a:pPr>
            <a:r>
              <a:rPr lang="en-US" sz="2100" dirty="0" smtClean="0"/>
              <a:t>This is a ‘flow-like’ approach where the material moves towards a more optimal distribution.</a:t>
            </a:r>
          </a:p>
          <a:p>
            <a:pPr lvl="1" algn="just">
              <a:buClr>
                <a:schemeClr val="bg1"/>
              </a:buClr>
              <a:buSzPct val="85000"/>
              <a:buFont typeface="Arial" panose="020B0604020202020204" pitchFamily="34" charset="0"/>
              <a:buChar char="•"/>
            </a:pPr>
            <a:r>
              <a:rPr lang="en-US" sz="2100" dirty="0" smtClean="0"/>
              <a:t>The local density is then computed and the densities are summed to find the total density between components.</a:t>
            </a:r>
          </a:p>
        </p:txBody>
      </p:sp>
      <p:sp>
        <p:nvSpPr>
          <p:cNvPr id="4" name="Slide Number Placeholder 3"/>
          <p:cNvSpPr>
            <a:spLocks noGrp="1"/>
          </p:cNvSpPr>
          <p:nvPr>
            <p:ph type="sldNum" sz="quarter" idx="12"/>
          </p:nvPr>
        </p:nvSpPr>
        <p:spPr/>
        <p:txBody>
          <a:bodyPr/>
          <a:lstStyle/>
          <a:p>
            <a:fld id="{F7FC9349-05DC-4C87-91CD-D7DD69225776}" type="slidenum">
              <a:rPr lang="en-US" smtClean="0"/>
              <a:t>5</a:t>
            </a:fld>
            <a:endParaRPr lang="en-US"/>
          </a:p>
        </p:txBody>
      </p:sp>
      <p:sp>
        <p:nvSpPr>
          <p:cNvPr id="5" name="Rectangle 4"/>
          <p:cNvSpPr/>
          <p:nvPr/>
        </p:nvSpPr>
        <p:spPr>
          <a:xfrm>
            <a:off x="544874" y="642544"/>
            <a:ext cx="4984057"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chemeClr val="bg2">
                    <a:lumMod val="75000"/>
                  </a:schemeClr>
                </a:solidFill>
              </a:rPr>
              <a:t>Different Approaches</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spTree>
    <p:extLst>
      <p:ext uri="{BB962C8B-B14F-4D97-AF65-F5344CB8AC3E}">
        <p14:creationId xmlns:p14="http://schemas.microsoft.com/office/powerpoint/2010/main" val="571020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4874" y="1314406"/>
                <a:ext cx="9304520" cy="5330234"/>
              </a:xfrm>
            </p:spPr>
            <p:txBody>
              <a:bodyPr>
                <a:normAutofit lnSpcReduction="10000"/>
              </a:bodyPr>
              <a:lstStyle/>
              <a:p>
                <a:pPr marL="285750" lvl="1">
                  <a:buClr>
                    <a:schemeClr val="bg1"/>
                  </a:buClr>
                  <a:buSzPct val="85000"/>
                  <a:buFont typeface="Arial" panose="020B0604020202020204" pitchFamily="34" charset="0"/>
                  <a:buChar char="•"/>
                </a:pPr>
                <a:r>
                  <a:rPr lang="en-US" sz="2800" u="sng" dirty="0" smtClean="0"/>
                  <a:t>Method of Moving Asymptotes(MMA)</a:t>
                </a:r>
                <a:endParaRPr lang="en-IN" sz="2800" u="sng" dirty="0"/>
              </a:p>
              <a:p>
                <a:pPr lvl="1" algn="just">
                  <a:buClr>
                    <a:schemeClr val="bg1"/>
                  </a:buClr>
                  <a:buSzPct val="85000"/>
                  <a:buFont typeface="Arial" panose="020B0604020202020204" pitchFamily="34" charset="0"/>
                  <a:buChar char="•"/>
                </a:pPr>
                <a:r>
                  <a:rPr lang="en-US" sz="2100" dirty="0" smtClean="0"/>
                  <a:t>This particular method is based on special type of convex approximation.</a:t>
                </a:r>
              </a:p>
              <a:p>
                <a:pPr lvl="1" algn="just">
                  <a:buClr>
                    <a:schemeClr val="bg1"/>
                  </a:buClr>
                  <a:buSzPct val="85000"/>
                  <a:buFont typeface="Arial" panose="020B0604020202020204" pitchFamily="34" charset="0"/>
                  <a:buChar char="•"/>
                </a:pPr>
                <a:r>
                  <a:rPr lang="en-US" sz="2100" dirty="0" smtClean="0"/>
                  <a:t>This method was introduced in 1987 by </a:t>
                </a:r>
                <a:r>
                  <a:rPr lang="en-US" sz="2100" dirty="0" err="1" smtClean="0"/>
                  <a:t>Krister</a:t>
                </a:r>
                <a:r>
                  <a:rPr lang="en-US" sz="2100" dirty="0" smtClean="0"/>
                  <a:t> </a:t>
                </a:r>
                <a:r>
                  <a:rPr lang="en-US" sz="2100" dirty="0" err="1" smtClean="0"/>
                  <a:t>Svanberg</a:t>
                </a:r>
                <a:r>
                  <a:rPr lang="en-US" sz="2100" dirty="0" smtClean="0"/>
                  <a:t> to optimize non-linear program and specifically for structural optimization. </a:t>
                </a:r>
              </a:p>
              <a:p>
                <a:pPr lvl="1" algn="just">
                  <a:buClr>
                    <a:schemeClr val="bg1"/>
                  </a:buClr>
                  <a:buSzPct val="85000"/>
                  <a:buFont typeface="Arial" panose="020B0604020202020204" pitchFamily="34" charset="0"/>
                  <a:buChar char="•"/>
                </a:pPr>
                <a:r>
                  <a:rPr lang="en-US" sz="2100" dirty="0" smtClean="0"/>
                  <a:t>A sub-problem is generated and is iteratively solved until convergence criteria is met.</a:t>
                </a:r>
              </a:p>
              <a:p>
                <a:pPr lvl="1" algn="just">
                  <a:buClr>
                    <a:schemeClr val="bg1"/>
                  </a:buClr>
                  <a:buSzPct val="85000"/>
                  <a:buFont typeface="Arial" panose="020B0604020202020204" pitchFamily="34" charset="0"/>
                  <a:buChar char="•"/>
                </a:pPr>
                <a:r>
                  <a:rPr lang="en-US" sz="2100" dirty="0" smtClean="0"/>
                  <a:t>The generated sub-problem is controlled by ‘moving asymptotes’, which speeds up and also stabilizes the convergence.</a:t>
                </a:r>
              </a:p>
              <a:p>
                <a:pPr lvl="8" algn="just">
                  <a:buClr>
                    <a:schemeClr val="bg1"/>
                  </a:buClr>
                  <a:buSzPct val="85000"/>
                  <a:buFont typeface="Arial" panose="020B0604020202020204" pitchFamily="34" charset="0"/>
                  <a:buChar char="•"/>
                </a:pPr>
                <a14:m>
                  <m:oMath xmlns:m="http://schemas.openxmlformats.org/officeDocument/2006/math">
                    <m:func>
                      <m:funcPr>
                        <m:ctrlPr>
                          <a:rPr lang="en-US" sz="2100" i="1">
                            <a:latin typeface="Cambria Math" panose="02040503050406030204" pitchFamily="18" charset="0"/>
                          </a:rPr>
                        </m:ctrlPr>
                      </m:funcPr>
                      <m:fName>
                        <m:r>
                          <m:rPr>
                            <m:sty m:val="p"/>
                          </m:rPr>
                          <a:rPr lang="en-GB" sz="2100">
                            <a:latin typeface="Cambria Math" panose="02040503050406030204" pitchFamily="18" charset="0"/>
                          </a:rPr>
                          <m:t>min</m:t>
                        </m:r>
                      </m:fName>
                      <m:e>
                        <m:sSub>
                          <m:sSubPr>
                            <m:ctrlPr>
                              <a:rPr lang="en-US" sz="2100" i="1">
                                <a:latin typeface="Cambria Math" panose="02040503050406030204" pitchFamily="18" charset="0"/>
                              </a:rPr>
                            </m:ctrlPr>
                          </m:sSubPr>
                          <m:e>
                            <m:r>
                              <a:rPr lang="en-GB" sz="2100" i="1">
                                <a:latin typeface="Cambria Math" panose="02040503050406030204" pitchFamily="18" charset="0"/>
                              </a:rPr>
                              <m:t>𝑓</m:t>
                            </m:r>
                          </m:e>
                          <m:sub>
                            <m:r>
                              <a:rPr lang="en-GB" sz="2100" i="1">
                                <a:latin typeface="Cambria Math" panose="02040503050406030204" pitchFamily="18" charset="0"/>
                              </a:rPr>
                              <m:t>𝑜</m:t>
                            </m:r>
                          </m:sub>
                        </m:sSub>
                        <m:r>
                          <a:rPr lang="en-GB" sz="2100" i="1">
                            <a:latin typeface="Cambria Math" panose="02040503050406030204" pitchFamily="18" charset="0"/>
                          </a:rPr>
                          <m:t>(</m:t>
                        </m:r>
                        <m:r>
                          <a:rPr lang="en-GB" sz="2100" i="1">
                            <a:latin typeface="Cambria Math" panose="02040503050406030204" pitchFamily="18" charset="0"/>
                          </a:rPr>
                          <m:t>𝑥</m:t>
                        </m:r>
                        <m:r>
                          <a:rPr lang="en-GB" sz="2100" i="1">
                            <a:latin typeface="Cambria Math" panose="02040503050406030204" pitchFamily="18" charset="0"/>
                          </a:rPr>
                          <m:t>)</m:t>
                        </m:r>
                      </m:e>
                    </m:func>
                    <m:r>
                      <a:rPr lang="en-GB" sz="2100" i="1">
                        <a:latin typeface="Cambria Math" panose="02040503050406030204" pitchFamily="18" charset="0"/>
                      </a:rPr>
                      <m:t>    (</m:t>
                    </m:r>
                    <m:r>
                      <a:rPr lang="en-GB" sz="2100" i="1">
                        <a:latin typeface="Cambria Math" panose="02040503050406030204" pitchFamily="18" charset="0"/>
                      </a:rPr>
                      <m:t>𝑥</m:t>
                    </m:r>
                    <m:r>
                      <a:rPr lang="en-GB" sz="2100" i="1">
                        <a:latin typeface="Cambria Math" panose="02040503050406030204" pitchFamily="18" charset="0"/>
                      </a:rPr>
                      <m:t>∈</m:t>
                    </m:r>
                    <m:sSup>
                      <m:sSupPr>
                        <m:ctrlPr>
                          <a:rPr lang="en-US" sz="2100" i="1">
                            <a:latin typeface="Cambria Math" panose="02040503050406030204" pitchFamily="18" charset="0"/>
                          </a:rPr>
                        </m:ctrlPr>
                      </m:sSupPr>
                      <m:e>
                        <m:r>
                          <a:rPr lang="en-GB" sz="2100" i="1">
                            <a:latin typeface="Cambria Math" panose="02040503050406030204" pitchFamily="18" charset="0"/>
                          </a:rPr>
                          <m:t>𝑅</m:t>
                        </m:r>
                      </m:e>
                      <m:sup>
                        <m:r>
                          <a:rPr lang="en-GB" sz="2100" i="1">
                            <a:latin typeface="Cambria Math" panose="02040503050406030204" pitchFamily="18" charset="0"/>
                          </a:rPr>
                          <m:t>𝑛</m:t>
                        </m:r>
                      </m:sup>
                    </m:sSup>
                    <m:r>
                      <a:rPr lang="en-GB" sz="2100" i="1">
                        <a:latin typeface="Cambria Math" panose="02040503050406030204" pitchFamily="18" charset="0"/>
                      </a:rPr>
                      <m:t>)</m:t>
                    </m:r>
                  </m:oMath>
                </a14:m>
                <a:endParaRPr lang="en-US" sz="2100" dirty="0" smtClean="0"/>
              </a:p>
              <a:p>
                <a:pPr lvl="8" algn="just">
                  <a:buClr>
                    <a:schemeClr val="bg1"/>
                  </a:buClr>
                  <a:buSzPct val="85000"/>
                  <a:buFont typeface="Arial" panose="020B0604020202020204" pitchFamily="34" charset="0"/>
                  <a:buChar char="•"/>
                </a:pPr>
                <a:r>
                  <a:rPr lang="en-US" sz="2100" dirty="0" smtClean="0"/>
                  <a:t>S t: </a:t>
                </a:r>
                <a14:m>
                  <m:oMath xmlns:m="http://schemas.openxmlformats.org/officeDocument/2006/math">
                    <m:sSub>
                      <m:sSubPr>
                        <m:ctrlPr>
                          <a:rPr lang="en-US" sz="2100" i="1">
                            <a:latin typeface="Cambria Math" panose="02040503050406030204" pitchFamily="18" charset="0"/>
                          </a:rPr>
                        </m:ctrlPr>
                      </m:sSubPr>
                      <m:e>
                        <m:r>
                          <a:rPr lang="en-GB" sz="2100" i="1">
                            <a:latin typeface="Cambria Math" panose="02040503050406030204" pitchFamily="18" charset="0"/>
                          </a:rPr>
                          <m:t>𝑓</m:t>
                        </m:r>
                      </m:e>
                      <m:sub>
                        <m:r>
                          <a:rPr lang="en-GB" sz="2100" i="1">
                            <a:latin typeface="Cambria Math" panose="02040503050406030204" pitchFamily="18" charset="0"/>
                          </a:rPr>
                          <m:t>𝑖</m:t>
                        </m:r>
                      </m:sub>
                    </m:sSub>
                    <m:d>
                      <m:dPr>
                        <m:ctrlPr>
                          <a:rPr lang="en-US" sz="2100" i="1">
                            <a:latin typeface="Cambria Math" panose="02040503050406030204" pitchFamily="18" charset="0"/>
                          </a:rPr>
                        </m:ctrlPr>
                      </m:dPr>
                      <m:e>
                        <m:r>
                          <a:rPr lang="en-GB" sz="2100" i="1">
                            <a:latin typeface="Cambria Math" panose="02040503050406030204" pitchFamily="18" charset="0"/>
                          </a:rPr>
                          <m:t>𝑥</m:t>
                        </m:r>
                      </m:e>
                    </m:d>
                    <m:r>
                      <a:rPr lang="en-GB" sz="2100" i="1">
                        <a:latin typeface="Cambria Math" panose="02040503050406030204" pitchFamily="18" charset="0"/>
                      </a:rPr>
                      <m:t> ≤ </m:t>
                    </m:r>
                    <m:acc>
                      <m:accPr>
                        <m:chr m:val="̂"/>
                        <m:ctrlPr>
                          <a:rPr lang="en-US" sz="2100" i="1">
                            <a:latin typeface="Cambria Math" panose="02040503050406030204" pitchFamily="18" charset="0"/>
                          </a:rPr>
                        </m:ctrlPr>
                      </m:accPr>
                      <m:e>
                        <m:sSub>
                          <m:sSubPr>
                            <m:ctrlPr>
                              <a:rPr lang="en-US" sz="2100" i="1">
                                <a:latin typeface="Cambria Math" panose="02040503050406030204" pitchFamily="18" charset="0"/>
                              </a:rPr>
                            </m:ctrlPr>
                          </m:sSubPr>
                          <m:e>
                            <m:r>
                              <a:rPr lang="en-GB" sz="2100" i="1">
                                <a:latin typeface="Cambria Math" panose="02040503050406030204" pitchFamily="18" charset="0"/>
                              </a:rPr>
                              <m:t>𝑓</m:t>
                            </m:r>
                          </m:e>
                          <m:sub>
                            <m:r>
                              <a:rPr lang="en-GB" sz="2100" i="1">
                                <a:latin typeface="Cambria Math" panose="02040503050406030204" pitchFamily="18" charset="0"/>
                              </a:rPr>
                              <m:t>𝑖</m:t>
                            </m:r>
                          </m:sub>
                        </m:sSub>
                      </m:e>
                    </m:acc>
                    <m:r>
                      <a:rPr lang="en-GB" sz="2100" i="1">
                        <a:latin typeface="Cambria Math" panose="02040503050406030204" pitchFamily="18" charset="0"/>
                      </a:rPr>
                      <m:t>   </m:t>
                    </m:r>
                    <m:r>
                      <a:rPr lang="en-GB" sz="2100" i="1">
                        <a:latin typeface="Cambria Math" panose="02040503050406030204" pitchFamily="18" charset="0"/>
                      </a:rPr>
                      <m:t>𝑓𝑜𝑟</m:t>
                    </m:r>
                    <m:r>
                      <a:rPr lang="en-GB" sz="2100" i="1">
                        <a:latin typeface="Cambria Math" panose="02040503050406030204" pitchFamily="18" charset="0"/>
                      </a:rPr>
                      <m:t> </m:t>
                    </m:r>
                    <m:r>
                      <a:rPr lang="en-GB" sz="2100" i="1">
                        <a:latin typeface="Cambria Math" panose="02040503050406030204" pitchFamily="18" charset="0"/>
                      </a:rPr>
                      <m:t>𝑖</m:t>
                    </m:r>
                    <m:r>
                      <a:rPr lang="en-GB" sz="2100" i="1">
                        <a:latin typeface="Cambria Math" panose="02040503050406030204" pitchFamily="18" charset="0"/>
                      </a:rPr>
                      <m:t>=1,……,</m:t>
                    </m:r>
                    <m:r>
                      <a:rPr lang="en-GB" sz="2100" i="1">
                        <a:latin typeface="Cambria Math" panose="02040503050406030204" pitchFamily="18" charset="0"/>
                      </a:rPr>
                      <m:t>𝑚</m:t>
                    </m:r>
                  </m:oMath>
                </a14:m>
                <a:endParaRPr lang="en-US" sz="2100" dirty="0" smtClean="0"/>
              </a:p>
              <a:p>
                <a:pPr lvl="8" algn="just">
                  <a:buClr>
                    <a:schemeClr val="bg1"/>
                  </a:buClr>
                  <a:buSzPct val="85000"/>
                  <a:buFont typeface="Arial" panose="020B0604020202020204" pitchFamily="34" charset="0"/>
                  <a:buChar char="•"/>
                </a:pPr>
                <a14:m>
                  <m:oMath xmlns:m="http://schemas.openxmlformats.org/officeDocument/2006/math">
                    <m:sSub>
                      <m:sSubPr>
                        <m:ctrlPr>
                          <a:rPr lang="en-US" sz="2100" i="1">
                            <a:latin typeface="Cambria Math" panose="02040503050406030204" pitchFamily="18" charset="0"/>
                          </a:rPr>
                        </m:ctrlPr>
                      </m:sSubPr>
                      <m:e>
                        <m:bar>
                          <m:barPr>
                            <m:ctrlPr>
                              <a:rPr lang="en-US" sz="2100" i="1">
                                <a:latin typeface="Cambria Math" panose="02040503050406030204" pitchFamily="18" charset="0"/>
                              </a:rPr>
                            </m:ctrlPr>
                          </m:barPr>
                          <m:e>
                            <m:r>
                              <a:rPr lang="en-GB" sz="2100" i="1">
                                <a:latin typeface="Cambria Math" panose="02040503050406030204" pitchFamily="18" charset="0"/>
                              </a:rPr>
                              <m:t>𝑥</m:t>
                            </m:r>
                          </m:e>
                        </m:bar>
                      </m:e>
                      <m:sub>
                        <m:r>
                          <a:rPr lang="en-GB" sz="2100" i="1">
                            <a:latin typeface="Cambria Math" panose="02040503050406030204" pitchFamily="18" charset="0"/>
                          </a:rPr>
                          <m:t>𝑗</m:t>
                        </m:r>
                      </m:sub>
                    </m:sSub>
                    <m:r>
                      <a:rPr lang="en-GB" sz="2100" i="1">
                        <a:latin typeface="Cambria Math" panose="02040503050406030204" pitchFamily="18" charset="0"/>
                      </a:rPr>
                      <m:t>≤</m:t>
                    </m:r>
                    <m:sSub>
                      <m:sSubPr>
                        <m:ctrlPr>
                          <a:rPr lang="en-US" sz="2100" i="1">
                            <a:latin typeface="Cambria Math" panose="02040503050406030204" pitchFamily="18" charset="0"/>
                          </a:rPr>
                        </m:ctrlPr>
                      </m:sSubPr>
                      <m:e>
                        <m:r>
                          <a:rPr lang="en-GB" sz="2100" i="1">
                            <a:latin typeface="Cambria Math" panose="02040503050406030204" pitchFamily="18" charset="0"/>
                          </a:rPr>
                          <m:t>𝑥</m:t>
                        </m:r>
                      </m:e>
                      <m:sub>
                        <m:r>
                          <a:rPr lang="en-GB" sz="2100" i="1">
                            <a:latin typeface="Cambria Math" panose="02040503050406030204" pitchFamily="18" charset="0"/>
                          </a:rPr>
                          <m:t>𝑗</m:t>
                        </m:r>
                      </m:sub>
                    </m:sSub>
                    <m:r>
                      <a:rPr lang="en-GB" sz="2100" i="1">
                        <a:latin typeface="Cambria Math" panose="02040503050406030204" pitchFamily="18" charset="0"/>
                      </a:rPr>
                      <m:t>≤  </m:t>
                    </m:r>
                    <m:sSub>
                      <m:sSubPr>
                        <m:ctrlPr>
                          <a:rPr lang="en-US" sz="2100" i="1">
                            <a:latin typeface="Cambria Math" panose="02040503050406030204" pitchFamily="18" charset="0"/>
                          </a:rPr>
                        </m:ctrlPr>
                      </m:sSubPr>
                      <m:e>
                        <m:bar>
                          <m:barPr>
                            <m:pos m:val="top"/>
                            <m:ctrlPr>
                              <a:rPr lang="en-US" sz="2100" i="1">
                                <a:latin typeface="Cambria Math" panose="02040503050406030204" pitchFamily="18" charset="0"/>
                              </a:rPr>
                            </m:ctrlPr>
                          </m:barPr>
                          <m:e>
                            <m:r>
                              <a:rPr lang="en-GB" sz="2100" i="1">
                                <a:latin typeface="Cambria Math" panose="02040503050406030204" pitchFamily="18" charset="0"/>
                              </a:rPr>
                              <m:t>𝑥</m:t>
                            </m:r>
                          </m:e>
                        </m:bar>
                      </m:e>
                      <m:sub>
                        <m:r>
                          <a:rPr lang="en-GB" sz="2100" i="1">
                            <a:latin typeface="Cambria Math" panose="02040503050406030204" pitchFamily="18" charset="0"/>
                          </a:rPr>
                          <m:t>𝑗</m:t>
                        </m:r>
                      </m:sub>
                    </m:sSub>
                    <m:r>
                      <a:rPr lang="en-GB" sz="2100" i="1">
                        <a:latin typeface="Cambria Math" panose="02040503050406030204" pitchFamily="18" charset="0"/>
                      </a:rPr>
                      <m:t>  </m:t>
                    </m:r>
                    <m:r>
                      <a:rPr lang="en-GB" sz="2100" i="1">
                        <a:latin typeface="Cambria Math" panose="02040503050406030204" pitchFamily="18" charset="0"/>
                      </a:rPr>
                      <m:t>𝑓𝑜𝑟</m:t>
                    </m:r>
                    <m:r>
                      <a:rPr lang="en-GB" sz="2100" i="1">
                        <a:latin typeface="Cambria Math" panose="02040503050406030204" pitchFamily="18" charset="0"/>
                      </a:rPr>
                      <m:t> </m:t>
                    </m:r>
                    <m:r>
                      <a:rPr lang="en-GB" sz="2100" i="1">
                        <a:latin typeface="Cambria Math" panose="02040503050406030204" pitchFamily="18" charset="0"/>
                      </a:rPr>
                      <m:t>𝑗</m:t>
                    </m:r>
                    <m:r>
                      <a:rPr lang="en-GB" sz="2100" i="1">
                        <a:latin typeface="Cambria Math" panose="02040503050406030204" pitchFamily="18" charset="0"/>
                      </a:rPr>
                      <m:t>=1,……,</m:t>
                    </m:r>
                    <m:r>
                      <a:rPr lang="en-GB" sz="2100" i="1">
                        <a:latin typeface="Cambria Math" panose="02040503050406030204" pitchFamily="18" charset="0"/>
                      </a:rPr>
                      <m:t>𝑛</m:t>
                    </m:r>
                  </m:oMath>
                </a14:m>
                <a:endParaRPr lang="en-US" sz="21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4874" y="1314406"/>
                <a:ext cx="9304520" cy="5330234"/>
              </a:xfrm>
              <a:blipFill>
                <a:blip r:embed="rId2"/>
                <a:stretch>
                  <a:fillRect l="-851" t="-1373" r="-720" b="-3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7FC9349-05DC-4C87-91CD-D7DD69225776}" type="slidenum">
              <a:rPr lang="en-US" smtClean="0"/>
              <a:t>6</a:t>
            </a:fld>
            <a:endParaRPr lang="en-US"/>
          </a:p>
        </p:txBody>
      </p:sp>
      <p:sp>
        <p:nvSpPr>
          <p:cNvPr id="5" name="Rectangle 4"/>
          <p:cNvSpPr/>
          <p:nvPr/>
        </p:nvSpPr>
        <p:spPr>
          <a:xfrm>
            <a:off x="544874" y="642544"/>
            <a:ext cx="4984057"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chemeClr val="bg2">
                    <a:lumMod val="75000"/>
                  </a:schemeClr>
                </a:solidFill>
              </a:rPr>
              <a:t>Different Approaches</a:t>
            </a:r>
            <a:endParaRPr lang="en-US"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spTree>
    <p:extLst>
      <p:ext uri="{BB962C8B-B14F-4D97-AF65-F5344CB8AC3E}">
        <p14:creationId xmlns:p14="http://schemas.microsoft.com/office/powerpoint/2010/main" val="3483843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874" y="1314406"/>
            <a:ext cx="9304520" cy="5330234"/>
          </a:xfrm>
        </p:spPr>
        <p:txBody>
          <a:bodyPr>
            <a:normAutofit fontScale="92500" lnSpcReduction="10000"/>
          </a:bodyPr>
          <a:lstStyle/>
          <a:p>
            <a:pPr marL="285750" lvl="1">
              <a:buClr>
                <a:schemeClr val="bg1"/>
              </a:buClr>
              <a:buSzPct val="85000"/>
              <a:buFont typeface="Arial" panose="020B0604020202020204" pitchFamily="34" charset="0"/>
              <a:buChar char="•"/>
            </a:pPr>
            <a:endParaRPr lang="en-US" sz="2800" u="sng" dirty="0" smtClean="0"/>
          </a:p>
          <a:p>
            <a:pPr marL="285750" lvl="1">
              <a:buClr>
                <a:schemeClr val="bg1"/>
              </a:buClr>
              <a:buSzPct val="85000"/>
              <a:buFont typeface="Arial" panose="020B0604020202020204" pitchFamily="34" charset="0"/>
              <a:buChar char="•"/>
            </a:pPr>
            <a:r>
              <a:rPr lang="en-US" sz="2800" u="sng" dirty="0" smtClean="0"/>
              <a:t>Molding</a:t>
            </a:r>
          </a:p>
          <a:p>
            <a:pPr marL="742950" lvl="2">
              <a:buClr>
                <a:schemeClr val="bg1"/>
              </a:buClr>
              <a:buSzPct val="85000"/>
              <a:buFont typeface="Arial" panose="020B0604020202020204" pitchFamily="34" charset="0"/>
              <a:buChar char="•"/>
            </a:pPr>
            <a:r>
              <a:rPr lang="en-US" sz="2100" dirty="0"/>
              <a:t>It is a process of manufacturing by shaping liquid or pliable raw material using a rigid frame called mold. </a:t>
            </a:r>
            <a:endParaRPr lang="en-US" sz="2100" dirty="0" smtClean="0"/>
          </a:p>
          <a:p>
            <a:pPr marL="742950" lvl="2">
              <a:buClr>
                <a:schemeClr val="bg1"/>
              </a:buClr>
              <a:buSzPct val="85000"/>
              <a:buFont typeface="Arial" panose="020B0604020202020204" pitchFamily="34" charset="0"/>
              <a:buChar char="•"/>
            </a:pPr>
            <a:r>
              <a:rPr lang="en-US" sz="2100" dirty="0" smtClean="0"/>
              <a:t>This itself may have been made using the final object.</a:t>
            </a:r>
            <a:endParaRPr lang="en-US" sz="2600" u="sng" dirty="0" smtClean="0"/>
          </a:p>
          <a:p>
            <a:pPr marL="285750" lvl="1">
              <a:buClr>
                <a:schemeClr val="bg1"/>
              </a:buClr>
              <a:buSzPct val="85000"/>
              <a:buFont typeface="Arial" panose="020B0604020202020204" pitchFamily="34" charset="0"/>
              <a:buChar char="•"/>
            </a:pPr>
            <a:r>
              <a:rPr lang="en-US" sz="2800" u="sng" dirty="0" smtClean="0"/>
              <a:t>Milling</a:t>
            </a:r>
          </a:p>
          <a:p>
            <a:pPr marL="742950" lvl="2">
              <a:buClr>
                <a:schemeClr val="bg1"/>
              </a:buClr>
              <a:buSzPct val="85000"/>
              <a:buFont typeface="Arial" panose="020B0604020202020204" pitchFamily="34" charset="0"/>
              <a:buChar char="•"/>
            </a:pPr>
            <a:r>
              <a:rPr lang="en-US" sz="2100" dirty="0"/>
              <a:t>It is the process of machining using rotary cutters to remove material by moving the tool in to the workpiece</a:t>
            </a:r>
            <a:r>
              <a:rPr lang="en-US" sz="2100" dirty="0" smtClean="0"/>
              <a:t>.</a:t>
            </a:r>
          </a:p>
          <a:p>
            <a:pPr marL="742950" lvl="2">
              <a:buClr>
                <a:schemeClr val="bg1"/>
              </a:buClr>
              <a:buSzPct val="85000"/>
              <a:buFont typeface="Arial" panose="020B0604020202020204" pitchFamily="34" charset="0"/>
              <a:buChar char="•"/>
            </a:pPr>
            <a:r>
              <a:rPr lang="en-US" sz="2100" dirty="0" smtClean="0"/>
              <a:t>The milling tool generates very high temperature during operation.</a:t>
            </a:r>
            <a:endParaRPr lang="en-US" sz="2600" dirty="0" smtClean="0"/>
          </a:p>
          <a:p>
            <a:pPr marL="285750" lvl="1">
              <a:buClr>
                <a:schemeClr val="bg1"/>
              </a:buClr>
              <a:buSzPct val="85000"/>
              <a:buFont typeface="Arial" panose="020B0604020202020204" pitchFamily="34" charset="0"/>
              <a:buChar char="•"/>
            </a:pPr>
            <a:r>
              <a:rPr lang="en-US" sz="2800" u="sng" dirty="0" smtClean="0"/>
              <a:t>Casting</a:t>
            </a:r>
          </a:p>
          <a:p>
            <a:pPr marL="742950" lvl="2">
              <a:buClr>
                <a:schemeClr val="bg1"/>
              </a:buClr>
              <a:buSzPct val="85000"/>
              <a:buFont typeface="Arial" panose="020B0604020202020204" pitchFamily="34" charset="0"/>
              <a:buChar char="•"/>
            </a:pPr>
            <a:r>
              <a:rPr lang="en-US" sz="2100" dirty="0" smtClean="0"/>
              <a:t>In this process, a molten material is poured into the mold containing the cavity of the final desired shape and finally solidified.</a:t>
            </a:r>
          </a:p>
          <a:p>
            <a:pPr marL="742950" lvl="2">
              <a:buClr>
                <a:schemeClr val="bg1"/>
              </a:buClr>
              <a:buSzPct val="85000"/>
              <a:buFont typeface="Arial" panose="020B0604020202020204" pitchFamily="34" charset="0"/>
              <a:buChar char="•"/>
            </a:pPr>
            <a:r>
              <a:rPr lang="en-US" sz="2100" dirty="0" smtClean="0"/>
              <a:t>It is then the mold is broken and the cast product is removed.</a:t>
            </a:r>
            <a:endParaRPr lang="en-US" sz="2100" dirty="0"/>
          </a:p>
          <a:p>
            <a:pPr marL="742950" lvl="2">
              <a:buClr>
                <a:schemeClr val="bg1"/>
              </a:buClr>
              <a:buSzPct val="85000"/>
              <a:buFont typeface="Arial" panose="020B0604020202020204" pitchFamily="34" charset="0"/>
              <a:buChar char="•"/>
            </a:pPr>
            <a:endParaRPr lang="en-IN" sz="2100" dirty="0"/>
          </a:p>
          <a:p>
            <a:pPr marL="457200" lvl="1" indent="0" algn="just">
              <a:buClr>
                <a:schemeClr val="bg1"/>
              </a:buClr>
              <a:buSzPct val="85000"/>
              <a:buNone/>
            </a:pPr>
            <a:endParaRPr lang="en-US" sz="2100" dirty="0"/>
          </a:p>
        </p:txBody>
      </p:sp>
      <p:sp>
        <p:nvSpPr>
          <p:cNvPr id="4" name="Slide Number Placeholder 3"/>
          <p:cNvSpPr>
            <a:spLocks noGrp="1"/>
          </p:cNvSpPr>
          <p:nvPr>
            <p:ph type="sldNum" sz="quarter" idx="12"/>
          </p:nvPr>
        </p:nvSpPr>
        <p:spPr/>
        <p:txBody>
          <a:bodyPr/>
          <a:lstStyle/>
          <a:p>
            <a:fld id="{F7FC9349-05DC-4C87-91CD-D7DD69225776}" type="slidenum">
              <a:rPr lang="en-US" smtClean="0"/>
              <a:t>7</a:t>
            </a:fld>
            <a:endParaRPr lang="en-US"/>
          </a:p>
        </p:txBody>
      </p:sp>
      <p:sp>
        <p:nvSpPr>
          <p:cNvPr id="5" name="Rectangle 4"/>
          <p:cNvSpPr/>
          <p:nvPr/>
        </p:nvSpPr>
        <p:spPr>
          <a:xfrm>
            <a:off x="544874" y="642544"/>
            <a:ext cx="8252580"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chemeClr val="bg2">
                    <a:lumMod val="75000"/>
                  </a:schemeClr>
                </a:solidFill>
              </a:rPr>
              <a:t>Application to Manufacturing process</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spTree>
    <p:extLst>
      <p:ext uri="{BB962C8B-B14F-4D97-AF65-F5344CB8AC3E}">
        <p14:creationId xmlns:p14="http://schemas.microsoft.com/office/powerpoint/2010/main" val="994390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874" y="774474"/>
            <a:ext cx="9304520" cy="6083526"/>
          </a:xfrm>
        </p:spPr>
        <p:txBody>
          <a:bodyPr>
            <a:normAutofit fontScale="92500" lnSpcReduction="20000"/>
          </a:bodyPr>
          <a:lstStyle/>
          <a:p>
            <a:pPr marL="285750" lvl="1">
              <a:buClr>
                <a:schemeClr val="bg1"/>
              </a:buClr>
              <a:buSzPct val="85000"/>
              <a:buFont typeface="Arial" panose="020B0604020202020204" pitchFamily="34" charset="0"/>
              <a:buChar char="•"/>
            </a:pPr>
            <a:endParaRPr lang="en-US" sz="2800" u="sng" dirty="0" smtClean="0"/>
          </a:p>
          <a:p>
            <a:pPr marL="285750" lvl="1">
              <a:buClr>
                <a:schemeClr val="bg1"/>
              </a:buClr>
              <a:buSzPct val="85000"/>
              <a:buFont typeface="Arial" panose="020B0604020202020204" pitchFamily="34" charset="0"/>
              <a:buChar char="•"/>
            </a:pPr>
            <a:r>
              <a:rPr lang="en-US" sz="2800" u="sng" dirty="0" smtClean="0"/>
              <a:t>Objective</a:t>
            </a:r>
          </a:p>
          <a:p>
            <a:pPr marL="742950" lvl="2">
              <a:buClr>
                <a:schemeClr val="bg1"/>
              </a:buClr>
              <a:buSzPct val="85000"/>
              <a:buFont typeface="Arial" panose="020B0604020202020204" pitchFamily="34" charset="0"/>
              <a:buChar char="•"/>
            </a:pPr>
            <a:r>
              <a:rPr lang="en-US" sz="2300" dirty="0" smtClean="0"/>
              <a:t>The main objective is to use the topology optimization on the manufacturing process by defining its constraints</a:t>
            </a:r>
            <a:endParaRPr lang="en-US" sz="2300" u="sng" dirty="0" smtClean="0"/>
          </a:p>
          <a:p>
            <a:pPr marL="285750" lvl="1">
              <a:buClr>
                <a:schemeClr val="bg1"/>
              </a:buClr>
              <a:buSzPct val="85000"/>
              <a:buFont typeface="Arial" panose="020B0604020202020204" pitchFamily="34" charset="0"/>
              <a:buChar char="•"/>
            </a:pPr>
            <a:r>
              <a:rPr lang="en-US" sz="2800" u="sng" dirty="0" smtClean="0"/>
              <a:t>Milestones</a:t>
            </a:r>
          </a:p>
          <a:p>
            <a:pPr marL="742950" lvl="2">
              <a:buClr>
                <a:schemeClr val="bg1"/>
              </a:buClr>
              <a:buSzPct val="85000"/>
              <a:buFont typeface="Arial" panose="020B0604020202020204" pitchFamily="34" charset="0"/>
              <a:buChar char="•"/>
            </a:pPr>
            <a:r>
              <a:rPr lang="en-US" sz="2300" dirty="0" smtClean="0"/>
              <a:t>The Bibliography of the project has been initiated(Mar-Apr 19)</a:t>
            </a:r>
          </a:p>
          <a:p>
            <a:pPr marL="742950" lvl="2">
              <a:buClr>
                <a:schemeClr val="bg1"/>
              </a:buClr>
              <a:buSzPct val="85000"/>
              <a:buFont typeface="Arial" panose="020B0604020202020204" pitchFamily="34" charset="0"/>
              <a:buChar char="•"/>
            </a:pPr>
            <a:r>
              <a:rPr lang="en-US" sz="2300" dirty="0" smtClean="0"/>
              <a:t>Realizing the constraints for different manufacturing process. (Apr 19)</a:t>
            </a:r>
          </a:p>
          <a:p>
            <a:pPr marL="742950" lvl="2">
              <a:buClr>
                <a:schemeClr val="bg1"/>
              </a:buClr>
              <a:buSzPct val="85000"/>
              <a:buFont typeface="Arial" panose="020B0604020202020204" pitchFamily="34" charset="0"/>
              <a:buChar char="•"/>
            </a:pPr>
            <a:r>
              <a:rPr lang="en-US" sz="2300" dirty="0" smtClean="0"/>
              <a:t>Further study has to be made on the particular problem of the constraints. (Apr-May 19)</a:t>
            </a:r>
          </a:p>
          <a:p>
            <a:pPr marL="742950" lvl="2">
              <a:buClr>
                <a:schemeClr val="bg1"/>
              </a:buClr>
              <a:buSzPct val="85000"/>
              <a:buFont typeface="Arial" panose="020B0604020202020204" pitchFamily="34" charset="0"/>
              <a:buChar char="•"/>
            </a:pPr>
            <a:r>
              <a:rPr lang="en-US" sz="2300" dirty="0" smtClean="0"/>
              <a:t>Better understanding of the MATLAB code and also its implementation.(Apr-May 19)</a:t>
            </a:r>
          </a:p>
          <a:p>
            <a:pPr marL="742950" lvl="2">
              <a:buClr>
                <a:schemeClr val="bg1"/>
              </a:buClr>
              <a:buSzPct val="85000"/>
              <a:buFont typeface="Arial" panose="020B0604020202020204" pitchFamily="34" charset="0"/>
              <a:buChar char="•"/>
            </a:pPr>
            <a:r>
              <a:rPr lang="en-US" sz="2300" dirty="0" smtClean="0"/>
              <a:t>Finalizing on the method which will be best suited based on constraints.(May 19)</a:t>
            </a:r>
          </a:p>
          <a:p>
            <a:pPr marL="742950" lvl="2">
              <a:buClr>
                <a:schemeClr val="bg1"/>
              </a:buClr>
              <a:buSzPct val="85000"/>
              <a:buFont typeface="Arial" panose="020B0604020202020204" pitchFamily="34" charset="0"/>
              <a:buChar char="•"/>
            </a:pPr>
            <a:r>
              <a:rPr lang="en-US" sz="2300" dirty="0" smtClean="0"/>
              <a:t>Translating the constraints of this problem on to the optimizer.(June 19)</a:t>
            </a:r>
            <a:endParaRPr lang="en-US" sz="2300" dirty="0"/>
          </a:p>
        </p:txBody>
      </p:sp>
      <p:sp>
        <p:nvSpPr>
          <p:cNvPr id="4" name="Slide Number Placeholder 3"/>
          <p:cNvSpPr>
            <a:spLocks noGrp="1"/>
          </p:cNvSpPr>
          <p:nvPr>
            <p:ph type="sldNum" sz="quarter" idx="12"/>
          </p:nvPr>
        </p:nvSpPr>
        <p:spPr/>
        <p:txBody>
          <a:bodyPr/>
          <a:lstStyle/>
          <a:p>
            <a:fld id="{F7FC9349-05DC-4C87-91CD-D7DD69225776}" type="slidenum">
              <a:rPr lang="en-US" smtClean="0"/>
              <a:t>8</a:t>
            </a:fld>
            <a:endParaRPr lang="en-US"/>
          </a:p>
        </p:txBody>
      </p:sp>
      <p:sp>
        <p:nvSpPr>
          <p:cNvPr id="5" name="Rectangle 4"/>
          <p:cNvSpPr/>
          <p:nvPr/>
        </p:nvSpPr>
        <p:spPr>
          <a:xfrm>
            <a:off x="544874" y="642544"/>
            <a:ext cx="4254691"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chemeClr val="bg2">
                    <a:lumMod val="75000"/>
                  </a:schemeClr>
                </a:solidFill>
              </a:rPr>
              <a:t>About the project</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spTree>
    <p:extLst>
      <p:ext uri="{BB962C8B-B14F-4D97-AF65-F5344CB8AC3E}">
        <p14:creationId xmlns:p14="http://schemas.microsoft.com/office/powerpoint/2010/main" val="1139156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873" y="1027612"/>
            <a:ext cx="10960571" cy="5830388"/>
          </a:xfrm>
        </p:spPr>
        <p:txBody>
          <a:bodyPr>
            <a:normAutofit fontScale="92500" lnSpcReduction="20000"/>
          </a:bodyPr>
          <a:lstStyle/>
          <a:p>
            <a:pPr marL="285750" lvl="1" algn="just">
              <a:buClr>
                <a:schemeClr val="bg1"/>
              </a:buClr>
              <a:buSzPct val="85000"/>
              <a:buFont typeface="Arial" panose="020B0604020202020204" pitchFamily="34" charset="0"/>
              <a:buChar char="•"/>
            </a:pPr>
            <a:r>
              <a:rPr lang="en-IN" sz="2300" dirty="0" err="1" smtClean="0"/>
              <a:t>Bendsoe</a:t>
            </a:r>
            <a:r>
              <a:rPr lang="en-IN" sz="2300" dirty="0"/>
              <a:t>, M. P., and Kikuchi, N., 1988, “Generating Optimal Topologies in Structural Design Using a Homogenization Method</a:t>
            </a:r>
            <a:r>
              <a:rPr lang="en-IN" sz="2300" dirty="0" smtClean="0"/>
              <a:t>”, </a:t>
            </a:r>
            <a:r>
              <a:rPr lang="en-US" sz="2300" i="1" dirty="0"/>
              <a:t>Computer methods in applied mechanics and engineering 71.2 (1988): 197-224</a:t>
            </a:r>
            <a:r>
              <a:rPr lang="en-IN" sz="2300" dirty="0" smtClean="0"/>
              <a:t>.</a:t>
            </a:r>
          </a:p>
          <a:p>
            <a:pPr marL="285750" lvl="1" algn="just">
              <a:buClr>
                <a:schemeClr val="bg1"/>
              </a:buClr>
              <a:buSzPct val="85000"/>
              <a:buFont typeface="Arial" panose="020B0604020202020204" pitchFamily="34" charset="0"/>
              <a:buChar char="•"/>
            </a:pPr>
            <a:r>
              <a:rPr lang="en-IN" sz="2300" dirty="0" err="1"/>
              <a:t>Guo</a:t>
            </a:r>
            <a:r>
              <a:rPr lang="en-IN" sz="2300" dirty="0"/>
              <a:t>, Xu., Zhang, </a:t>
            </a:r>
            <a:r>
              <a:rPr lang="en-IN" sz="2300" dirty="0" err="1"/>
              <a:t>Weisheng</a:t>
            </a:r>
            <a:r>
              <a:rPr lang="en-IN" sz="2300" dirty="0"/>
              <a:t>., </a:t>
            </a:r>
            <a:r>
              <a:rPr lang="en-IN" sz="2300" dirty="0" err="1"/>
              <a:t>Zhong</a:t>
            </a:r>
            <a:r>
              <a:rPr lang="en-IN" sz="2300" dirty="0"/>
              <a:t>, Wenliang., </a:t>
            </a:r>
            <a:r>
              <a:rPr lang="en-IN" sz="2300" dirty="0" smtClean="0"/>
              <a:t>(August 2014). </a:t>
            </a:r>
            <a:r>
              <a:rPr lang="en-IN" sz="2300" dirty="0"/>
              <a:t>“Doing Topology Optimization Explicitly and Geometrically—A New Moving Morphable Components Based Framework”, Journal of Applied </a:t>
            </a:r>
            <a:r>
              <a:rPr lang="en-IN" sz="2300" dirty="0" smtClean="0"/>
              <a:t>Mechanics, </a:t>
            </a:r>
            <a:r>
              <a:rPr lang="en-IN" sz="2300" i="1" dirty="0" smtClean="0"/>
              <a:t>J</a:t>
            </a:r>
            <a:r>
              <a:rPr lang="en-US" sz="2300" i="1" dirty="0" err="1" smtClean="0"/>
              <a:t>ournal</a:t>
            </a:r>
            <a:r>
              <a:rPr lang="en-US" sz="2300" i="1" dirty="0" smtClean="0"/>
              <a:t> </a:t>
            </a:r>
            <a:r>
              <a:rPr lang="en-US" sz="2300" i="1" dirty="0"/>
              <a:t>of Applied Mechanics 81.8 (2014): 081009</a:t>
            </a:r>
            <a:r>
              <a:rPr lang="en-IN" sz="2300" dirty="0" smtClean="0"/>
              <a:t>.</a:t>
            </a:r>
          </a:p>
          <a:p>
            <a:pPr marL="285750" lvl="1" algn="just">
              <a:buClr>
                <a:schemeClr val="bg1"/>
              </a:buClr>
              <a:buSzPct val="85000"/>
              <a:buFont typeface="Arial" panose="020B0604020202020204" pitchFamily="34" charset="0"/>
              <a:buChar char="•"/>
            </a:pPr>
            <a:r>
              <a:rPr lang="en-IN" sz="2300" dirty="0" smtClean="0"/>
              <a:t>Kong-Tian </a:t>
            </a:r>
            <a:r>
              <a:rPr lang="en-IN" sz="2300" dirty="0" err="1" smtClean="0"/>
              <a:t>Zuo</a:t>
            </a:r>
            <a:r>
              <a:rPr lang="en-IN" sz="2300" dirty="0" smtClean="0"/>
              <a:t>, Li-Ping Chen, Yun-Qing Zhang, </a:t>
            </a:r>
            <a:r>
              <a:rPr lang="en-IN" sz="2300" dirty="0" err="1" smtClean="0"/>
              <a:t>Jingzhou</a:t>
            </a:r>
            <a:r>
              <a:rPr lang="en-IN" sz="2300" dirty="0" smtClean="0"/>
              <a:t> Yang.(May </a:t>
            </a:r>
            <a:r>
              <a:rPr lang="en-IN" sz="2300" dirty="0"/>
              <a:t>2005)- </a:t>
            </a:r>
            <a:r>
              <a:rPr lang="en-US" sz="2300" dirty="0"/>
              <a:t>Manufacturing- and machining-based topology optimization, </a:t>
            </a:r>
            <a:r>
              <a:rPr lang="en-US" sz="2300" i="1" dirty="0"/>
              <a:t>The international journal of advanced manufacturing technology 27.5-6 (2006): </a:t>
            </a:r>
            <a:r>
              <a:rPr lang="en-US" sz="2300" i="1" dirty="0" smtClean="0"/>
              <a:t>531-536</a:t>
            </a:r>
            <a:r>
              <a:rPr lang="en-US" sz="2300" dirty="0" smtClean="0"/>
              <a:t>.</a:t>
            </a:r>
            <a:endParaRPr lang="en-US" sz="2300" dirty="0"/>
          </a:p>
          <a:p>
            <a:pPr marL="285750" lvl="1" algn="just">
              <a:buClr>
                <a:schemeClr val="bg1"/>
              </a:buClr>
              <a:buSzPct val="85000"/>
              <a:buFont typeface="Arial" panose="020B0604020202020204" pitchFamily="34" charset="0"/>
              <a:buChar char="•"/>
            </a:pPr>
            <a:r>
              <a:rPr lang="en-US" sz="2300" dirty="0" err="1"/>
              <a:t>Krister</a:t>
            </a:r>
            <a:r>
              <a:rPr lang="en-US" sz="2300" dirty="0"/>
              <a:t> </a:t>
            </a:r>
            <a:r>
              <a:rPr lang="en-US" sz="2300" dirty="0" err="1"/>
              <a:t>Svanberg</a:t>
            </a:r>
            <a:r>
              <a:rPr lang="en-US" sz="2300" dirty="0"/>
              <a:t> (1987) - THE METHOD OF MOVING ASYMPTOTES-A NEW METHOD FOR STRUCTURAL OPTIMIZATION, </a:t>
            </a:r>
            <a:r>
              <a:rPr lang="en-US" sz="2300" i="1" dirty="0"/>
              <a:t>International journal for numerical methods in engineering 24.2 (1987): 359-373 </a:t>
            </a:r>
            <a:r>
              <a:rPr lang="en-US" sz="2300" dirty="0"/>
              <a:t>.</a:t>
            </a:r>
            <a:endParaRPr lang="en-US" sz="2300" dirty="0" smtClean="0"/>
          </a:p>
          <a:p>
            <a:pPr marL="285750" lvl="1" algn="just">
              <a:buClr>
                <a:schemeClr val="bg1"/>
              </a:buClr>
              <a:buSzPct val="85000"/>
              <a:buFont typeface="Arial" panose="020B0604020202020204" pitchFamily="34" charset="0"/>
              <a:buChar char="•"/>
            </a:pPr>
            <a:r>
              <a:rPr lang="en-US" sz="2300" dirty="0" smtClean="0"/>
              <a:t>Johannes T B </a:t>
            </a:r>
            <a:r>
              <a:rPr lang="en-US" sz="2300" dirty="0" err="1" smtClean="0"/>
              <a:t>Overvelde</a:t>
            </a:r>
            <a:r>
              <a:rPr lang="en-US" sz="2300" dirty="0" smtClean="0"/>
              <a:t> (April 2012) – The Moving Node Approach in Topology Optimization.</a:t>
            </a:r>
          </a:p>
          <a:p>
            <a:pPr marL="285750" lvl="1" algn="just">
              <a:buClr>
                <a:schemeClr val="bg1"/>
              </a:buClr>
              <a:buSzPct val="85000"/>
              <a:buFont typeface="Arial" panose="020B0604020202020204" pitchFamily="34" charset="0"/>
              <a:buChar char="•"/>
            </a:pPr>
            <a:r>
              <a:rPr lang="en-IN" sz="2300" dirty="0" smtClean="0"/>
              <a:t>Erik </a:t>
            </a:r>
            <a:r>
              <a:rPr lang="en-IN" sz="2300" dirty="0" err="1" smtClean="0"/>
              <a:t>Andreassen</a:t>
            </a:r>
            <a:r>
              <a:rPr lang="en-IN" sz="2300" dirty="0" smtClean="0"/>
              <a:t>, Anders Clausen, </a:t>
            </a:r>
            <a:r>
              <a:rPr lang="en-IN" sz="2300" dirty="0" err="1" smtClean="0"/>
              <a:t>Mattias</a:t>
            </a:r>
            <a:r>
              <a:rPr lang="en-IN" sz="2300" dirty="0" smtClean="0"/>
              <a:t> </a:t>
            </a:r>
            <a:r>
              <a:rPr lang="en-IN" sz="2300" dirty="0" err="1" smtClean="0"/>
              <a:t>Schevenels</a:t>
            </a:r>
            <a:r>
              <a:rPr lang="en-IN" sz="2300" dirty="0" smtClean="0"/>
              <a:t>, </a:t>
            </a:r>
            <a:r>
              <a:rPr lang="en-IN" sz="2300" dirty="0" err="1" smtClean="0"/>
              <a:t>Boyan</a:t>
            </a:r>
            <a:r>
              <a:rPr lang="en-IN" sz="2300" dirty="0" smtClean="0"/>
              <a:t> S </a:t>
            </a:r>
            <a:r>
              <a:rPr lang="en-IN" sz="2300" dirty="0" err="1" smtClean="0"/>
              <a:t>Lazarov</a:t>
            </a:r>
            <a:r>
              <a:rPr lang="en-IN" sz="2300" dirty="0" smtClean="0"/>
              <a:t>, Ole Sigmund (Nov 2010) - </a:t>
            </a:r>
            <a:r>
              <a:rPr lang="en-US" sz="2300" dirty="0"/>
              <a:t>Efficient topology optimization in MATLAB using 88 lines of code, </a:t>
            </a:r>
            <a:r>
              <a:rPr lang="en-US" sz="2300" i="1" dirty="0"/>
              <a:t>Structural and Multidisciplinary Optimization 43.1 (2011): 1-16</a:t>
            </a:r>
            <a:endParaRPr lang="en-IN" sz="2300" i="1" dirty="0"/>
          </a:p>
        </p:txBody>
      </p:sp>
      <p:sp>
        <p:nvSpPr>
          <p:cNvPr id="4" name="Slide Number Placeholder 3"/>
          <p:cNvSpPr>
            <a:spLocks noGrp="1"/>
          </p:cNvSpPr>
          <p:nvPr>
            <p:ph type="sldNum" sz="quarter" idx="12"/>
          </p:nvPr>
        </p:nvSpPr>
        <p:spPr>
          <a:xfrm>
            <a:off x="10720756" y="5709103"/>
            <a:ext cx="1142245" cy="669925"/>
          </a:xfrm>
        </p:spPr>
        <p:txBody>
          <a:bodyPr/>
          <a:lstStyle/>
          <a:p>
            <a:fld id="{F7FC9349-05DC-4C87-91CD-D7DD69225776}" type="slidenum">
              <a:rPr lang="en-US" smtClean="0"/>
              <a:t>9</a:t>
            </a:fld>
            <a:endParaRPr lang="en-US" dirty="0"/>
          </a:p>
        </p:txBody>
      </p:sp>
      <p:sp>
        <p:nvSpPr>
          <p:cNvPr id="5" name="Rectangle 4"/>
          <p:cNvSpPr/>
          <p:nvPr/>
        </p:nvSpPr>
        <p:spPr>
          <a:xfrm>
            <a:off x="544874" y="642544"/>
            <a:ext cx="2989921" cy="584775"/>
          </a:xfrm>
          <a:prstGeom prst="rect">
            <a:avLst/>
          </a:prstGeom>
        </p:spPr>
        <p:txBody>
          <a:bodyPr wrap="none">
            <a:spAutoFit/>
          </a:bodyPr>
          <a:lstStyle/>
          <a:p>
            <a:pPr marL="571500" indent="-571500">
              <a:buFont typeface="Wingdings" panose="05000000000000000000" pitchFamily="2" charset="2"/>
              <a:buChar char="Ø"/>
            </a:pPr>
            <a:r>
              <a:rPr lang="en-US" sz="3200" b="1" u="sng" dirty="0" smtClean="0">
                <a:solidFill>
                  <a:schemeClr val="bg2">
                    <a:lumMod val="75000"/>
                  </a:schemeClr>
                </a:solidFill>
              </a:rPr>
              <a:t>References</a:t>
            </a:r>
            <a:endParaRPr lang="en-US"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769" y="144278"/>
            <a:ext cx="1785232" cy="1083041"/>
          </a:xfrm>
          <a:prstGeom prst="rect">
            <a:avLst/>
          </a:prstGeom>
        </p:spPr>
      </p:pic>
    </p:spTree>
    <p:extLst>
      <p:ext uri="{BB962C8B-B14F-4D97-AF65-F5344CB8AC3E}">
        <p14:creationId xmlns:p14="http://schemas.microsoft.com/office/powerpoint/2010/main" val="2848486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3839</TotalTime>
  <Words>861</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Century Gothic</vt:lpstr>
      <vt:lpstr>Wingdings</vt:lpstr>
      <vt:lpstr>Wingdings 3</vt:lpstr>
      <vt:lpstr>Slice</vt:lpstr>
      <vt:lpstr>Masters of Aerospace Engineering Research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of Aerospace Engineering Research Project</dc:title>
  <dc:creator>Prajwal KH</dc:creator>
  <cp:lastModifiedBy>Prajwal KH</cp:lastModifiedBy>
  <cp:revision>41</cp:revision>
  <dcterms:created xsi:type="dcterms:W3CDTF">2019-04-02T16:49:17Z</dcterms:created>
  <dcterms:modified xsi:type="dcterms:W3CDTF">2019-04-14T13:34:38Z</dcterms:modified>
</cp:coreProperties>
</file>