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6"/>
  </p:notesMasterIdLst>
  <p:sldIdLst>
    <p:sldId id="256" r:id="rId2"/>
    <p:sldId id="275" r:id="rId3"/>
    <p:sldId id="257" r:id="rId4"/>
    <p:sldId id="279" r:id="rId5"/>
    <p:sldId id="258" r:id="rId6"/>
    <p:sldId id="260" r:id="rId7"/>
    <p:sldId id="265" r:id="rId8"/>
    <p:sldId id="267" r:id="rId9"/>
    <p:sldId id="269" r:id="rId10"/>
    <p:sldId id="271" r:id="rId11"/>
    <p:sldId id="273" r:id="rId12"/>
    <p:sldId id="282" r:id="rId13"/>
    <p:sldId id="283" r:id="rId14"/>
    <p:sldId id="284" r:id="rId15"/>
    <p:sldId id="285" r:id="rId16"/>
    <p:sldId id="286" r:id="rId17"/>
    <p:sldId id="274" r:id="rId18"/>
    <p:sldId id="287" r:id="rId19"/>
    <p:sldId id="288" r:id="rId20"/>
    <p:sldId id="290" r:id="rId21"/>
    <p:sldId id="289" r:id="rId22"/>
    <p:sldId id="263" r:id="rId23"/>
    <p:sldId id="262" r:id="rId24"/>
    <p:sldId id="26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jwal KH" initials="PK" lastIdx="10" clrIdx="0">
    <p:extLst>
      <p:ext uri="{19B8F6BF-5375-455C-9EA6-DF929625EA0E}">
        <p15:presenceInfo xmlns:p15="http://schemas.microsoft.com/office/powerpoint/2012/main" userId="e10b458f9870cc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30T20:50:28.186" idx="2">
    <p:pos x="10" y="10"/>
    <p:text>Planform morphing, where the planform of the wings are changed mid-flight in order to adjust to the change of mission and performance morphing, where the planform stays same but its shape and performance can be changed by adjusting the twist and bending along the wingspan or the change in camber.</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3-30T20:51:40.313" idx="3">
    <p:pos x="10" y="10"/>
    <p:text>The main idea for this is declare the domain in which the work has to be done (in R2 or R3). In this domain, the optimal material distribution has to be figured. This can be done by defining the objective function and constraint definition. The mathematical expression for any load bearing structure is given by,</p:text>
    <p:extLst>
      <p:ext uri="{C676402C-5697-4E1C-873F-D02D1690AC5C}">
        <p15:threadingInfo xmlns:p15="http://schemas.microsoft.com/office/powerpoint/2012/main" timeZoneBias="-120"/>
      </p:ext>
    </p:extLst>
  </p:cm>
  <p:cm authorId="1" dt="2020-03-30T20:51:50.287" idx="4">
    <p:pos x="106" y="106"/>
    <p:text>The optimization problem is defined with the objective of minimization of volume fraction subject ot displacement and stress.</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3-30T20:58:56.669" idx="5">
    <p:pos x="10" y="10"/>
    <p:text>The main idea is to reduce the total energy from both the internal effect and the external forces whille maintaining the constraints.
'fmincon' makes the sub problem as minimization problem</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3-30T21:04:25.473" idx="7">
    <p:pos x="10" y="10"/>
    <p:text>Since objective and constraint depend on the density and nodal displacement, sensitivity analysis is done. Lagrangian multiplier is calculated to remove the dependence of nodal displacement on density distribution</p:text>
    <p:extLst>
      <p:ext uri="{C676402C-5697-4E1C-873F-D02D1690AC5C}">
        <p15:threadingInfo xmlns:p15="http://schemas.microsoft.com/office/powerpoint/2012/main" timeZoneBias="-120"/>
      </p:ext>
    </p:extLst>
  </p:cm>
  <p:cm authorId="1" dt="2020-03-30T21:07:32.273" idx="8">
    <p:pos x="106" y="106"/>
    <p:text>The relation between the physical densities and numerical ones are given. Rmin is the filter radius which makes it independent of adopted mesh</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3-30T21:09:14.082" idx="9">
    <p:pos x="10" y="10"/>
    <p:text>Relaxed stress constraint is calculated as a problem for stress. But it still has N constraints. So as a solution for this, maximum value is taken and its approximation is considered.
If we want higher precision the computational cost will be high</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3-30T21:12:09.480" idx="10">
    <p:pos x="10" y="10"/>
    <p:text>The first results show how when only a forward BC is applied, the deformation takes place. Also there is stress only at the end of the BC.
When there are 2 forces and 2 BC there is no much change in topological stance. The mass will increase as there is an additional BC.</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95C5F-612C-41AB-BCC4-8F5F8658EB2A}" type="datetimeFigureOut">
              <a:rPr lang="en-US" smtClean="0"/>
              <a:t>30-Mar-20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2F770-8923-4D4A-85B3-5EEDB62AB089}" type="slidenum">
              <a:rPr lang="en-US" smtClean="0"/>
              <a:t>‹#›</a:t>
            </a:fld>
            <a:endParaRPr lang="en-US"/>
          </a:p>
        </p:txBody>
      </p:sp>
    </p:spTree>
    <p:extLst>
      <p:ext uri="{BB962C8B-B14F-4D97-AF65-F5344CB8AC3E}">
        <p14:creationId xmlns:p14="http://schemas.microsoft.com/office/powerpoint/2010/main" val="4050182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Planform morphing, where the planform of the wings are changed mid-flight in order to adjust to the change of mission and performance morphing, where the planform stays same but its shape and performance can be changed by adjusting the twist and bending along the wingspan or the change in camber.</a:t>
            </a:r>
            <a:endParaRPr lang="en-US" dirty="0"/>
          </a:p>
        </p:txBody>
      </p:sp>
      <p:sp>
        <p:nvSpPr>
          <p:cNvPr id="4" name="Slide Number Placeholder 3"/>
          <p:cNvSpPr>
            <a:spLocks noGrp="1"/>
          </p:cNvSpPr>
          <p:nvPr>
            <p:ph type="sldNum" sz="quarter" idx="10"/>
          </p:nvPr>
        </p:nvSpPr>
        <p:spPr/>
        <p:txBody>
          <a:bodyPr/>
          <a:lstStyle/>
          <a:p>
            <a:fld id="{ACB2F770-8923-4D4A-85B3-5EEDB62AB089}" type="slidenum">
              <a:rPr lang="en-US" smtClean="0"/>
              <a:t>4</a:t>
            </a:fld>
            <a:endParaRPr lang="en-US"/>
          </a:p>
        </p:txBody>
      </p:sp>
    </p:spTree>
    <p:extLst>
      <p:ext uri="{BB962C8B-B14F-4D97-AF65-F5344CB8AC3E}">
        <p14:creationId xmlns:p14="http://schemas.microsoft.com/office/powerpoint/2010/main" val="2920689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F8DDD8-69CF-4CC7-B57A-C9491F12318F}" type="datetime1">
              <a:rPr lang="en-US" smtClean="0"/>
              <a:t>30-Mar-20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C9349-05DC-4C87-91CD-D7DD69225776}" type="slidenum">
              <a:rPr lang="en-US" smtClean="0"/>
              <a:t>‹#›</a:t>
            </a:fld>
            <a:endParaRPr lang="en-US"/>
          </a:p>
        </p:txBody>
      </p:sp>
    </p:spTree>
    <p:extLst>
      <p:ext uri="{BB962C8B-B14F-4D97-AF65-F5344CB8AC3E}">
        <p14:creationId xmlns:p14="http://schemas.microsoft.com/office/powerpoint/2010/main" val="1694041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2A0B281-EED6-4448-9892-54D33342730C}" type="datetime1">
              <a:rPr lang="en-US" smtClean="0"/>
              <a:t>30-Mar-20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FC9349-05DC-4C87-91CD-D7DD69225776}" type="slidenum">
              <a:rPr lang="en-US" smtClean="0"/>
              <a:t>‹#›</a:t>
            </a:fld>
            <a:endParaRPr lang="en-US"/>
          </a:p>
        </p:txBody>
      </p:sp>
    </p:spTree>
    <p:extLst>
      <p:ext uri="{BB962C8B-B14F-4D97-AF65-F5344CB8AC3E}">
        <p14:creationId xmlns:p14="http://schemas.microsoft.com/office/powerpoint/2010/main" val="2582410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927EC19-673E-4EB3-8423-C207D9F556EC}" type="datetime1">
              <a:rPr lang="en-US" smtClean="0"/>
              <a:t>30-Mar-20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C9349-05DC-4C87-91CD-D7DD69225776}" type="slidenum">
              <a:rPr lang="en-US" smtClean="0"/>
              <a:t>‹#›</a:t>
            </a:fld>
            <a:endParaRPr lang="en-US"/>
          </a:p>
        </p:txBody>
      </p:sp>
    </p:spTree>
    <p:extLst>
      <p:ext uri="{BB962C8B-B14F-4D97-AF65-F5344CB8AC3E}">
        <p14:creationId xmlns:p14="http://schemas.microsoft.com/office/powerpoint/2010/main" val="2287304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8EB4BF5-9634-4D66-A328-5E8789A38B64}" type="datetime1">
              <a:rPr lang="en-US" smtClean="0"/>
              <a:t>30-Mar-20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C9349-05DC-4C87-91CD-D7DD6922577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95645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98F02C-EB96-42E4-B173-9F888B01EFB7}" type="datetime1">
              <a:rPr lang="en-US" smtClean="0"/>
              <a:t>30-Mar-20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C9349-05DC-4C87-91CD-D7DD69225776}" type="slidenum">
              <a:rPr lang="en-US" smtClean="0"/>
              <a:t>‹#›</a:t>
            </a:fld>
            <a:endParaRPr lang="en-US"/>
          </a:p>
        </p:txBody>
      </p:sp>
    </p:spTree>
    <p:extLst>
      <p:ext uri="{BB962C8B-B14F-4D97-AF65-F5344CB8AC3E}">
        <p14:creationId xmlns:p14="http://schemas.microsoft.com/office/powerpoint/2010/main" val="1410595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E0ED38D-AA00-4ADD-A00F-A5BACE15F320}" type="datetime1">
              <a:rPr lang="en-US" smtClean="0"/>
              <a:t>30-Mar-20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C9349-05DC-4C87-91CD-D7DD69225776}" type="slidenum">
              <a:rPr lang="en-US" smtClean="0"/>
              <a:t>‹#›</a:t>
            </a:fld>
            <a:endParaRPr lang="en-US"/>
          </a:p>
        </p:txBody>
      </p:sp>
    </p:spTree>
    <p:extLst>
      <p:ext uri="{BB962C8B-B14F-4D97-AF65-F5344CB8AC3E}">
        <p14:creationId xmlns:p14="http://schemas.microsoft.com/office/powerpoint/2010/main" val="250652099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E0ED38D-AA00-4ADD-A00F-A5BACE15F320}" type="datetime1">
              <a:rPr lang="en-US" smtClean="0"/>
              <a:t>30-Mar-20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C9349-05DC-4C87-91CD-D7DD69225776}" type="slidenum">
              <a:rPr lang="en-US" smtClean="0"/>
              <a:t>‹#›</a:t>
            </a:fld>
            <a:endParaRPr lang="en-US"/>
          </a:p>
        </p:txBody>
      </p:sp>
    </p:spTree>
    <p:extLst>
      <p:ext uri="{BB962C8B-B14F-4D97-AF65-F5344CB8AC3E}">
        <p14:creationId xmlns:p14="http://schemas.microsoft.com/office/powerpoint/2010/main" val="255829662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16525B-A51C-48C2-9725-065DC3A96A7A}" type="datetime1">
              <a:rPr lang="en-US" smtClean="0"/>
              <a:t>30-Mar-20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C9349-05DC-4C87-91CD-D7DD69225776}" type="slidenum">
              <a:rPr lang="en-US" smtClean="0"/>
              <a:t>‹#›</a:t>
            </a:fld>
            <a:endParaRPr lang="en-US"/>
          </a:p>
        </p:txBody>
      </p:sp>
    </p:spTree>
    <p:extLst>
      <p:ext uri="{BB962C8B-B14F-4D97-AF65-F5344CB8AC3E}">
        <p14:creationId xmlns:p14="http://schemas.microsoft.com/office/powerpoint/2010/main" val="4150420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D0FBBA-FC13-4BE1-83E0-24697EA983AD}" type="datetime1">
              <a:rPr lang="en-US" smtClean="0"/>
              <a:t>30-Mar-20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C9349-05DC-4C87-91CD-D7DD69225776}" type="slidenum">
              <a:rPr lang="en-US" smtClean="0"/>
              <a:t>‹#›</a:t>
            </a:fld>
            <a:endParaRPr lang="en-US"/>
          </a:p>
        </p:txBody>
      </p:sp>
    </p:spTree>
    <p:extLst>
      <p:ext uri="{BB962C8B-B14F-4D97-AF65-F5344CB8AC3E}">
        <p14:creationId xmlns:p14="http://schemas.microsoft.com/office/powerpoint/2010/main" val="3382422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672BD94-8CB5-4B92-83A4-F7BE0D6EB911}" type="datetime1">
              <a:rPr lang="en-US" smtClean="0"/>
              <a:t>30-Mar-20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C9349-05DC-4C87-91CD-D7DD69225776}" type="slidenum">
              <a:rPr lang="en-US" smtClean="0"/>
              <a:t>‹#›</a:t>
            </a:fld>
            <a:endParaRPr lang="en-US"/>
          </a:p>
        </p:txBody>
      </p:sp>
    </p:spTree>
    <p:extLst>
      <p:ext uri="{BB962C8B-B14F-4D97-AF65-F5344CB8AC3E}">
        <p14:creationId xmlns:p14="http://schemas.microsoft.com/office/powerpoint/2010/main" val="1611992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D43429-C784-445E-B748-4A0F0A98F67B}" type="datetime1">
              <a:rPr lang="en-US" smtClean="0"/>
              <a:t>30-Mar-20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C9349-05DC-4C87-91CD-D7DD69225776}" type="slidenum">
              <a:rPr lang="en-US" smtClean="0"/>
              <a:t>‹#›</a:t>
            </a:fld>
            <a:endParaRPr lang="en-US"/>
          </a:p>
        </p:txBody>
      </p:sp>
    </p:spTree>
    <p:extLst>
      <p:ext uri="{BB962C8B-B14F-4D97-AF65-F5344CB8AC3E}">
        <p14:creationId xmlns:p14="http://schemas.microsoft.com/office/powerpoint/2010/main" val="424099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308366-AE9C-4DA8-9652-39590FCC6550}" type="datetime1">
              <a:rPr lang="en-US" smtClean="0"/>
              <a:t>30-Mar-20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FC9349-05DC-4C87-91CD-D7DD69225776}" type="slidenum">
              <a:rPr lang="en-US" smtClean="0"/>
              <a:t>‹#›</a:t>
            </a:fld>
            <a:endParaRPr lang="en-US"/>
          </a:p>
        </p:txBody>
      </p:sp>
    </p:spTree>
    <p:extLst>
      <p:ext uri="{BB962C8B-B14F-4D97-AF65-F5344CB8AC3E}">
        <p14:creationId xmlns:p14="http://schemas.microsoft.com/office/powerpoint/2010/main" val="535955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D9CEA8-CD34-4CCF-8247-3E9C77B08963}" type="datetime1">
              <a:rPr lang="en-US" smtClean="0"/>
              <a:t>30-Mar-20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FC9349-05DC-4C87-91CD-D7DD69225776}" type="slidenum">
              <a:rPr lang="en-US" smtClean="0"/>
              <a:t>‹#›</a:t>
            </a:fld>
            <a:endParaRPr lang="en-US"/>
          </a:p>
        </p:txBody>
      </p:sp>
    </p:spTree>
    <p:extLst>
      <p:ext uri="{BB962C8B-B14F-4D97-AF65-F5344CB8AC3E}">
        <p14:creationId xmlns:p14="http://schemas.microsoft.com/office/powerpoint/2010/main" val="275198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92D13AC-A551-4A7A-8AFF-0509B3E9F3E2}" type="datetime1">
              <a:rPr lang="en-US" smtClean="0"/>
              <a:t>30-Mar-20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7FC9349-05DC-4C87-91CD-D7DD69225776}" type="slidenum">
              <a:rPr lang="en-US" smtClean="0"/>
              <a:t>‹#›</a:t>
            </a:fld>
            <a:endParaRPr lang="en-US"/>
          </a:p>
        </p:txBody>
      </p:sp>
    </p:spTree>
    <p:extLst>
      <p:ext uri="{BB962C8B-B14F-4D97-AF65-F5344CB8AC3E}">
        <p14:creationId xmlns:p14="http://schemas.microsoft.com/office/powerpoint/2010/main" val="4082467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80DB4AE-2EDD-41EF-A9D3-A050FBF98F17}" type="datetime1">
              <a:rPr lang="en-US" smtClean="0"/>
              <a:t>30-Mar-20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7FC9349-05DC-4C87-91CD-D7DD69225776}" type="slidenum">
              <a:rPr lang="en-US" smtClean="0"/>
              <a:t>‹#›</a:t>
            </a:fld>
            <a:endParaRPr lang="en-US"/>
          </a:p>
        </p:txBody>
      </p:sp>
    </p:spTree>
    <p:extLst>
      <p:ext uri="{BB962C8B-B14F-4D97-AF65-F5344CB8AC3E}">
        <p14:creationId xmlns:p14="http://schemas.microsoft.com/office/powerpoint/2010/main" val="415778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6B055725-A824-4F40-A8B9-98B6F316C7AA}" type="datetime1">
              <a:rPr lang="en-US" smtClean="0"/>
              <a:t>30-Mar-20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7FC9349-05DC-4C87-91CD-D7DD69225776}" type="slidenum">
              <a:rPr lang="en-US" smtClean="0"/>
              <a:t>‹#›</a:t>
            </a:fld>
            <a:endParaRPr lang="en-US"/>
          </a:p>
        </p:txBody>
      </p:sp>
    </p:spTree>
    <p:extLst>
      <p:ext uri="{BB962C8B-B14F-4D97-AF65-F5344CB8AC3E}">
        <p14:creationId xmlns:p14="http://schemas.microsoft.com/office/powerpoint/2010/main" val="1760267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979B943-F6F9-4CD4-B08D-8C6BD2480FC2}" type="datetime1">
              <a:rPr lang="en-US" smtClean="0"/>
              <a:t>30-Mar-20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FC9349-05DC-4C87-91CD-D7DD69225776}" type="slidenum">
              <a:rPr lang="en-US" smtClean="0"/>
              <a:t>‹#›</a:t>
            </a:fld>
            <a:endParaRPr lang="en-US"/>
          </a:p>
        </p:txBody>
      </p:sp>
    </p:spTree>
    <p:extLst>
      <p:ext uri="{BB962C8B-B14F-4D97-AF65-F5344CB8AC3E}">
        <p14:creationId xmlns:p14="http://schemas.microsoft.com/office/powerpoint/2010/main" val="1548638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E0ED38D-AA00-4ADD-A00F-A5BACE15F320}" type="datetime1">
              <a:rPr lang="en-US" smtClean="0"/>
              <a:t>30-Mar-20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7FC9349-05DC-4C87-91CD-D7DD69225776}" type="slidenum">
              <a:rPr lang="en-US" smtClean="0"/>
              <a:t>‹#›</a:t>
            </a:fld>
            <a:endParaRPr lang="en-US"/>
          </a:p>
        </p:txBody>
      </p:sp>
    </p:spTree>
    <p:extLst>
      <p:ext uri="{BB962C8B-B14F-4D97-AF65-F5344CB8AC3E}">
        <p14:creationId xmlns:p14="http://schemas.microsoft.com/office/powerpoint/2010/main" val="113686368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image" Target="../media/image31.jpeg"/><Relationship Id="rId7"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image" Target="../media/image33.png"/><Relationship Id="rId10" Type="http://schemas.openxmlformats.org/officeDocument/2006/relationships/image" Target="../media/image220.png"/><Relationship Id="rId4" Type="http://schemas.openxmlformats.org/officeDocument/2006/relationships/image" Target="../media/image32.jpeg"/></Relationships>
</file>

<file path=ppt/slides/_rels/slide18.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8" Type="http://schemas.openxmlformats.org/officeDocument/2006/relationships/comments" Target="../comments/comment6.xml"/><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2037" y="685798"/>
            <a:ext cx="7983538" cy="733426"/>
          </a:xfrm>
        </p:spPr>
        <p:txBody>
          <a:bodyPr>
            <a:normAutofit/>
          </a:bodyPr>
          <a:lstStyle/>
          <a:p>
            <a:pPr algn="ctr"/>
            <a:r>
              <a:rPr lang="en-IN" sz="1800" dirty="0"/>
              <a:t>Masters of Aerospace Engineering</a:t>
            </a:r>
            <a:br>
              <a:rPr lang="en-IN" sz="1800" dirty="0"/>
            </a:br>
            <a:r>
              <a:rPr lang="en-IN" sz="1800" dirty="0"/>
              <a:t>Research </a:t>
            </a:r>
            <a:r>
              <a:rPr lang="en-IN" sz="1800" dirty="0" smtClean="0"/>
              <a:t>Project</a:t>
            </a:r>
            <a:endParaRPr lang="en-IN" sz="1800" dirty="0"/>
          </a:p>
        </p:txBody>
      </p:sp>
      <p:sp>
        <p:nvSpPr>
          <p:cNvPr id="3" name="Subtitle 2"/>
          <p:cNvSpPr>
            <a:spLocks noGrp="1"/>
          </p:cNvSpPr>
          <p:nvPr>
            <p:ph type="subTitle" idx="1"/>
          </p:nvPr>
        </p:nvSpPr>
        <p:spPr>
          <a:xfrm>
            <a:off x="3123405" y="1609786"/>
            <a:ext cx="6400800" cy="1947333"/>
          </a:xfrm>
        </p:spPr>
        <p:txBody>
          <a:bodyPr>
            <a:normAutofit/>
          </a:bodyPr>
          <a:lstStyle/>
          <a:p>
            <a:pPr algn="ctr"/>
            <a:r>
              <a:rPr lang="en-US" sz="3600" b="1" dirty="0"/>
              <a:t>Numerical Analysis and Optimization of a Morphing Wing</a:t>
            </a:r>
            <a:endParaRPr lang="en-US" sz="3600" b="1" dirty="0"/>
          </a:p>
        </p:txBody>
      </p:sp>
      <p:sp>
        <p:nvSpPr>
          <p:cNvPr id="4" name="Date Placeholder 3"/>
          <p:cNvSpPr>
            <a:spLocks noGrp="1"/>
          </p:cNvSpPr>
          <p:nvPr>
            <p:ph type="dt" sz="half" idx="10"/>
          </p:nvPr>
        </p:nvSpPr>
        <p:spPr/>
        <p:txBody>
          <a:bodyPr/>
          <a:lstStyle/>
          <a:p>
            <a:r>
              <a:rPr lang="en-US" dirty="0" smtClean="0"/>
              <a:t>27-Mar-20</a:t>
            </a:r>
            <a:endParaRPr lang="en-US" dirty="0"/>
          </a:p>
        </p:txBody>
      </p:sp>
      <p:sp>
        <p:nvSpPr>
          <p:cNvPr id="7" name="Slide Number Placeholder 6"/>
          <p:cNvSpPr>
            <a:spLocks noGrp="1"/>
          </p:cNvSpPr>
          <p:nvPr>
            <p:ph type="sldNum" sz="quarter" idx="12"/>
          </p:nvPr>
        </p:nvSpPr>
        <p:spPr>
          <a:xfrm>
            <a:off x="10163408" y="420503"/>
            <a:ext cx="1142245" cy="669925"/>
          </a:xfrm>
        </p:spPr>
        <p:txBody>
          <a:bodyPr/>
          <a:lstStyle/>
          <a:p>
            <a:fld id="{F7FC9349-05DC-4C87-91CD-D7DD69225776}" type="slidenum">
              <a:rPr lang="en-US" smtClean="0"/>
              <a:t>1</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512" y="213946"/>
            <a:ext cx="1785232" cy="1083041"/>
          </a:xfrm>
          <a:prstGeom prst="rect">
            <a:avLst/>
          </a:prstGeom>
        </p:spPr>
      </p:pic>
      <p:sp>
        <p:nvSpPr>
          <p:cNvPr id="6" name="TextBox 5"/>
          <p:cNvSpPr txBox="1"/>
          <p:nvPr/>
        </p:nvSpPr>
        <p:spPr>
          <a:xfrm>
            <a:off x="2651918" y="3743325"/>
            <a:ext cx="7343775" cy="2308324"/>
          </a:xfrm>
          <a:prstGeom prst="rect">
            <a:avLst/>
          </a:prstGeom>
          <a:noFill/>
        </p:spPr>
        <p:txBody>
          <a:bodyPr wrap="square" rtlCol="0">
            <a:spAutoFit/>
          </a:bodyPr>
          <a:lstStyle/>
          <a:p>
            <a:pPr algn="ctr"/>
            <a:r>
              <a:rPr lang="en-US" sz="2400" dirty="0" smtClean="0">
                <a:solidFill>
                  <a:srgbClr val="00B0F0"/>
                </a:solidFill>
              </a:rPr>
              <a:t>By:</a:t>
            </a:r>
          </a:p>
          <a:p>
            <a:pPr algn="ctr"/>
            <a:r>
              <a:rPr lang="en-US" sz="2400" dirty="0" smtClean="0">
                <a:solidFill>
                  <a:srgbClr val="00B0F0"/>
                </a:solidFill>
              </a:rPr>
              <a:t>Prajwal Karinja Haridas</a:t>
            </a:r>
          </a:p>
          <a:p>
            <a:pPr algn="ctr"/>
            <a:endParaRPr lang="en-US" sz="2400" dirty="0">
              <a:solidFill>
                <a:srgbClr val="00B0F0"/>
              </a:solidFill>
            </a:endParaRPr>
          </a:p>
          <a:p>
            <a:pPr algn="ctr"/>
            <a:r>
              <a:rPr lang="en-US" sz="2400" dirty="0" smtClean="0">
                <a:solidFill>
                  <a:srgbClr val="00B0F0"/>
                </a:solidFill>
              </a:rPr>
              <a:t>Tutors:</a:t>
            </a:r>
          </a:p>
          <a:p>
            <a:pPr algn="ctr"/>
            <a:r>
              <a:rPr lang="en-US" sz="2400" dirty="0" smtClean="0">
                <a:solidFill>
                  <a:srgbClr val="00B0F0"/>
                </a:solidFill>
              </a:rPr>
              <a:t>Joseph Morlier</a:t>
            </a:r>
          </a:p>
          <a:p>
            <a:pPr algn="ctr"/>
            <a:r>
              <a:rPr lang="en-US" sz="2400" dirty="0" smtClean="0">
                <a:solidFill>
                  <a:srgbClr val="00B0F0"/>
                </a:solidFill>
              </a:rPr>
              <a:t>Simone Coniglio</a:t>
            </a:r>
          </a:p>
        </p:txBody>
      </p:sp>
    </p:spTree>
    <p:extLst>
      <p:ext uri="{BB962C8B-B14F-4D97-AF65-F5344CB8AC3E}">
        <p14:creationId xmlns:p14="http://schemas.microsoft.com/office/powerpoint/2010/main" val="5170251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44874" y="1314405"/>
                <a:ext cx="8163698" cy="5543595"/>
              </a:xfrm>
            </p:spPr>
            <p:txBody>
              <a:bodyPr>
                <a:normAutofit/>
              </a:bodyPr>
              <a:lstStyle/>
              <a:p>
                <a:pPr marL="285750" lvl="1">
                  <a:buClr>
                    <a:schemeClr val="bg1"/>
                  </a:buClr>
                  <a:buSzPct val="85000"/>
                  <a:buFont typeface="Arial" panose="020B0604020202020204" pitchFamily="34" charset="0"/>
                  <a:buChar char="•"/>
                </a:pPr>
                <a:r>
                  <a:rPr lang="en-US" dirty="0" smtClean="0"/>
                  <a:t>In </a:t>
                </a:r>
                <a:r>
                  <a:rPr lang="en-US" dirty="0" smtClean="0"/>
                  <a:t>GP, </a:t>
                </a:r>
                <a:r>
                  <a:rPr lang="en-US" dirty="0"/>
                  <a:t>the distance between the element central point and the component surface is calculated. </a:t>
                </a:r>
                <a:endParaRPr lang="en-US" dirty="0" smtClean="0"/>
              </a:p>
              <a:p>
                <a:pPr marL="285750" lvl="1">
                  <a:buClr>
                    <a:schemeClr val="bg1"/>
                  </a:buClr>
                  <a:buSzPct val="85000"/>
                  <a:buFont typeface="Arial" panose="020B0604020202020204" pitchFamily="34" charset="0"/>
                  <a:buChar char="•"/>
                </a:pPr>
                <a:r>
                  <a:rPr lang="en-US" dirty="0" smtClean="0"/>
                  <a:t>The local volume fraction is the fraction of the material inside the window to the total window.</a:t>
                </a:r>
              </a:p>
              <a:p>
                <a:pPr marL="0" lvl="1" indent="0">
                  <a:buClr>
                    <a:schemeClr val="bg1"/>
                  </a:buClr>
                  <a:buSzPct val="85000"/>
                  <a:buNone/>
                </a:pPr>
                <a14:m>
                  <m:oMathPara xmlns:m="http://schemas.openxmlformats.org/officeDocument/2006/math">
                    <m:oMathParaPr>
                      <m:jc m:val="center"/>
                    </m:oMathParaPr>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𝑖</m:t>
                          </m:r>
                        </m:sub>
                        <m:sup>
                          <m:r>
                            <a:rPr lang="en-US" b="0" i="1" smtClean="0">
                              <a:latin typeface="Cambria Math" panose="02040503050406030204" pitchFamily="18" charset="0"/>
                            </a:rPr>
                            <m:t>𝑒𝑙</m:t>
                          </m:r>
                        </m:sup>
                      </m:sSubSup>
                      <m:r>
                        <a:rPr lang="en-US" b="0" i="1" smtClean="0">
                          <a:latin typeface="Cambria Math" panose="02040503050406030204" pitchFamily="18" charset="0"/>
                        </a:rPr>
                        <m:t>= </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𝑩</m:t>
                                  </m:r>
                                </m:e>
                                <m:sub>
                                  <m:r>
                                    <a:rPr lang="en-US" b="0" i="1" smtClean="0">
                                      <a:latin typeface="Cambria Math" panose="02040503050406030204" pitchFamily="18" charset="0"/>
                                    </a:rPr>
                                    <m:t>𝑃</m:t>
                                  </m:r>
                                </m:sub>
                                <m:sup>
                                  <m:r>
                                    <a:rPr lang="en-US" b="0" i="1" smtClean="0">
                                      <a:latin typeface="Cambria Math" panose="02040503050406030204" pitchFamily="18" charset="0"/>
                                    </a:rPr>
                                    <m:t>𝑟</m:t>
                                  </m:r>
                                </m:sup>
                              </m:sSubSup>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𝑖</m:t>
                                  </m:r>
                                </m:sub>
                              </m:sSub>
                            </m:e>
                          </m:d>
                        </m:num>
                        <m:den>
                          <m:d>
                            <m:dPr>
                              <m:begChr m:val="|"/>
                              <m:endChr m:val="|"/>
                              <m:ctrlPr>
                                <a:rPr lang="en-US" b="0" i="1" smtClean="0">
                                  <a:latin typeface="Cambria Math" panose="02040503050406030204" pitchFamily="18" charset="0"/>
                                </a:rPr>
                              </m:ctrlPr>
                            </m:dPr>
                            <m:e>
                              <m:sSubSup>
                                <m:sSubSupPr>
                                  <m:ctrlPr>
                                    <a:rPr lang="en-US" i="1">
                                      <a:latin typeface="Cambria Math" panose="02040503050406030204" pitchFamily="18" charset="0"/>
                                    </a:rPr>
                                  </m:ctrlPr>
                                </m:sSubSupPr>
                                <m:e>
                                  <m:r>
                                    <a:rPr lang="en-US" b="1" i="1">
                                      <a:latin typeface="Cambria Math" panose="02040503050406030204" pitchFamily="18" charset="0"/>
                                    </a:rPr>
                                    <m:t>𝑩</m:t>
                                  </m:r>
                                </m:e>
                                <m:sub>
                                  <m:r>
                                    <a:rPr lang="en-US" i="1">
                                      <a:latin typeface="Cambria Math" panose="02040503050406030204" pitchFamily="18" charset="0"/>
                                    </a:rPr>
                                    <m:t>𝑃</m:t>
                                  </m:r>
                                </m:sub>
                                <m:sup>
                                  <m:r>
                                    <a:rPr lang="en-US" i="1">
                                      <a:latin typeface="Cambria Math" panose="02040503050406030204" pitchFamily="18" charset="0"/>
                                    </a:rPr>
                                    <m:t>𝑟</m:t>
                                  </m:r>
                                </m:sup>
                              </m:sSubSup>
                            </m:e>
                          </m:d>
                        </m:den>
                      </m:f>
                    </m:oMath>
                  </m:oMathPara>
                </a14:m>
                <a:endParaRPr lang="en-US" dirty="0" smtClean="0"/>
              </a:p>
              <a:p>
                <a:pPr marL="0" lvl="1" indent="0">
                  <a:buClr>
                    <a:schemeClr val="bg1"/>
                  </a:buClr>
                  <a:buSzPct val="85000"/>
                  <a:buNone/>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𝐷</m:t>
                          </m:r>
                        </m:e>
                        <m:sub>
                          <m:r>
                            <a:rPr lang="en-US" i="1">
                              <a:latin typeface="Cambria Math" panose="02040503050406030204" pitchFamily="18" charset="0"/>
                            </a:rPr>
                            <m:t>𝑔</m:t>
                          </m:r>
                        </m:sub>
                        <m:sup>
                          <m:r>
                            <a:rPr lang="en-US" b="0" i="1" smtClean="0">
                              <a:latin typeface="Cambria Math" panose="02040503050406030204" pitchFamily="18" charset="0"/>
                            </a:rPr>
                            <m:t>𝐺𝑃</m:t>
                          </m:r>
                        </m:sup>
                      </m:sSubSup>
                      <m:r>
                        <a:rPr lang="en-US" i="1">
                          <a:latin typeface="Cambria Math" panose="02040503050406030204" pitchFamily="18" charset="0"/>
                        </a:rPr>
                        <m:t>= </m:t>
                      </m:r>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𝑔</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𝑟</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𝑟</m:t>
                          </m:r>
                        </m:e>
                      </m:d>
                    </m:oMath>
                  </m:oMathPara>
                </a14:m>
                <a:endParaRPr lang="en-US" dirty="0" smtClean="0"/>
              </a:p>
              <a:p>
                <a:pPr marL="0" lvl="1" indent="0" algn="ctr">
                  <a:buClr>
                    <a:schemeClr val="bg1"/>
                  </a:buClr>
                  <a:buSzPct val="85000"/>
                  <a:buNone/>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𝑔</m:t>
                          </m:r>
                        </m:sub>
                        <m:sup>
                          <m:r>
                            <a:rPr lang="en-US" b="0" i="1" smtClean="0">
                              <a:latin typeface="Cambria Math" panose="02040503050406030204" pitchFamily="18" charset="0"/>
                            </a:rPr>
                            <m:t>𝐺𝑃</m:t>
                          </m:r>
                        </m:sup>
                      </m:sSubSup>
                      <m:r>
                        <a:rPr lang="en-US" b="0" i="1" smtClean="0">
                          <a:latin typeface="Cambria Math" panose="02040503050406030204" pitchFamily="18" charset="0"/>
                        </a:rPr>
                        <m:t>=2</m:t>
                      </m:r>
                      <m:r>
                        <a:rPr lang="en-US" b="0" i="1" smtClean="0">
                          <a:latin typeface="Cambria Math" panose="02040503050406030204" pitchFamily="18" charset="0"/>
                        </a:rPr>
                        <m:t>𝑟</m:t>
                      </m:r>
                    </m:oMath>
                  </m:oMathPara>
                </a14:m>
                <a:endParaRPr lang="en-US" dirty="0" smtClean="0"/>
              </a:p>
              <a:p>
                <a:pPr marL="285750" lvl="1">
                  <a:buClr>
                    <a:schemeClr val="bg1"/>
                  </a:buClr>
                  <a:buSzPct val="85000"/>
                  <a:buFont typeface="Arial" panose="020B0604020202020204" pitchFamily="34" charset="0"/>
                  <a:buChar char="•"/>
                </a:pPr>
                <a14:m>
                  <m:oMath xmlns:m="http://schemas.openxmlformats.org/officeDocument/2006/math">
                    <m:r>
                      <a:rPr lang="en-US" i="1">
                        <a:latin typeface="Cambria Math" panose="02040503050406030204" pitchFamily="18" charset="0"/>
                      </a:rPr>
                      <m:t>𝑤</m:t>
                    </m:r>
                    <m:d>
                      <m:dPr>
                        <m:ctrlPr>
                          <a:rPr lang="en-US" i="1">
                            <a:latin typeface="Cambria Math" panose="02040503050406030204" pitchFamily="18" charset="0"/>
                          </a:rPr>
                        </m:ctrlPr>
                      </m:dPr>
                      <m:e>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𝜀</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1, </m:t>
                            </m:r>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rPr>
                              <m:t>𝑣</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r>
                              <a:rPr lang="en-US" i="1">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3</m:t>
                                </m:r>
                              </m:sub>
                            </m:sSub>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3</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𝑣</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0 </m:t>
                                </m:r>
                              </m:sub>
                            </m:sSub>
                            <m:r>
                              <a:rPr lang="en-US" i="1">
                                <a:latin typeface="Cambria Math" panose="02040503050406030204" pitchFamily="18" charset="0"/>
                              </a:rPr>
                              <m:t>, </m:t>
                            </m:r>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rPr>
                              <m:t>𝑙</m:t>
                            </m:r>
                            <m:r>
                              <a:rPr lang="en-US" i="1">
                                <a:latin typeface="Cambria Math" panose="02040503050406030204" pitchFamily="18" charset="0"/>
                              </a:rPr>
                              <m:t>&lt;</m:t>
                            </m:r>
                            <m:r>
                              <a:rPr lang="en-US" i="1">
                                <a:latin typeface="Cambria Math" panose="02040503050406030204" pitchFamily="18" charset="0"/>
                              </a:rPr>
                              <m:t>𝑣</m:t>
                            </m:r>
                            <m:r>
                              <a:rPr lang="en-US" i="1">
                                <a:latin typeface="Cambria Math" panose="02040503050406030204" pitchFamily="18" charset="0"/>
                              </a:rPr>
                              <m:t>&lt;</m:t>
                            </m:r>
                            <m:r>
                              <a:rPr lang="en-US" i="1">
                                <a:latin typeface="Cambria Math" panose="02040503050406030204" pitchFamily="18" charset="0"/>
                              </a:rPr>
                              <m:t>𝑢</m:t>
                            </m:r>
                            <m:r>
                              <a:rPr lang="en-US" i="1">
                                <a:latin typeface="Cambria Math" panose="02040503050406030204" pitchFamily="18" charset="0"/>
                              </a:rPr>
                              <m:t>,</m:t>
                            </m:r>
                          </m:e>
                          <m:e>
                            <m:r>
                              <a:rPr lang="en-US" i="1">
                                <a:latin typeface="Cambria Math" panose="02040503050406030204" pitchFamily="18" charset="0"/>
                              </a:rPr>
                              <m:t>0, </m:t>
                            </m:r>
                            <m:r>
                              <a:rPr lang="en-US" i="1">
                                <a:latin typeface="Cambria Math" panose="02040503050406030204" pitchFamily="18" charset="0"/>
                              </a:rPr>
                              <m:t>𝑜𝑡h𝑒𝑟𝑤𝑖𝑠𝑒</m:t>
                            </m:r>
                          </m:e>
                        </m:eqArr>
                      </m:e>
                    </m:d>
                  </m:oMath>
                </a14:m>
                <a:endParaRPr lang="en-US" dirty="0"/>
              </a:p>
              <a:p>
                <a:pPr marL="0" lvl="1" indent="0">
                  <a:buClr>
                    <a:schemeClr val="bg1"/>
                  </a:buClr>
                  <a:buSzPct val="85000"/>
                  <a:buNone/>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𝐷</m:t>
                          </m:r>
                        </m:e>
                        <m:sub>
                          <m:r>
                            <a:rPr lang="en-US" i="1">
                              <a:latin typeface="Cambria Math" panose="02040503050406030204" pitchFamily="18" charset="0"/>
                            </a:rPr>
                            <m:t>𝑔</m:t>
                          </m:r>
                        </m:sub>
                        <m:sup>
                          <m:r>
                            <a:rPr lang="en-US" i="1">
                              <a:latin typeface="Cambria Math" panose="02040503050406030204" pitchFamily="18" charset="0"/>
                            </a:rPr>
                            <m:t>𝑀𝑁𝐴</m:t>
                          </m:r>
                        </m:sup>
                      </m:sSubSup>
                      <m:r>
                        <a:rPr lang="en-US" i="1">
                          <a:latin typeface="Cambria Math" panose="02040503050406030204" pitchFamily="18" charset="0"/>
                        </a:rPr>
                        <m:t>= </m:t>
                      </m:r>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𝑔</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h</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𝜀</m:t>
                              </m:r>
                            </m:num>
                            <m:den>
                              <m:r>
                                <a:rPr lang="en-US" i="1">
                                  <a:latin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h</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𝜀</m:t>
                              </m:r>
                            </m:num>
                            <m:den>
                              <m:r>
                                <a:rPr lang="en-US" i="1">
                                  <a:latin typeface="Cambria Math" panose="02040503050406030204" pitchFamily="18" charset="0"/>
                                </a:rPr>
                                <m:t>2</m:t>
                              </m:r>
                            </m:den>
                          </m:f>
                        </m:e>
                      </m:d>
                    </m:oMath>
                  </m:oMathPara>
                </a14:m>
                <a:endParaRPr lang="en-US" dirty="0"/>
              </a:p>
              <a:p>
                <a:pPr marL="0" lvl="1" indent="0" algn="ctr">
                  <a:buClr>
                    <a:schemeClr val="bg1"/>
                  </a:buClr>
                  <a:buSzPct val="85000"/>
                  <a:buNone/>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𝑔</m:t>
                          </m:r>
                        </m:sub>
                        <m:sup>
                          <m:r>
                            <a:rPr lang="en-US" b="0" i="1" smtClean="0">
                              <a:latin typeface="Cambria Math" panose="02040503050406030204" pitchFamily="18" charset="0"/>
                            </a:rPr>
                            <m:t>𝑀𝑁𝐴</m:t>
                          </m:r>
                        </m:sup>
                      </m:sSub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𝜀</m:t>
                      </m:r>
                    </m:oMath>
                  </m:oMathPara>
                </a14:m>
                <a:endParaRPr lang="en-US" dirty="0"/>
              </a:p>
              <a:p>
                <a:pPr marL="285750" lvl="1">
                  <a:buClr>
                    <a:schemeClr val="bg1"/>
                  </a:buClr>
                  <a:buSzPct val="85000"/>
                  <a:buFont typeface="Arial" panose="020B0604020202020204" pitchFamily="34" charset="0"/>
                  <a:buChar char="•"/>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44874" y="1314405"/>
                <a:ext cx="8163698" cy="5543595"/>
              </a:xfrm>
              <a:blipFill>
                <a:blip r:embed="rId2"/>
                <a:stretch>
                  <a:fillRect l="-224" t="-6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10363200" y="5561058"/>
            <a:ext cx="1142245" cy="669925"/>
          </a:xfrm>
        </p:spPr>
        <p:txBody>
          <a:bodyPr/>
          <a:lstStyle/>
          <a:p>
            <a:fld id="{F7FC9349-05DC-4C87-91CD-D7DD69225776}" type="slidenum">
              <a:rPr lang="en-US" smtClean="0"/>
              <a:t>10</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8572" y="1972027"/>
            <a:ext cx="3352471" cy="2861739"/>
          </a:xfrm>
          <a:prstGeom prst="rect">
            <a:avLst/>
          </a:prstGeom>
        </p:spPr>
      </p:pic>
    </p:spTree>
    <p:extLst>
      <p:ext uri="{BB962C8B-B14F-4D97-AF65-F5344CB8AC3E}">
        <p14:creationId xmlns:p14="http://schemas.microsoft.com/office/powerpoint/2010/main" val="4026724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01628" y="1063416"/>
                <a:ext cx="8163698" cy="5216797"/>
              </a:xfrm>
            </p:spPr>
            <p:txBody>
              <a:bodyPr>
                <a:normAutofit/>
              </a:bodyPr>
              <a:lstStyle/>
              <a:p>
                <a:pPr marL="285750" lvl="1">
                  <a:buClr>
                    <a:schemeClr val="bg1"/>
                  </a:buClr>
                  <a:buSzPct val="85000"/>
                  <a:buFont typeface="Arial" panose="020B0604020202020204" pitchFamily="34" charset="0"/>
                  <a:buChar char="•"/>
                </a:pPr>
                <a:r>
                  <a:rPr lang="en-US" dirty="0" smtClean="0"/>
                  <a:t>In GGP, round </a:t>
                </a:r>
                <a:r>
                  <a:rPr lang="en-US" dirty="0" smtClean="0"/>
                  <a:t>ended bars are used as the geometric primitives.</a:t>
                </a:r>
                <a:endParaRPr lang="en-US" dirty="0"/>
              </a:p>
              <a:p>
                <a:pPr marL="285750" lvl="1">
                  <a:buClr>
                    <a:schemeClr val="bg1"/>
                  </a:buClr>
                  <a:buSzPct val="85000"/>
                  <a:buFont typeface="Arial" panose="020B0604020202020204" pitchFamily="34" charset="0"/>
                  <a:buChar char="•"/>
                </a:pPr>
                <a:r>
                  <a:rPr lang="en-US" dirty="0" smtClean="0"/>
                  <a:t>A regular approximation of </a:t>
                </a:r>
                <a14:m>
                  <m:oMath xmlns:m="http://schemas.openxmlformats.org/officeDocument/2006/math">
                    <m:r>
                      <a:rPr lang="en-US" i="1">
                        <a:latin typeface="Cambria Math" panose="02040503050406030204" pitchFamily="18" charset="0"/>
                        <a:ea typeface="Cambria Math" panose="02040503050406030204" pitchFamily="18" charset="0"/>
                      </a:rPr>
                      <m:t>𝛾</m:t>
                    </m:r>
                  </m:oMath>
                </a14:m>
                <a:r>
                  <a:rPr lang="en-US" dirty="0" smtClean="0"/>
                  <a:t> is chosen in order to improve the functions regularity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d>
                      <m:dPr>
                        <m:ctrlPr>
                          <a:rPr lang="en-US" i="1" smtClean="0">
                            <a:latin typeface="Cambria Math" panose="02040503050406030204" pitchFamily="18" charset="0"/>
                          </a:rPr>
                        </m:ctrlPr>
                      </m:dPr>
                      <m:e>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𝑔</m:t>
                                </m:r>
                              </m:sub>
                            </m:sSub>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𝑟</m:t>
                            </m:r>
                          </m:e>
                        </m:d>
                      </m:e>
                    </m:d>
                  </m:oMath>
                </a14:m>
                <a:endParaRPr lang="en-US" dirty="0" smtClean="0"/>
              </a:p>
              <a:p>
                <a:pPr marL="0" lvl="1" indent="0" algn="ctr">
                  <a:buClr>
                    <a:schemeClr val="bg1"/>
                  </a:buClr>
                  <a:buSzPct val="85000"/>
                  <a:buNone/>
                </a:pPr>
                <a14:m>
                  <m:oMathPara xmlns:m="http://schemas.openxmlformats.org/officeDocument/2006/math">
                    <m:oMathParaPr>
                      <m:jc m:val="centerGroup"/>
                    </m:oMathParaPr>
                    <m:oMath xmlns:m="http://schemas.openxmlformats.org/officeDocument/2006/math">
                      <m:d>
                        <m:dPr>
                          <m:begChr m:val="{"/>
                          <m:endChr m:val=""/>
                          <m:ctrlPr>
                            <a:rPr lang="en-US" sz="2100" i="1" smtClean="0">
                              <a:latin typeface="Cambria Math" panose="02040503050406030204" pitchFamily="18" charset="0"/>
                            </a:rPr>
                          </m:ctrlPr>
                        </m:dPr>
                        <m:e>
                          <m:eqArr>
                            <m:eqArrPr>
                              <m:ctrlPr>
                                <a:rPr lang="en-US" sz="2100" i="1" smtClean="0">
                                  <a:latin typeface="Cambria Math" panose="02040503050406030204" pitchFamily="18" charset="0"/>
                                </a:rPr>
                              </m:ctrlPr>
                            </m:eqArrPr>
                            <m:e>
                              <m:r>
                                <a:rPr lang="en-US" sz="2100" b="0" i="1" smtClean="0">
                                  <a:latin typeface="Cambria Math" panose="02040503050406030204" pitchFamily="18" charset="0"/>
                                </a:rPr>
                                <m:t>0</m:t>
                              </m:r>
                              <m:r>
                                <a:rPr lang="en-US" sz="2100" b="0" i="1" smtClean="0">
                                  <a:latin typeface="Cambria Math" panose="02040503050406030204" pitchFamily="18" charset="0"/>
                                  <a:ea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𝑊</m:t>
                                  </m:r>
                                </m:e>
                                <m:sub>
                                  <m:r>
                                    <a:rPr lang="en-US" sz="2100" i="1">
                                      <a:latin typeface="Cambria Math" panose="02040503050406030204" pitchFamily="18" charset="0"/>
                                    </a:rPr>
                                    <m:t>𝑖</m:t>
                                  </m:r>
                                </m:sub>
                              </m:sSub>
                              <m:d>
                                <m:dPr>
                                  <m:ctrlPr>
                                    <a:rPr lang="en-US" sz="2100" i="1">
                                      <a:latin typeface="Cambria Math" panose="02040503050406030204" pitchFamily="18" charset="0"/>
                                    </a:rPr>
                                  </m:ctrlPr>
                                </m:dPr>
                                <m:e>
                                  <m:d>
                                    <m:dPr>
                                      <m:begChr m:val="{"/>
                                      <m:endChr m:val="}"/>
                                      <m:ctrlPr>
                                        <a:rPr lang="en-US" sz="2100" i="1">
                                          <a:latin typeface="Cambria Math" panose="02040503050406030204" pitchFamily="18" charset="0"/>
                                        </a:rPr>
                                      </m:ctrlPr>
                                    </m:dPr>
                                    <m:e>
                                      <m:sSub>
                                        <m:sSubPr>
                                          <m:ctrlPr>
                                            <a:rPr lang="en-US" sz="2100" i="1">
                                              <a:latin typeface="Cambria Math" panose="02040503050406030204" pitchFamily="18" charset="0"/>
                                            </a:rPr>
                                          </m:ctrlPr>
                                        </m:sSubPr>
                                        <m:e>
                                          <m:r>
                                            <a:rPr lang="en-US" sz="2100" i="1">
                                              <a:latin typeface="Cambria Math" panose="02040503050406030204" pitchFamily="18" charset="0"/>
                                            </a:rPr>
                                            <m:t>𝑋</m:t>
                                          </m:r>
                                        </m:e>
                                        <m:sub>
                                          <m:r>
                                            <a:rPr lang="en-US" sz="2100" i="1">
                                              <a:latin typeface="Cambria Math" panose="02040503050406030204" pitchFamily="18" charset="0"/>
                                            </a:rPr>
                                            <m:t>𝑔</m:t>
                                          </m:r>
                                        </m:sub>
                                      </m:sSub>
                                    </m:e>
                                  </m:d>
                                  <m:r>
                                    <a:rPr lang="en-US" sz="2100" i="1">
                                      <a:latin typeface="Cambria Math" panose="02040503050406030204" pitchFamily="18" charset="0"/>
                                    </a:rPr>
                                    <m:t>,</m:t>
                                  </m:r>
                                  <m:d>
                                    <m:dPr>
                                      <m:begChr m:val="{"/>
                                      <m:endChr m:val="}"/>
                                      <m:ctrlPr>
                                        <a:rPr lang="en-US" sz="2100" i="1">
                                          <a:latin typeface="Cambria Math" panose="02040503050406030204" pitchFamily="18" charset="0"/>
                                        </a:rPr>
                                      </m:ctrlPr>
                                    </m:dPr>
                                    <m:e>
                                      <m:sSub>
                                        <m:sSubPr>
                                          <m:ctrlPr>
                                            <a:rPr lang="en-US" sz="2100" i="1">
                                              <a:latin typeface="Cambria Math" panose="02040503050406030204" pitchFamily="18" charset="0"/>
                                            </a:rPr>
                                          </m:ctrlPr>
                                        </m:sSubPr>
                                        <m:e>
                                          <m:r>
                                            <a:rPr lang="en-US" sz="2100" i="1">
                                              <a:latin typeface="Cambria Math" panose="02040503050406030204" pitchFamily="18" charset="0"/>
                                            </a:rPr>
                                            <m:t>𝑋</m:t>
                                          </m:r>
                                        </m:e>
                                        <m:sub>
                                          <m:r>
                                            <a:rPr lang="en-US" sz="2100" i="1">
                                              <a:latin typeface="Cambria Math" panose="02040503050406030204" pitchFamily="18" charset="0"/>
                                            </a:rPr>
                                            <m:t>𝑖</m:t>
                                          </m:r>
                                        </m:sub>
                                      </m:sSub>
                                    </m:e>
                                  </m:d>
                                  <m:r>
                                    <a:rPr lang="en-US" sz="2100" i="1">
                                      <a:latin typeface="Cambria Math" panose="02040503050406030204" pitchFamily="18" charset="0"/>
                                    </a:rPr>
                                    <m:t>,</m:t>
                                  </m:r>
                                  <m:d>
                                    <m:dPr>
                                      <m:begChr m:val="{"/>
                                      <m:endChr m:val="}"/>
                                      <m:ctrlPr>
                                        <a:rPr lang="en-US" sz="2100" i="1">
                                          <a:latin typeface="Cambria Math" panose="02040503050406030204" pitchFamily="18" charset="0"/>
                                        </a:rPr>
                                      </m:ctrlPr>
                                    </m:dPr>
                                    <m:e>
                                      <m:r>
                                        <a:rPr lang="en-US" sz="2100" i="1">
                                          <a:latin typeface="Cambria Math" panose="02040503050406030204" pitchFamily="18" charset="0"/>
                                        </a:rPr>
                                        <m:t>𝑟</m:t>
                                      </m:r>
                                    </m:e>
                                  </m:d>
                                </m:e>
                              </m:d>
                              <m:r>
                                <a:rPr lang="en-US" sz="2100" i="1" smtClean="0">
                                  <a:latin typeface="Cambria Math" panose="02040503050406030204" pitchFamily="18" charset="0"/>
                                  <a:ea typeface="Cambria Math" panose="02040503050406030204" pitchFamily="18" charset="0"/>
                                </a:rPr>
                                <m:t>≤</m:t>
                              </m:r>
                              <m:r>
                                <a:rPr lang="en-US" sz="2100" b="0" i="1" smtClean="0">
                                  <a:latin typeface="Cambria Math" panose="02040503050406030204" pitchFamily="18" charset="0"/>
                                  <a:ea typeface="Cambria Math" panose="02040503050406030204" pitchFamily="18" charset="0"/>
                                </a:rPr>
                                <m:t>1</m:t>
                              </m:r>
                            </m:e>
                            <m:e>
                              <m:sSub>
                                <m:sSubPr>
                                  <m:ctrlPr>
                                    <a:rPr lang="en-US" sz="2100" i="1" smtClean="0">
                                      <a:latin typeface="Cambria Math" panose="02040503050406030204" pitchFamily="18" charset="0"/>
                                    </a:rPr>
                                  </m:ctrlPr>
                                </m:sSubPr>
                                <m:e>
                                  <m:r>
                                    <a:rPr lang="en-US" sz="2100" b="0" i="1" smtClean="0">
                                      <a:latin typeface="Cambria Math" panose="02040503050406030204" pitchFamily="18" charset="0"/>
                                    </a:rPr>
                                    <m:t>𝑙𝑖𝑚</m:t>
                                  </m:r>
                                </m:e>
                                <m:sub>
                                  <m:r>
                                    <a:rPr lang="en-US" sz="2100" b="0" i="1" smtClean="0">
                                      <a:latin typeface="Cambria Math" panose="02040503050406030204" pitchFamily="18" charset="0"/>
                                    </a:rPr>
                                    <m:t>𝑟</m:t>
                                  </m:r>
                                  <m:r>
                                    <a:rPr lang="en-US" sz="2100" b="0" i="1" smtClean="0">
                                      <a:latin typeface="Cambria Math" panose="02040503050406030204" pitchFamily="18" charset="0"/>
                                      <a:ea typeface="Cambria Math" panose="02040503050406030204" pitchFamily="18" charset="0"/>
                                    </a:rPr>
                                    <m:t>→</m:t>
                                  </m:r>
                                  <m:r>
                                    <a:rPr lang="en-US" sz="2100" b="0" i="1" smtClean="0">
                                      <a:latin typeface="Cambria Math" panose="02040503050406030204" pitchFamily="18" charset="0"/>
                                      <a:ea typeface="Cambria Math" panose="02040503050406030204" pitchFamily="18" charset="0"/>
                                    </a:rPr>
                                    <m:t>𝜆</m:t>
                                  </m:r>
                                </m:sub>
                              </m:sSub>
                              <m:sSub>
                                <m:sSubPr>
                                  <m:ctrlPr>
                                    <a:rPr lang="en-US" sz="2100" i="1">
                                      <a:latin typeface="Cambria Math" panose="02040503050406030204" pitchFamily="18" charset="0"/>
                                    </a:rPr>
                                  </m:ctrlPr>
                                </m:sSubPr>
                                <m:e>
                                  <m:r>
                                    <a:rPr lang="en-US" sz="2100" i="1">
                                      <a:latin typeface="Cambria Math" panose="02040503050406030204" pitchFamily="18" charset="0"/>
                                    </a:rPr>
                                    <m:t>𝑊</m:t>
                                  </m:r>
                                </m:e>
                                <m:sub>
                                  <m:r>
                                    <a:rPr lang="en-US" sz="2100" i="1">
                                      <a:latin typeface="Cambria Math" panose="02040503050406030204" pitchFamily="18" charset="0"/>
                                    </a:rPr>
                                    <m:t>𝑖</m:t>
                                  </m:r>
                                </m:sub>
                              </m:sSub>
                              <m:d>
                                <m:dPr>
                                  <m:ctrlPr>
                                    <a:rPr lang="en-US" sz="2100" i="1">
                                      <a:latin typeface="Cambria Math" panose="02040503050406030204" pitchFamily="18" charset="0"/>
                                    </a:rPr>
                                  </m:ctrlPr>
                                </m:dPr>
                                <m:e>
                                  <m:d>
                                    <m:dPr>
                                      <m:begChr m:val="{"/>
                                      <m:endChr m:val="}"/>
                                      <m:ctrlPr>
                                        <a:rPr lang="en-US" sz="2100" i="1">
                                          <a:latin typeface="Cambria Math" panose="02040503050406030204" pitchFamily="18" charset="0"/>
                                        </a:rPr>
                                      </m:ctrlPr>
                                    </m:dPr>
                                    <m:e>
                                      <m:sSub>
                                        <m:sSubPr>
                                          <m:ctrlPr>
                                            <a:rPr lang="en-US" sz="2100" i="1">
                                              <a:latin typeface="Cambria Math" panose="02040503050406030204" pitchFamily="18" charset="0"/>
                                            </a:rPr>
                                          </m:ctrlPr>
                                        </m:sSubPr>
                                        <m:e>
                                          <m:r>
                                            <a:rPr lang="en-US" sz="2100" i="1">
                                              <a:latin typeface="Cambria Math" panose="02040503050406030204" pitchFamily="18" charset="0"/>
                                            </a:rPr>
                                            <m:t>𝑋</m:t>
                                          </m:r>
                                        </m:e>
                                        <m:sub>
                                          <m:r>
                                            <a:rPr lang="en-US" sz="2100" i="1">
                                              <a:latin typeface="Cambria Math" panose="02040503050406030204" pitchFamily="18" charset="0"/>
                                            </a:rPr>
                                            <m:t>𝑔</m:t>
                                          </m:r>
                                        </m:sub>
                                      </m:sSub>
                                    </m:e>
                                  </m:d>
                                  <m:r>
                                    <a:rPr lang="en-US" sz="2100" i="1">
                                      <a:latin typeface="Cambria Math" panose="02040503050406030204" pitchFamily="18" charset="0"/>
                                    </a:rPr>
                                    <m:t>,</m:t>
                                  </m:r>
                                  <m:d>
                                    <m:dPr>
                                      <m:begChr m:val="{"/>
                                      <m:endChr m:val="}"/>
                                      <m:ctrlPr>
                                        <a:rPr lang="en-US" sz="2100" i="1">
                                          <a:latin typeface="Cambria Math" panose="02040503050406030204" pitchFamily="18" charset="0"/>
                                        </a:rPr>
                                      </m:ctrlPr>
                                    </m:dPr>
                                    <m:e>
                                      <m:sSub>
                                        <m:sSubPr>
                                          <m:ctrlPr>
                                            <a:rPr lang="en-US" sz="2100" i="1">
                                              <a:latin typeface="Cambria Math" panose="02040503050406030204" pitchFamily="18" charset="0"/>
                                            </a:rPr>
                                          </m:ctrlPr>
                                        </m:sSubPr>
                                        <m:e>
                                          <m:r>
                                            <a:rPr lang="en-US" sz="2100" i="1">
                                              <a:latin typeface="Cambria Math" panose="02040503050406030204" pitchFamily="18" charset="0"/>
                                            </a:rPr>
                                            <m:t>𝑋</m:t>
                                          </m:r>
                                        </m:e>
                                        <m:sub>
                                          <m:r>
                                            <a:rPr lang="en-US" sz="2100" i="1">
                                              <a:latin typeface="Cambria Math" panose="02040503050406030204" pitchFamily="18" charset="0"/>
                                            </a:rPr>
                                            <m:t>𝑖</m:t>
                                          </m:r>
                                        </m:sub>
                                      </m:sSub>
                                    </m:e>
                                  </m:d>
                                  <m:r>
                                    <a:rPr lang="en-US" sz="2100" i="1">
                                      <a:latin typeface="Cambria Math" panose="02040503050406030204" pitchFamily="18" charset="0"/>
                                    </a:rPr>
                                    <m:t>,</m:t>
                                  </m:r>
                                  <m:d>
                                    <m:dPr>
                                      <m:begChr m:val="{"/>
                                      <m:endChr m:val="}"/>
                                      <m:ctrlPr>
                                        <a:rPr lang="en-US" sz="2100" i="1">
                                          <a:latin typeface="Cambria Math" panose="02040503050406030204" pitchFamily="18" charset="0"/>
                                        </a:rPr>
                                      </m:ctrlPr>
                                    </m:dPr>
                                    <m:e>
                                      <m:r>
                                        <a:rPr lang="en-US" sz="2100" i="1">
                                          <a:latin typeface="Cambria Math" panose="02040503050406030204" pitchFamily="18" charset="0"/>
                                        </a:rPr>
                                        <m:t>𝑟</m:t>
                                      </m:r>
                                    </m:e>
                                  </m:d>
                                </m:e>
                              </m:d>
                              <m:r>
                                <a:rPr lang="en-US" sz="2100" b="0" i="1" smtClean="0">
                                  <a:latin typeface="Cambria Math" panose="02040503050406030204" pitchFamily="18" charset="0"/>
                                </a:rPr>
                                <m:t>=</m:t>
                              </m:r>
                              <m:r>
                                <a:rPr lang="en-US" sz="2100" i="1">
                                  <a:latin typeface="Cambria Math" panose="02040503050406030204" pitchFamily="18" charset="0"/>
                                  <a:ea typeface="Cambria Math" panose="02040503050406030204" pitchFamily="18" charset="0"/>
                                </a:rPr>
                                <m:t>𝛾</m:t>
                              </m:r>
                              <m:d>
                                <m:dPr>
                                  <m:ctrlPr>
                                    <a:rPr lang="en-US" sz="2100" i="1">
                                      <a:latin typeface="Cambria Math" panose="02040503050406030204" pitchFamily="18" charset="0"/>
                                      <a:ea typeface="Cambria Math" panose="02040503050406030204" pitchFamily="18" charset="0"/>
                                    </a:rPr>
                                  </m:ctrlPr>
                                </m:dPr>
                                <m:e>
                                  <m:d>
                                    <m:dPr>
                                      <m:begChr m:val="{"/>
                                      <m:endChr m:val="}"/>
                                      <m:ctrlPr>
                                        <a:rPr lang="en-US" sz="2100" i="1">
                                          <a:latin typeface="Cambria Math" panose="02040503050406030204" pitchFamily="18" charset="0"/>
                                          <a:ea typeface="Cambria Math" panose="02040503050406030204" pitchFamily="18" charset="0"/>
                                        </a:rPr>
                                      </m:ctrlPr>
                                    </m:dPr>
                                    <m:e>
                                      <m:sSub>
                                        <m:sSubPr>
                                          <m:ctrlPr>
                                            <a:rPr lang="en-US" sz="2100" i="1">
                                              <a:latin typeface="Cambria Math" panose="02040503050406030204" pitchFamily="18" charset="0"/>
                                              <a:ea typeface="Cambria Math" panose="02040503050406030204" pitchFamily="18" charset="0"/>
                                            </a:rPr>
                                          </m:ctrlPr>
                                        </m:sSubPr>
                                        <m:e>
                                          <m:r>
                                            <a:rPr lang="en-US" sz="2100" i="1">
                                              <a:latin typeface="Cambria Math" panose="02040503050406030204" pitchFamily="18" charset="0"/>
                                              <a:ea typeface="Cambria Math" panose="02040503050406030204" pitchFamily="18" charset="0"/>
                                            </a:rPr>
                                            <m:t>𝑋</m:t>
                                          </m:r>
                                        </m:e>
                                        <m:sub>
                                          <m:r>
                                            <a:rPr lang="en-US" sz="2100" i="1">
                                              <a:latin typeface="Cambria Math" panose="02040503050406030204" pitchFamily="18" charset="0"/>
                                              <a:ea typeface="Cambria Math" panose="02040503050406030204" pitchFamily="18" charset="0"/>
                                            </a:rPr>
                                            <m:t>𝑔</m:t>
                                          </m:r>
                                        </m:sub>
                                      </m:sSub>
                                    </m:e>
                                  </m:d>
                                  <m:r>
                                    <a:rPr lang="en-US" sz="2100" i="1">
                                      <a:latin typeface="Cambria Math" panose="02040503050406030204" pitchFamily="18" charset="0"/>
                                      <a:ea typeface="Cambria Math" panose="02040503050406030204" pitchFamily="18" charset="0"/>
                                    </a:rPr>
                                    <m:t>, </m:t>
                                  </m:r>
                                  <m:sSub>
                                    <m:sSubPr>
                                      <m:ctrlPr>
                                        <a:rPr lang="en-US" sz="2100" i="1">
                                          <a:latin typeface="Cambria Math" panose="02040503050406030204" pitchFamily="18" charset="0"/>
                                          <a:ea typeface="Cambria Math" panose="02040503050406030204" pitchFamily="18" charset="0"/>
                                        </a:rPr>
                                      </m:ctrlPr>
                                    </m:sSubPr>
                                    <m:e>
                                      <m:r>
                                        <a:rPr lang="en-US" sz="2100" i="1">
                                          <a:latin typeface="Cambria Math" panose="02040503050406030204" pitchFamily="18" charset="0"/>
                                          <a:ea typeface="Cambria Math" panose="02040503050406030204" pitchFamily="18" charset="0"/>
                                        </a:rPr>
                                        <m:t>𝜔</m:t>
                                      </m:r>
                                    </m:e>
                                    <m:sub>
                                      <m:r>
                                        <a:rPr lang="en-US" sz="2100" i="1">
                                          <a:latin typeface="Cambria Math" panose="02040503050406030204" pitchFamily="18" charset="0"/>
                                          <a:ea typeface="Cambria Math" panose="02040503050406030204" pitchFamily="18" charset="0"/>
                                        </a:rPr>
                                        <m:t>𝑖</m:t>
                                      </m:r>
                                    </m:sub>
                                  </m:sSub>
                                </m:e>
                              </m:d>
                            </m:e>
                            <m:e>
                              <m:sSub>
                                <m:sSubPr>
                                  <m:ctrlPr>
                                    <a:rPr lang="en-US" sz="2100" i="1">
                                      <a:latin typeface="Cambria Math" panose="02040503050406030204" pitchFamily="18" charset="0"/>
                                    </a:rPr>
                                  </m:ctrlPr>
                                </m:sSubPr>
                                <m:e>
                                  <m:r>
                                    <a:rPr lang="en-US" sz="2100" i="1">
                                      <a:latin typeface="Cambria Math" panose="02040503050406030204" pitchFamily="18" charset="0"/>
                                    </a:rPr>
                                    <m:t>𝑊</m:t>
                                  </m:r>
                                </m:e>
                                <m:sub>
                                  <m:r>
                                    <a:rPr lang="en-US" sz="2100" i="1">
                                      <a:latin typeface="Cambria Math" panose="02040503050406030204" pitchFamily="18" charset="0"/>
                                    </a:rPr>
                                    <m:t>𝑖</m:t>
                                  </m:r>
                                </m:sub>
                              </m:sSub>
                              <m:d>
                                <m:dPr>
                                  <m:ctrlPr>
                                    <a:rPr lang="en-US" sz="2100" i="1">
                                      <a:latin typeface="Cambria Math" panose="02040503050406030204" pitchFamily="18" charset="0"/>
                                    </a:rPr>
                                  </m:ctrlPr>
                                </m:dPr>
                                <m:e>
                                  <m:d>
                                    <m:dPr>
                                      <m:begChr m:val="{"/>
                                      <m:endChr m:val="}"/>
                                      <m:ctrlPr>
                                        <a:rPr lang="en-US" sz="2100" i="1">
                                          <a:latin typeface="Cambria Math" panose="02040503050406030204" pitchFamily="18" charset="0"/>
                                        </a:rPr>
                                      </m:ctrlPr>
                                    </m:dPr>
                                    <m:e>
                                      <m:sSub>
                                        <m:sSubPr>
                                          <m:ctrlPr>
                                            <a:rPr lang="en-US" sz="2100" i="1">
                                              <a:latin typeface="Cambria Math" panose="02040503050406030204" pitchFamily="18" charset="0"/>
                                            </a:rPr>
                                          </m:ctrlPr>
                                        </m:sSubPr>
                                        <m:e>
                                          <m:r>
                                            <a:rPr lang="en-US" sz="2100" i="1">
                                              <a:latin typeface="Cambria Math" panose="02040503050406030204" pitchFamily="18" charset="0"/>
                                            </a:rPr>
                                            <m:t>𝑋</m:t>
                                          </m:r>
                                        </m:e>
                                        <m:sub>
                                          <m:r>
                                            <a:rPr lang="en-US" sz="2100" i="1">
                                              <a:latin typeface="Cambria Math" panose="02040503050406030204" pitchFamily="18" charset="0"/>
                                            </a:rPr>
                                            <m:t>𝑔</m:t>
                                          </m:r>
                                        </m:sub>
                                      </m:sSub>
                                    </m:e>
                                  </m:d>
                                  <m:r>
                                    <a:rPr lang="en-US" sz="2100" i="1">
                                      <a:latin typeface="Cambria Math" panose="02040503050406030204" pitchFamily="18" charset="0"/>
                                    </a:rPr>
                                    <m:t>,</m:t>
                                  </m:r>
                                  <m:d>
                                    <m:dPr>
                                      <m:begChr m:val="{"/>
                                      <m:endChr m:val="}"/>
                                      <m:ctrlPr>
                                        <a:rPr lang="en-US" sz="2100" i="1">
                                          <a:latin typeface="Cambria Math" panose="02040503050406030204" pitchFamily="18" charset="0"/>
                                        </a:rPr>
                                      </m:ctrlPr>
                                    </m:dPr>
                                    <m:e>
                                      <m:sSub>
                                        <m:sSubPr>
                                          <m:ctrlPr>
                                            <a:rPr lang="en-US" sz="2100" i="1">
                                              <a:latin typeface="Cambria Math" panose="02040503050406030204" pitchFamily="18" charset="0"/>
                                            </a:rPr>
                                          </m:ctrlPr>
                                        </m:sSubPr>
                                        <m:e>
                                          <m:r>
                                            <a:rPr lang="en-US" sz="2100" i="1">
                                              <a:latin typeface="Cambria Math" panose="02040503050406030204" pitchFamily="18" charset="0"/>
                                            </a:rPr>
                                            <m:t>𝑋</m:t>
                                          </m:r>
                                        </m:e>
                                        <m:sub>
                                          <m:r>
                                            <a:rPr lang="en-US" sz="2100" i="1">
                                              <a:latin typeface="Cambria Math" panose="02040503050406030204" pitchFamily="18" charset="0"/>
                                            </a:rPr>
                                            <m:t>𝑖</m:t>
                                          </m:r>
                                        </m:sub>
                                      </m:sSub>
                                    </m:e>
                                  </m:d>
                                  <m:r>
                                    <a:rPr lang="en-US" sz="2100" i="1">
                                      <a:latin typeface="Cambria Math" panose="02040503050406030204" pitchFamily="18" charset="0"/>
                                    </a:rPr>
                                    <m:t>,</m:t>
                                  </m:r>
                                  <m:d>
                                    <m:dPr>
                                      <m:begChr m:val="{"/>
                                      <m:endChr m:val="}"/>
                                      <m:ctrlPr>
                                        <a:rPr lang="en-US" sz="2100" i="1">
                                          <a:latin typeface="Cambria Math" panose="02040503050406030204" pitchFamily="18" charset="0"/>
                                        </a:rPr>
                                      </m:ctrlPr>
                                    </m:dPr>
                                    <m:e>
                                      <m:r>
                                        <a:rPr lang="en-US" sz="2100" i="1">
                                          <a:latin typeface="Cambria Math" panose="02040503050406030204" pitchFamily="18" charset="0"/>
                                        </a:rPr>
                                        <m:t>𝑟</m:t>
                                      </m:r>
                                    </m:e>
                                  </m:d>
                                </m:e>
                              </m:d>
                              <m:r>
                                <a:rPr lang="en-US" sz="2100" b="0" i="1" smtClean="0">
                                  <a:latin typeface="Cambria Math" panose="02040503050406030204" pitchFamily="18" charset="0"/>
                                </a:rPr>
                                <m:t> </m:t>
                              </m:r>
                              <m:r>
                                <a:rPr lang="en-US" sz="2100" b="0" i="1" smtClean="0">
                                  <a:latin typeface="Cambria Math" panose="02040503050406030204" pitchFamily="18" charset="0"/>
                                  <a:ea typeface="Cambria Math" panose="02040503050406030204" pitchFamily="18" charset="0"/>
                                </a:rPr>
                                <m:t>∈ </m:t>
                              </m:r>
                              <m:sSup>
                                <m:sSupPr>
                                  <m:ctrlPr>
                                    <a:rPr lang="en-US" sz="2100" b="0" i="1" smtClean="0">
                                      <a:latin typeface="Cambria Math" panose="02040503050406030204" pitchFamily="18" charset="0"/>
                                      <a:ea typeface="Cambria Math" panose="02040503050406030204" pitchFamily="18" charset="0"/>
                                    </a:rPr>
                                  </m:ctrlPr>
                                </m:sSupPr>
                                <m:e>
                                  <m:r>
                                    <a:rPr lang="en-US" sz="2100" b="0" i="1" smtClean="0">
                                      <a:latin typeface="Cambria Math" panose="02040503050406030204" pitchFamily="18" charset="0"/>
                                      <a:ea typeface="Cambria Math" panose="02040503050406030204" pitchFamily="18" charset="0"/>
                                    </a:rPr>
                                    <m:t>𝐶</m:t>
                                  </m:r>
                                </m:e>
                                <m:sup>
                                  <m:r>
                                    <a:rPr lang="en-US" sz="2100" b="0" i="1" smtClean="0">
                                      <a:latin typeface="Cambria Math" panose="02040503050406030204" pitchFamily="18" charset="0"/>
                                      <a:ea typeface="Cambria Math" panose="02040503050406030204" pitchFamily="18" charset="0"/>
                                    </a:rPr>
                                    <m:t>1</m:t>
                                  </m:r>
                                </m:sup>
                              </m:sSup>
                              <m:d>
                                <m:dPr>
                                  <m:ctrlPr>
                                    <a:rPr lang="en-US" sz="2100" b="0" i="1" smtClean="0">
                                      <a:latin typeface="Cambria Math" panose="02040503050406030204" pitchFamily="18" charset="0"/>
                                      <a:ea typeface="Cambria Math" panose="02040503050406030204" pitchFamily="18" charset="0"/>
                                    </a:rPr>
                                  </m:ctrlPr>
                                </m:dPr>
                                <m:e>
                                  <m:sSup>
                                    <m:sSupPr>
                                      <m:ctrlPr>
                                        <a:rPr lang="en-US" sz="2100" b="0" i="1" smtClean="0">
                                          <a:latin typeface="Cambria Math" panose="02040503050406030204" pitchFamily="18" charset="0"/>
                                          <a:ea typeface="Cambria Math" panose="02040503050406030204" pitchFamily="18" charset="0"/>
                                        </a:rPr>
                                      </m:ctrlPr>
                                    </m:sSupPr>
                                    <m:e>
                                      <m:r>
                                        <a:rPr lang="en-US" sz="2100" b="0" i="1" smtClean="0">
                                          <a:latin typeface="Cambria Math" panose="02040503050406030204" pitchFamily="18" charset="0"/>
                                          <a:ea typeface="Cambria Math" panose="02040503050406030204" pitchFamily="18" charset="0"/>
                                        </a:rPr>
                                        <m:t>𝑅</m:t>
                                      </m:r>
                                    </m:e>
                                    <m:sup>
                                      <m:r>
                                        <a:rPr lang="en-US" sz="2100" b="0" i="1" smtClean="0">
                                          <a:latin typeface="Cambria Math" panose="02040503050406030204" pitchFamily="18" charset="0"/>
                                          <a:ea typeface="Cambria Math" panose="02040503050406030204" pitchFamily="18" charset="0"/>
                                        </a:rPr>
                                        <m:t>𝑑𝑔</m:t>
                                      </m:r>
                                    </m:sup>
                                  </m:sSup>
                                </m:e>
                              </m:d>
                            </m:e>
                          </m:eqArr>
                        </m:e>
                      </m:d>
                    </m:oMath>
                  </m:oMathPara>
                </a14:m>
                <a:endParaRPr lang="en-US" sz="2100" dirty="0" smtClean="0"/>
              </a:p>
              <a:p>
                <a:pPr marL="342900" lvl="1" indent="-342900">
                  <a:buClr>
                    <a:schemeClr val="bg1"/>
                  </a:buClr>
                  <a:buSzPct val="85000"/>
                  <a:buFont typeface="Arial" panose="020B0604020202020204" pitchFamily="34" charset="0"/>
                  <a:buChar char="•"/>
                </a:pPr>
                <a:r>
                  <a:rPr lang="en-US" dirty="0" smtClean="0"/>
                  <a:t>Model response depends on geometric functions and gauss points.</a:t>
                </a:r>
                <a:endParaRPr lang="en-US" dirty="0" smtClean="0"/>
              </a:p>
              <a:p>
                <a:pPr marL="342900" lvl="1" indent="-342900">
                  <a:buClr>
                    <a:schemeClr val="bg1"/>
                  </a:buClr>
                  <a:buSzPct val="85000"/>
                  <a:buFont typeface="Arial" panose="020B0604020202020204" pitchFamily="34" charset="0"/>
                  <a:buChar char="•"/>
                </a:pPr>
                <a:r>
                  <a:rPr lang="en-US" dirty="0" smtClean="0"/>
                  <a:t>Increasing component transition width, refining the mesh, using GGP are the few strategies.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01628" y="1063416"/>
                <a:ext cx="8163698" cy="5216797"/>
              </a:xfrm>
              <a:blipFill>
                <a:blip r:embed="rId2"/>
                <a:stretch>
                  <a:fillRect l="-224" t="-584" r="-67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7FC9349-05DC-4C87-91CD-D7DD69225776}" type="slidenum">
              <a:rPr lang="en-US" smtClean="0"/>
              <a:t>11</a:t>
            </a:fld>
            <a:endParaRPr lang="en-US"/>
          </a:p>
        </p:txBody>
      </p:sp>
    </p:spTree>
    <p:extLst>
      <p:ext uri="{BB962C8B-B14F-4D97-AF65-F5344CB8AC3E}">
        <p14:creationId xmlns:p14="http://schemas.microsoft.com/office/powerpoint/2010/main" val="3577216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5399" y="1152983"/>
                <a:ext cx="8189995" cy="5648683"/>
              </a:xfrm>
            </p:spPr>
            <p:txBody>
              <a:bodyPr>
                <a:normAutofit fontScale="92500" lnSpcReduction="10000"/>
              </a:bodyPr>
              <a:lstStyle/>
              <a:p>
                <a:pPr>
                  <a:buFont typeface="Arial" panose="020B0604020202020204" pitchFamily="34" charset="0"/>
                  <a:buChar char="•"/>
                </a:pPr>
                <a:r>
                  <a:rPr lang="en-US" sz="2800" u="sng" dirty="0" smtClean="0"/>
                  <a:t>Topology optimization</a:t>
                </a:r>
              </a:p>
              <a:p>
                <a:pPr lvl="1" algn="ctr">
                  <a:buFont typeface="Arial" panose="020B0604020202020204" pitchFamily="34" charset="0"/>
                  <a:buChar char="•"/>
                </a:pPr>
                <a14:m>
                  <m:oMath xmlns:m="http://schemas.openxmlformats.org/officeDocument/2006/math">
                    <m:func>
                      <m:funcPr>
                        <m:ctrlPr>
                          <a:rPr lang="en-US" i="1"/>
                        </m:ctrlPr>
                      </m:funcPr>
                      <m:fName>
                        <m:limLow>
                          <m:limLowPr>
                            <m:ctrlPr>
                              <a:rPr lang="en-US" i="1"/>
                            </m:ctrlPr>
                          </m:limLowPr>
                          <m:e>
                            <m:r>
                              <m:rPr>
                                <m:sty m:val="p"/>
                              </m:rPr>
                              <a:rPr lang="en-GB"/>
                              <m:t>min</m:t>
                            </m:r>
                          </m:e>
                          <m:lim>
                            <m:r>
                              <a:rPr lang="en-GB" i="1"/>
                              <m:t>𝑢</m:t>
                            </m:r>
                            <m:r>
                              <a:rPr lang="en-GB" i="1"/>
                              <m:t> ∈ </m:t>
                            </m:r>
                            <m:r>
                              <a:rPr lang="en-GB" i="1"/>
                              <m:t>𝑈</m:t>
                            </m:r>
                            <m:r>
                              <a:rPr lang="en-GB" i="1"/>
                              <m:t>, </m:t>
                            </m:r>
                            <m:r>
                              <a:rPr lang="en-GB" i="1"/>
                              <m:t>𝛩</m:t>
                            </m:r>
                          </m:lim>
                        </m:limLow>
                      </m:fName>
                      <m:e>
                        <m:nary>
                          <m:naryPr>
                            <m:supHide m:val="on"/>
                            <m:ctrlPr>
                              <a:rPr lang="en-US" i="1"/>
                            </m:ctrlPr>
                          </m:naryPr>
                          <m:sub>
                            <m:r>
                              <m:rPr>
                                <m:sty m:val="p"/>
                              </m:rPr>
                              <a:rPr lang="en-GB"/>
                              <m:t>Ω</m:t>
                            </m:r>
                          </m:sub>
                          <m:sup/>
                          <m:e>
                            <m:r>
                              <a:rPr lang="en-GB" i="1"/>
                              <m:t>𝜌</m:t>
                            </m:r>
                            <m:r>
                              <a:rPr lang="en-GB" i="1"/>
                              <m:t>𝑢</m:t>
                            </m:r>
                            <m:r>
                              <a:rPr lang="en-GB" i="1"/>
                              <m:t>.</m:t>
                            </m:r>
                            <m:r>
                              <a:rPr lang="en-GB" i="1"/>
                              <m:t>𝑑</m:t>
                            </m:r>
                            <m:r>
                              <a:rPr lang="en-GB" i="1"/>
                              <m:t>𝛺</m:t>
                            </m:r>
                          </m:e>
                        </m:nary>
                      </m:e>
                    </m:func>
                    <m:r>
                      <a:rPr lang="en-GB" i="1"/>
                      <m:t>+</m:t>
                    </m:r>
                    <m:nary>
                      <m:naryPr>
                        <m:supHide m:val="on"/>
                        <m:ctrlPr>
                          <a:rPr lang="en-US" i="1"/>
                        </m:ctrlPr>
                      </m:naryPr>
                      <m:sub>
                        <m:sSub>
                          <m:sSubPr>
                            <m:ctrlPr>
                              <a:rPr lang="en-US" i="1"/>
                            </m:ctrlPr>
                          </m:sSubPr>
                          <m:e>
                            <m:r>
                              <m:rPr>
                                <m:sty m:val="p"/>
                              </m:rPr>
                              <a:rPr lang="en-GB"/>
                              <m:t>Γ</m:t>
                            </m:r>
                          </m:e>
                          <m:sub>
                            <m:r>
                              <m:rPr>
                                <m:sty m:val="p"/>
                              </m:rPr>
                              <a:rPr lang="en-GB"/>
                              <m:t>T</m:t>
                            </m:r>
                          </m:sub>
                        </m:sSub>
                      </m:sub>
                      <m:sup/>
                      <m:e>
                        <m:r>
                          <a:rPr lang="en-GB" i="1"/>
                          <m:t>𝑡𝑢</m:t>
                        </m:r>
                        <m:r>
                          <a:rPr lang="en-GB" i="1"/>
                          <m:t>.</m:t>
                        </m:r>
                        <m:r>
                          <a:rPr lang="en-GB" i="1"/>
                          <m:t>𝑑𝑠</m:t>
                        </m:r>
                      </m:e>
                    </m:nary>
                  </m:oMath>
                </a14:m>
                <a:endParaRPr lang="en-US" dirty="0"/>
              </a:p>
              <a:p>
                <a:pPr lvl="1" algn="ctr">
                  <a:buFont typeface="Arial" panose="020B0604020202020204" pitchFamily="34" charset="0"/>
                  <a:buChar char="•"/>
                </a:pPr>
                <a:r>
                  <a:rPr lang="en-GB" dirty="0"/>
                  <a:t>Subject </a:t>
                </a:r>
                <a:r>
                  <a:rPr lang="en-GB" dirty="0" smtClean="0"/>
                  <a:t>to  , </a:t>
                </a:r>
                <a14:m>
                  <m:oMath xmlns:m="http://schemas.openxmlformats.org/officeDocument/2006/math">
                    <m:nary>
                      <m:naryPr>
                        <m:limLoc m:val="subSup"/>
                        <m:grow m:val="on"/>
                        <m:supHide m:val="on"/>
                        <m:ctrlPr>
                          <a:rPr lang="en-US" i="1"/>
                        </m:ctrlPr>
                      </m:naryPr>
                      <m:sub>
                        <m:r>
                          <a:rPr lang="en-GB" i="1"/>
                          <m:t>𝛺</m:t>
                        </m:r>
                      </m:sub>
                      <m:sup/>
                      <m:e>
                        <m:sSub>
                          <m:sSubPr>
                            <m:ctrlPr>
                              <a:rPr lang="en-US" i="1"/>
                            </m:ctrlPr>
                          </m:sSubPr>
                          <m:e>
                            <m:r>
                              <a:rPr lang="en-GB" i="1"/>
                              <m:t>𝐶</m:t>
                            </m:r>
                          </m:e>
                          <m:sub>
                            <m:acc>
                              <m:accPr>
                                <m:chr m:val="̈"/>
                                <m:ctrlPr>
                                  <a:rPr lang="en-US" i="1"/>
                                </m:ctrlPr>
                              </m:accPr>
                              <m:e>
                                <m:r>
                                  <a:rPr lang="en-GB" i="1"/>
                                  <m:t>𝑦</m:t>
                                </m:r>
                              </m:e>
                            </m:acc>
                            <m:r>
                              <a:rPr lang="en-GB" i="1"/>
                              <m:t>𝑘𝑙</m:t>
                            </m:r>
                          </m:sub>
                        </m:sSub>
                        <m:d>
                          <m:dPr>
                            <m:ctrlPr>
                              <a:rPr lang="en-US" i="1"/>
                            </m:ctrlPr>
                          </m:dPr>
                          <m:e>
                            <m:r>
                              <a:rPr lang="en-GB" i="1"/>
                              <m:t>𝑥</m:t>
                            </m:r>
                          </m:e>
                        </m:d>
                        <m:sSub>
                          <m:sSubPr>
                            <m:ctrlPr>
                              <a:rPr lang="en-US" i="1"/>
                            </m:ctrlPr>
                          </m:sSubPr>
                          <m:e>
                            <m:r>
                              <a:rPr lang="en-GB" i="1"/>
                              <m:t>𝜀</m:t>
                            </m:r>
                          </m:e>
                          <m:sub>
                            <m:r>
                              <a:rPr lang="en-GB" i="1"/>
                              <m:t>𝑖𝑗</m:t>
                            </m:r>
                          </m:sub>
                        </m:sSub>
                        <m:d>
                          <m:dPr>
                            <m:ctrlPr>
                              <a:rPr lang="en-US" i="1"/>
                            </m:ctrlPr>
                          </m:dPr>
                          <m:e>
                            <m:r>
                              <a:rPr lang="en-GB" i="1"/>
                              <m:t>𝑢</m:t>
                            </m:r>
                          </m:e>
                        </m:d>
                        <m:sSub>
                          <m:sSubPr>
                            <m:ctrlPr>
                              <a:rPr lang="en-US" i="1"/>
                            </m:ctrlPr>
                          </m:sSubPr>
                          <m:e>
                            <m:r>
                              <a:rPr lang="en-GB" i="1"/>
                              <m:t>𝜀</m:t>
                            </m:r>
                          </m:e>
                          <m:sub>
                            <m:r>
                              <a:rPr lang="en-GB" i="1"/>
                              <m:t>𝑘𝑙</m:t>
                            </m:r>
                          </m:sub>
                        </m:sSub>
                        <m:d>
                          <m:dPr>
                            <m:ctrlPr>
                              <a:rPr lang="en-US" i="1"/>
                            </m:ctrlPr>
                          </m:dPr>
                          <m:e>
                            <m:r>
                              <a:rPr lang="en-GB" i="1"/>
                              <m:t>𝑣</m:t>
                            </m:r>
                          </m:e>
                        </m:d>
                        <m:r>
                          <a:rPr lang="en-GB" i="1"/>
                          <m:t>⋅ⅆ</m:t>
                        </m:r>
                        <m:r>
                          <a:rPr lang="en-GB" i="1"/>
                          <m:t>𝛺</m:t>
                        </m:r>
                      </m:e>
                    </m:nary>
                    <m:r>
                      <a:rPr lang="en-GB" i="1"/>
                      <m:t>=</m:t>
                    </m:r>
                    <m:nary>
                      <m:naryPr>
                        <m:supHide m:val="on"/>
                        <m:ctrlPr>
                          <a:rPr lang="en-US" i="1"/>
                        </m:ctrlPr>
                      </m:naryPr>
                      <m:sub>
                        <m:r>
                          <m:rPr>
                            <m:sty m:val="p"/>
                          </m:rPr>
                          <a:rPr lang="en-GB"/>
                          <m:t>Ω</m:t>
                        </m:r>
                      </m:sub>
                      <m:sup/>
                      <m:e>
                        <m:r>
                          <a:rPr lang="en-GB" i="1"/>
                          <m:t>𝜌</m:t>
                        </m:r>
                        <m:r>
                          <a:rPr lang="en-GB" i="1"/>
                          <m:t>𝑣</m:t>
                        </m:r>
                        <m:r>
                          <a:rPr lang="en-GB" i="1"/>
                          <m:t>.</m:t>
                        </m:r>
                        <m:r>
                          <a:rPr lang="en-GB" i="1"/>
                          <m:t>𝑑</m:t>
                        </m:r>
                        <m:r>
                          <m:rPr>
                            <m:sty m:val="p"/>
                          </m:rPr>
                          <a:rPr lang="en-GB"/>
                          <m:t>Ω</m:t>
                        </m:r>
                        <m:r>
                          <a:rPr lang="en-GB" i="1"/>
                          <m:t>+ </m:t>
                        </m:r>
                        <m:nary>
                          <m:naryPr>
                            <m:supHide m:val="on"/>
                            <m:ctrlPr>
                              <a:rPr lang="en-US" i="1"/>
                            </m:ctrlPr>
                          </m:naryPr>
                          <m:sub>
                            <m:sSub>
                              <m:sSubPr>
                                <m:ctrlPr>
                                  <a:rPr lang="en-US" i="1"/>
                                </m:ctrlPr>
                              </m:sSubPr>
                              <m:e>
                                <m:r>
                                  <m:rPr>
                                    <m:sty m:val="p"/>
                                  </m:rPr>
                                  <a:rPr lang="en-GB"/>
                                  <m:t>Γ</m:t>
                                </m:r>
                              </m:e>
                              <m:sub>
                                <m:r>
                                  <a:rPr lang="en-GB" i="1"/>
                                  <m:t>𝑇</m:t>
                                </m:r>
                              </m:sub>
                            </m:sSub>
                          </m:sub>
                          <m:sup/>
                          <m:e>
                            <m:r>
                              <a:rPr lang="en-GB" i="1"/>
                              <m:t>𝑡𝑣</m:t>
                            </m:r>
                            <m:r>
                              <a:rPr lang="en-GB" i="1"/>
                              <m:t>.</m:t>
                            </m:r>
                            <m:r>
                              <a:rPr lang="en-GB" i="1"/>
                              <m:t>𝑑𝑠</m:t>
                            </m:r>
                            <m:r>
                              <a:rPr lang="en-GB" i="1"/>
                              <m:t> </m:t>
                            </m:r>
                            <m:r>
                              <a:rPr lang="en-GB" i="1"/>
                              <m:t>𝑓𝑜𝑟</m:t>
                            </m:r>
                            <m:r>
                              <a:rPr lang="en-GB" i="1"/>
                              <m:t> </m:t>
                            </m:r>
                            <m:r>
                              <a:rPr lang="en-GB" i="1"/>
                              <m:t>𝑎𝑙𝑙</m:t>
                            </m:r>
                            <m:r>
                              <a:rPr lang="en-GB" i="1"/>
                              <m:t> </m:t>
                            </m:r>
                            <m:r>
                              <a:rPr lang="en-GB" i="1"/>
                              <m:t>𝑣</m:t>
                            </m:r>
                            <m:r>
                              <a:rPr lang="en-GB"/>
                              <m:t>∈ </m:t>
                            </m:r>
                            <m:r>
                              <m:rPr>
                                <m:sty m:val="p"/>
                              </m:rPr>
                              <a:rPr lang="en-GB"/>
                              <m:t>U</m:t>
                            </m:r>
                          </m:e>
                        </m:nary>
                      </m:e>
                    </m:nary>
                  </m:oMath>
                </a14:m>
                <a:endParaRPr lang="en-US" dirty="0"/>
              </a:p>
              <a:p>
                <a:pPr lvl="1" algn="ctr">
                  <a:buFont typeface="Arial" panose="020B0604020202020204" pitchFamily="34" charset="0"/>
                  <a:buChar char="•"/>
                </a:pPr>
                <a14:m>
                  <m:oMath xmlns:m="http://schemas.openxmlformats.org/officeDocument/2006/math">
                    <m:sSub>
                      <m:sSubPr>
                        <m:ctrlPr>
                          <a:rPr lang="en-US" i="1"/>
                        </m:ctrlPr>
                      </m:sSubPr>
                      <m:e>
                        <m:r>
                          <a:rPr lang="en-GB" i="1"/>
                          <m:t>𝐶</m:t>
                        </m:r>
                      </m:e>
                      <m:sub>
                        <m:r>
                          <a:rPr lang="en-GB" i="1"/>
                          <m:t>𝑖𝑗𝑘𝑙</m:t>
                        </m:r>
                      </m:sub>
                    </m:sSub>
                    <m:d>
                      <m:dPr>
                        <m:ctrlPr>
                          <a:rPr lang="en-US" i="1"/>
                        </m:ctrlPr>
                      </m:dPr>
                      <m:e>
                        <m:r>
                          <a:rPr lang="en-GB" i="1"/>
                          <m:t>𝑥</m:t>
                        </m:r>
                      </m:e>
                    </m:d>
                    <m:r>
                      <a:rPr lang="en-GB" i="1"/>
                      <m:t>= </m:t>
                    </m:r>
                    <m:r>
                      <m:rPr>
                        <m:sty m:val="p"/>
                      </m:rPr>
                      <a:rPr lang="en-GB"/>
                      <m:t>Θ</m:t>
                    </m:r>
                    <m:d>
                      <m:dPr>
                        <m:ctrlPr>
                          <a:rPr lang="en-US" i="1"/>
                        </m:ctrlPr>
                      </m:dPr>
                      <m:e>
                        <m:r>
                          <a:rPr lang="en-GB" i="1"/>
                          <m:t>𝑥</m:t>
                        </m:r>
                      </m:e>
                    </m:d>
                    <m:sSubSup>
                      <m:sSubSupPr>
                        <m:ctrlPr>
                          <a:rPr lang="en-US" i="1"/>
                        </m:ctrlPr>
                      </m:sSubSupPr>
                      <m:e>
                        <m:r>
                          <a:rPr lang="en-GB" i="1"/>
                          <m:t>𝐶</m:t>
                        </m:r>
                      </m:e>
                      <m:sub>
                        <m:r>
                          <a:rPr lang="en-GB" i="1"/>
                          <m:t>𝑖𝑗𝑘𝑙</m:t>
                        </m:r>
                      </m:sub>
                      <m:sup>
                        <m:r>
                          <a:rPr lang="en-GB" i="1"/>
                          <m:t>0</m:t>
                        </m:r>
                      </m:sup>
                    </m:sSubSup>
                    <m:r>
                      <a:rPr lang="en-US" b="0" i="0" smtClean="0">
                        <a:latin typeface="Cambria Math" panose="02040503050406030204" pitchFamily="18" charset="0"/>
                      </a:rPr>
                      <m:t>    ;      </m:t>
                    </m:r>
                    <m:r>
                      <m:rPr>
                        <m:sty m:val="p"/>
                      </m:rPr>
                      <a:rPr lang="en-GB"/>
                      <m:t>Θ</m:t>
                    </m:r>
                    <m:d>
                      <m:dPr>
                        <m:ctrlPr>
                          <a:rPr lang="en-US" i="1"/>
                        </m:ctrlPr>
                      </m:dPr>
                      <m:e>
                        <m:r>
                          <a:rPr lang="en-GB" i="1"/>
                          <m:t>𝑥</m:t>
                        </m:r>
                      </m:e>
                    </m:d>
                    <m:r>
                      <a:rPr lang="en-GB" i="1"/>
                      <m:t>= </m:t>
                    </m:r>
                    <m:d>
                      <m:dPr>
                        <m:begChr m:val="{"/>
                        <m:endChr m:val=""/>
                        <m:ctrlPr>
                          <a:rPr lang="en-US" i="1"/>
                        </m:ctrlPr>
                      </m:dPr>
                      <m:e>
                        <m:eqArr>
                          <m:eqArrPr>
                            <m:ctrlPr>
                              <a:rPr lang="en-US" i="1"/>
                            </m:ctrlPr>
                          </m:eqArrPr>
                          <m:e>
                            <m:r>
                              <a:rPr lang="en-GB" i="1"/>
                              <m:t>1  </m:t>
                            </m:r>
                            <m:r>
                              <a:rPr lang="en-GB" i="1"/>
                              <m:t>𝑖𝑓</m:t>
                            </m:r>
                            <m:r>
                              <a:rPr lang="en-GB" i="1"/>
                              <m:t> </m:t>
                            </m:r>
                            <m:r>
                              <a:rPr lang="en-GB" i="1"/>
                              <m:t>𝑥</m:t>
                            </m:r>
                            <m:r>
                              <a:rPr lang="en-GB" i="1"/>
                              <m:t>∈ </m:t>
                            </m:r>
                            <m:sSup>
                              <m:sSupPr>
                                <m:ctrlPr>
                                  <a:rPr lang="en-US" i="1"/>
                                </m:ctrlPr>
                              </m:sSupPr>
                              <m:e>
                                <m:r>
                                  <m:rPr>
                                    <m:sty m:val="p"/>
                                  </m:rPr>
                                  <a:rPr lang="en-GB"/>
                                  <m:t>Ω</m:t>
                                </m:r>
                              </m:e>
                              <m:sup>
                                <m:r>
                                  <a:rPr lang="en-GB" i="1"/>
                                  <m:t>𝑚</m:t>
                                </m:r>
                              </m:sup>
                            </m:sSup>
                            <m:r>
                              <a:rPr lang="en-GB" i="1"/>
                              <m:t>,</m:t>
                            </m:r>
                          </m:e>
                          <m:e>
                            <m:r>
                              <a:rPr lang="en-GB" i="1"/>
                              <m:t>0  </m:t>
                            </m:r>
                            <m:r>
                              <a:rPr lang="en-GB" i="1"/>
                              <m:t>𝑖𝑓</m:t>
                            </m:r>
                            <m:r>
                              <a:rPr lang="en-GB" i="1"/>
                              <m:t> </m:t>
                            </m:r>
                            <m:r>
                              <a:rPr lang="en-GB" i="1"/>
                              <m:t>𝑥</m:t>
                            </m:r>
                            <m:r>
                              <a:rPr lang="en-GB" i="1"/>
                              <m:t>∈ </m:t>
                            </m:r>
                            <m:r>
                              <m:rPr>
                                <m:sty m:val="p"/>
                              </m:rPr>
                              <a:rPr lang="en-GB"/>
                              <m:t>Ω</m:t>
                            </m:r>
                            <m:r>
                              <a:rPr lang="en-GB" i="1"/>
                              <m:t>\</m:t>
                            </m:r>
                            <m:sSup>
                              <m:sSupPr>
                                <m:ctrlPr>
                                  <a:rPr lang="en-US" i="1"/>
                                </m:ctrlPr>
                              </m:sSupPr>
                              <m:e>
                                <m:r>
                                  <m:rPr>
                                    <m:sty m:val="p"/>
                                  </m:rPr>
                                  <a:rPr lang="en-GB"/>
                                  <m:t>Ω</m:t>
                                </m:r>
                              </m:e>
                              <m:sup>
                                <m:r>
                                  <a:rPr lang="en-GB" i="1"/>
                                  <m:t>𝑚</m:t>
                                </m:r>
                              </m:sup>
                            </m:sSup>
                            <m:r>
                              <a:rPr lang="en-GB" i="1"/>
                              <m:t>,</m:t>
                            </m:r>
                          </m:e>
                        </m:eqArr>
                      </m:e>
                    </m:d>
                  </m:oMath>
                </a14:m>
                <a:endParaRPr lang="en-US" dirty="0"/>
              </a:p>
              <a:p>
                <a:pPr lvl="1" algn="ctr">
                  <a:buFont typeface="Arial" panose="020B0604020202020204" pitchFamily="34" charset="0"/>
                  <a:buChar char="•"/>
                </a:pPr>
                <a14:m>
                  <m:oMath xmlns:m="http://schemas.openxmlformats.org/officeDocument/2006/math">
                    <m:r>
                      <a:rPr lang="en-GB" i="1"/>
                      <m:t>𝑉𝑜𝑙</m:t>
                    </m:r>
                    <m:d>
                      <m:dPr>
                        <m:ctrlPr>
                          <a:rPr lang="en-US" i="1"/>
                        </m:ctrlPr>
                      </m:dPr>
                      <m:e>
                        <m:sSup>
                          <m:sSupPr>
                            <m:ctrlPr>
                              <a:rPr lang="en-US" i="1"/>
                            </m:ctrlPr>
                          </m:sSupPr>
                          <m:e>
                            <m:r>
                              <m:rPr>
                                <m:sty m:val="p"/>
                              </m:rPr>
                              <a:rPr lang="en-GB"/>
                              <m:t>Ω</m:t>
                            </m:r>
                          </m:e>
                          <m:sup>
                            <m:r>
                              <a:rPr lang="en-GB" i="1"/>
                              <m:t>𝑚</m:t>
                            </m:r>
                          </m:sup>
                        </m:sSup>
                      </m:e>
                    </m:d>
                    <m:r>
                      <a:rPr lang="en-GB" i="1"/>
                      <m:t>= </m:t>
                    </m:r>
                    <m:nary>
                      <m:naryPr>
                        <m:supHide m:val="on"/>
                        <m:ctrlPr>
                          <a:rPr lang="en-US" i="1"/>
                        </m:ctrlPr>
                      </m:naryPr>
                      <m:sub>
                        <m:r>
                          <m:rPr>
                            <m:sty m:val="p"/>
                          </m:rPr>
                          <a:rPr lang="en-GB"/>
                          <m:t>Ω</m:t>
                        </m:r>
                      </m:sub>
                      <m:sup/>
                      <m:e>
                        <m:r>
                          <m:rPr>
                            <m:sty m:val="p"/>
                          </m:rPr>
                          <a:rPr lang="en-GB"/>
                          <m:t>Θ</m:t>
                        </m:r>
                        <m:d>
                          <m:dPr>
                            <m:ctrlPr>
                              <a:rPr lang="en-US" i="1"/>
                            </m:ctrlPr>
                          </m:dPr>
                          <m:e>
                            <m:r>
                              <a:rPr lang="en-GB" i="1"/>
                              <m:t>𝑥</m:t>
                            </m:r>
                          </m:e>
                        </m:d>
                        <m:r>
                          <a:rPr lang="en-GB" i="1"/>
                          <m:t>.</m:t>
                        </m:r>
                        <m:r>
                          <a:rPr lang="en-GB" i="1"/>
                          <m:t>𝑑</m:t>
                        </m:r>
                        <m:r>
                          <m:rPr>
                            <m:sty m:val="p"/>
                          </m:rPr>
                          <a:rPr lang="en-GB"/>
                          <m:t>Ω</m:t>
                        </m:r>
                        <m:r>
                          <a:rPr lang="en-GB" i="1"/>
                          <m:t>≤</m:t>
                        </m:r>
                        <m:r>
                          <a:rPr lang="en-GB" i="1"/>
                          <m:t>𝑉</m:t>
                        </m:r>
                      </m:e>
                    </m:nary>
                    <m:r>
                      <a:rPr lang="en-US" b="0" i="0" smtClean="0">
                        <a:latin typeface="Cambria Math" panose="02040503050406030204" pitchFamily="18" charset="0"/>
                      </a:rPr>
                      <m:t>   ;         </m:t>
                    </m:r>
                    <m:r>
                      <a:rPr lang="en-GB" i="1"/>
                      <m:t>𝐺𝑒𝑜</m:t>
                    </m:r>
                    <m:d>
                      <m:dPr>
                        <m:ctrlPr>
                          <a:rPr lang="en-US" i="1"/>
                        </m:ctrlPr>
                      </m:dPr>
                      <m:e>
                        <m:sSup>
                          <m:sSupPr>
                            <m:ctrlPr>
                              <a:rPr lang="en-US" i="1"/>
                            </m:ctrlPr>
                          </m:sSupPr>
                          <m:e>
                            <m:r>
                              <m:rPr>
                                <m:sty m:val="p"/>
                              </m:rPr>
                              <a:rPr lang="en-GB"/>
                              <m:t>Ω</m:t>
                            </m:r>
                          </m:e>
                          <m:sup>
                            <m:r>
                              <a:rPr lang="en-GB" i="1"/>
                              <m:t>𝑚</m:t>
                            </m:r>
                          </m:sup>
                        </m:sSup>
                      </m:e>
                    </m:d>
                    <m:r>
                      <a:rPr lang="en-GB" i="1"/>
                      <m:t>≤</m:t>
                    </m:r>
                    <m:r>
                      <a:rPr lang="en-GB" i="1"/>
                      <m:t>𝐾</m:t>
                    </m:r>
                  </m:oMath>
                </a14:m>
                <a:endParaRPr lang="en-US" sz="2600" u="sng" dirty="0" smtClean="0"/>
              </a:p>
              <a:p>
                <a:pPr>
                  <a:buFont typeface="Arial" panose="020B0604020202020204" pitchFamily="34" charset="0"/>
                  <a:buChar char="•"/>
                </a:pPr>
                <a:r>
                  <a:rPr lang="en-US" sz="2800" u="sng" dirty="0" smtClean="0"/>
                  <a:t>Numerical analysis</a:t>
                </a:r>
              </a:p>
              <a:p>
                <a:pPr lvl="1">
                  <a:buFont typeface="Arial" panose="020B0604020202020204" pitchFamily="34" charset="0"/>
                  <a:buChar char="•"/>
                </a:pPr>
                <a:r>
                  <a:rPr lang="en-US" i="1" dirty="0" smtClean="0"/>
                  <a:t>minimize 		</a:t>
                </a:r>
                <a:r>
                  <a:rPr lang="en-US" dirty="0" smtClean="0"/>
                  <a:t>V(</a:t>
                </a:r>
                <a14:m>
                  <m:oMath xmlns:m="http://schemas.openxmlformats.org/officeDocument/2006/math">
                    <m:r>
                      <m:rPr>
                        <m:sty m:val="p"/>
                      </m:rPr>
                      <a:rPr lang="it-IT">
                        <a:latin typeface="Cambria Math" panose="02040503050406030204" pitchFamily="18" charset="0"/>
                      </a:rPr>
                      <m:t>ρ</m:t>
                    </m:r>
                  </m:oMath>
                </a14:m>
                <a:r>
                  <a:rPr lang="en-US" dirty="0" smtClean="0"/>
                  <a:t>)</a:t>
                </a:r>
              </a:p>
              <a:p>
                <a:pPr lvl="1">
                  <a:buFont typeface="Arial" panose="020B0604020202020204" pitchFamily="34" charset="0"/>
                  <a:buChar char="•"/>
                </a:pPr>
                <a:r>
                  <a:rPr lang="en-US" i="1" dirty="0" smtClean="0"/>
                  <a:t>Subject to, 	</a:t>
                </a:r>
                <a14:m>
                  <m:oMath xmlns:m="http://schemas.openxmlformats.org/officeDocument/2006/math">
                    <m:sSub>
                      <m:sSubPr>
                        <m:ctrlPr>
                          <a:rPr lang="it-IT"/>
                        </m:ctrlPr>
                      </m:sSubPr>
                      <m:e>
                        <m:r>
                          <m:rPr>
                            <m:sty m:val="p"/>
                            <m:brk m:alnAt="7"/>
                          </m:rPr>
                          <a:rPr lang="it-IT" i="0"/>
                          <m:t>U</m:t>
                        </m:r>
                      </m:e>
                      <m:sub>
                        <m:r>
                          <m:rPr>
                            <m:sty m:val="p"/>
                            <m:brk m:alnAt="7"/>
                          </m:rPr>
                          <a:rPr lang="it-IT" i="0"/>
                          <m:t>e</m:t>
                        </m:r>
                      </m:sub>
                    </m:sSub>
                    <m:d>
                      <m:dPr>
                        <m:ctrlPr>
                          <a:rPr lang="it-IT" i="0">
                            <a:latin typeface="Cambria Math" panose="02040503050406030204" pitchFamily="18" charset="0"/>
                          </a:rPr>
                        </m:ctrlPr>
                      </m:dPr>
                      <m:e>
                        <m:r>
                          <m:rPr>
                            <m:sty m:val="p"/>
                          </m:rPr>
                          <a:rPr lang="it-IT" i="0"/>
                          <m:t>ρ</m:t>
                        </m:r>
                      </m:e>
                    </m:d>
                    <m:r>
                      <a:rPr lang="it-IT" i="0"/>
                      <m:t>≥</m:t>
                    </m:r>
                    <m:sSub>
                      <m:sSubPr>
                        <m:ctrlPr>
                          <a:rPr lang="it-IT"/>
                        </m:ctrlPr>
                      </m:sSubPr>
                      <m:e>
                        <m:r>
                          <m:rPr>
                            <m:sty m:val="p"/>
                            <m:brk m:alnAt="7"/>
                          </m:rPr>
                          <a:rPr lang="it-IT" i="0"/>
                          <m:t>U</m:t>
                        </m:r>
                      </m:e>
                      <m:sub>
                        <m:r>
                          <m:rPr>
                            <m:brk m:alnAt="7"/>
                          </m:rPr>
                          <a:rPr lang="it-IT" i="0"/>
                          <m:t>0</m:t>
                        </m:r>
                      </m:sub>
                    </m:sSub>
                  </m:oMath>
                </a14:m>
                <a:endParaRPr lang="en-US" i="1" dirty="0" smtClean="0"/>
              </a:p>
              <a:p>
                <a:pPr marL="457200" lvl="1" indent="0">
                  <a:buNone/>
                </a:pPr>
                <a:r>
                  <a:rPr lang="en-US" dirty="0" smtClean="0"/>
                  <a:t>			</a:t>
                </a:r>
                <a14:m>
                  <m:oMath xmlns:m="http://schemas.openxmlformats.org/officeDocument/2006/math">
                    <m:sSub>
                      <m:sSubPr>
                        <m:ctrlPr>
                          <a:rPr lang="it-IT"/>
                        </m:ctrlPr>
                      </m:sSubPr>
                      <m:e>
                        <m:r>
                          <a:rPr lang="it-IT"/>
                          <m:t>𝜎</m:t>
                        </m:r>
                      </m:e>
                      <m:sub>
                        <m:r>
                          <a:rPr lang="it-IT"/>
                          <m:t>𝑖</m:t>
                        </m:r>
                      </m:sub>
                    </m:sSub>
                    <m:r>
                      <a:rPr lang="it-IT"/>
                      <m:t>(</m:t>
                    </m:r>
                    <m:r>
                      <a:rPr lang="it-IT"/>
                      <m:t>𝜌</m:t>
                    </m:r>
                    <m:r>
                      <a:rPr lang="it-IT"/>
                      <m:t>,</m:t>
                    </m:r>
                    <m:sSub>
                      <m:sSubPr>
                        <m:ctrlPr>
                          <a:rPr lang="it-IT"/>
                        </m:ctrlPr>
                      </m:sSubPr>
                      <m:e>
                        <m:r>
                          <a:rPr lang="it-IT"/>
                          <m:t>𝑈</m:t>
                        </m:r>
                      </m:e>
                      <m:sub>
                        <m:r>
                          <a:rPr lang="it-IT"/>
                          <m:t>𝑓</m:t>
                        </m:r>
                      </m:sub>
                    </m:sSub>
                    <m:r>
                      <a:rPr lang="it-IT"/>
                      <m:t>(</m:t>
                    </m:r>
                    <m:r>
                      <a:rPr lang="it-IT"/>
                      <m:t>𝜌</m:t>
                    </m:r>
                    <m:r>
                      <a:rPr lang="it-IT"/>
                      <m:t>))≤</m:t>
                    </m:r>
                    <m:sSub>
                      <m:sSubPr>
                        <m:ctrlPr>
                          <a:rPr lang="it-IT"/>
                        </m:ctrlPr>
                      </m:sSubPr>
                      <m:e>
                        <m:r>
                          <a:rPr lang="it-IT"/>
                          <m:t>𝜎</m:t>
                        </m:r>
                      </m:e>
                      <m:sub>
                        <m:r>
                          <a:rPr lang="it-IT"/>
                          <m:t>𝑙𝑖𝑚</m:t>
                        </m:r>
                      </m:sub>
                    </m:sSub>
                  </m:oMath>
                </a14:m>
                <a:endParaRPr lang="en-US" dirty="0" smtClean="0"/>
              </a:p>
              <a:p>
                <a:pPr lvl="1">
                  <a:buFont typeface="Arial" panose="020B0604020202020204" pitchFamily="34" charset="0"/>
                  <a:buChar char="•"/>
                </a:pPr>
                <a:r>
                  <a:rPr lang="en-US" dirty="0" smtClean="0"/>
                  <a:t>The potential density for elastomeric non-linear material is</a:t>
                </a:r>
              </a:p>
              <a:p>
                <a:pPr marL="0" lvl="0" indent="0" algn="ctr">
                  <a:spcBef>
                    <a:spcPts val="0"/>
                  </a:spcBef>
                  <a:buClrTx/>
                  <a:buSzTx/>
                  <a:buNone/>
                  <a:defRPr/>
                </a:pPr>
                <a14:m>
                  <m:oMathPara xmlns:m="http://schemas.openxmlformats.org/officeDocument/2006/math">
                    <m:oMathParaPr>
                      <m:jc m:val="centerGroup"/>
                    </m:oMathParaPr>
                    <m:oMath xmlns:m="http://schemas.openxmlformats.org/officeDocument/2006/math">
                      <m:r>
                        <m:rPr>
                          <m:sty m:val="p"/>
                        </m:rPr>
                        <a:rPr lang="it-IT" sz="1800">
                          <a:solidFill>
                            <a:prstClr val="white"/>
                          </a:solidFill>
                          <a:latin typeface="Cambria Math" panose="02040503050406030204" pitchFamily="18" charset="0"/>
                        </a:rPr>
                        <m:t>Φ</m:t>
                      </m:r>
                      <m:r>
                        <a:rPr lang="it-IT" sz="1800" i="1">
                          <a:solidFill>
                            <a:prstClr val="white"/>
                          </a:solidFill>
                          <a:latin typeface="Cambria Math" panose="02040503050406030204" pitchFamily="18" charset="0"/>
                        </a:rPr>
                        <m:t>=</m:t>
                      </m:r>
                      <m:f>
                        <m:fPr>
                          <m:ctrlPr>
                            <a:rPr lang="it-IT" sz="1800" i="1">
                              <a:solidFill>
                                <a:prstClr val="white"/>
                              </a:solidFill>
                              <a:latin typeface="Cambria Math" panose="02040503050406030204" pitchFamily="18" charset="0"/>
                            </a:rPr>
                          </m:ctrlPr>
                        </m:fPr>
                        <m:num>
                          <m:r>
                            <a:rPr lang="it-IT" sz="1800" i="1">
                              <a:solidFill>
                                <a:prstClr val="white"/>
                              </a:solidFill>
                              <a:latin typeface="Cambria Math" panose="02040503050406030204" pitchFamily="18" charset="0"/>
                            </a:rPr>
                            <m:t>1</m:t>
                          </m:r>
                        </m:num>
                        <m:den>
                          <m:r>
                            <a:rPr lang="it-IT" sz="1800" i="1">
                              <a:solidFill>
                                <a:prstClr val="white"/>
                              </a:solidFill>
                              <a:latin typeface="Cambria Math" panose="02040503050406030204" pitchFamily="18" charset="0"/>
                            </a:rPr>
                            <m:t>2</m:t>
                          </m:r>
                        </m:den>
                      </m:f>
                      <m:sSub>
                        <m:sSubPr>
                          <m:ctrlPr>
                            <a:rPr lang="it-IT" sz="1800" i="1">
                              <a:solidFill>
                                <a:prstClr val="white"/>
                              </a:solidFill>
                              <a:latin typeface="Cambria Math" panose="02040503050406030204" pitchFamily="18" charset="0"/>
                            </a:rPr>
                          </m:ctrlPr>
                        </m:sSubPr>
                        <m:e>
                          <m:r>
                            <a:rPr lang="it-IT" sz="1800" i="1">
                              <a:solidFill>
                                <a:prstClr val="white"/>
                              </a:solidFill>
                              <a:latin typeface="Cambria Math" panose="02040503050406030204" pitchFamily="18" charset="0"/>
                            </a:rPr>
                            <m:t>𝜆</m:t>
                          </m:r>
                        </m:e>
                        <m:sub>
                          <m:r>
                            <a:rPr lang="it-IT" sz="1800" i="1">
                              <a:solidFill>
                                <a:prstClr val="white"/>
                              </a:solidFill>
                              <a:latin typeface="Cambria Math" panose="02040503050406030204" pitchFamily="18" charset="0"/>
                            </a:rPr>
                            <m:t>0</m:t>
                          </m:r>
                        </m:sub>
                      </m:sSub>
                      <m:sSup>
                        <m:sSupPr>
                          <m:ctrlPr>
                            <a:rPr lang="it-IT" sz="1800" i="1">
                              <a:solidFill>
                                <a:prstClr val="white"/>
                              </a:solidFill>
                              <a:latin typeface="Cambria Math" panose="02040503050406030204" pitchFamily="18" charset="0"/>
                            </a:rPr>
                          </m:ctrlPr>
                        </m:sSupPr>
                        <m:e>
                          <m:d>
                            <m:dPr>
                              <m:begChr m:val="["/>
                              <m:endChr m:val="]"/>
                              <m:ctrlPr>
                                <a:rPr lang="it-IT" sz="1800" i="1">
                                  <a:solidFill>
                                    <a:prstClr val="white"/>
                                  </a:solidFill>
                                  <a:latin typeface="Cambria Math" panose="02040503050406030204" pitchFamily="18" charset="0"/>
                                </a:rPr>
                              </m:ctrlPr>
                            </m:dPr>
                            <m:e>
                              <m:func>
                                <m:funcPr>
                                  <m:ctrlPr>
                                    <a:rPr lang="it-IT" sz="1800" i="1">
                                      <a:solidFill>
                                        <a:prstClr val="white"/>
                                      </a:solidFill>
                                      <a:latin typeface="Cambria Math" panose="02040503050406030204" pitchFamily="18" charset="0"/>
                                    </a:rPr>
                                  </m:ctrlPr>
                                </m:funcPr>
                                <m:fName>
                                  <m:r>
                                    <m:rPr>
                                      <m:sty m:val="p"/>
                                    </m:rPr>
                                    <a:rPr lang="it-IT" sz="1800">
                                      <a:solidFill>
                                        <a:prstClr val="white"/>
                                      </a:solidFill>
                                      <a:latin typeface="Cambria Math" panose="02040503050406030204" pitchFamily="18" charset="0"/>
                                    </a:rPr>
                                    <m:t>ln</m:t>
                                  </m:r>
                                </m:fName>
                                <m:e>
                                  <m:d>
                                    <m:dPr>
                                      <m:ctrlPr>
                                        <a:rPr lang="it-IT" sz="1800" i="1">
                                          <a:solidFill>
                                            <a:prstClr val="white"/>
                                          </a:solidFill>
                                          <a:latin typeface="Cambria Math" panose="02040503050406030204" pitchFamily="18" charset="0"/>
                                        </a:rPr>
                                      </m:ctrlPr>
                                    </m:dPr>
                                    <m:e>
                                      <m:r>
                                        <a:rPr lang="it-IT" sz="1800" i="1">
                                          <a:solidFill>
                                            <a:prstClr val="white"/>
                                          </a:solidFill>
                                          <a:latin typeface="Cambria Math" panose="02040503050406030204" pitchFamily="18" charset="0"/>
                                        </a:rPr>
                                        <m:t>𝐽</m:t>
                                      </m:r>
                                    </m:e>
                                  </m:d>
                                </m:e>
                              </m:func>
                            </m:e>
                          </m:d>
                        </m:e>
                        <m:sup>
                          <m:r>
                            <a:rPr lang="it-IT" sz="1800" i="1">
                              <a:solidFill>
                                <a:prstClr val="white"/>
                              </a:solidFill>
                              <a:latin typeface="Cambria Math" panose="02040503050406030204" pitchFamily="18" charset="0"/>
                            </a:rPr>
                            <m:t>2</m:t>
                          </m:r>
                        </m:sup>
                      </m:sSup>
                      <m:r>
                        <a:rPr lang="it-IT" sz="1800" i="1">
                          <a:solidFill>
                            <a:prstClr val="white"/>
                          </a:solidFill>
                          <a:latin typeface="Cambria Math" panose="02040503050406030204" pitchFamily="18" charset="0"/>
                        </a:rPr>
                        <m:t>−</m:t>
                      </m:r>
                      <m:sSub>
                        <m:sSubPr>
                          <m:ctrlPr>
                            <a:rPr lang="it-IT" sz="1800" i="1">
                              <a:solidFill>
                                <a:prstClr val="white"/>
                              </a:solidFill>
                              <a:latin typeface="Cambria Math" panose="02040503050406030204" pitchFamily="18" charset="0"/>
                            </a:rPr>
                          </m:ctrlPr>
                        </m:sSubPr>
                        <m:e>
                          <m:r>
                            <a:rPr lang="it-IT" sz="1800" i="1">
                              <a:solidFill>
                                <a:prstClr val="white"/>
                              </a:solidFill>
                              <a:latin typeface="Cambria Math" panose="02040503050406030204" pitchFamily="18" charset="0"/>
                            </a:rPr>
                            <m:t>𝜇</m:t>
                          </m:r>
                        </m:e>
                        <m:sub>
                          <m:r>
                            <a:rPr lang="it-IT" sz="1800" i="1">
                              <a:solidFill>
                                <a:prstClr val="white"/>
                              </a:solidFill>
                              <a:latin typeface="Cambria Math" panose="02040503050406030204" pitchFamily="18" charset="0"/>
                            </a:rPr>
                            <m:t>0</m:t>
                          </m:r>
                        </m:sub>
                      </m:sSub>
                      <m:func>
                        <m:funcPr>
                          <m:ctrlPr>
                            <a:rPr lang="it-IT" sz="1800" i="1">
                              <a:solidFill>
                                <a:prstClr val="white"/>
                              </a:solidFill>
                              <a:latin typeface="Cambria Math" panose="02040503050406030204" pitchFamily="18" charset="0"/>
                            </a:rPr>
                          </m:ctrlPr>
                        </m:funcPr>
                        <m:fName>
                          <m:r>
                            <m:rPr>
                              <m:sty m:val="p"/>
                            </m:rPr>
                            <a:rPr lang="it-IT" sz="1800">
                              <a:solidFill>
                                <a:prstClr val="white"/>
                              </a:solidFill>
                              <a:latin typeface="Cambria Math" panose="02040503050406030204" pitchFamily="18" charset="0"/>
                            </a:rPr>
                            <m:t>ln</m:t>
                          </m:r>
                        </m:fName>
                        <m:e>
                          <m:d>
                            <m:dPr>
                              <m:ctrlPr>
                                <a:rPr lang="it-IT" sz="1800" i="1">
                                  <a:solidFill>
                                    <a:prstClr val="white"/>
                                  </a:solidFill>
                                  <a:latin typeface="Cambria Math" panose="02040503050406030204" pitchFamily="18" charset="0"/>
                                </a:rPr>
                              </m:ctrlPr>
                            </m:dPr>
                            <m:e>
                              <m:r>
                                <a:rPr lang="it-IT" sz="1800" i="1">
                                  <a:solidFill>
                                    <a:prstClr val="white"/>
                                  </a:solidFill>
                                  <a:latin typeface="Cambria Math" panose="02040503050406030204" pitchFamily="18" charset="0"/>
                                </a:rPr>
                                <m:t>𝐽</m:t>
                              </m:r>
                            </m:e>
                          </m:d>
                        </m:e>
                      </m:func>
                      <m:r>
                        <a:rPr lang="it-IT" sz="1800" i="1">
                          <a:solidFill>
                            <a:prstClr val="white"/>
                          </a:solidFill>
                          <a:latin typeface="Cambria Math" panose="02040503050406030204" pitchFamily="18" charset="0"/>
                        </a:rPr>
                        <m:t>+</m:t>
                      </m:r>
                      <m:f>
                        <m:fPr>
                          <m:ctrlPr>
                            <a:rPr lang="it-IT" sz="1800" i="1">
                              <a:solidFill>
                                <a:prstClr val="white"/>
                              </a:solidFill>
                              <a:latin typeface="Cambria Math" panose="02040503050406030204" pitchFamily="18" charset="0"/>
                            </a:rPr>
                          </m:ctrlPr>
                        </m:fPr>
                        <m:num>
                          <m:r>
                            <a:rPr lang="it-IT" sz="1800" i="1">
                              <a:solidFill>
                                <a:prstClr val="white"/>
                              </a:solidFill>
                              <a:latin typeface="Cambria Math" panose="02040503050406030204" pitchFamily="18" charset="0"/>
                            </a:rPr>
                            <m:t>1</m:t>
                          </m:r>
                        </m:num>
                        <m:den>
                          <m:r>
                            <a:rPr lang="it-IT" sz="1800" i="1">
                              <a:solidFill>
                                <a:prstClr val="white"/>
                              </a:solidFill>
                              <a:latin typeface="Cambria Math" panose="02040503050406030204" pitchFamily="18" charset="0"/>
                            </a:rPr>
                            <m:t>2</m:t>
                          </m:r>
                        </m:den>
                      </m:f>
                      <m:sSub>
                        <m:sSubPr>
                          <m:ctrlPr>
                            <a:rPr lang="it-IT" sz="1800" i="1">
                              <a:solidFill>
                                <a:prstClr val="white"/>
                              </a:solidFill>
                              <a:latin typeface="Cambria Math" panose="02040503050406030204" pitchFamily="18" charset="0"/>
                            </a:rPr>
                          </m:ctrlPr>
                        </m:sSubPr>
                        <m:e>
                          <m:r>
                            <a:rPr lang="it-IT" sz="1800" i="1">
                              <a:solidFill>
                                <a:prstClr val="white"/>
                              </a:solidFill>
                              <a:latin typeface="Cambria Math" panose="02040503050406030204" pitchFamily="18" charset="0"/>
                            </a:rPr>
                            <m:t>𝜇</m:t>
                          </m:r>
                        </m:e>
                        <m:sub>
                          <m:r>
                            <a:rPr lang="it-IT" sz="1800" i="1">
                              <a:solidFill>
                                <a:prstClr val="white"/>
                              </a:solidFill>
                              <a:latin typeface="Cambria Math" panose="02040503050406030204" pitchFamily="18" charset="0"/>
                            </a:rPr>
                            <m:t>0</m:t>
                          </m:r>
                        </m:sub>
                      </m:sSub>
                      <m:d>
                        <m:dPr>
                          <m:begChr m:val="["/>
                          <m:endChr m:val="]"/>
                          <m:ctrlPr>
                            <a:rPr lang="it-IT" sz="1800" i="1">
                              <a:solidFill>
                                <a:prstClr val="white"/>
                              </a:solidFill>
                              <a:latin typeface="Cambria Math" panose="02040503050406030204" pitchFamily="18" charset="0"/>
                            </a:rPr>
                          </m:ctrlPr>
                        </m:dPr>
                        <m:e>
                          <m:r>
                            <a:rPr lang="it-IT" sz="1800" i="1">
                              <a:solidFill>
                                <a:prstClr val="white"/>
                              </a:solidFill>
                              <a:latin typeface="Cambria Math" panose="02040503050406030204" pitchFamily="18" charset="0"/>
                            </a:rPr>
                            <m:t>𝑡𝑟</m:t>
                          </m:r>
                          <m:d>
                            <m:dPr>
                              <m:ctrlPr>
                                <a:rPr lang="it-IT" sz="1800" i="1">
                                  <a:solidFill>
                                    <a:prstClr val="white"/>
                                  </a:solidFill>
                                  <a:latin typeface="Cambria Math" panose="02040503050406030204" pitchFamily="18" charset="0"/>
                                </a:rPr>
                              </m:ctrlPr>
                            </m:dPr>
                            <m:e>
                              <m:r>
                                <a:rPr lang="it-IT" sz="1800" b="1" i="1">
                                  <a:solidFill>
                                    <a:prstClr val="white"/>
                                  </a:solidFill>
                                  <a:latin typeface="Cambria Math" panose="02040503050406030204" pitchFamily="18" charset="0"/>
                                </a:rPr>
                                <m:t>𝑪</m:t>
                              </m:r>
                            </m:e>
                          </m:d>
                          <m:r>
                            <a:rPr lang="it-IT" sz="1800" i="1">
                              <a:solidFill>
                                <a:prstClr val="white"/>
                              </a:solidFill>
                              <a:latin typeface="Cambria Math" panose="02040503050406030204" pitchFamily="18" charset="0"/>
                            </a:rPr>
                            <m:t>−3</m:t>
                          </m:r>
                        </m:e>
                      </m:d>
                    </m:oMath>
                  </m:oMathPara>
                </a14:m>
                <a:endParaRPr lang="it-IT" sz="1800" i="1" dirty="0">
                  <a:solidFill>
                    <a:prstClr val="white"/>
                  </a:solidFill>
                  <a:latin typeface="Cambria Math" panose="02040503050406030204" pitchFamily="18" charset="0"/>
                </a:endParaRPr>
              </a:p>
              <a:p>
                <a:pPr marL="0" lvl="0" indent="0" algn="ctr">
                  <a:spcBef>
                    <a:spcPts val="0"/>
                  </a:spcBef>
                  <a:buClrTx/>
                  <a:buSzTx/>
                  <a:buNone/>
                  <a:defRPr/>
                </a:pPr>
                <a14:m>
                  <m:oMathPara xmlns:m="http://schemas.openxmlformats.org/officeDocument/2006/math">
                    <m:oMathParaPr>
                      <m:jc m:val="centerGroup"/>
                    </m:oMathParaPr>
                    <m:oMath xmlns:m="http://schemas.openxmlformats.org/officeDocument/2006/math">
                      <m:r>
                        <a:rPr lang="it-IT" sz="1800" i="1">
                          <a:solidFill>
                            <a:prstClr val="white"/>
                          </a:solidFill>
                          <a:latin typeface="Cambria Math" panose="02040503050406030204" pitchFamily="18" charset="0"/>
                        </a:rPr>
                        <m:t>𝑤𝑖𝑡h</m:t>
                      </m:r>
                      <m:r>
                        <a:rPr lang="it-IT" sz="1800" i="1">
                          <a:solidFill>
                            <a:prstClr val="white"/>
                          </a:solidFill>
                          <a:latin typeface="Cambria Math" panose="02040503050406030204" pitchFamily="18" charset="0"/>
                        </a:rPr>
                        <m:t> </m:t>
                      </m:r>
                      <m:r>
                        <a:rPr lang="it-IT" sz="1800" i="1">
                          <a:solidFill>
                            <a:prstClr val="white"/>
                          </a:solidFill>
                          <a:latin typeface="Cambria Math" panose="02040503050406030204" pitchFamily="18" charset="0"/>
                        </a:rPr>
                        <m:t>𝐽</m:t>
                      </m:r>
                      <m:r>
                        <a:rPr lang="it-IT" sz="1800" i="1">
                          <a:solidFill>
                            <a:prstClr val="white"/>
                          </a:solidFill>
                          <a:latin typeface="Cambria Math" panose="02040503050406030204" pitchFamily="18" charset="0"/>
                        </a:rPr>
                        <m:t>=</m:t>
                      </m:r>
                      <m:func>
                        <m:funcPr>
                          <m:ctrlPr>
                            <a:rPr lang="it-IT" sz="1800" i="1">
                              <a:solidFill>
                                <a:prstClr val="white"/>
                              </a:solidFill>
                              <a:latin typeface="Cambria Math" panose="02040503050406030204" pitchFamily="18" charset="0"/>
                            </a:rPr>
                          </m:ctrlPr>
                        </m:funcPr>
                        <m:fName>
                          <m:r>
                            <m:rPr>
                              <m:sty m:val="p"/>
                            </m:rPr>
                            <a:rPr lang="it-IT" sz="1800">
                              <a:solidFill>
                                <a:prstClr val="white"/>
                              </a:solidFill>
                              <a:latin typeface="Cambria Math" panose="02040503050406030204" pitchFamily="18" charset="0"/>
                            </a:rPr>
                            <m:t>det</m:t>
                          </m:r>
                        </m:fName>
                        <m:e>
                          <m:d>
                            <m:dPr>
                              <m:ctrlPr>
                                <a:rPr lang="it-IT" sz="1800" i="1">
                                  <a:solidFill>
                                    <a:prstClr val="white"/>
                                  </a:solidFill>
                                  <a:latin typeface="Cambria Math" panose="02040503050406030204" pitchFamily="18" charset="0"/>
                                </a:rPr>
                              </m:ctrlPr>
                            </m:dPr>
                            <m:e>
                              <m:r>
                                <a:rPr lang="it-IT" sz="1800" b="1" i="1">
                                  <a:solidFill>
                                    <a:prstClr val="white"/>
                                  </a:solidFill>
                                  <a:latin typeface="Cambria Math" panose="02040503050406030204" pitchFamily="18" charset="0"/>
                                </a:rPr>
                                <m:t>𝑭</m:t>
                              </m:r>
                            </m:e>
                          </m:d>
                        </m:e>
                      </m:func>
                      <m:r>
                        <a:rPr lang="it-IT" sz="1800" i="1">
                          <a:solidFill>
                            <a:prstClr val="white"/>
                          </a:solidFill>
                          <a:latin typeface="Cambria Math" panose="02040503050406030204" pitchFamily="18" charset="0"/>
                        </a:rPr>
                        <m:t>     </m:t>
                      </m:r>
                      <m:r>
                        <a:rPr lang="it-IT" sz="1800" b="1" i="1">
                          <a:solidFill>
                            <a:prstClr val="white"/>
                          </a:solidFill>
                          <a:latin typeface="Cambria Math" panose="02040503050406030204" pitchFamily="18" charset="0"/>
                        </a:rPr>
                        <m:t>𝑭</m:t>
                      </m:r>
                      <m:r>
                        <a:rPr lang="it-IT" sz="1800" i="1">
                          <a:solidFill>
                            <a:prstClr val="white"/>
                          </a:solidFill>
                          <a:latin typeface="Cambria Math" panose="02040503050406030204" pitchFamily="18" charset="0"/>
                        </a:rPr>
                        <m:t>=</m:t>
                      </m:r>
                      <m:f>
                        <m:fPr>
                          <m:ctrlPr>
                            <a:rPr lang="it-IT" sz="1800" i="1">
                              <a:solidFill>
                                <a:prstClr val="white"/>
                              </a:solidFill>
                              <a:latin typeface="Cambria Math" panose="02040503050406030204" pitchFamily="18" charset="0"/>
                            </a:rPr>
                          </m:ctrlPr>
                        </m:fPr>
                        <m:num>
                          <m:r>
                            <a:rPr lang="it-IT" sz="1800" i="1">
                              <a:solidFill>
                                <a:prstClr val="white"/>
                              </a:solidFill>
                              <a:latin typeface="Cambria Math" panose="02040503050406030204" pitchFamily="18" charset="0"/>
                            </a:rPr>
                            <m:t>𝑑</m:t>
                          </m:r>
                          <m:r>
                            <a:rPr lang="it-IT" sz="1800" b="1" i="1">
                              <a:solidFill>
                                <a:prstClr val="white"/>
                              </a:solidFill>
                              <a:latin typeface="Cambria Math" panose="02040503050406030204" pitchFamily="18" charset="0"/>
                            </a:rPr>
                            <m:t>𝒙</m:t>
                          </m:r>
                        </m:num>
                        <m:den>
                          <m:r>
                            <a:rPr lang="it-IT" sz="1800" i="1">
                              <a:solidFill>
                                <a:prstClr val="white"/>
                              </a:solidFill>
                              <a:latin typeface="Cambria Math" panose="02040503050406030204" pitchFamily="18" charset="0"/>
                            </a:rPr>
                            <m:t>𝑑</m:t>
                          </m:r>
                          <m:r>
                            <a:rPr lang="it-IT" sz="1800" b="1" i="1">
                              <a:solidFill>
                                <a:prstClr val="white"/>
                              </a:solidFill>
                              <a:latin typeface="Cambria Math" panose="02040503050406030204" pitchFamily="18" charset="0"/>
                            </a:rPr>
                            <m:t>𝑿</m:t>
                          </m:r>
                        </m:den>
                      </m:f>
                      <m:r>
                        <a:rPr lang="it-IT" sz="1800" i="1">
                          <a:solidFill>
                            <a:prstClr val="white"/>
                          </a:solidFill>
                          <a:latin typeface="Cambria Math" panose="02040503050406030204" pitchFamily="18" charset="0"/>
                        </a:rPr>
                        <m:t>    </m:t>
                      </m:r>
                      <m:r>
                        <a:rPr lang="it-IT" sz="1800" b="1" i="1">
                          <a:solidFill>
                            <a:prstClr val="white"/>
                          </a:solidFill>
                          <a:latin typeface="Cambria Math" panose="02040503050406030204" pitchFamily="18" charset="0"/>
                        </a:rPr>
                        <m:t>𝑪</m:t>
                      </m:r>
                      <m:r>
                        <a:rPr lang="it-IT" sz="1800" i="1">
                          <a:solidFill>
                            <a:prstClr val="white"/>
                          </a:solidFill>
                          <a:latin typeface="Cambria Math" panose="02040503050406030204" pitchFamily="18" charset="0"/>
                        </a:rPr>
                        <m:t>=</m:t>
                      </m:r>
                      <m:sSup>
                        <m:sSupPr>
                          <m:ctrlPr>
                            <a:rPr lang="it-IT" sz="1800" i="1">
                              <a:solidFill>
                                <a:prstClr val="white"/>
                              </a:solidFill>
                              <a:latin typeface="Cambria Math" panose="02040503050406030204" pitchFamily="18" charset="0"/>
                            </a:rPr>
                          </m:ctrlPr>
                        </m:sSupPr>
                        <m:e>
                          <m:r>
                            <a:rPr lang="it-IT" sz="1800" b="1" i="1">
                              <a:solidFill>
                                <a:prstClr val="white"/>
                              </a:solidFill>
                              <a:latin typeface="Cambria Math" panose="02040503050406030204" pitchFamily="18" charset="0"/>
                            </a:rPr>
                            <m:t>𝑭</m:t>
                          </m:r>
                        </m:e>
                        <m:sup>
                          <m:r>
                            <a:rPr lang="it-IT" sz="1800" i="1">
                              <a:solidFill>
                                <a:prstClr val="white"/>
                              </a:solidFill>
                              <a:latin typeface="Cambria Math" panose="02040503050406030204" pitchFamily="18" charset="0"/>
                            </a:rPr>
                            <m:t>𝑇</m:t>
                          </m:r>
                        </m:sup>
                      </m:sSup>
                      <m:r>
                        <a:rPr lang="it-IT" sz="1800" b="1" i="1">
                          <a:solidFill>
                            <a:prstClr val="white"/>
                          </a:solidFill>
                          <a:latin typeface="Cambria Math" panose="02040503050406030204" pitchFamily="18" charset="0"/>
                        </a:rPr>
                        <m:t>𝑭</m:t>
                      </m:r>
                    </m:oMath>
                  </m:oMathPara>
                </a14:m>
                <a:endParaRPr lang="fr-FR" sz="1800" b="1" dirty="0">
                  <a:solidFill>
                    <a:prstClr val="white"/>
                  </a:solidFill>
                  <a:latin typeface="Calibri"/>
                </a:endParaRPr>
              </a:p>
              <a:p>
                <a:pPr marL="457200" lvl="1" indent="0">
                  <a:buNone/>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5399" y="1152983"/>
                <a:ext cx="8189995" cy="5648683"/>
              </a:xfrm>
              <a:blipFill>
                <a:blip r:embed="rId2"/>
                <a:stretch>
                  <a:fillRect l="-670" t="-172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7FC9349-05DC-4C87-91CD-D7DD69225776}" type="slidenum">
              <a:rPr lang="en-US" smtClean="0"/>
              <a:t>12</a:t>
            </a:fld>
            <a:endParaRPr lang="en-US"/>
          </a:p>
        </p:txBody>
      </p:sp>
      <p:sp>
        <p:nvSpPr>
          <p:cNvPr id="5" name="Title 4"/>
          <p:cNvSpPr>
            <a:spLocks noGrp="1"/>
          </p:cNvSpPr>
          <p:nvPr>
            <p:ph type="title"/>
          </p:nvPr>
        </p:nvSpPr>
        <p:spPr>
          <a:xfrm>
            <a:off x="646111" y="452718"/>
            <a:ext cx="4615366" cy="584775"/>
          </a:xfrm>
          <a:prstGeom prst="rect">
            <a:avLst/>
          </a:prstGeom>
        </p:spPr>
        <p:txBody>
          <a:bodyPr wrap="none">
            <a:spAutoFit/>
          </a:bodyPr>
          <a:lstStyle/>
          <a:p>
            <a:pPr marL="571500" indent="-571500">
              <a:buFont typeface="Wingdings" panose="05000000000000000000" pitchFamily="2" charset="2"/>
              <a:buChar char="Ø"/>
            </a:pPr>
            <a:r>
              <a:rPr lang="en-US" sz="3200" b="1" u="sng" dirty="0" smtClean="0">
                <a:solidFill>
                  <a:srgbClr val="00B0F0"/>
                </a:solidFill>
              </a:rPr>
              <a:t>Problem statement</a:t>
            </a:r>
            <a:r>
              <a:rPr lang="en-US" sz="3200" b="1" u="sng" dirty="0" smtClean="0">
                <a:solidFill>
                  <a:srgbClr val="00B0F0"/>
                </a:solidFill>
              </a:rPr>
              <a:t>:</a:t>
            </a:r>
            <a:endParaRPr lang="en-US" sz="3200" dirty="0">
              <a:solidFill>
                <a:srgbClr val="00B0F0"/>
              </a:solidFill>
            </a:endParaRPr>
          </a:p>
        </p:txBody>
      </p:sp>
      <p:pic>
        <p:nvPicPr>
          <p:cNvPr id="8" name="Immagine 13">
            <a:extLst>
              <a:ext uri="{FF2B5EF4-FFF2-40B4-BE49-F238E27FC236}">
                <a16:creationId xmlns:a16="http://schemas.microsoft.com/office/drawing/2014/main" id="{4C0771A1-385C-4D78-A519-B7B0BC59E2C7}"/>
              </a:ext>
            </a:extLst>
          </p:cNvPr>
          <p:cNvPicPr>
            <a:picLocks noChangeAspect="1"/>
          </p:cNvPicPr>
          <p:nvPr/>
        </p:nvPicPr>
        <p:blipFill>
          <a:blip r:embed="rId3"/>
          <a:stretch>
            <a:fillRect/>
          </a:stretch>
        </p:blipFill>
        <p:spPr>
          <a:xfrm>
            <a:off x="8438483" y="4414278"/>
            <a:ext cx="3007152" cy="2211977"/>
          </a:xfrm>
          <a:prstGeom prst="rect">
            <a:avLst/>
          </a:prstGeom>
        </p:spPr>
      </p:pic>
      <p:pic>
        <p:nvPicPr>
          <p:cNvPr id="9" name="Picture 8"/>
          <p:cNvPicPr/>
          <p:nvPr/>
        </p:nvPicPr>
        <p:blipFill>
          <a:blip r:embed="rId4" cstate="print"/>
          <a:srcRect/>
          <a:stretch/>
        </p:blipFill>
        <p:spPr>
          <a:xfrm>
            <a:off x="7831455" y="2606359"/>
            <a:ext cx="4360545" cy="1370965"/>
          </a:xfrm>
          <a:prstGeom prst="rect">
            <a:avLst/>
          </a:prstGeom>
          <a:ln>
            <a:noFill/>
          </a:ln>
        </p:spPr>
      </p:pic>
      <p:sp>
        <p:nvSpPr>
          <p:cNvPr id="10" name="TextBox 9"/>
          <p:cNvSpPr txBox="1"/>
          <p:nvPr/>
        </p:nvSpPr>
        <p:spPr>
          <a:xfrm>
            <a:off x="9202911" y="6581001"/>
            <a:ext cx="1790875" cy="276999"/>
          </a:xfrm>
          <a:prstGeom prst="rect">
            <a:avLst/>
          </a:prstGeom>
          <a:noFill/>
        </p:spPr>
        <p:txBody>
          <a:bodyPr wrap="none" rtlCol="0">
            <a:spAutoFit/>
          </a:bodyPr>
          <a:lstStyle/>
          <a:p>
            <a:r>
              <a:rPr lang="en-US" sz="1200" dirty="0" smtClean="0"/>
              <a:t>[Pedersen et al, 2001]</a:t>
            </a:r>
            <a:endParaRPr lang="en-US" sz="1200" dirty="0"/>
          </a:p>
        </p:txBody>
      </p:sp>
    </p:spTree>
    <p:extLst>
      <p:ext uri="{BB962C8B-B14F-4D97-AF65-F5344CB8AC3E}">
        <p14:creationId xmlns:p14="http://schemas.microsoft.com/office/powerpoint/2010/main" val="1647352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7FC9349-05DC-4C87-91CD-D7DD69225776}" type="slidenum">
              <a:rPr lang="en-US" smtClean="0"/>
              <a:t>13</a:t>
            </a:fld>
            <a:endParaRPr lang="en-US"/>
          </a:p>
        </p:txBody>
      </p:sp>
      <p:sp>
        <p:nvSpPr>
          <p:cNvPr id="5" name="Title 4"/>
          <p:cNvSpPr>
            <a:spLocks noGrp="1"/>
          </p:cNvSpPr>
          <p:nvPr>
            <p:ph type="title"/>
          </p:nvPr>
        </p:nvSpPr>
        <p:spPr>
          <a:xfrm>
            <a:off x="646111" y="452718"/>
            <a:ext cx="4615366" cy="584775"/>
          </a:xfrm>
          <a:prstGeom prst="rect">
            <a:avLst/>
          </a:prstGeom>
        </p:spPr>
        <p:txBody>
          <a:bodyPr wrap="none">
            <a:spAutoFit/>
          </a:bodyPr>
          <a:lstStyle/>
          <a:p>
            <a:pPr marL="571500" indent="-571500">
              <a:buFont typeface="Wingdings" panose="05000000000000000000" pitchFamily="2" charset="2"/>
              <a:buChar char="Ø"/>
            </a:pPr>
            <a:r>
              <a:rPr lang="en-US" sz="3200" b="1" u="sng" dirty="0" smtClean="0">
                <a:solidFill>
                  <a:srgbClr val="00B0F0"/>
                </a:solidFill>
              </a:rPr>
              <a:t>Problem statement</a:t>
            </a:r>
            <a:r>
              <a:rPr lang="en-US" sz="3200" b="1" u="sng" dirty="0" smtClean="0">
                <a:solidFill>
                  <a:srgbClr val="00B0F0"/>
                </a:solidFill>
              </a:rPr>
              <a:t>:</a:t>
            </a:r>
            <a:endParaRPr lang="en-US" sz="3200" dirty="0">
              <a:solidFill>
                <a:srgbClr val="00B0F0"/>
              </a:solidFill>
            </a:endParaRPr>
          </a:p>
        </p:txBody>
      </p:sp>
      <mc:AlternateContent xmlns:mc="http://schemas.openxmlformats.org/markup-compatibility/2006">
        <mc:Choice xmlns:a14="http://schemas.microsoft.com/office/drawing/2010/main" Requires="a14">
          <p:graphicFrame>
            <p:nvGraphicFramePr>
              <p:cNvPr id="10" name="Table 9"/>
              <p:cNvGraphicFramePr>
                <a:graphicFrameLocks noGrp="1"/>
              </p:cNvGraphicFramePr>
              <p:nvPr>
                <p:extLst>
                  <p:ext uri="{D42A27DB-BD31-4B8C-83A1-F6EECF244321}">
                    <p14:modId xmlns:p14="http://schemas.microsoft.com/office/powerpoint/2010/main" val="1303589434"/>
                  </p:ext>
                </p:extLst>
              </p:nvPr>
            </p:nvGraphicFramePr>
            <p:xfrm>
              <a:off x="846609" y="2644589"/>
              <a:ext cx="6223726" cy="3708400"/>
            </p:xfrm>
            <a:graphic>
              <a:graphicData uri="http://schemas.openxmlformats.org/drawingml/2006/table">
                <a:tbl>
                  <a:tblPr>
                    <a:tableStyleId>{5C22544A-7EE6-4342-B048-85BDC9FD1C3A}</a:tableStyleId>
                  </a:tblPr>
                  <a:tblGrid>
                    <a:gridCol w="4478861">
                      <a:extLst>
                        <a:ext uri="{9D8B030D-6E8A-4147-A177-3AD203B41FA5}">
                          <a16:colId xmlns:a16="http://schemas.microsoft.com/office/drawing/2014/main" val="2634696638"/>
                        </a:ext>
                      </a:extLst>
                    </a:gridCol>
                    <a:gridCol w="1744865">
                      <a:extLst>
                        <a:ext uri="{9D8B030D-6E8A-4147-A177-3AD203B41FA5}">
                          <a16:colId xmlns:a16="http://schemas.microsoft.com/office/drawing/2014/main" val="2730164553"/>
                        </a:ext>
                      </a:extLst>
                    </a:gridCol>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FR" dirty="0" smtClean="0"/>
                            <a:t>Young</a:t>
                          </a:r>
                          <a:r>
                            <a:rPr lang="fr-FR" baseline="0" dirty="0"/>
                            <a:t> </a:t>
                          </a:r>
                          <a:r>
                            <a:rPr lang="fr-FR" baseline="0" dirty="0" err="1"/>
                            <a:t>Modulus</a:t>
                          </a:r>
                          <a:r>
                            <a:rPr lang="fr-FR" baseline="0" dirty="0"/>
                            <a:t> </a:t>
                          </a:r>
                          <a14:m>
                            <m:oMath xmlns:m="http://schemas.openxmlformats.org/officeDocument/2006/math">
                              <m:sSub>
                                <m:sSubPr>
                                  <m:ctrlPr>
                                    <a:rPr lang="fr-FR" b="1" i="1" baseline="0" smtClean="0">
                                      <a:latin typeface="Cambria Math" panose="02040503050406030204" pitchFamily="18" charset="0"/>
                                    </a:rPr>
                                  </m:ctrlPr>
                                </m:sSubPr>
                                <m:e>
                                  <m:r>
                                    <a:rPr lang="fr-FR" b="1" i="1" baseline="0" smtClean="0">
                                      <a:latin typeface="Cambria Math"/>
                                    </a:rPr>
                                    <m:t>𝑬</m:t>
                                  </m:r>
                                </m:e>
                                <m:sub>
                                  <m:r>
                                    <a:rPr lang="fr-FR" b="1" i="1" baseline="0" smtClean="0">
                                      <a:latin typeface="Cambria Math"/>
                                    </a:rPr>
                                    <m:t>𝟎</m:t>
                                  </m:r>
                                </m:sub>
                              </m:sSub>
                              <m:r>
                                <a:rPr lang="fr-FR" b="1" i="1" baseline="0" smtClean="0">
                                  <a:latin typeface="Cambria Math"/>
                                </a:rPr>
                                <m:t> [</m:t>
                              </m:r>
                              <m:r>
                                <a:rPr lang="fr-FR" b="1" i="1" baseline="0" smtClean="0">
                                  <a:latin typeface="Cambria Math"/>
                                </a:rPr>
                                <m:t>𝑴𝑷𝒂</m:t>
                              </m:r>
                              <m:r>
                                <a:rPr lang="fr-FR" b="1" i="1" baseline="0" smtClean="0">
                                  <a:latin typeface="Cambria Math"/>
                                </a:rPr>
                                <m:t>]</m:t>
                              </m:r>
                            </m:oMath>
                          </a14:m>
                          <a:endParaRPr lang="fr-FR" dirty="0"/>
                        </a:p>
                      </a:txBody>
                      <a:tcPr>
                        <a:solidFill>
                          <a:schemeClr val="bg2">
                            <a:lumMod val="60000"/>
                            <a:lumOff val="40000"/>
                          </a:schemeClr>
                        </a:solidFill>
                      </a:tcPr>
                    </a:tc>
                    <a:tc>
                      <a:txBody>
                        <a:bodyPr/>
                        <a:lstStyle/>
                        <a:p>
                          <a:pPr algn="ctr"/>
                          <a:r>
                            <a:rPr lang="en-US" dirty="0" smtClean="0"/>
                            <a:t>15</a:t>
                          </a:r>
                          <a:endParaRPr lang="en-US" dirty="0"/>
                        </a:p>
                      </a:txBody>
                      <a:tcPr>
                        <a:solidFill>
                          <a:schemeClr val="bg2">
                            <a:lumMod val="60000"/>
                            <a:lumOff val="40000"/>
                          </a:schemeClr>
                        </a:solidFill>
                      </a:tcPr>
                    </a:tc>
                    <a:extLst>
                      <a:ext uri="{0D108BD9-81ED-4DB2-BD59-A6C34878D82A}">
                        <a16:rowId xmlns:a16="http://schemas.microsoft.com/office/drawing/2014/main" val="3499755094"/>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FR" sz="1800" kern="1200" baseline="0" dirty="0" smtClean="0">
                              <a:solidFill>
                                <a:schemeClr val="dk1"/>
                              </a:solidFill>
                              <a:latin typeface="+mn-lt"/>
                              <a:ea typeface="+mn-ea"/>
                              <a:cs typeface="+mn-cs"/>
                            </a:rPr>
                            <a:t>Poisson ratio </a:t>
                          </a:r>
                          <a14:m>
                            <m:oMath xmlns:m="http://schemas.openxmlformats.org/officeDocument/2006/math">
                              <m:r>
                                <a:rPr lang="fr-FR" sz="1800" b="1" i="1" kern="1200" baseline="0" smtClean="0">
                                  <a:solidFill>
                                    <a:schemeClr val="dk1"/>
                                  </a:solidFill>
                                  <a:latin typeface="Cambria Math"/>
                                  <a:ea typeface="+mn-ea"/>
                                  <a:cs typeface="+mn-cs"/>
                                </a:rPr>
                                <m:t>𝝂</m:t>
                              </m:r>
                            </m:oMath>
                          </a14:m>
                          <a:endParaRPr lang="fr-FR" sz="1800" b="1" i="1" kern="1200" baseline="0" dirty="0">
                            <a:solidFill>
                              <a:schemeClr val="dk1"/>
                            </a:solidFill>
                            <a:latin typeface="Cambria Math"/>
                            <a:ea typeface="+mn-ea"/>
                            <a:cs typeface="+mn-cs"/>
                          </a:endParaRPr>
                        </a:p>
                      </a:txBody>
                      <a:tcPr>
                        <a:solidFill>
                          <a:schemeClr val="bg2">
                            <a:lumMod val="60000"/>
                            <a:lumOff val="40000"/>
                          </a:schemeClr>
                        </a:solidFill>
                      </a:tcPr>
                    </a:tc>
                    <a:tc>
                      <a:txBody>
                        <a:bodyPr/>
                        <a:lstStyle/>
                        <a:p>
                          <a:pPr algn="ctr"/>
                          <a:r>
                            <a:rPr lang="en-US" dirty="0" smtClean="0"/>
                            <a:t>0.3</a:t>
                          </a:r>
                          <a:endParaRPr lang="en-US" dirty="0"/>
                        </a:p>
                      </a:txBody>
                      <a:tcPr>
                        <a:solidFill>
                          <a:schemeClr val="bg2">
                            <a:lumMod val="60000"/>
                            <a:lumOff val="40000"/>
                          </a:schemeClr>
                        </a:solidFill>
                      </a:tcPr>
                    </a:tc>
                    <a:extLst>
                      <a:ext uri="{0D108BD9-81ED-4DB2-BD59-A6C34878D82A}">
                        <a16:rowId xmlns:a16="http://schemas.microsoft.com/office/drawing/2014/main" val="2108595449"/>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it-IT" sz="1800" kern="1200" baseline="0" dirty="0" smtClean="0">
                              <a:solidFill>
                                <a:schemeClr val="dk1"/>
                              </a:solidFill>
                              <a:latin typeface="+mn-lt"/>
                              <a:ea typeface="+mn-ea"/>
                              <a:cs typeface="+mn-cs"/>
                            </a:rPr>
                            <a:t>Lamé’s first </a:t>
                          </a:r>
                          <a:r>
                            <a:rPr lang="it-IT" sz="1800" kern="1200" baseline="0" dirty="0" err="1">
                              <a:solidFill>
                                <a:schemeClr val="dk1"/>
                              </a:solidFill>
                              <a:latin typeface="+mn-lt"/>
                              <a:ea typeface="+mn-ea"/>
                              <a:cs typeface="+mn-cs"/>
                            </a:rPr>
                            <a:t>parameter</a:t>
                          </a:r>
                          <a:r>
                            <a:rPr lang="it-IT" sz="1800" kern="1200" baseline="0" dirty="0">
                              <a:solidFill>
                                <a:schemeClr val="dk1"/>
                              </a:solidFill>
                              <a:latin typeface="+mn-lt"/>
                              <a:ea typeface="+mn-ea"/>
                              <a:cs typeface="+mn-cs"/>
                            </a:rPr>
                            <a:t> </a:t>
                          </a:r>
                          <a14:m>
                            <m:oMath xmlns:m="http://schemas.openxmlformats.org/officeDocument/2006/math">
                              <m:sSub>
                                <m:sSubPr>
                                  <m:ctrlPr>
                                    <a:rPr lang="it-IT" sz="1800" kern="1200" baseline="0" smtClean="0">
                                      <a:solidFill>
                                        <a:schemeClr val="dk1"/>
                                      </a:solidFill>
                                      <a:latin typeface="+mn-lt"/>
                                      <a:ea typeface="+mn-ea"/>
                                      <a:cs typeface="+mn-cs"/>
                                    </a:rPr>
                                  </m:ctrlPr>
                                </m:sSubPr>
                                <m:e>
                                  <m:r>
                                    <a:rPr lang="it-IT" sz="1800" kern="1200" baseline="0" smtClean="0">
                                      <a:solidFill>
                                        <a:schemeClr val="dk1"/>
                                      </a:solidFill>
                                      <a:latin typeface="+mn-lt"/>
                                      <a:ea typeface="+mn-ea"/>
                                      <a:cs typeface="+mn-cs"/>
                                    </a:rPr>
                                    <m:t>𝝀</m:t>
                                  </m:r>
                                </m:e>
                                <m:sub>
                                  <m:r>
                                    <a:rPr lang="it-IT" sz="1800" kern="1200" baseline="0" smtClean="0">
                                      <a:solidFill>
                                        <a:schemeClr val="dk1"/>
                                      </a:solidFill>
                                      <a:latin typeface="+mn-lt"/>
                                      <a:ea typeface="+mn-ea"/>
                                      <a:cs typeface="+mn-cs"/>
                                    </a:rPr>
                                    <m:t>𝟎</m:t>
                                  </m:r>
                                </m:sub>
                              </m:sSub>
                              <m:r>
                                <a:rPr lang="it-IT" sz="1800" kern="1200" baseline="0" smtClean="0">
                                  <a:solidFill>
                                    <a:schemeClr val="dk1"/>
                                  </a:solidFill>
                                  <a:latin typeface="+mn-lt"/>
                                  <a:ea typeface="+mn-ea"/>
                                  <a:cs typeface="+mn-cs"/>
                                </a:rPr>
                                <m:t>  [</m:t>
                              </m:r>
                              <m:r>
                                <a:rPr lang="it-IT" sz="1800" kern="1200" baseline="0" smtClean="0">
                                  <a:solidFill>
                                    <a:schemeClr val="dk1"/>
                                  </a:solidFill>
                                  <a:latin typeface="+mn-lt"/>
                                  <a:ea typeface="+mn-ea"/>
                                  <a:cs typeface="+mn-cs"/>
                                </a:rPr>
                                <m:t>𝑴𝑷𝒂</m:t>
                              </m:r>
                              <m:r>
                                <a:rPr lang="it-IT" sz="1800" kern="1200" baseline="0" smtClean="0">
                                  <a:solidFill>
                                    <a:schemeClr val="dk1"/>
                                  </a:solidFill>
                                  <a:latin typeface="+mn-lt"/>
                                  <a:ea typeface="+mn-ea"/>
                                  <a:cs typeface="+mn-cs"/>
                                </a:rPr>
                                <m:t>]</m:t>
                              </m:r>
                            </m:oMath>
                          </a14:m>
                          <a:endParaRPr lang="fr-FR" sz="1800" kern="1200" baseline="0" dirty="0">
                            <a:solidFill>
                              <a:schemeClr val="dk1"/>
                            </a:solidFill>
                            <a:latin typeface="+mn-lt"/>
                            <a:ea typeface="+mn-ea"/>
                            <a:cs typeface="+mn-cs"/>
                          </a:endParaRPr>
                        </a:p>
                      </a:txBody>
                      <a:tcPr>
                        <a:solidFill>
                          <a:schemeClr val="bg2">
                            <a:lumMod val="60000"/>
                            <a:lumOff val="40000"/>
                          </a:schemeClr>
                        </a:solidFill>
                      </a:tcPr>
                    </a:tc>
                    <a:tc>
                      <a:txBody>
                        <a:bodyPr/>
                        <a:lstStyle/>
                        <a:p>
                          <a:pPr algn="ctr"/>
                          <a:r>
                            <a:rPr lang="en-US" dirty="0" smtClean="0"/>
                            <a:t>8.65</a:t>
                          </a:r>
                          <a:endParaRPr lang="en-US" dirty="0"/>
                        </a:p>
                      </a:txBody>
                      <a:tcPr>
                        <a:solidFill>
                          <a:schemeClr val="bg2">
                            <a:lumMod val="60000"/>
                            <a:lumOff val="40000"/>
                          </a:schemeClr>
                        </a:solidFill>
                      </a:tcPr>
                    </a:tc>
                    <a:extLst>
                      <a:ext uri="{0D108BD9-81ED-4DB2-BD59-A6C34878D82A}">
                        <a16:rowId xmlns:a16="http://schemas.microsoft.com/office/drawing/2014/main" val="2434009617"/>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kern="1200" baseline="0" dirty="0" smtClean="0">
                              <a:solidFill>
                                <a:schemeClr val="dk1"/>
                              </a:solidFill>
                              <a:latin typeface="+mn-lt"/>
                              <a:ea typeface="+mn-ea"/>
                              <a:cs typeface="+mn-cs"/>
                            </a:rPr>
                            <a:t>Lamé’s second </a:t>
                          </a:r>
                          <a:r>
                            <a:rPr lang="it-IT" sz="1800" kern="1200" baseline="0" dirty="0" err="1">
                              <a:solidFill>
                                <a:schemeClr val="dk1"/>
                              </a:solidFill>
                              <a:latin typeface="+mn-lt"/>
                              <a:ea typeface="+mn-ea"/>
                              <a:cs typeface="+mn-cs"/>
                            </a:rPr>
                            <a:t>parameter</a:t>
                          </a:r>
                          <a:r>
                            <a:rPr lang="it-IT" sz="1800" kern="1200" baseline="0" dirty="0">
                              <a:solidFill>
                                <a:schemeClr val="dk1"/>
                              </a:solidFill>
                              <a:latin typeface="+mn-lt"/>
                              <a:ea typeface="+mn-ea"/>
                              <a:cs typeface="+mn-cs"/>
                            </a:rPr>
                            <a:t> </a:t>
                          </a:r>
                          <a14:m>
                            <m:oMath xmlns:m="http://schemas.openxmlformats.org/officeDocument/2006/math">
                              <m:sSub>
                                <m:sSubPr>
                                  <m:ctrlPr>
                                    <a:rPr lang="it-IT" sz="1800" kern="1200" baseline="0" smtClean="0">
                                      <a:solidFill>
                                        <a:schemeClr val="dk1"/>
                                      </a:solidFill>
                                      <a:latin typeface="+mn-lt"/>
                                      <a:ea typeface="+mn-ea"/>
                                      <a:cs typeface="+mn-cs"/>
                                    </a:rPr>
                                  </m:ctrlPr>
                                </m:sSubPr>
                                <m:e>
                                  <m:r>
                                    <a:rPr lang="it-IT" sz="1800" kern="1200" baseline="0" smtClean="0">
                                      <a:solidFill>
                                        <a:schemeClr val="dk1"/>
                                      </a:solidFill>
                                      <a:latin typeface="+mn-lt"/>
                                      <a:ea typeface="+mn-ea"/>
                                      <a:cs typeface="+mn-cs"/>
                                    </a:rPr>
                                    <m:t>𝝁</m:t>
                                  </m:r>
                                </m:e>
                                <m:sub>
                                  <m:r>
                                    <a:rPr lang="it-IT" sz="1800" kern="1200" baseline="0" smtClean="0">
                                      <a:solidFill>
                                        <a:schemeClr val="dk1"/>
                                      </a:solidFill>
                                      <a:latin typeface="+mn-lt"/>
                                      <a:ea typeface="+mn-ea"/>
                                      <a:cs typeface="+mn-cs"/>
                                    </a:rPr>
                                    <m:t>𝟎</m:t>
                                  </m:r>
                                </m:sub>
                              </m:sSub>
                              <m:r>
                                <a:rPr lang="it-IT" sz="1800" kern="1200" baseline="0" smtClean="0">
                                  <a:solidFill>
                                    <a:schemeClr val="dk1"/>
                                  </a:solidFill>
                                  <a:latin typeface="+mn-lt"/>
                                  <a:ea typeface="+mn-ea"/>
                                  <a:cs typeface="+mn-cs"/>
                                </a:rPr>
                                <m:t>  [</m:t>
                              </m:r>
                              <m:r>
                                <a:rPr lang="it-IT" sz="1800" kern="1200" baseline="0" smtClean="0">
                                  <a:solidFill>
                                    <a:schemeClr val="dk1"/>
                                  </a:solidFill>
                                  <a:latin typeface="+mn-lt"/>
                                  <a:ea typeface="+mn-ea"/>
                                  <a:cs typeface="+mn-cs"/>
                                </a:rPr>
                                <m:t>𝑴𝑷𝒂</m:t>
                              </m:r>
                              <m:r>
                                <a:rPr lang="it-IT" sz="1800" kern="1200" baseline="0" smtClean="0">
                                  <a:solidFill>
                                    <a:schemeClr val="dk1"/>
                                  </a:solidFill>
                                  <a:latin typeface="+mn-lt"/>
                                  <a:ea typeface="+mn-ea"/>
                                  <a:cs typeface="+mn-cs"/>
                                </a:rPr>
                                <m:t>]</m:t>
                              </m:r>
                            </m:oMath>
                          </a14:m>
                          <a:endParaRPr lang="fr-FR" sz="1800" kern="1200" baseline="0" dirty="0">
                            <a:solidFill>
                              <a:schemeClr val="dk1"/>
                            </a:solidFill>
                            <a:latin typeface="+mn-lt"/>
                            <a:ea typeface="+mn-ea"/>
                            <a:cs typeface="+mn-cs"/>
                          </a:endParaRPr>
                        </a:p>
                      </a:txBody>
                      <a:tcPr>
                        <a:solidFill>
                          <a:schemeClr val="bg2">
                            <a:lumMod val="60000"/>
                            <a:lumOff val="40000"/>
                          </a:schemeClr>
                        </a:solidFill>
                      </a:tcPr>
                    </a:tc>
                    <a:tc>
                      <a:txBody>
                        <a:bodyPr/>
                        <a:lstStyle/>
                        <a:p>
                          <a:pPr algn="ctr"/>
                          <a:r>
                            <a:rPr lang="en-US" dirty="0" smtClean="0"/>
                            <a:t>5.77</a:t>
                          </a:r>
                        </a:p>
                      </a:txBody>
                      <a:tcPr>
                        <a:solidFill>
                          <a:schemeClr val="bg2">
                            <a:lumMod val="60000"/>
                            <a:lumOff val="40000"/>
                          </a:schemeClr>
                        </a:solidFill>
                      </a:tcPr>
                    </a:tc>
                    <a:extLst>
                      <a:ext uri="{0D108BD9-81ED-4DB2-BD59-A6C34878D82A}">
                        <a16:rowId xmlns:a16="http://schemas.microsoft.com/office/drawing/2014/main" val="2847569955"/>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FR" sz="1800" kern="1200" baseline="0" dirty="0" smtClean="0">
                              <a:solidFill>
                                <a:schemeClr val="dk1"/>
                              </a:solidFill>
                              <a:latin typeface="+mn-lt"/>
                              <a:ea typeface="+mn-ea"/>
                              <a:cs typeface="+mn-cs"/>
                            </a:rPr>
                            <a:t>Displacement </a:t>
                          </a:r>
                          <a:r>
                            <a:rPr lang="fr-FR" sz="1800" kern="1200" baseline="0" dirty="0" err="1">
                              <a:solidFill>
                                <a:schemeClr val="dk1"/>
                              </a:solidFill>
                              <a:latin typeface="+mn-lt"/>
                              <a:ea typeface="+mn-ea"/>
                              <a:cs typeface="+mn-cs"/>
                            </a:rPr>
                            <a:t>constraint</a:t>
                          </a:r>
                          <a:r>
                            <a:rPr lang="fr-FR" sz="1800" kern="1200" baseline="0" dirty="0">
                              <a:solidFill>
                                <a:schemeClr val="dk1"/>
                              </a:solidFill>
                              <a:latin typeface="+mn-lt"/>
                              <a:ea typeface="+mn-ea"/>
                              <a:cs typeface="+mn-cs"/>
                            </a:rPr>
                            <a:t> </a:t>
                          </a:r>
                          <a14:m>
                            <m:oMath xmlns:m="http://schemas.openxmlformats.org/officeDocument/2006/math">
                              <m:sSub>
                                <m:sSubPr>
                                  <m:ctrlPr>
                                    <a:rPr lang="fr-FR" sz="1800" kern="1200" baseline="0" smtClean="0">
                                      <a:solidFill>
                                        <a:schemeClr val="dk1"/>
                                      </a:solidFill>
                                      <a:latin typeface="+mn-lt"/>
                                      <a:ea typeface="+mn-ea"/>
                                      <a:cs typeface="+mn-cs"/>
                                    </a:rPr>
                                  </m:ctrlPr>
                                </m:sSubPr>
                                <m:e>
                                  <m:r>
                                    <a:rPr lang="fr-FR" sz="1800" kern="1200" baseline="0" smtClean="0">
                                      <a:solidFill>
                                        <a:schemeClr val="dk1"/>
                                      </a:solidFill>
                                      <a:latin typeface="+mn-lt"/>
                                      <a:ea typeface="+mn-ea"/>
                                      <a:cs typeface="+mn-cs"/>
                                    </a:rPr>
                                    <m:t>𝑼</m:t>
                                  </m:r>
                                </m:e>
                                <m:sub>
                                  <m:r>
                                    <a:rPr lang="fr-FR" sz="1800" kern="1200" baseline="0" smtClean="0">
                                      <a:solidFill>
                                        <a:schemeClr val="dk1"/>
                                      </a:solidFill>
                                      <a:latin typeface="+mn-lt"/>
                                      <a:ea typeface="+mn-ea"/>
                                      <a:cs typeface="+mn-cs"/>
                                    </a:rPr>
                                    <m:t>𝟎</m:t>
                                  </m:r>
                                </m:sub>
                              </m:sSub>
                              <m:r>
                                <a:rPr lang="fr-FR" sz="1800" kern="1200" baseline="0" smtClean="0">
                                  <a:solidFill>
                                    <a:schemeClr val="dk1"/>
                                  </a:solidFill>
                                  <a:latin typeface="+mn-lt"/>
                                  <a:ea typeface="+mn-ea"/>
                                  <a:cs typeface="+mn-cs"/>
                                </a:rPr>
                                <m:t> [</m:t>
                              </m:r>
                              <m:r>
                                <a:rPr lang="fr-FR" sz="1800" kern="1200" baseline="0" smtClean="0">
                                  <a:solidFill>
                                    <a:schemeClr val="dk1"/>
                                  </a:solidFill>
                                  <a:latin typeface="+mn-lt"/>
                                  <a:ea typeface="+mn-ea"/>
                                  <a:cs typeface="+mn-cs"/>
                                </a:rPr>
                                <m:t>𝒎𝒎</m:t>
                              </m:r>
                              <m:r>
                                <a:rPr lang="fr-FR" sz="1800" kern="1200" baseline="0" smtClean="0">
                                  <a:solidFill>
                                    <a:schemeClr val="dk1"/>
                                  </a:solidFill>
                                  <a:latin typeface="+mn-lt"/>
                                  <a:ea typeface="+mn-ea"/>
                                  <a:cs typeface="+mn-cs"/>
                                </a:rPr>
                                <m:t>]</m:t>
                              </m:r>
                            </m:oMath>
                          </a14:m>
                          <a:endParaRPr lang="fr-FR" sz="1800" kern="1200" baseline="0" dirty="0">
                            <a:solidFill>
                              <a:schemeClr val="dk1"/>
                            </a:solidFill>
                            <a:latin typeface="+mn-lt"/>
                            <a:ea typeface="+mn-ea"/>
                            <a:cs typeface="+mn-cs"/>
                          </a:endParaRPr>
                        </a:p>
                      </a:txBody>
                      <a:tcPr>
                        <a:solidFill>
                          <a:schemeClr val="bg2">
                            <a:lumMod val="60000"/>
                            <a:lumOff val="40000"/>
                          </a:schemeClr>
                        </a:solidFill>
                      </a:tcPr>
                    </a:tc>
                    <a:tc>
                      <a:txBody>
                        <a:bodyPr/>
                        <a:lstStyle/>
                        <a:p>
                          <a:pPr algn="ctr"/>
                          <a:r>
                            <a:rPr lang="en-US" dirty="0" smtClean="0"/>
                            <a:t>-21</a:t>
                          </a:r>
                          <a:endParaRPr lang="en-US" dirty="0"/>
                        </a:p>
                      </a:txBody>
                      <a:tcPr>
                        <a:solidFill>
                          <a:schemeClr val="bg2">
                            <a:lumMod val="60000"/>
                            <a:lumOff val="40000"/>
                          </a:schemeClr>
                        </a:solidFill>
                      </a:tcPr>
                    </a:tc>
                    <a:extLst>
                      <a:ext uri="{0D108BD9-81ED-4DB2-BD59-A6C34878D82A}">
                        <a16:rowId xmlns:a16="http://schemas.microsoft.com/office/drawing/2014/main" val="850708870"/>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FR" sz="1800" kern="1200" baseline="0" dirty="0" smtClean="0">
                              <a:solidFill>
                                <a:schemeClr val="dk1"/>
                              </a:solidFill>
                              <a:latin typeface="+mn-lt"/>
                              <a:ea typeface="+mn-ea"/>
                              <a:cs typeface="+mn-cs"/>
                            </a:rPr>
                            <a:t>Stress </a:t>
                          </a:r>
                          <a:r>
                            <a:rPr lang="fr-FR" sz="1800" kern="1200" baseline="0" dirty="0" err="1">
                              <a:solidFill>
                                <a:schemeClr val="dk1"/>
                              </a:solidFill>
                              <a:latin typeface="+mn-lt"/>
                              <a:ea typeface="+mn-ea"/>
                              <a:cs typeface="+mn-cs"/>
                            </a:rPr>
                            <a:t>constraint</a:t>
                          </a:r>
                          <a:r>
                            <a:rPr lang="fr-FR" sz="1800" kern="1200" baseline="0" dirty="0">
                              <a:solidFill>
                                <a:schemeClr val="dk1"/>
                              </a:solidFill>
                              <a:latin typeface="+mn-lt"/>
                              <a:ea typeface="+mn-ea"/>
                              <a:cs typeface="+mn-cs"/>
                            </a:rPr>
                            <a:t> </a:t>
                          </a:r>
                          <a14:m>
                            <m:oMath xmlns:m="http://schemas.openxmlformats.org/officeDocument/2006/math">
                              <m:sSub>
                                <m:sSubPr>
                                  <m:ctrlPr>
                                    <a:rPr lang="fr-FR" sz="1800" kern="1200" baseline="0" smtClean="0">
                                      <a:solidFill>
                                        <a:schemeClr val="dk1"/>
                                      </a:solidFill>
                                      <a:latin typeface="+mn-lt"/>
                                      <a:ea typeface="+mn-ea"/>
                                      <a:cs typeface="+mn-cs"/>
                                    </a:rPr>
                                  </m:ctrlPr>
                                </m:sSubPr>
                                <m:e>
                                  <m:r>
                                    <a:rPr lang="fr-FR" sz="1800" kern="1200" baseline="0" smtClean="0">
                                      <a:solidFill>
                                        <a:schemeClr val="dk1"/>
                                      </a:solidFill>
                                      <a:latin typeface="+mn-lt"/>
                                      <a:ea typeface="+mn-ea"/>
                                      <a:cs typeface="+mn-cs"/>
                                    </a:rPr>
                                    <m:t>𝝈</m:t>
                                  </m:r>
                                </m:e>
                                <m:sub>
                                  <m:r>
                                    <a:rPr lang="en-US" sz="1800" kern="1200" baseline="0" smtClean="0">
                                      <a:solidFill>
                                        <a:schemeClr val="dk1"/>
                                      </a:solidFill>
                                      <a:latin typeface="+mn-lt"/>
                                      <a:ea typeface="+mn-ea"/>
                                      <a:cs typeface="+mn-cs"/>
                                    </a:rPr>
                                    <m:t>𝒍𝒊𝒎</m:t>
                                  </m:r>
                                </m:sub>
                              </m:sSub>
                              <m:r>
                                <a:rPr lang="fr-FR" sz="1800" kern="1200" baseline="0" smtClean="0">
                                  <a:solidFill>
                                    <a:schemeClr val="dk1"/>
                                  </a:solidFill>
                                  <a:latin typeface="+mn-lt"/>
                                  <a:ea typeface="+mn-ea"/>
                                  <a:cs typeface="+mn-cs"/>
                                </a:rPr>
                                <m:t>  [</m:t>
                              </m:r>
                              <m:r>
                                <a:rPr lang="fr-FR" sz="1800" kern="1200" baseline="0" smtClean="0">
                                  <a:solidFill>
                                    <a:schemeClr val="dk1"/>
                                  </a:solidFill>
                                  <a:latin typeface="+mn-lt"/>
                                  <a:ea typeface="+mn-ea"/>
                                  <a:cs typeface="+mn-cs"/>
                                </a:rPr>
                                <m:t>𝑴𝑷𝒂</m:t>
                              </m:r>
                              <m:r>
                                <a:rPr lang="fr-FR" sz="1800" kern="1200" baseline="0" smtClean="0">
                                  <a:solidFill>
                                    <a:schemeClr val="dk1"/>
                                  </a:solidFill>
                                  <a:latin typeface="+mn-lt"/>
                                  <a:ea typeface="+mn-ea"/>
                                  <a:cs typeface="+mn-cs"/>
                                </a:rPr>
                                <m:t>]</m:t>
                              </m:r>
                            </m:oMath>
                          </a14:m>
                          <a:endParaRPr lang="fr-FR" sz="1800" kern="1200" baseline="0" dirty="0">
                            <a:solidFill>
                              <a:schemeClr val="dk1"/>
                            </a:solidFill>
                            <a:latin typeface="+mn-lt"/>
                            <a:ea typeface="+mn-ea"/>
                            <a:cs typeface="+mn-cs"/>
                          </a:endParaRPr>
                        </a:p>
                      </a:txBody>
                      <a:tcPr>
                        <a:solidFill>
                          <a:schemeClr val="bg2">
                            <a:lumMod val="60000"/>
                            <a:lumOff val="40000"/>
                          </a:schemeClr>
                        </a:solidFill>
                      </a:tcPr>
                    </a:tc>
                    <a:tc>
                      <a:txBody>
                        <a:bodyPr/>
                        <a:lstStyle/>
                        <a:p>
                          <a:pPr algn="ctr"/>
                          <a:r>
                            <a:rPr lang="en-US" dirty="0" smtClean="0"/>
                            <a:t>1</a:t>
                          </a:r>
                          <a:endParaRPr lang="en-US" dirty="0"/>
                        </a:p>
                      </a:txBody>
                      <a:tcPr>
                        <a:solidFill>
                          <a:schemeClr val="bg2">
                            <a:lumMod val="60000"/>
                            <a:lumOff val="40000"/>
                          </a:schemeClr>
                        </a:solidFill>
                      </a:tcPr>
                    </a:tc>
                    <a:extLst>
                      <a:ext uri="{0D108BD9-81ED-4DB2-BD59-A6C34878D82A}">
                        <a16:rowId xmlns:a16="http://schemas.microsoft.com/office/drawing/2014/main" val="2761575444"/>
                      </a:ext>
                    </a:extLst>
                  </a:tr>
                  <a:tr h="370840">
                    <a:tc>
                      <a:txBody>
                        <a:bodyPr/>
                        <a:lstStyle/>
                        <a:p>
                          <a:pPr algn="ctr"/>
                          <a:r>
                            <a:rPr lang="en-US" dirty="0" smtClean="0"/>
                            <a:t>Chord length </a:t>
                          </a:r>
                          <a:r>
                            <a:rPr lang="en-US" b="1" i="1" dirty="0" smtClean="0"/>
                            <a:t>c</a:t>
                          </a:r>
                          <a:r>
                            <a:rPr lang="en-US" b="1" i="1" baseline="0" dirty="0" smtClean="0"/>
                            <a:t> [mm]</a:t>
                          </a:r>
                          <a:endParaRPr lang="en-US" dirty="0"/>
                        </a:p>
                      </a:txBody>
                      <a:tcPr>
                        <a:solidFill>
                          <a:schemeClr val="bg2">
                            <a:lumMod val="60000"/>
                            <a:lumOff val="40000"/>
                          </a:schemeClr>
                        </a:solidFill>
                      </a:tcPr>
                    </a:tc>
                    <a:tc>
                      <a:txBody>
                        <a:bodyPr/>
                        <a:lstStyle/>
                        <a:p>
                          <a:pPr algn="ctr"/>
                          <a:r>
                            <a:rPr lang="en-US" dirty="0" smtClean="0"/>
                            <a:t>150</a:t>
                          </a:r>
                          <a:endParaRPr lang="en-US" dirty="0"/>
                        </a:p>
                      </a:txBody>
                      <a:tcPr>
                        <a:solidFill>
                          <a:schemeClr val="bg2">
                            <a:lumMod val="60000"/>
                            <a:lumOff val="40000"/>
                          </a:schemeClr>
                        </a:solidFill>
                      </a:tcPr>
                    </a:tc>
                    <a:extLst>
                      <a:ext uri="{0D108BD9-81ED-4DB2-BD59-A6C34878D82A}">
                        <a16:rowId xmlns:a16="http://schemas.microsoft.com/office/drawing/2014/main" val="752706380"/>
                      </a:ext>
                    </a:extLst>
                  </a:tr>
                  <a:tr h="370840">
                    <a:tc>
                      <a:txBody>
                        <a:bodyPr/>
                        <a:lstStyle/>
                        <a:p>
                          <a:pPr algn="ctr"/>
                          <a:r>
                            <a:rPr lang="fr-FR" sz="1800" kern="1200" baseline="0" dirty="0" smtClean="0">
                              <a:solidFill>
                                <a:schemeClr val="dk1"/>
                              </a:solidFill>
                              <a:latin typeface="+mn-lt"/>
                              <a:ea typeface="+mn-ea"/>
                              <a:cs typeface="+mn-cs"/>
                            </a:rPr>
                            <a:t>Intensity </a:t>
                          </a:r>
                          <a:r>
                            <a:rPr lang="fr-FR" sz="1800" kern="1200" baseline="0" dirty="0" err="1">
                              <a:solidFill>
                                <a:schemeClr val="dk1"/>
                              </a:solidFill>
                              <a:latin typeface="+mn-lt"/>
                              <a:ea typeface="+mn-ea"/>
                              <a:cs typeface="+mn-cs"/>
                            </a:rPr>
                            <a:t>applied</a:t>
                          </a:r>
                          <a:r>
                            <a:rPr lang="fr-FR" sz="1800" kern="1200" baseline="0" dirty="0">
                              <a:solidFill>
                                <a:schemeClr val="dk1"/>
                              </a:solidFill>
                              <a:latin typeface="+mn-lt"/>
                              <a:ea typeface="+mn-ea"/>
                              <a:cs typeface="+mn-cs"/>
                            </a:rPr>
                            <a:t> force </a:t>
                          </a:r>
                          <a14:m>
                            <m:oMath xmlns:m="http://schemas.openxmlformats.org/officeDocument/2006/math">
                              <m:sSub>
                                <m:sSubPr>
                                  <m:ctrlPr>
                                    <a:rPr lang="fr-FR" sz="1800" kern="1200" baseline="0" smtClean="0">
                                      <a:solidFill>
                                        <a:schemeClr val="dk1"/>
                                      </a:solidFill>
                                      <a:latin typeface="+mn-lt"/>
                                      <a:ea typeface="+mn-ea"/>
                                      <a:cs typeface="+mn-cs"/>
                                    </a:rPr>
                                  </m:ctrlPr>
                                </m:sSubPr>
                                <m:e>
                                  <m:r>
                                    <a:rPr lang="fr-FR" sz="1800" kern="1200" baseline="0" smtClean="0">
                                      <a:solidFill>
                                        <a:schemeClr val="dk1"/>
                                      </a:solidFill>
                                      <a:latin typeface="+mn-lt"/>
                                      <a:ea typeface="+mn-ea"/>
                                      <a:cs typeface="+mn-cs"/>
                                    </a:rPr>
                                    <m:t>𝑭</m:t>
                                  </m:r>
                                </m:e>
                                <m:sub>
                                  <m:r>
                                    <a:rPr lang="fr-FR" sz="1800" kern="1200" baseline="0" smtClean="0">
                                      <a:solidFill>
                                        <a:schemeClr val="dk1"/>
                                      </a:solidFill>
                                      <a:latin typeface="+mn-lt"/>
                                      <a:ea typeface="+mn-ea"/>
                                      <a:cs typeface="+mn-cs"/>
                                    </a:rPr>
                                    <m:t>𝒆𝒙𝒕</m:t>
                                  </m:r>
                                </m:sub>
                              </m:sSub>
                              <m:r>
                                <a:rPr lang="fr-FR" sz="1800" kern="1200" baseline="0" smtClean="0">
                                  <a:solidFill>
                                    <a:schemeClr val="dk1"/>
                                  </a:solidFill>
                                  <a:latin typeface="+mn-lt"/>
                                  <a:ea typeface="+mn-ea"/>
                                  <a:cs typeface="+mn-cs"/>
                                </a:rPr>
                                <m:t>  </m:t>
                              </m:r>
                              <m:d>
                                <m:dPr>
                                  <m:begChr m:val="["/>
                                  <m:endChr m:val="]"/>
                                  <m:ctrlPr>
                                    <a:rPr lang="fr-FR" sz="1800" kern="1200" baseline="0" smtClean="0">
                                      <a:solidFill>
                                        <a:schemeClr val="dk1"/>
                                      </a:solidFill>
                                      <a:latin typeface="+mn-lt"/>
                                      <a:ea typeface="+mn-ea"/>
                                      <a:cs typeface="+mn-cs"/>
                                    </a:rPr>
                                  </m:ctrlPr>
                                </m:dPr>
                                <m:e>
                                  <m:r>
                                    <a:rPr lang="it-IT" sz="1800" kern="1200" baseline="0" smtClean="0">
                                      <a:solidFill>
                                        <a:schemeClr val="dk1"/>
                                      </a:solidFill>
                                      <a:latin typeface="+mn-lt"/>
                                      <a:ea typeface="+mn-ea"/>
                                      <a:cs typeface="+mn-cs"/>
                                    </a:rPr>
                                    <m:t>𝑵</m:t>
                                  </m:r>
                                  <m:r>
                                    <a:rPr lang="it-IT" sz="1800" kern="1200" baseline="0" smtClean="0">
                                      <a:solidFill>
                                        <a:schemeClr val="dk1"/>
                                      </a:solidFill>
                                      <a:latin typeface="+mn-lt"/>
                                      <a:ea typeface="+mn-ea"/>
                                      <a:cs typeface="+mn-cs"/>
                                    </a:rPr>
                                    <m:t>/</m:t>
                                  </m:r>
                                  <m:r>
                                    <a:rPr lang="it-IT" sz="1800" kern="1200" baseline="0" smtClean="0">
                                      <a:solidFill>
                                        <a:schemeClr val="dk1"/>
                                      </a:solidFill>
                                      <a:latin typeface="+mn-lt"/>
                                      <a:ea typeface="+mn-ea"/>
                                      <a:cs typeface="+mn-cs"/>
                                    </a:rPr>
                                    <m:t>𝒎𝒎</m:t>
                                  </m:r>
                                </m:e>
                              </m:d>
                            </m:oMath>
                          </a14:m>
                          <a:endParaRPr lang="en-US" sz="1800" kern="1200" baseline="0" dirty="0">
                            <a:solidFill>
                              <a:schemeClr val="dk1"/>
                            </a:solidFill>
                            <a:latin typeface="+mn-lt"/>
                            <a:ea typeface="+mn-ea"/>
                            <a:cs typeface="+mn-cs"/>
                          </a:endParaRPr>
                        </a:p>
                      </a:txBody>
                      <a:tcPr>
                        <a:solidFill>
                          <a:schemeClr val="bg2">
                            <a:lumMod val="60000"/>
                            <a:lumOff val="40000"/>
                          </a:schemeClr>
                        </a:solidFill>
                      </a:tcPr>
                    </a:tc>
                    <a:tc>
                      <a:txBody>
                        <a:bodyPr/>
                        <a:lstStyle/>
                        <a:p>
                          <a:pPr algn="ctr"/>
                          <a:r>
                            <a:rPr lang="en-US" dirty="0" smtClean="0"/>
                            <a:t>7</a:t>
                          </a:r>
                          <a:endParaRPr lang="en-US" dirty="0"/>
                        </a:p>
                      </a:txBody>
                      <a:tcPr>
                        <a:solidFill>
                          <a:schemeClr val="bg2">
                            <a:lumMod val="60000"/>
                            <a:lumOff val="40000"/>
                          </a:schemeClr>
                        </a:solidFill>
                      </a:tcPr>
                    </a:tc>
                    <a:extLst>
                      <a:ext uri="{0D108BD9-81ED-4DB2-BD59-A6C34878D82A}">
                        <a16:rowId xmlns:a16="http://schemas.microsoft.com/office/drawing/2014/main" val="4256076285"/>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FR" sz="1800" kern="1200" baseline="0" dirty="0" smtClean="0">
                              <a:solidFill>
                                <a:schemeClr val="dk1"/>
                              </a:solidFill>
                              <a:latin typeface="+mn-lt"/>
                              <a:ea typeface="+mn-ea"/>
                              <a:cs typeface="+mn-cs"/>
                            </a:rPr>
                            <a:t>Penalization</a:t>
                          </a:r>
                          <a:r>
                            <a:rPr lang="fr-FR" sz="1800" kern="1200" baseline="0" dirty="0">
                              <a:solidFill>
                                <a:schemeClr val="dk1"/>
                              </a:solidFill>
                              <a:latin typeface="+mn-lt"/>
                              <a:ea typeface="+mn-ea"/>
                              <a:cs typeface="+mn-cs"/>
                            </a:rPr>
                            <a:t> factor  </a:t>
                          </a:r>
                          <a14:m>
                            <m:oMath xmlns:m="http://schemas.openxmlformats.org/officeDocument/2006/math">
                              <m:r>
                                <a:rPr lang="fr-FR" sz="1800" kern="1200" baseline="0" smtClean="0">
                                  <a:solidFill>
                                    <a:schemeClr val="dk1"/>
                                  </a:solidFill>
                                  <a:latin typeface="+mn-lt"/>
                                  <a:ea typeface="+mn-ea"/>
                                  <a:cs typeface="+mn-cs"/>
                                </a:rPr>
                                <m:t>𝒑</m:t>
                              </m:r>
                            </m:oMath>
                          </a14:m>
                          <a:endParaRPr lang="fr-FR" sz="1800" kern="1200" baseline="0" dirty="0">
                            <a:solidFill>
                              <a:schemeClr val="dk1"/>
                            </a:solidFill>
                            <a:latin typeface="+mn-lt"/>
                            <a:ea typeface="+mn-ea"/>
                            <a:cs typeface="+mn-cs"/>
                          </a:endParaRPr>
                        </a:p>
                      </a:txBody>
                      <a:tcPr>
                        <a:solidFill>
                          <a:schemeClr val="bg2">
                            <a:lumMod val="60000"/>
                            <a:lumOff val="40000"/>
                          </a:schemeClr>
                        </a:solidFill>
                      </a:tcPr>
                    </a:tc>
                    <a:tc>
                      <a:txBody>
                        <a:bodyPr/>
                        <a:lstStyle/>
                        <a:p>
                          <a:pPr algn="ctr"/>
                          <a:r>
                            <a:rPr lang="en-US" dirty="0" smtClean="0"/>
                            <a:t>3</a:t>
                          </a:r>
                          <a:endParaRPr lang="en-US" dirty="0"/>
                        </a:p>
                      </a:txBody>
                      <a:tcPr>
                        <a:solidFill>
                          <a:schemeClr val="bg2">
                            <a:lumMod val="60000"/>
                            <a:lumOff val="40000"/>
                          </a:schemeClr>
                        </a:solidFill>
                      </a:tcPr>
                    </a:tc>
                    <a:extLst>
                      <a:ext uri="{0D108BD9-81ED-4DB2-BD59-A6C34878D82A}">
                        <a16:rowId xmlns:a16="http://schemas.microsoft.com/office/drawing/2014/main" val="3022446361"/>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Radius filter </a:t>
                          </a:r>
                          <a14:m>
                            <m:oMath xmlns:m="http://schemas.openxmlformats.org/officeDocument/2006/math">
                              <m:sSub>
                                <m:sSubPr>
                                  <m:ctrlPr>
                                    <a:rPr lang="fr-FR" sz="1800" kern="1200" baseline="0" smtClean="0">
                                      <a:solidFill>
                                        <a:schemeClr val="dk1"/>
                                      </a:solidFill>
                                      <a:latin typeface="+mn-lt"/>
                                      <a:ea typeface="+mn-ea"/>
                                      <a:cs typeface="+mn-cs"/>
                                    </a:rPr>
                                  </m:ctrlPr>
                                </m:sSubPr>
                                <m:e>
                                  <m:r>
                                    <a:rPr lang="en-US" sz="1800" kern="1200" baseline="0" smtClean="0">
                                      <a:solidFill>
                                        <a:schemeClr val="dk1"/>
                                      </a:solidFill>
                                      <a:latin typeface="+mn-lt"/>
                                      <a:ea typeface="+mn-ea"/>
                                      <a:cs typeface="+mn-cs"/>
                                    </a:rPr>
                                    <m:t>𝑹</m:t>
                                  </m:r>
                                </m:e>
                                <m:sub>
                                  <m:r>
                                    <a:rPr lang="en-US" sz="1800" kern="1200" baseline="0" smtClean="0">
                                      <a:solidFill>
                                        <a:schemeClr val="dk1"/>
                                      </a:solidFill>
                                      <a:latin typeface="+mn-lt"/>
                                      <a:ea typeface="+mn-ea"/>
                                      <a:cs typeface="+mn-cs"/>
                                    </a:rPr>
                                    <m:t>𝒎𝒊𝒏</m:t>
                                  </m:r>
                                </m:sub>
                              </m:sSub>
                              <m:r>
                                <a:rPr lang="en-US" sz="1800" kern="1200" baseline="0" smtClean="0">
                                  <a:solidFill>
                                    <a:schemeClr val="dk1"/>
                                  </a:solidFill>
                                  <a:latin typeface="+mn-lt"/>
                                  <a:ea typeface="+mn-ea"/>
                                  <a:cs typeface="+mn-cs"/>
                                </a:rPr>
                                <m:t>[</m:t>
                              </m:r>
                              <m:r>
                                <a:rPr lang="en-US" sz="1800" kern="1200" baseline="0" smtClean="0">
                                  <a:solidFill>
                                    <a:schemeClr val="dk1"/>
                                  </a:solidFill>
                                  <a:latin typeface="+mn-lt"/>
                                  <a:ea typeface="+mn-ea"/>
                                  <a:cs typeface="+mn-cs"/>
                                </a:rPr>
                                <m:t>𝒎𝒎</m:t>
                              </m:r>
                              <m:r>
                                <a:rPr lang="en-US" sz="1800" kern="1200" baseline="0" smtClean="0">
                                  <a:solidFill>
                                    <a:schemeClr val="dk1"/>
                                  </a:solidFill>
                                  <a:latin typeface="+mn-lt"/>
                                  <a:ea typeface="+mn-ea"/>
                                  <a:cs typeface="+mn-cs"/>
                                </a:rPr>
                                <m:t>]</m:t>
                              </m:r>
                            </m:oMath>
                          </a14:m>
                          <a:endParaRPr lang="en-US" sz="1800" kern="1200" baseline="0" dirty="0">
                            <a:solidFill>
                              <a:schemeClr val="dk1"/>
                            </a:solidFill>
                            <a:latin typeface="+mn-lt"/>
                            <a:ea typeface="+mn-ea"/>
                            <a:cs typeface="+mn-cs"/>
                          </a:endParaRPr>
                        </a:p>
                      </a:txBody>
                      <a:tcPr>
                        <a:solidFill>
                          <a:schemeClr val="bg2">
                            <a:lumMod val="60000"/>
                            <a:lumOff val="40000"/>
                          </a:schemeClr>
                        </a:solidFill>
                      </a:tcPr>
                    </a:tc>
                    <a:tc>
                      <a:txBody>
                        <a:bodyPr/>
                        <a:lstStyle/>
                        <a:p>
                          <a:pPr algn="ctr"/>
                          <a:r>
                            <a:rPr lang="en-US" dirty="0" smtClean="0"/>
                            <a:t>6</a:t>
                          </a:r>
                          <a:endParaRPr lang="en-US" dirty="0"/>
                        </a:p>
                      </a:txBody>
                      <a:tcPr>
                        <a:solidFill>
                          <a:schemeClr val="bg2">
                            <a:lumMod val="60000"/>
                            <a:lumOff val="40000"/>
                          </a:schemeClr>
                        </a:solidFill>
                      </a:tcPr>
                    </a:tc>
                    <a:extLst>
                      <a:ext uri="{0D108BD9-81ED-4DB2-BD59-A6C34878D82A}">
                        <a16:rowId xmlns:a16="http://schemas.microsoft.com/office/drawing/2014/main" val="3017404469"/>
                      </a:ext>
                    </a:extLst>
                  </a:tr>
                </a:tbl>
              </a:graphicData>
            </a:graphic>
          </p:graphicFrame>
        </mc:Choice>
        <mc:Fallback>
          <p:graphicFrame>
            <p:nvGraphicFramePr>
              <p:cNvPr id="10" name="Table 9"/>
              <p:cNvGraphicFramePr>
                <a:graphicFrameLocks noGrp="1"/>
              </p:cNvGraphicFramePr>
              <p:nvPr>
                <p:extLst>
                  <p:ext uri="{D42A27DB-BD31-4B8C-83A1-F6EECF244321}">
                    <p14:modId xmlns:p14="http://schemas.microsoft.com/office/powerpoint/2010/main" val="1303589434"/>
                  </p:ext>
                </p:extLst>
              </p:nvPr>
            </p:nvGraphicFramePr>
            <p:xfrm>
              <a:off x="846609" y="2644589"/>
              <a:ext cx="6223726" cy="3708400"/>
            </p:xfrm>
            <a:graphic>
              <a:graphicData uri="http://schemas.openxmlformats.org/drawingml/2006/table">
                <a:tbl>
                  <a:tblPr>
                    <a:tableStyleId>{5C22544A-7EE6-4342-B048-85BDC9FD1C3A}</a:tableStyleId>
                  </a:tblPr>
                  <a:tblGrid>
                    <a:gridCol w="4478861">
                      <a:extLst>
                        <a:ext uri="{9D8B030D-6E8A-4147-A177-3AD203B41FA5}">
                          <a16:colId xmlns:a16="http://schemas.microsoft.com/office/drawing/2014/main" val="2634696638"/>
                        </a:ext>
                      </a:extLst>
                    </a:gridCol>
                    <a:gridCol w="1744865">
                      <a:extLst>
                        <a:ext uri="{9D8B030D-6E8A-4147-A177-3AD203B41FA5}">
                          <a16:colId xmlns:a16="http://schemas.microsoft.com/office/drawing/2014/main" val="2730164553"/>
                        </a:ext>
                      </a:extLst>
                    </a:gridCol>
                  </a:tblGrid>
                  <a:tr h="370840">
                    <a:tc>
                      <a:txBody>
                        <a:bodyPr/>
                        <a:lstStyle/>
                        <a:p>
                          <a:endParaRPr lang="en-US"/>
                        </a:p>
                      </a:txBody>
                      <a:tcPr>
                        <a:blipFill>
                          <a:blip r:embed="rId2"/>
                          <a:stretch>
                            <a:fillRect l="-136" t="-8197" r="-39320" b="-922951"/>
                          </a:stretch>
                        </a:blipFill>
                      </a:tcPr>
                    </a:tc>
                    <a:tc>
                      <a:txBody>
                        <a:bodyPr/>
                        <a:lstStyle/>
                        <a:p>
                          <a:pPr algn="ctr"/>
                          <a:r>
                            <a:rPr lang="en-US" dirty="0" smtClean="0"/>
                            <a:t>15</a:t>
                          </a:r>
                          <a:endParaRPr lang="en-US" dirty="0"/>
                        </a:p>
                      </a:txBody>
                      <a:tcPr>
                        <a:solidFill>
                          <a:schemeClr val="bg2">
                            <a:lumMod val="60000"/>
                            <a:lumOff val="40000"/>
                          </a:schemeClr>
                        </a:solidFill>
                      </a:tcPr>
                    </a:tc>
                    <a:extLst>
                      <a:ext uri="{0D108BD9-81ED-4DB2-BD59-A6C34878D82A}">
                        <a16:rowId xmlns:a16="http://schemas.microsoft.com/office/drawing/2014/main" val="3499755094"/>
                      </a:ext>
                    </a:extLst>
                  </a:tr>
                  <a:tr h="370840">
                    <a:tc>
                      <a:txBody>
                        <a:bodyPr/>
                        <a:lstStyle/>
                        <a:p>
                          <a:endParaRPr lang="en-US"/>
                        </a:p>
                      </a:txBody>
                      <a:tcPr>
                        <a:blipFill>
                          <a:blip r:embed="rId2"/>
                          <a:stretch>
                            <a:fillRect l="-136" t="-108197" r="-39320" b="-822951"/>
                          </a:stretch>
                        </a:blipFill>
                      </a:tcPr>
                    </a:tc>
                    <a:tc>
                      <a:txBody>
                        <a:bodyPr/>
                        <a:lstStyle/>
                        <a:p>
                          <a:pPr algn="ctr"/>
                          <a:r>
                            <a:rPr lang="en-US" dirty="0" smtClean="0"/>
                            <a:t>0.3</a:t>
                          </a:r>
                          <a:endParaRPr lang="en-US" dirty="0"/>
                        </a:p>
                      </a:txBody>
                      <a:tcPr>
                        <a:solidFill>
                          <a:schemeClr val="bg2">
                            <a:lumMod val="60000"/>
                            <a:lumOff val="40000"/>
                          </a:schemeClr>
                        </a:solidFill>
                      </a:tcPr>
                    </a:tc>
                    <a:extLst>
                      <a:ext uri="{0D108BD9-81ED-4DB2-BD59-A6C34878D82A}">
                        <a16:rowId xmlns:a16="http://schemas.microsoft.com/office/drawing/2014/main" val="2108595449"/>
                      </a:ext>
                    </a:extLst>
                  </a:tr>
                  <a:tr h="370840">
                    <a:tc>
                      <a:txBody>
                        <a:bodyPr/>
                        <a:lstStyle/>
                        <a:p>
                          <a:endParaRPr lang="en-US"/>
                        </a:p>
                      </a:txBody>
                      <a:tcPr>
                        <a:blipFill>
                          <a:blip r:embed="rId2"/>
                          <a:stretch>
                            <a:fillRect l="-136" t="-208197" r="-39320" b="-722951"/>
                          </a:stretch>
                        </a:blipFill>
                      </a:tcPr>
                    </a:tc>
                    <a:tc>
                      <a:txBody>
                        <a:bodyPr/>
                        <a:lstStyle/>
                        <a:p>
                          <a:pPr algn="ctr"/>
                          <a:r>
                            <a:rPr lang="en-US" dirty="0" smtClean="0"/>
                            <a:t>8.65</a:t>
                          </a:r>
                          <a:endParaRPr lang="en-US" dirty="0"/>
                        </a:p>
                      </a:txBody>
                      <a:tcPr>
                        <a:solidFill>
                          <a:schemeClr val="bg2">
                            <a:lumMod val="60000"/>
                            <a:lumOff val="40000"/>
                          </a:schemeClr>
                        </a:solidFill>
                      </a:tcPr>
                    </a:tc>
                    <a:extLst>
                      <a:ext uri="{0D108BD9-81ED-4DB2-BD59-A6C34878D82A}">
                        <a16:rowId xmlns:a16="http://schemas.microsoft.com/office/drawing/2014/main" val="2434009617"/>
                      </a:ext>
                    </a:extLst>
                  </a:tr>
                  <a:tr h="370840">
                    <a:tc>
                      <a:txBody>
                        <a:bodyPr/>
                        <a:lstStyle/>
                        <a:p>
                          <a:endParaRPr lang="en-US"/>
                        </a:p>
                      </a:txBody>
                      <a:tcPr>
                        <a:blipFill>
                          <a:blip r:embed="rId2"/>
                          <a:stretch>
                            <a:fillRect l="-136" t="-308197" r="-39320" b="-622951"/>
                          </a:stretch>
                        </a:blipFill>
                      </a:tcPr>
                    </a:tc>
                    <a:tc>
                      <a:txBody>
                        <a:bodyPr/>
                        <a:lstStyle/>
                        <a:p>
                          <a:pPr algn="ctr"/>
                          <a:r>
                            <a:rPr lang="en-US" dirty="0" smtClean="0"/>
                            <a:t>5.77</a:t>
                          </a:r>
                        </a:p>
                      </a:txBody>
                      <a:tcPr>
                        <a:solidFill>
                          <a:schemeClr val="bg2">
                            <a:lumMod val="60000"/>
                            <a:lumOff val="40000"/>
                          </a:schemeClr>
                        </a:solidFill>
                      </a:tcPr>
                    </a:tc>
                    <a:extLst>
                      <a:ext uri="{0D108BD9-81ED-4DB2-BD59-A6C34878D82A}">
                        <a16:rowId xmlns:a16="http://schemas.microsoft.com/office/drawing/2014/main" val="2847569955"/>
                      </a:ext>
                    </a:extLst>
                  </a:tr>
                  <a:tr h="370840">
                    <a:tc>
                      <a:txBody>
                        <a:bodyPr/>
                        <a:lstStyle/>
                        <a:p>
                          <a:endParaRPr lang="en-US"/>
                        </a:p>
                      </a:txBody>
                      <a:tcPr>
                        <a:blipFill>
                          <a:blip r:embed="rId2"/>
                          <a:stretch>
                            <a:fillRect l="-136" t="-408197" r="-39320" b="-522951"/>
                          </a:stretch>
                        </a:blipFill>
                      </a:tcPr>
                    </a:tc>
                    <a:tc>
                      <a:txBody>
                        <a:bodyPr/>
                        <a:lstStyle/>
                        <a:p>
                          <a:pPr algn="ctr"/>
                          <a:r>
                            <a:rPr lang="en-US" dirty="0" smtClean="0"/>
                            <a:t>-21</a:t>
                          </a:r>
                          <a:endParaRPr lang="en-US" dirty="0"/>
                        </a:p>
                      </a:txBody>
                      <a:tcPr>
                        <a:solidFill>
                          <a:schemeClr val="bg2">
                            <a:lumMod val="60000"/>
                            <a:lumOff val="40000"/>
                          </a:schemeClr>
                        </a:solidFill>
                      </a:tcPr>
                    </a:tc>
                    <a:extLst>
                      <a:ext uri="{0D108BD9-81ED-4DB2-BD59-A6C34878D82A}">
                        <a16:rowId xmlns:a16="http://schemas.microsoft.com/office/drawing/2014/main" val="850708870"/>
                      </a:ext>
                    </a:extLst>
                  </a:tr>
                  <a:tr h="370840">
                    <a:tc>
                      <a:txBody>
                        <a:bodyPr/>
                        <a:lstStyle/>
                        <a:p>
                          <a:endParaRPr lang="en-US"/>
                        </a:p>
                      </a:txBody>
                      <a:tcPr>
                        <a:blipFill>
                          <a:blip r:embed="rId2"/>
                          <a:stretch>
                            <a:fillRect l="-136" t="-508197" r="-39320" b="-422951"/>
                          </a:stretch>
                        </a:blipFill>
                      </a:tcPr>
                    </a:tc>
                    <a:tc>
                      <a:txBody>
                        <a:bodyPr/>
                        <a:lstStyle/>
                        <a:p>
                          <a:pPr algn="ctr"/>
                          <a:r>
                            <a:rPr lang="en-US" dirty="0" smtClean="0"/>
                            <a:t>1</a:t>
                          </a:r>
                          <a:endParaRPr lang="en-US" dirty="0"/>
                        </a:p>
                      </a:txBody>
                      <a:tcPr>
                        <a:solidFill>
                          <a:schemeClr val="bg2">
                            <a:lumMod val="60000"/>
                            <a:lumOff val="40000"/>
                          </a:schemeClr>
                        </a:solidFill>
                      </a:tcPr>
                    </a:tc>
                    <a:extLst>
                      <a:ext uri="{0D108BD9-81ED-4DB2-BD59-A6C34878D82A}">
                        <a16:rowId xmlns:a16="http://schemas.microsoft.com/office/drawing/2014/main" val="2761575444"/>
                      </a:ext>
                    </a:extLst>
                  </a:tr>
                  <a:tr h="370840">
                    <a:tc>
                      <a:txBody>
                        <a:bodyPr/>
                        <a:lstStyle/>
                        <a:p>
                          <a:pPr algn="ctr"/>
                          <a:r>
                            <a:rPr lang="en-US" dirty="0" smtClean="0"/>
                            <a:t>Chord length </a:t>
                          </a:r>
                          <a:r>
                            <a:rPr lang="en-US" b="1" i="1" dirty="0" smtClean="0"/>
                            <a:t>c</a:t>
                          </a:r>
                          <a:r>
                            <a:rPr lang="en-US" b="1" i="1" baseline="0" dirty="0" smtClean="0"/>
                            <a:t> [mm]</a:t>
                          </a:r>
                          <a:endParaRPr lang="en-US" dirty="0"/>
                        </a:p>
                      </a:txBody>
                      <a:tcPr>
                        <a:solidFill>
                          <a:schemeClr val="bg2">
                            <a:lumMod val="60000"/>
                            <a:lumOff val="40000"/>
                          </a:schemeClr>
                        </a:solidFill>
                      </a:tcPr>
                    </a:tc>
                    <a:tc>
                      <a:txBody>
                        <a:bodyPr/>
                        <a:lstStyle/>
                        <a:p>
                          <a:pPr algn="ctr"/>
                          <a:r>
                            <a:rPr lang="en-US" dirty="0" smtClean="0"/>
                            <a:t>150</a:t>
                          </a:r>
                          <a:endParaRPr lang="en-US" dirty="0"/>
                        </a:p>
                      </a:txBody>
                      <a:tcPr>
                        <a:solidFill>
                          <a:schemeClr val="bg2">
                            <a:lumMod val="60000"/>
                            <a:lumOff val="40000"/>
                          </a:schemeClr>
                        </a:solidFill>
                      </a:tcPr>
                    </a:tc>
                    <a:extLst>
                      <a:ext uri="{0D108BD9-81ED-4DB2-BD59-A6C34878D82A}">
                        <a16:rowId xmlns:a16="http://schemas.microsoft.com/office/drawing/2014/main" val="752706380"/>
                      </a:ext>
                    </a:extLst>
                  </a:tr>
                  <a:tr h="370840">
                    <a:tc>
                      <a:txBody>
                        <a:bodyPr/>
                        <a:lstStyle/>
                        <a:p>
                          <a:endParaRPr lang="en-US"/>
                        </a:p>
                      </a:txBody>
                      <a:tcPr>
                        <a:blipFill>
                          <a:blip r:embed="rId2"/>
                          <a:stretch>
                            <a:fillRect l="-136" t="-708197" r="-39320" b="-222951"/>
                          </a:stretch>
                        </a:blipFill>
                      </a:tcPr>
                    </a:tc>
                    <a:tc>
                      <a:txBody>
                        <a:bodyPr/>
                        <a:lstStyle/>
                        <a:p>
                          <a:pPr algn="ctr"/>
                          <a:r>
                            <a:rPr lang="en-US" dirty="0" smtClean="0"/>
                            <a:t>7</a:t>
                          </a:r>
                          <a:endParaRPr lang="en-US" dirty="0"/>
                        </a:p>
                      </a:txBody>
                      <a:tcPr>
                        <a:solidFill>
                          <a:schemeClr val="bg2">
                            <a:lumMod val="60000"/>
                            <a:lumOff val="40000"/>
                          </a:schemeClr>
                        </a:solidFill>
                      </a:tcPr>
                    </a:tc>
                    <a:extLst>
                      <a:ext uri="{0D108BD9-81ED-4DB2-BD59-A6C34878D82A}">
                        <a16:rowId xmlns:a16="http://schemas.microsoft.com/office/drawing/2014/main" val="4256076285"/>
                      </a:ext>
                    </a:extLst>
                  </a:tr>
                  <a:tr h="370840">
                    <a:tc>
                      <a:txBody>
                        <a:bodyPr/>
                        <a:lstStyle/>
                        <a:p>
                          <a:endParaRPr lang="en-US"/>
                        </a:p>
                      </a:txBody>
                      <a:tcPr>
                        <a:blipFill>
                          <a:blip r:embed="rId2"/>
                          <a:stretch>
                            <a:fillRect l="-136" t="-808197" r="-39320" b="-122951"/>
                          </a:stretch>
                        </a:blipFill>
                      </a:tcPr>
                    </a:tc>
                    <a:tc>
                      <a:txBody>
                        <a:bodyPr/>
                        <a:lstStyle/>
                        <a:p>
                          <a:pPr algn="ctr"/>
                          <a:r>
                            <a:rPr lang="en-US" dirty="0" smtClean="0"/>
                            <a:t>3</a:t>
                          </a:r>
                          <a:endParaRPr lang="en-US" dirty="0"/>
                        </a:p>
                      </a:txBody>
                      <a:tcPr>
                        <a:solidFill>
                          <a:schemeClr val="bg2">
                            <a:lumMod val="60000"/>
                            <a:lumOff val="40000"/>
                          </a:schemeClr>
                        </a:solidFill>
                      </a:tcPr>
                    </a:tc>
                    <a:extLst>
                      <a:ext uri="{0D108BD9-81ED-4DB2-BD59-A6C34878D82A}">
                        <a16:rowId xmlns:a16="http://schemas.microsoft.com/office/drawing/2014/main" val="3022446361"/>
                      </a:ext>
                    </a:extLst>
                  </a:tr>
                  <a:tr h="370840">
                    <a:tc>
                      <a:txBody>
                        <a:bodyPr/>
                        <a:lstStyle/>
                        <a:p>
                          <a:endParaRPr lang="en-US"/>
                        </a:p>
                      </a:txBody>
                      <a:tcPr>
                        <a:blipFill>
                          <a:blip r:embed="rId2"/>
                          <a:stretch>
                            <a:fillRect l="-136" t="-908197" r="-39320" b="-22951"/>
                          </a:stretch>
                        </a:blipFill>
                      </a:tcPr>
                    </a:tc>
                    <a:tc>
                      <a:txBody>
                        <a:bodyPr/>
                        <a:lstStyle/>
                        <a:p>
                          <a:pPr algn="ctr"/>
                          <a:r>
                            <a:rPr lang="en-US" dirty="0" smtClean="0"/>
                            <a:t>6</a:t>
                          </a:r>
                          <a:endParaRPr lang="en-US" dirty="0"/>
                        </a:p>
                      </a:txBody>
                      <a:tcPr>
                        <a:solidFill>
                          <a:schemeClr val="bg2">
                            <a:lumMod val="60000"/>
                            <a:lumOff val="40000"/>
                          </a:schemeClr>
                        </a:solidFill>
                      </a:tcPr>
                    </a:tc>
                    <a:extLst>
                      <a:ext uri="{0D108BD9-81ED-4DB2-BD59-A6C34878D82A}">
                        <a16:rowId xmlns:a16="http://schemas.microsoft.com/office/drawing/2014/main" val="3017404469"/>
                      </a:ext>
                    </a:extLst>
                  </a:tr>
                </a:tbl>
              </a:graphicData>
            </a:graphic>
          </p:graphicFrame>
        </mc:Fallback>
      </mc:AlternateContent>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9506" t="19390" r="8069" b="24179"/>
          <a:stretch/>
        </p:blipFill>
        <p:spPr>
          <a:xfrm>
            <a:off x="7550331" y="2513907"/>
            <a:ext cx="4415246" cy="2267100"/>
          </a:xfrm>
          <a:prstGeom prst="ellipse">
            <a:avLst/>
          </a:prstGeom>
          <a:ln>
            <a:noFill/>
          </a:ln>
          <a:effectLst>
            <a:softEdge rad="112500"/>
          </a:effectLst>
        </p:spPr>
      </p:pic>
      <p:sp>
        <p:nvSpPr>
          <p:cNvPr id="13" name="TextBox 12"/>
          <p:cNvSpPr txBox="1"/>
          <p:nvPr/>
        </p:nvSpPr>
        <p:spPr>
          <a:xfrm>
            <a:off x="8028022" y="4781007"/>
            <a:ext cx="3724707" cy="646331"/>
          </a:xfrm>
          <a:prstGeom prst="rect">
            <a:avLst/>
          </a:prstGeom>
          <a:noFill/>
        </p:spPr>
        <p:txBody>
          <a:bodyPr wrap="square" rtlCol="0">
            <a:spAutoFit/>
          </a:bodyPr>
          <a:lstStyle/>
          <a:p>
            <a:pPr algn="ctr"/>
            <a:r>
              <a:rPr lang="en-US" dirty="0" smtClean="0"/>
              <a:t>Domain description with the BC and forces acting</a:t>
            </a:r>
            <a:endParaRPr lang="en-US" dirty="0"/>
          </a:p>
        </p:txBody>
      </p:sp>
    </p:spTree>
    <p:extLst>
      <p:ext uri="{BB962C8B-B14F-4D97-AF65-F5344CB8AC3E}">
        <p14:creationId xmlns:p14="http://schemas.microsoft.com/office/powerpoint/2010/main" val="1855866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62653" y="1434354"/>
                <a:ext cx="8946541" cy="4195481"/>
              </a:xfrm>
            </p:spPr>
            <p:txBody>
              <a:bodyPr/>
              <a:lstStyle/>
              <a:p>
                <a:pPr>
                  <a:buFont typeface="Arial" panose="020B0604020202020204" pitchFamily="34" charset="0"/>
                  <a:buChar char="•"/>
                </a:pPr>
                <a:r>
                  <a:rPr lang="en-US" dirty="0" smtClean="0"/>
                  <a:t>Treating it as a minimization problem</a:t>
                </a:r>
              </a:p>
              <a:p>
                <a:pPr>
                  <a:buFont typeface="Arial" panose="020B0604020202020204" pitchFamily="34" charset="0"/>
                  <a:buChar char="•"/>
                </a:pPr>
                <a:r>
                  <a:rPr lang="en-US" dirty="0" smtClean="0"/>
                  <a:t>For given BC and constraints, total energy has to be minimized</a:t>
                </a:r>
              </a:p>
              <a:p>
                <a:pPr lvl="1">
                  <a:buFont typeface="Arial" panose="020B0604020202020204" pitchFamily="34" charset="0"/>
                  <a:buChar char="•"/>
                </a:pPr>
                <a14:m>
                  <m:oMath xmlns:m="http://schemas.openxmlformats.org/officeDocument/2006/math">
                    <m:r>
                      <a:rPr lang="en-US" sz="1600" b="0" i="1" smtClean="0">
                        <a:latin typeface="Cambria Math" panose="02040503050406030204" pitchFamily="18" charset="0"/>
                      </a:rPr>
                      <m:t>𝑇h𝑒</m:t>
                    </m:r>
                    <m:r>
                      <a:rPr lang="en-US" sz="1600" b="0" i="1" smtClean="0">
                        <a:latin typeface="Cambria Math" panose="02040503050406030204" pitchFamily="18" charset="0"/>
                      </a:rPr>
                      <m:t> </m:t>
                    </m:r>
                    <m:r>
                      <a:rPr lang="en-US" sz="1600" b="0" i="1" smtClean="0">
                        <a:latin typeface="Cambria Math" panose="02040503050406030204" pitchFamily="18" charset="0"/>
                      </a:rPr>
                      <m:t>𝑡𝑜𝑡𝑎𝑙</m:t>
                    </m:r>
                    <m:r>
                      <a:rPr lang="en-US" sz="1600" b="0" i="1" smtClean="0">
                        <a:latin typeface="Cambria Math" panose="02040503050406030204" pitchFamily="18" charset="0"/>
                      </a:rPr>
                      <m:t> </m:t>
                    </m:r>
                    <m:r>
                      <a:rPr lang="en-US" sz="1600" b="0" i="1" smtClean="0">
                        <a:latin typeface="Cambria Math" panose="02040503050406030204" pitchFamily="18" charset="0"/>
                      </a:rPr>
                      <m:t>𝑒𝑛𝑒𝑟𝑔𝑦</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𝑡𝑜𝑡</m:t>
                        </m:r>
                      </m:sub>
                    </m:sSub>
                    <m:r>
                      <a:rPr lang="en-US" sz="1600" b="0" i="1" smtClean="0">
                        <a:latin typeface="Cambria Math" panose="02040503050406030204" pitchFamily="18" charset="0"/>
                      </a:rPr>
                      <m:t>= </m:t>
                    </m:r>
                    <m:nary>
                      <m:naryPr>
                        <m:limLoc m:val="undOvr"/>
                        <m:subHide m:val="on"/>
                        <m:supHide m:val="on"/>
                        <m:ctrlPr>
                          <a:rPr lang="en-US" sz="1600" b="0" i="1" smtClean="0">
                            <a:latin typeface="Cambria Math" panose="02040503050406030204" pitchFamily="18" charset="0"/>
                          </a:rPr>
                        </m:ctrlPr>
                      </m:naryPr>
                      <m:sub/>
                      <m:sup/>
                      <m:e>
                        <m:r>
                          <a:rPr lang="en-US" sz="1600" b="0" i="1" smtClean="0">
                            <a:latin typeface="Cambria Math" panose="02040503050406030204" pitchFamily="18" charset="0"/>
                            <a:ea typeface="Cambria Math" panose="02040503050406030204" pitchFamily="18" charset="0"/>
                          </a:rPr>
                          <m:t>𝜙</m:t>
                        </m:r>
                        <m:r>
                          <a:rPr lang="en-US" sz="1600" b="0" i="1" smtClean="0">
                            <a:latin typeface="Cambria Math" panose="02040503050406030204" pitchFamily="18" charset="0"/>
                            <a:ea typeface="Cambria Math" panose="02040503050406030204" pitchFamily="18" charset="0"/>
                          </a:rPr>
                          <m:t>𝑑</m:t>
                        </m:r>
                        <m:r>
                          <m:rPr>
                            <m:sty m:val="p"/>
                          </m:rPr>
                          <a:rPr lang="el-GR" sz="1600" b="0" i="1" smtClean="0">
                            <a:latin typeface="Cambria Math" panose="02040503050406030204" pitchFamily="18" charset="0"/>
                            <a:ea typeface="Cambria Math" panose="02040503050406030204" pitchFamily="18" charset="0"/>
                          </a:rPr>
                          <m:t>Ω</m:t>
                        </m:r>
                        <m:r>
                          <a:rPr lang="en-US" sz="1600" b="0" i="1" smtClean="0">
                            <a:latin typeface="Cambria Math" panose="02040503050406030204" pitchFamily="18" charset="0"/>
                            <a:ea typeface="Cambria Math" panose="02040503050406030204" pitchFamily="18" charset="0"/>
                          </a:rPr>
                          <m:t> − </m:t>
                        </m:r>
                      </m:e>
                    </m:nary>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𝐹</m:t>
                        </m:r>
                      </m:e>
                      <m:sub>
                        <m:r>
                          <a:rPr lang="en-US" sz="1600" b="0" i="1" smtClean="0">
                            <a:latin typeface="Cambria Math" panose="02040503050406030204" pitchFamily="18" charset="0"/>
                          </a:rPr>
                          <m:t>𝑒𝑥𝑡</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𝑈</m:t>
                        </m:r>
                      </m:e>
                      <m:sub>
                        <m:r>
                          <a:rPr lang="en-US" sz="1600" b="0" i="1" smtClean="0">
                            <a:latin typeface="Cambria Math" panose="02040503050406030204" pitchFamily="18" charset="0"/>
                          </a:rPr>
                          <m:t>𝑎𝑝𝑝</m:t>
                        </m:r>
                      </m:sub>
                    </m:sSub>
                  </m:oMath>
                </a14:m>
                <a:endParaRPr lang="en-US" sz="1600" b="0" dirty="0" smtClean="0"/>
              </a:p>
              <a:p>
                <a:pPr lvl="1">
                  <a:buFont typeface="Arial" panose="020B0604020202020204" pitchFamily="34" charset="0"/>
                  <a:buChar char="•"/>
                </a:pPr>
                <a14:m>
                  <m:oMath xmlns:m="http://schemas.openxmlformats.org/officeDocument/2006/math">
                    <m:r>
                      <a:rPr lang="en-US" sz="1600" b="0" i="1" smtClean="0">
                        <a:latin typeface="Cambria Math" panose="02040503050406030204" pitchFamily="18" charset="0"/>
                      </a:rPr>
                      <m:t>𝑅</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𝐹</m:t>
                        </m:r>
                      </m:e>
                      <m:sub>
                        <m:r>
                          <a:rPr lang="en-US" sz="1600" b="0" i="1" smtClean="0">
                            <a:latin typeface="Cambria Math" panose="02040503050406030204" pitchFamily="18" charset="0"/>
                          </a:rPr>
                          <m:t>𝑖𝑛𝑡</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𝐹</m:t>
                        </m:r>
                      </m:e>
                      <m:sub>
                        <m:r>
                          <a:rPr lang="en-US" sz="1600" b="0" i="1" smtClean="0">
                            <a:latin typeface="Cambria Math" panose="02040503050406030204" pitchFamily="18" charset="0"/>
                          </a:rPr>
                          <m:t>𝑒𝑥𝑡</m:t>
                        </m:r>
                      </m:sub>
                    </m:sSub>
                    <m:r>
                      <a:rPr lang="en-US" sz="1600" b="0" i="1" smtClean="0">
                        <a:latin typeface="Cambria Math" panose="02040503050406030204" pitchFamily="18" charset="0"/>
                      </a:rPr>
                      <m:t>, </m:t>
                    </m:r>
                    <m:r>
                      <a:rPr lang="en-US" sz="1600" b="0" i="1" smtClean="0">
                        <a:latin typeface="Cambria Math" panose="02040503050406030204" pitchFamily="18" charset="0"/>
                      </a:rPr>
                      <m:t>𝑤h𝑒𝑟𝑒</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𝐹</m:t>
                        </m:r>
                      </m:e>
                      <m:sub>
                        <m:r>
                          <a:rPr lang="en-US" sz="1600" b="0" i="1" smtClean="0">
                            <a:latin typeface="Cambria Math" panose="02040503050406030204" pitchFamily="18" charset="0"/>
                          </a:rPr>
                          <m:t>𝑖𝑛𝑡</m:t>
                        </m:r>
                      </m:sub>
                    </m:sSub>
                    <m:r>
                      <a:rPr lang="en-US" sz="1600" b="0" i="1" smtClean="0">
                        <a:latin typeface="Cambria Math" panose="02040503050406030204" pitchFamily="18" charset="0"/>
                      </a:rPr>
                      <m:t>= </m:t>
                    </m:r>
                    <m:nary>
                      <m:naryPr>
                        <m:limLoc m:val="undOvr"/>
                        <m:subHide m:val="on"/>
                        <m:supHide m:val="on"/>
                        <m:ctrlPr>
                          <a:rPr lang="en-US" sz="1600" b="0" i="1" smtClean="0">
                            <a:latin typeface="Cambria Math" panose="02040503050406030204" pitchFamily="18" charset="0"/>
                          </a:rPr>
                        </m:ctrlPr>
                      </m:naryPr>
                      <m:sub/>
                      <m:sup/>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𝑑</m:t>
                            </m:r>
                            <m:r>
                              <a:rPr lang="en-US" sz="1600" b="0" i="1" smtClean="0">
                                <a:latin typeface="Cambria Math" panose="02040503050406030204" pitchFamily="18" charset="0"/>
                                <a:ea typeface="Cambria Math" panose="02040503050406030204" pitchFamily="18" charset="0"/>
                              </a:rPr>
                              <m:t>𝜙</m:t>
                            </m:r>
                          </m:num>
                          <m:den>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𝑑𝑞</m:t>
                                </m:r>
                              </m:e>
                              <m:sup>
                                <m:r>
                                  <a:rPr lang="en-US" sz="1600" b="0" i="1" smtClean="0">
                                    <a:latin typeface="Cambria Math" panose="02040503050406030204" pitchFamily="18" charset="0"/>
                                  </a:rPr>
                                  <m:t>𝑇</m:t>
                                </m:r>
                              </m:sup>
                            </m:sSup>
                          </m:den>
                        </m:f>
                        <m:r>
                          <a:rPr lang="en-US" sz="1600" b="0" i="1" smtClean="0">
                            <a:latin typeface="Cambria Math" panose="02040503050406030204" pitchFamily="18" charset="0"/>
                          </a:rPr>
                          <m:t>𝑑</m:t>
                        </m:r>
                        <m:r>
                          <m:rPr>
                            <m:sty m:val="p"/>
                          </m:rPr>
                          <a:rPr lang="el-GR" sz="1600" b="0" i="1" smtClean="0">
                            <a:latin typeface="Cambria Math" panose="02040503050406030204" pitchFamily="18" charset="0"/>
                            <a:ea typeface="Cambria Math" panose="02040503050406030204" pitchFamily="18" charset="0"/>
                          </a:rPr>
                          <m:t>Ω</m:t>
                        </m:r>
                      </m:e>
                    </m:nary>
                  </m:oMath>
                </a14:m>
                <a:endParaRPr lang="en-US" sz="1600" b="0" dirty="0" smtClean="0"/>
              </a:p>
              <a:p>
                <a:pPr lvl="1">
                  <a:buFont typeface="Arial" panose="020B0604020202020204" pitchFamily="34" charset="0"/>
                  <a:buChar char="•"/>
                </a:pPr>
                <a14:m>
                  <m:oMath xmlns:m="http://schemas.openxmlformats.org/officeDocument/2006/math">
                    <m:r>
                      <a:rPr lang="en-US" sz="1600" b="0" i="1" smtClean="0">
                        <a:latin typeface="Cambria Math" panose="02040503050406030204" pitchFamily="18" charset="0"/>
                      </a:rPr>
                      <m:t>𝐻𝑒𝑠𝑠𝑖𝑎𝑛</m:t>
                    </m:r>
                    <m:r>
                      <a:rPr lang="en-US" sz="1600" b="0" i="1" smtClean="0">
                        <a:latin typeface="Cambria Math" panose="02040503050406030204" pitchFamily="18" charset="0"/>
                      </a:rPr>
                      <m:t> </m:t>
                    </m:r>
                    <m:r>
                      <a:rPr lang="en-US" sz="1600" b="0" i="1" smtClean="0">
                        <a:latin typeface="Cambria Math" panose="02040503050406030204" pitchFamily="18" charset="0"/>
                      </a:rPr>
                      <m:t>𝑓𝑢𝑛𝑐𝑡𝑖𝑜𝑛</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𝑇</m:t>
                        </m:r>
                      </m:sub>
                    </m:sSub>
                    <m:r>
                      <a:rPr lang="en-US" sz="1600" b="0" i="1" smtClean="0">
                        <a:latin typeface="Cambria Math" panose="02040503050406030204" pitchFamily="18" charset="0"/>
                      </a:rPr>
                      <m:t>=</m:t>
                    </m:r>
                    <m:nary>
                      <m:naryPr>
                        <m:limLoc m:val="undOvr"/>
                        <m:subHide m:val="on"/>
                        <m:supHide m:val="on"/>
                        <m:ctrlPr>
                          <a:rPr lang="en-US" sz="1600" b="0" i="1" smtClean="0">
                            <a:latin typeface="Cambria Math" panose="02040503050406030204" pitchFamily="18" charset="0"/>
                          </a:rPr>
                        </m:ctrlPr>
                      </m:naryPr>
                      <m:sub/>
                      <m:sup/>
                      <m:e>
                        <m:f>
                          <m:fPr>
                            <m:ctrlPr>
                              <a:rPr lang="en-US" sz="1600" b="0" i="1" smtClean="0">
                                <a:latin typeface="Cambria Math" panose="02040503050406030204" pitchFamily="18" charset="0"/>
                              </a:rPr>
                            </m:ctrlPr>
                          </m:fPr>
                          <m:num>
                            <m:sSup>
                              <m:sSupPr>
                                <m:ctrlPr>
                                  <a:rPr lang="fr-FR" sz="1600" i="1">
                                    <a:solidFill>
                                      <a:prstClr val="white"/>
                                    </a:solidFill>
                                    <a:latin typeface="Cambria Math" panose="02040503050406030204" pitchFamily="18" charset="0"/>
                                  </a:rPr>
                                </m:ctrlPr>
                              </m:sSupPr>
                              <m:e>
                                <m:r>
                                  <a:rPr lang="fr-FR" sz="1600" i="1">
                                    <a:solidFill>
                                      <a:prstClr val="white"/>
                                    </a:solidFill>
                                    <a:latin typeface="Cambria Math"/>
                                  </a:rPr>
                                  <m:t>𝑑</m:t>
                                </m:r>
                              </m:e>
                              <m:sup>
                                <m:r>
                                  <a:rPr lang="fr-FR" sz="1600">
                                    <a:solidFill>
                                      <a:prstClr val="white"/>
                                    </a:solidFill>
                                    <a:latin typeface="Cambria Math"/>
                                  </a:rPr>
                                  <m:t>2</m:t>
                                </m:r>
                              </m:sup>
                            </m:sSup>
                            <m:r>
                              <m:rPr>
                                <m:sty m:val="p"/>
                              </m:rPr>
                              <a:rPr lang="fr-FR" sz="1600">
                                <a:solidFill>
                                  <a:prstClr val="white"/>
                                </a:solidFill>
                                <a:latin typeface="Cambria Math"/>
                              </a:rPr>
                              <m:t>Φ</m:t>
                            </m:r>
                          </m:num>
                          <m:den>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𝑑𝑞𝑑𝑞</m:t>
                                </m:r>
                              </m:e>
                              <m:sup>
                                <m:r>
                                  <a:rPr lang="en-US" sz="1600" b="0" i="1" smtClean="0">
                                    <a:latin typeface="Cambria Math" panose="02040503050406030204" pitchFamily="18" charset="0"/>
                                  </a:rPr>
                                  <m:t>𝑇</m:t>
                                </m:r>
                              </m:sup>
                            </m:sSup>
                          </m:den>
                        </m:f>
                        <m:r>
                          <a:rPr lang="en-US" sz="1600" b="0" i="1" smtClean="0">
                            <a:latin typeface="Cambria Math" panose="02040503050406030204" pitchFamily="18" charset="0"/>
                          </a:rPr>
                          <m:t>𝑑</m:t>
                        </m:r>
                        <m:r>
                          <m:rPr>
                            <m:sty m:val="p"/>
                          </m:rPr>
                          <a:rPr lang="el-GR" sz="1600" b="0" i="1" smtClean="0">
                            <a:latin typeface="Cambria Math" panose="02040503050406030204" pitchFamily="18" charset="0"/>
                            <a:ea typeface="Cambria Math" panose="02040503050406030204" pitchFamily="18" charset="0"/>
                          </a:rPr>
                          <m:t>Ω</m:t>
                        </m:r>
                      </m:e>
                    </m:nary>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𝑑𝑅</m:t>
                        </m:r>
                      </m:num>
                      <m:den>
                        <m:r>
                          <a:rPr lang="en-US" sz="1600" b="0" i="1" smtClean="0">
                            <a:latin typeface="Cambria Math" panose="02040503050406030204" pitchFamily="18" charset="0"/>
                          </a:rPr>
                          <m:t>𝑑𝑞</m:t>
                        </m:r>
                      </m:den>
                    </m:f>
                  </m:oMath>
                </a14:m>
                <a:endParaRPr lang="en-US" sz="1600" b="0" dirty="0" smtClean="0"/>
              </a:p>
              <a:p>
                <a:pPr lvl="1">
                  <a:buFont typeface="Arial" panose="020B0604020202020204" pitchFamily="34" charset="0"/>
                  <a:buChar char="•"/>
                </a:pPr>
                <a:r>
                  <a:rPr lang="en-US" sz="1600" i="1" dirty="0" smtClean="0"/>
                  <a:t>q </a:t>
                </a:r>
                <a:r>
                  <a:rPr lang="en-US" sz="1600" dirty="0" smtClean="0"/>
                  <a:t>vector of nodal displacements</a:t>
                </a:r>
                <a:endParaRPr lang="en-US" sz="1600" b="0" i="1" dirty="0" smtClean="0"/>
              </a:p>
              <a:p>
                <a:pPr>
                  <a:buFont typeface="Arial" panose="020B0604020202020204" pitchFamily="34" charset="0"/>
                  <a:buChar char="•"/>
                </a:pPr>
                <a:r>
                  <a:rPr lang="en-US" b="0" dirty="0" smtClean="0"/>
                  <a:t>The tool </a:t>
                </a:r>
                <a:r>
                  <a:rPr lang="en-US" b="0" i="1" dirty="0" smtClean="0"/>
                  <a:t>‘</a:t>
                </a:r>
                <a:r>
                  <a:rPr lang="en-US" b="0" i="1" dirty="0" err="1" smtClean="0"/>
                  <a:t>fmincon</a:t>
                </a:r>
                <a:r>
                  <a:rPr lang="en-US" b="0" i="1" dirty="0" smtClean="0"/>
                  <a:t>’ 			constrained minimization problem</a:t>
                </a:r>
                <a:endParaRPr lang="en-US" dirty="0"/>
              </a:p>
              <a:p>
                <a:pPr>
                  <a:buFont typeface="Arial" panose="020B0604020202020204" pitchFamily="34" charset="0"/>
                  <a:buChar char="•"/>
                </a:pPr>
                <a:r>
                  <a:rPr lang="en-US" dirty="0" smtClean="0"/>
                  <a:t>Makes it fast and reliable</a:t>
                </a:r>
                <a:endParaRPr lang="en-US" b="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62653" y="1434354"/>
                <a:ext cx="8946541" cy="4195481"/>
              </a:xfrm>
              <a:blipFill>
                <a:blip r:embed="rId2"/>
                <a:stretch>
                  <a:fillRect l="-272" t="-72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7FC9349-05DC-4C87-91CD-D7DD69225776}" type="slidenum">
              <a:rPr lang="en-US" smtClean="0"/>
              <a:t>14</a:t>
            </a:fld>
            <a:endParaRPr lang="en-US"/>
          </a:p>
        </p:txBody>
      </p:sp>
      <p:sp>
        <p:nvSpPr>
          <p:cNvPr id="5" name="Title 4"/>
          <p:cNvSpPr>
            <a:spLocks noGrp="1"/>
          </p:cNvSpPr>
          <p:nvPr>
            <p:ph type="title"/>
          </p:nvPr>
        </p:nvSpPr>
        <p:spPr>
          <a:xfrm>
            <a:off x="646111" y="452718"/>
            <a:ext cx="5477782" cy="584775"/>
          </a:xfrm>
          <a:prstGeom prst="rect">
            <a:avLst/>
          </a:prstGeom>
        </p:spPr>
        <p:txBody>
          <a:bodyPr wrap="none">
            <a:spAutoFit/>
          </a:bodyPr>
          <a:lstStyle/>
          <a:p>
            <a:pPr marL="571500" indent="-571500">
              <a:buFont typeface="Wingdings" panose="05000000000000000000" pitchFamily="2" charset="2"/>
              <a:buChar char="Ø"/>
            </a:pPr>
            <a:r>
              <a:rPr lang="en-US" sz="3200" b="1" u="sng" dirty="0" smtClean="0">
                <a:solidFill>
                  <a:srgbClr val="00B0F0"/>
                </a:solidFill>
              </a:rPr>
              <a:t>Finite element analysis:</a:t>
            </a:r>
            <a:endParaRPr lang="en-US" sz="3200" dirty="0">
              <a:solidFill>
                <a:srgbClr val="00B0F0"/>
              </a:solidFill>
            </a:endParaRPr>
          </a:p>
        </p:txBody>
      </p:sp>
      <p:cxnSp>
        <p:nvCxnSpPr>
          <p:cNvPr id="9" name="Straight Arrow Connector 8"/>
          <p:cNvCxnSpPr/>
          <p:nvPr/>
        </p:nvCxnSpPr>
        <p:spPr>
          <a:xfrm>
            <a:off x="3496236" y="4320988"/>
            <a:ext cx="887505" cy="8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8985" t="24809" r="6702" b="23912"/>
          <a:stretch/>
        </p:blipFill>
        <p:spPr>
          <a:xfrm>
            <a:off x="7647311" y="4779761"/>
            <a:ext cx="4123765" cy="1881015"/>
          </a:xfrm>
          <a:prstGeom prst="rect">
            <a:avLst/>
          </a:prstGeom>
        </p:spPr>
      </p:pic>
      <p:sp>
        <p:nvSpPr>
          <p:cNvPr id="11" name="TextBox 10"/>
          <p:cNvSpPr txBox="1"/>
          <p:nvPr/>
        </p:nvSpPr>
        <p:spPr>
          <a:xfrm>
            <a:off x="2555476" y="5498974"/>
            <a:ext cx="3299012" cy="646331"/>
          </a:xfrm>
          <a:prstGeom prst="rect">
            <a:avLst/>
          </a:prstGeom>
          <a:noFill/>
        </p:spPr>
        <p:txBody>
          <a:bodyPr wrap="square" rtlCol="0">
            <a:spAutoFit/>
          </a:bodyPr>
          <a:lstStyle/>
          <a:p>
            <a:pPr algn="ctr"/>
            <a:r>
              <a:rPr lang="en-US" i="1" dirty="0" smtClean="0"/>
              <a:t>Deformed and </a:t>
            </a:r>
            <a:r>
              <a:rPr lang="en-US" i="1" dirty="0" err="1" smtClean="0"/>
              <a:t>undeformed</a:t>
            </a:r>
            <a:r>
              <a:rPr lang="en-US" i="1" dirty="0" smtClean="0"/>
              <a:t> structure</a:t>
            </a:r>
            <a:endParaRPr lang="en-US" i="1" dirty="0"/>
          </a:p>
        </p:txBody>
      </p:sp>
      <p:sp>
        <p:nvSpPr>
          <p:cNvPr id="12" name="Right Arrow 11"/>
          <p:cNvSpPr/>
          <p:nvPr/>
        </p:nvSpPr>
        <p:spPr>
          <a:xfrm>
            <a:off x="6400800" y="5720268"/>
            <a:ext cx="869576" cy="2363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99568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03312" y="1236618"/>
                <a:ext cx="8946541" cy="5011782"/>
              </a:xfrm>
            </p:spPr>
            <p:txBody>
              <a:bodyPr/>
              <a:lstStyle/>
              <a:p>
                <a:pPr>
                  <a:buFont typeface="Arial" panose="020B0604020202020204" pitchFamily="34" charset="0"/>
                  <a:buChar char="•"/>
                </a:pPr>
                <a:r>
                  <a:rPr lang="en-US" dirty="0" smtClean="0"/>
                  <a:t>Density distribution and nodal displacements are used for this. </a:t>
                </a:r>
              </a:p>
              <a:p>
                <a:pPr>
                  <a:buFont typeface="Arial" panose="020B0604020202020204" pitchFamily="34" charset="0"/>
                  <a:buChar char="•"/>
                </a:pPr>
                <a:r>
                  <a:rPr lang="en-US" dirty="0" smtClean="0"/>
                  <a:t>The Lagrangian augmented function</a:t>
                </a:r>
              </a:p>
              <a:p>
                <a:pPr lvl="1" algn="ctr">
                  <a:buFont typeface="Arial" panose="020B0604020202020204" pitchFamily="34" charset="0"/>
                  <a:buChar char="•"/>
                </a:pPr>
                <a14:m>
                  <m:oMath xmlns:m="http://schemas.openxmlformats.org/officeDocument/2006/math">
                    <m:r>
                      <a:rPr lang="fr-FR" i="1">
                        <a:latin typeface="Cambria Math"/>
                      </a:rPr>
                      <m:t>𝐿</m:t>
                    </m:r>
                    <m:r>
                      <a:rPr lang="fr-FR" i="1">
                        <a:latin typeface="Cambria Math"/>
                      </a:rPr>
                      <m:t>=</m:t>
                    </m:r>
                    <m:r>
                      <a:rPr lang="fr-FR" i="1">
                        <a:latin typeface="Cambria Math"/>
                      </a:rPr>
                      <m:t>𝑓</m:t>
                    </m:r>
                    <m:r>
                      <a:rPr lang="fr-FR" i="1">
                        <a:latin typeface="Cambria Math"/>
                      </a:rPr>
                      <m:t>+</m:t>
                    </m:r>
                    <m:sSup>
                      <m:sSupPr>
                        <m:ctrlPr>
                          <a:rPr lang="fr-FR" i="1">
                            <a:latin typeface="Cambria Math" panose="02040503050406030204" pitchFamily="18" charset="0"/>
                          </a:rPr>
                        </m:ctrlPr>
                      </m:sSupPr>
                      <m:e>
                        <m:r>
                          <a:rPr lang="fr-FR" i="1">
                            <a:latin typeface="Cambria Math"/>
                          </a:rPr>
                          <m:t>𝜆</m:t>
                        </m:r>
                      </m:e>
                      <m:sup>
                        <m:r>
                          <a:rPr lang="fr-FR" i="1">
                            <a:latin typeface="Cambria Math"/>
                          </a:rPr>
                          <m:t>𝑇</m:t>
                        </m:r>
                      </m:sup>
                    </m:sSup>
                    <m:r>
                      <a:rPr lang="fr-FR" i="1">
                        <a:latin typeface="Cambria Math"/>
                      </a:rPr>
                      <m:t>𝑅</m:t>
                    </m:r>
                  </m:oMath>
                </a14:m>
                <a:endParaRPr lang="en-US" dirty="0"/>
              </a:p>
              <a:p>
                <a:pPr lvl="1" algn="ctr">
                  <a:buFont typeface="Arial" panose="020B0604020202020204" pitchFamily="34" charset="0"/>
                  <a:buChar char="•"/>
                </a:pPr>
                <a14:m>
                  <m:oMath xmlns:m="http://schemas.openxmlformats.org/officeDocument/2006/math">
                    <m:sSup>
                      <m:sSupPr>
                        <m:ctrlPr>
                          <a:rPr lang="fr-FR" i="1" smtClean="0">
                            <a:solidFill>
                              <a:prstClr val="white"/>
                            </a:solidFill>
                            <a:latin typeface="Cambria Math" panose="02040503050406030204" pitchFamily="18" charset="0"/>
                          </a:rPr>
                        </m:ctrlPr>
                      </m:sSupPr>
                      <m:e>
                        <m:r>
                          <a:rPr lang="fr-FR" i="1">
                            <a:solidFill>
                              <a:prstClr val="white"/>
                            </a:solidFill>
                            <a:latin typeface="Cambria Math"/>
                          </a:rPr>
                          <m:t>𝜆</m:t>
                        </m:r>
                      </m:e>
                      <m:sup>
                        <m:r>
                          <a:rPr lang="en-US" b="0" i="1" smtClean="0">
                            <a:solidFill>
                              <a:prstClr val="white"/>
                            </a:solidFill>
                            <a:latin typeface="Cambria Math" panose="02040503050406030204" pitchFamily="18" charset="0"/>
                          </a:rPr>
                          <m:t>𝑇</m:t>
                        </m:r>
                      </m:sup>
                    </m:sSup>
                    <m:r>
                      <a:rPr lang="fr-FR" i="1">
                        <a:solidFill>
                          <a:prstClr val="white"/>
                        </a:solidFill>
                        <a:latin typeface="Cambria Math"/>
                      </a:rPr>
                      <m:t>=−</m:t>
                    </m:r>
                    <m:f>
                      <m:fPr>
                        <m:ctrlPr>
                          <a:rPr lang="fr-FR" i="1">
                            <a:solidFill>
                              <a:prstClr val="white"/>
                            </a:solidFill>
                            <a:latin typeface="Cambria Math" panose="02040503050406030204" pitchFamily="18" charset="0"/>
                          </a:rPr>
                        </m:ctrlPr>
                      </m:fPr>
                      <m:num>
                        <m:r>
                          <a:rPr lang="fr-FR" i="1" smtClean="0">
                            <a:solidFill>
                              <a:prstClr val="white"/>
                            </a:solidFill>
                            <a:latin typeface="Cambria Math"/>
                          </a:rPr>
                          <m:t>𝜕</m:t>
                        </m:r>
                        <m:r>
                          <a:rPr lang="fr-FR" i="1" smtClean="0">
                            <a:solidFill>
                              <a:prstClr val="white"/>
                            </a:solidFill>
                            <a:latin typeface="Cambria Math"/>
                          </a:rPr>
                          <m:t>𝑓</m:t>
                        </m:r>
                      </m:num>
                      <m:den>
                        <m:r>
                          <a:rPr lang="fr-FR" i="1">
                            <a:solidFill>
                              <a:prstClr val="white"/>
                            </a:solidFill>
                            <a:latin typeface="Cambria Math"/>
                          </a:rPr>
                          <m:t>𝜕</m:t>
                        </m:r>
                        <m:sSub>
                          <m:sSubPr>
                            <m:ctrlPr>
                              <a:rPr lang="fr-FR" i="1">
                                <a:solidFill>
                                  <a:prstClr val="white"/>
                                </a:solidFill>
                                <a:latin typeface="Cambria Math" panose="02040503050406030204" pitchFamily="18" charset="0"/>
                              </a:rPr>
                            </m:ctrlPr>
                          </m:sSubPr>
                          <m:e>
                            <m:r>
                              <a:rPr lang="fr-FR" i="1">
                                <a:solidFill>
                                  <a:prstClr val="white"/>
                                </a:solidFill>
                                <a:latin typeface="Cambria Math"/>
                              </a:rPr>
                              <m:t>𝑈</m:t>
                            </m:r>
                          </m:e>
                          <m:sub>
                            <m:r>
                              <a:rPr lang="en-US" b="0" i="1" smtClean="0">
                                <a:solidFill>
                                  <a:prstClr val="white"/>
                                </a:solidFill>
                                <a:latin typeface="Cambria Math" panose="02040503050406030204" pitchFamily="18" charset="0"/>
                              </a:rPr>
                              <m:t>𝐹</m:t>
                            </m:r>
                          </m:sub>
                        </m:sSub>
                      </m:den>
                    </m:f>
                    <m:sSubSup>
                      <m:sSubSupPr>
                        <m:ctrlPr>
                          <a:rPr lang="fr-FR" i="1">
                            <a:solidFill>
                              <a:prstClr val="white"/>
                            </a:solidFill>
                            <a:latin typeface="Cambria Math" panose="02040503050406030204" pitchFamily="18" charset="0"/>
                          </a:rPr>
                        </m:ctrlPr>
                      </m:sSubSupPr>
                      <m:e>
                        <m:r>
                          <a:rPr lang="fr-FR" i="1">
                            <a:solidFill>
                              <a:prstClr val="white"/>
                            </a:solidFill>
                            <a:latin typeface="Cambria Math"/>
                          </a:rPr>
                          <m:t>𝐾</m:t>
                        </m:r>
                      </m:e>
                      <m:sub>
                        <m:r>
                          <a:rPr lang="fr-FR" i="1">
                            <a:solidFill>
                              <a:prstClr val="white"/>
                            </a:solidFill>
                            <a:latin typeface="Cambria Math"/>
                          </a:rPr>
                          <m:t>𝑇</m:t>
                        </m:r>
                      </m:sub>
                      <m:sup>
                        <m:r>
                          <a:rPr lang="fr-FR" i="1">
                            <a:solidFill>
                              <a:prstClr val="white"/>
                            </a:solidFill>
                            <a:latin typeface="Cambria Math"/>
                          </a:rPr>
                          <m:t>−</m:t>
                        </m:r>
                        <m:r>
                          <a:rPr lang="en-US" b="0" i="1" smtClean="0">
                            <a:solidFill>
                              <a:prstClr val="white"/>
                            </a:solidFill>
                            <a:latin typeface="Cambria Math" panose="02040503050406030204" pitchFamily="18" charset="0"/>
                          </a:rPr>
                          <m:t>1</m:t>
                        </m:r>
                      </m:sup>
                    </m:sSubSup>
                    <m:r>
                      <a:rPr lang="en-US" b="0" i="0" smtClean="0">
                        <a:solidFill>
                          <a:prstClr val="white"/>
                        </a:solidFill>
                        <a:latin typeface="Cambria Math" panose="02040503050406030204" pitchFamily="18" charset="0"/>
                      </a:rPr>
                      <m:t>=</m:t>
                    </m:r>
                    <m:f>
                      <m:fPr>
                        <m:ctrlPr>
                          <a:rPr lang="fr-FR" i="1">
                            <a:solidFill>
                              <a:prstClr val="white"/>
                            </a:solidFill>
                            <a:latin typeface="Cambria Math" panose="02040503050406030204" pitchFamily="18" charset="0"/>
                          </a:rPr>
                        </m:ctrlPr>
                      </m:fPr>
                      <m:num>
                        <m:r>
                          <a:rPr lang="fr-FR" i="1">
                            <a:solidFill>
                              <a:prstClr val="white"/>
                            </a:solidFill>
                            <a:latin typeface="Cambria Math"/>
                          </a:rPr>
                          <m:t>𝜕</m:t>
                        </m:r>
                        <m:r>
                          <a:rPr lang="fr-FR" i="1">
                            <a:solidFill>
                              <a:prstClr val="white"/>
                            </a:solidFill>
                            <a:latin typeface="Cambria Math"/>
                          </a:rPr>
                          <m:t>𝑓</m:t>
                        </m:r>
                      </m:num>
                      <m:den>
                        <m:r>
                          <a:rPr lang="fr-FR" i="1">
                            <a:solidFill>
                              <a:prstClr val="white"/>
                            </a:solidFill>
                            <a:latin typeface="Cambria Math"/>
                          </a:rPr>
                          <m:t>𝜕</m:t>
                        </m:r>
                        <m:sSub>
                          <m:sSubPr>
                            <m:ctrlPr>
                              <a:rPr lang="fr-FR" i="1">
                                <a:solidFill>
                                  <a:prstClr val="white"/>
                                </a:solidFill>
                                <a:latin typeface="Cambria Math" panose="02040503050406030204" pitchFamily="18" charset="0"/>
                              </a:rPr>
                            </m:ctrlPr>
                          </m:sSubPr>
                          <m:e>
                            <m:r>
                              <a:rPr lang="fr-FR" i="1">
                                <a:solidFill>
                                  <a:prstClr val="white"/>
                                </a:solidFill>
                                <a:latin typeface="Cambria Math"/>
                              </a:rPr>
                              <m:t>𝑈</m:t>
                            </m:r>
                          </m:e>
                          <m:sub>
                            <m:r>
                              <a:rPr lang="en-US" i="1">
                                <a:solidFill>
                                  <a:prstClr val="white"/>
                                </a:solidFill>
                                <a:latin typeface="Cambria Math" panose="02040503050406030204" pitchFamily="18" charset="0"/>
                              </a:rPr>
                              <m:t>𝐹</m:t>
                            </m:r>
                          </m:sub>
                        </m:sSub>
                      </m:den>
                    </m:f>
                    <m:f>
                      <m:fPr>
                        <m:ctrlPr>
                          <a:rPr lang="en-US" i="1" smtClean="0">
                            <a:solidFill>
                              <a:prstClr val="white"/>
                            </a:solidFill>
                            <a:latin typeface="Cambria Math" panose="02040503050406030204" pitchFamily="18" charset="0"/>
                          </a:rPr>
                        </m:ctrlPr>
                      </m:fPr>
                      <m:num>
                        <m:sSup>
                          <m:sSupPr>
                            <m:ctrlPr>
                              <a:rPr lang="en-US" i="1" smtClean="0">
                                <a:solidFill>
                                  <a:prstClr val="white"/>
                                </a:solidFill>
                                <a:latin typeface="Cambria Math" panose="02040503050406030204" pitchFamily="18" charset="0"/>
                              </a:rPr>
                            </m:ctrlPr>
                          </m:sSupPr>
                          <m:e>
                            <m:r>
                              <a:rPr lang="en-US" i="1" smtClean="0">
                                <a:solidFill>
                                  <a:prstClr val="white"/>
                                </a:solidFill>
                                <a:latin typeface="Cambria Math" panose="02040503050406030204" pitchFamily="18" charset="0"/>
                                <a:ea typeface="Cambria Math" panose="02040503050406030204" pitchFamily="18" charset="0"/>
                              </a:rPr>
                              <m:t>𝜕</m:t>
                            </m:r>
                            <m:r>
                              <a:rPr lang="en-US" b="0" i="1" smtClean="0">
                                <a:solidFill>
                                  <a:prstClr val="white"/>
                                </a:solidFill>
                                <a:latin typeface="Cambria Math" panose="02040503050406030204" pitchFamily="18" charset="0"/>
                                <a:ea typeface="Cambria Math" panose="02040503050406030204" pitchFamily="18" charset="0"/>
                              </a:rPr>
                              <m:t>𝑅</m:t>
                            </m:r>
                          </m:e>
                          <m:sup>
                            <m:r>
                              <a:rPr lang="en-US" b="0" i="1" smtClean="0">
                                <a:solidFill>
                                  <a:prstClr val="white"/>
                                </a:solidFill>
                                <a:latin typeface="Cambria Math" panose="02040503050406030204" pitchFamily="18" charset="0"/>
                              </a:rPr>
                              <m:t>−1</m:t>
                            </m:r>
                          </m:sup>
                        </m:sSup>
                      </m:num>
                      <m:den>
                        <m:r>
                          <a:rPr lang="fr-FR" i="1">
                            <a:solidFill>
                              <a:prstClr val="white"/>
                            </a:solidFill>
                            <a:latin typeface="Cambria Math"/>
                          </a:rPr>
                          <m:t>𝜕</m:t>
                        </m:r>
                        <m:sSub>
                          <m:sSubPr>
                            <m:ctrlPr>
                              <a:rPr lang="fr-FR" i="1">
                                <a:solidFill>
                                  <a:prstClr val="white"/>
                                </a:solidFill>
                                <a:latin typeface="Cambria Math" panose="02040503050406030204" pitchFamily="18" charset="0"/>
                              </a:rPr>
                            </m:ctrlPr>
                          </m:sSubPr>
                          <m:e>
                            <m:r>
                              <a:rPr lang="fr-FR" i="1">
                                <a:solidFill>
                                  <a:prstClr val="white"/>
                                </a:solidFill>
                                <a:latin typeface="Cambria Math"/>
                              </a:rPr>
                              <m:t>𝑈</m:t>
                            </m:r>
                          </m:e>
                          <m:sub>
                            <m:r>
                              <a:rPr lang="en-US" i="1">
                                <a:solidFill>
                                  <a:prstClr val="white"/>
                                </a:solidFill>
                                <a:latin typeface="Cambria Math" panose="02040503050406030204" pitchFamily="18" charset="0"/>
                              </a:rPr>
                              <m:t>𝐹</m:t>
                            </m:r>
                          </m:sub>
                        </m:sSub>
                      </m:den>
                    </m:f>
                  </m:oMath>
                </a14:m>
                <a:endParaRPr lang="en-US" dirty="0" smtClean="0"/>
              </a:p>
              <a:p>
                <a:pPr lvl="1" algn="ctr">
                  <a:buFont typeface="Arial" panose="020B0604020202020204" pitchFamily="34" charset="0"/>
                  <a:buChar char="•"/>
                </a:pPr>
                <a14:m>
                  <m:oMath xmlns:m="http://schemas.openxmlformats.org/officeDocument/2006/math">
                    <m:f>
                      <m:fPr>
                        <m:ctrlPr>
                          <a:rPr lang="fr-FR" i="1">
                            <a:solidFill>
                              <a:prstClr val="white"/>
                            </a:solidFill>
                            <a:latin typeface="Cambria Math" panose="02040503050406030204" pitchFamily="18" charset="0"/>
                          </a:rPr>
                        </m:ctrlPr>
                      </m:fPr>
                      <m:num>
                        <m:r>
                          <a:rPr lang="fr-FR" i="1">
                            <a:solidFill>
                              <a:prstClr val="white"/>
                            </a:solidFill>
                            <a:latin typeface="Cambria Math"/>
                          </a:rPr>
                          <m:t>𝑑𝐿</m:t>
                        </m:r>
                      </m:num>
                      <m:den>
                        <m:r>
                          <a:rPr lang="fr-FR" i="1">
                            <a:solidFill>
                              <a:prstClr val="white"/>
                            </a:solidFill>
                            <a:latin typeface="Cambria Math"/>
                          </a:rPr>
                          <m:t>𝑑</m:t>
                        </m:r>
                        <m:r>
                          <a:rPr lang="fr-FR" i="1">
                            <a:solidFill>
                              <a:prstClr val="white"/>
                            </a:solidFill>
                            <a:latin typeface="Cambria Math"/>
                          </a:rPr>
                          <m:t>𝜌</m:t>
                        </m:r>
                      </m:den>
                    </m:f>
                    <m:r>
                      <a:rPr lang="fr-FR" i="1">
                        <a:solidFill>
                          <a:prstClr val="white"/>
                        </a:solidFill>
                        <a:latin typeface="Cambria Math"/>
                      </a:rPr>
                      <m:t>=</m:t>
                    </m:r>
                    <m:f>
                      <m:fPr>
                        <m:ctrlPr>
                          <a:rPr lang="fr-FR" i="1">
                            <a:solidFill>
                              <a:prstClr val="white"/>
                            </a:solidFill>
                            <a:latin typeface="Cambria Math" panose="02040503050406030204" pitchFamily="18" charset="0"/>
                          </a:rPr>
                        </m:ctrlPr>
                      </m:fPr>
                      <m:num>
                        <m:r>
                          <a:rPr lang="fr-FR" i="1">
                            <a:solidFill>
                              <a:prstClr val="white"/>
                            </a:solidFill>
                            <a:latin typeface="Cambria Math"/>
                          </a:rPr>
                          <m:t>𝜕</m:t>
                        </m:r>
                        <m:r>
                          <a:rPr lang="fr-FR" i="1">
                            <a:solidFill>
                              <a:prstClr val="white"/>
                            </a:solidFill>
                            <a:latin typeface="Cambria Math"/>
                          </a:rPr>
                          <m:t>𝑓</m:t>
                        </m:r>
                      </m:num>
                      <m:den>
                        <m:r>
                          <a:rPr lang="fr-FR" i="1">
                            <a:solidFill>
                              <a:prstClr val="white"/>
                            </a:solidFill>
                            <a:latin typeface="Cambria Math"/>
                          </a:rPr>
                          <m:t>𝜕𝜌</m:t>
                        </m:r>
                      </m:den>
                    </m:f>
                    <m:r>
                      <a:rPr lang="fr-FR" i="1">
                        <a:solidFill>
                          <a:prstClr val="white"/>
                        </a:solidFill>
                        <a:latin typeface="Cambria Math"/>
                      </a:rPr>
                      <m:t>+</m:t>
                    </m:r>
                    <m:sSup>
                      <m:sSupPr>
                        <m:ctrlPr>
                          <a:rPr lang="fr-FR" i="1">
                            <a:solidFill>
                              <a:prstClr val="white"/>
                            </a:solidFill>
                            <a:latin typeface="Cambria Math" panose="02040503050406030204" pitchFamily="18" charset="0"/>
                          </a:rPr>
                        </m:ctrlPr>
                      </m:sSupPr>
                      <m:e>
                        <m:r>
                          <a:rPr lang="fr-FR" i="1">
                            <a:solidFill>
                              <a:prstClr val="white"/>
                            </a:solidFill>
                            <a:latin typeface="Cambria Math"/>
                          </a:rPr>
                          <m:t>𝜆</m:t>
                        </m:r>
                      </m:e>
                      <m:sup>
                        <m:r>
                          <a:rPr lang="fr-FR" i="1">
                            <a:solidFill>
                              <a:prstClr val="white"/>
                            </a:solidFill>
                            <a:latin typeface="Cambria Math"/>
                          </a:rPr>
                          <m:t>𝑇</m:t>
                        </m:r>
                      </m:sup>
                    </m:sSup>
                    <m:f>
                      <m:fPr>
                        <m:ctrlPr>
                          <a:rPr lang="fr-FR" i="1">
                            <a:solidFill>
                              <a:prstClr val="white"/>
                            </a:solidFill>
                            <a:latin typeface="Cambria Math" panose="02040503050406030204" pitchFamily="18" charset="0"/>
                          </a:rPr>
                        </m:ctrlPr>
                      </m:fPr>
                      <m:num>
                        <m:r>
                          <a:rPr lang="fr-FR" i="1">
                            <a:solidFill>
                              <a:prstClr val="white"/>
                            </a:solidFill>
                            <a:latin typeface="Cambria Math"/>
                          </a:rPr>
                          <m:t>𝜕</m:t>
                        </m:r>
                        <m:r>
                          <a:rPr lang="fr-FR" i="1">
                            <a:solidFill>
                              <a:prstClr val="white"/>
                            </a:solidFill>
                            <a:latin typeface="Cambria Math"/>
                          </a:rPr>
                          <m:t>𝑅</m:t>
                        </m:r>
                      </m:num>
                      <m:den>
                        <m:r>
                          <a:rPr lang="fr-FR" i="1">
                            <a:solidFill>
                              <a:prstClr val="white"/>
                            </a:solidFill>
                            <a:latin typeface="Cambria Math"/>
                          </a:rPr>
                          <m:t>𝜕𝜌</m:t>
                        </m:r>
                      </m:den>
                    </m:f>
                  </m:oMath>
                </a14:m>
                <a:endParaRPr lang="en-US" dirty="0" smtClean="0"/>
              </a:p>
              <a:p>
                <a:pPr>
                  <a:buFont typeface="Arial" panose="020B0604020202020204" pitchFamily="34" charset="0"/>
                  <a:buChar char="•"/>
                </a:pPr>
                <a:r>
                  <a:rPr lang="en-US" dirty="0" smtClean="0"/>
                  <a:t>The distinction of physical density and numerical density is given by</a:t>
                </a:r>
              </a:p>
              <a:p>
                <a:pPr lvl="1" algn="ctr">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𝜌</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num>
                      <m:den>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𝑖𝑗</m:t>
                                </m:r>
                              </m:sub>
                            </m:sSub>
                          </m:e>
                        </m:nary>
                      </m:den>
                    </m:f>
                  </m:oMath>
                </a14:m>
                <a:endParaRPr lang="en-US" b="0" dirty="0" smtClean="0"/>
              </a:p>
              <a:p>
                <a:pPr lvl="1" algn="ctr">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𝑚𝑖𝑛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𝑗𝑖</m:t>
                            </m:r>
                          </m:sub>
                        </m:sSub>
                        <m:r>
                          <a:rPr lang="en-US" b="0" i="1" smtClean="0">
                            <a:latin typeface="Cambria Math" panose="02040503050406030204" pitchFamily="18" charset="0"/>
                          </a:rPr>
                          <m:t>)</m:t>
                        </m:r>
                      </m:e>
                    </m:func>
                  </m:oMath>
                </a14:m>
                <a:endParaRPr lang="en-US" dirty="0" smtClean="0"/>
              </a:p>
              <a:p>
                <a:pPr>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𝑚𝑖𝑛</m:t>
                        </m:r>
                      </m:sub>
                    </m:sSub>
                  </m:oMath>
                </a14:m>
                <a:r>
                  <a:rPr lang="en-US" dirty="0" smtClean="0"/>
                  <a:t>is the filter radius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𝑗𝑖</m:t>
                        </m:r>
                      </m:sub>
                    </m:sSub>
                  </m:oMath>
                </a14:m>
                <a:r>
                  <a:rPr lang="en-US" dirty="0" smtClean="0"/>
                  <a:t> is the distance between the centroids of 2 elements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03312" y="1236618"/>
                <a:ext cx="8946541" cy="5011782"/>
              </a:xfrm>
              <a:blipFill>
                <a:blip r:embed="rId2"/>
                <a:stretch>
                  <a:fillRect l="-272" t="-7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7FC9349-05DC-4C87-91CD-D7DD69225776}" type="slidenum">
              <a:rPr lang="en-US" smtClean="0"/>
              <a:t>15</a:t>
            </a:fld>
            <a:endParaRPr lang="en-US"/>
          </a:p>
        </p:txBody>
      </p:sp>
      <p:sp>
        <p:nvSpPr>
          <p:cNvPr id="5" name="Title 4"/>
          <p:cNvSpPr txBox="1">
            <a:spLocks/>
          </p:cNvSpPr>
          <p:nvPr/>
        </p:nvSpPr>
        <p:spPr>
          <a:xfrm>
            <a:off x="646111" y="452718"/>
            <a:ext cx="8491427" cy="584775"/>
          </a:xfrm>
          <a:prstGeom prst="rect">
            <a:avLst/>
          </a:prstGeom>
        </p:spPr>
        <p:txBody>
          <a:bodyPr vert="horz" wrap="none" lIns="91440" tIns="45720" rIns="91440" bIns="45720" rtlCol="0" anchor="t">
            <a:sp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en-US" sz="3200" b="1" u="sng" dirty="0" smtClean="0">
                <a:solidFill>
                  <a:srgbClr val="00B0F0"/>
                </a:solidFill>
              </a:rPr>
              <a:t>Sensitivity analysis and density filtering:</a:t>
            </a:r>
            <a:endParaRPr lang="en-US" sz="3200" dirty="0">
              <a:solidFill>
                <a:srgbClr val="00B0F0"/>
              </a:solidFill>
            </a:endParaRPr>
          </a:p>
        </p:txBody>
      </p:sp>
    </p:spTree>
    <p:extLst>
      <p:ext uri="{BB962C8B-B14F-4D97-AF65-F5344CB8AC3E}">
        <p14:creationId xmlns:p14="http://schemas.microsoft.com/office/powerpoint/2010/main" val="22318781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2848" y="1236617"/>
                <a:ext cx="9614424" cy="5451565"/>
              </a:xfrm>
            </p:spPr>
            <p:txBody>
              <a:bodyPr/>
              <a:lstStyle/>
              <a:p>
                <a:pPr>
                  <a:buFont typeface="Arial" panose="020B0604020202020204" pitchFamily="34" charset="0"/>
                  <a:buChar char="•"/>
                </a:pPr>
                <a:r>
                  <a:rPr lang="en-US" dirty="0" smtClean="0"/>
                  <a:t>Plain strain hypothesis is considered</a:t>
                </a:r>
              </a:p>
              <a:p>
                <a:pPr>
                  <a:buFont typeface="Arial" panose="020B0604020202020204" pitchFamily="34" charset="0"/>
                  <a:buChar char="•"/>
                </a:pPr>
                <a:r>
                  <a:rPr lang="en-US" dirty="0"/>
                  <a:t>Second </a:t>
                </a:r>
                <a:r>
                  <a:rPr lang="en-US" dirty="0" err="1"/>
                  <a:t>Piola-Kirchoff</a:t>
                </a:r>
                <a:r>
                  <a:rPr lang="en-US" dirty="0"/>
                  <a:t> stress is taken and is computed in the reference </a:t>
                </a:r>
                <a:r>
                  <a:rPr lang="en-US" dirty="0" smtClean="0"/>
                  <a:t>configuration</a:t>
                </a:r>
              </a:p>
              <a:p>
                <a:pPr lvl="1">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𝜕𝜙</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0</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𝐽</m:t>
                            </m:r>
                          </m:e>
                        </m:d>
                      </m:e>
                    </m:func>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−1</m:t>
                        </m:r>
                      </m:sup>
                    </m:s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−1</m:t>
                        </m:r>
                      </m:sup>
                    </m:sSup>
                    <m:r>
                      <a:rPr lang="en-US" b="0" i="1" smtClean="0">
                        <a:latin typeface="Cambria Math" panose="02040503050406030204" pitchFamily="18" charset="0"/>
                      </a:rPr>
                      <m:t>)</m:t>
                    </m:r>
                  </m:oMath>
                </a14:m>
                <a:endParaRPr lang="en-US" dirty="0" smtClean="0"/>
              </a:p>
              <a:p>
                <a:pPr>
                  <a:buFont typeface="Arial" panose="020B0604020202020204" pitchFamily="34" charset="0"/>
                  <a:buChar char="•"/>
                </a:pPr>
                <a:r>
                  <a:rPr lang="en-US" dirty="0" smtClean="0"/>
                  <a:t>Relaxed strain constraint with N constraints.</a:t>
                </a:r>
              </a:p>
              <a:p>
                <a:pPr lvl="1">
                  <a:buFont typeface="Arial" panose="020B0604020202020204" pitchFamily="34" charset="0"/>
                  <a:buChar char="•"/>
                </a:pPr>
                <a14:m>
                  <m:oMath xmlns:m="http://schemas.openxmlformats.org/officeDocument/2006/math">
                    <m:sSub>
                      <m:sSubPr>
                        <m:ctrlPr>
                          <a:rPr lang="fr-FR" i="1">
                            <a:solidFill>
                              <a:prstClr val="white"/>
                            </a:solidFill>
                            <a:latin typeface="Cambria Math" panose="02040503050406030204" pitchFamily="18" charset="0"/>
                          </a:rPr>
                        </m:ctrlPr>
                      </m:sSubPr>
                      <m:e>
                        <m:acc>
                          <m:accPr>
                            <m:chr m:val="̅"/>
                            <m:ctrlPr>
                              <a:rPr lang="fr-FR" i="1">
                                <a:solidFill>
                                  <a:prstClr val="white"/>
                                </a:solidFill>
                                <a:latin typeface="Cambria Math" panose="02040503050406030204" pitchFamily="18" charset="0"/>
                              </a:rPr>
                            </m:ctrlPr>
                          </m:accPr>
                          <m:e>
                            <m:r>
                              <a:rPr lang="fr-FR" i="1">
                                <a:solidFill>
                                  <a:prstClr val="white"/>
                                </a:solidFill>
                                <a:latin typeface="Cambria Math"/>
                              </a:rPr>
                              <m:t>𝑔</m:t>
                            </m:r>
                          </m:e>
                        </m:acc>
                      </m:e>
                      <m:sub>
                        <m:r>
                          <a:rPr lang="fr-FR" i="1">
                            <a:solidFill>
                              <a:prstClr val="white"/>
                            </a:solidFill>
                            <a:latin typeface="Cambria Math"/>
                          </a:rPr>
                          <m:t>𝑖</m:t>
                        </m:r>
                      </m:sub>
                    </m:sSub>
                    <m:r>
                      <a:rPr lang="fr-FR" i="1">
                        <a:solidFill>
                          <a:prstClr val="white"/>
                        </a:solidFill>
                        <a:latin typeface="Cambria Math"/>
                      </a:rPr>
                      <m:t>=</m:t>
                    </m:r>
                    <m:sSub>
                      <m:sSubPr>
                        <m:ctrlPr>
                          <a:rPr lang="fr-FR" i="1">
                            <a:solidFill>
                              <a:prstClr val="white"/>
                            </a:solidFill>
                            <a:latin typeface="Cambria Math" panose="02040503050406030204" pitchFamily="18" charset="0"/>
                          </a:rPr>
                        </m:ctrlPr>
                      </m:sSubPr>
                      <m:e>
                        <m:r>
                          <a:rPr lang="fr-FR" i="1">
                            <a:solidFill>
                              <a:prstClr val="white"/>
                            </a:solidFill>
                            <a:latin typeface="Cambria Math"/>
                          </a:rPr>
                          <m:t>𝜌</m:t>
                        </m:r>
                      </m:e>
                      <m:sub>
                        <m:r>
                          <a:rPr lang="fr-FR" i="1">
                            <a:solidFill>
                              <a:prstClr val="white"/>
                            </a:solidFill>
                            <a:latin typeface="Cambria Math"/>
                          </a:rPr>
                          <m:t>𝑖</m:t>
                        </m:r>
                      </m:sub>
                    </m:sSub>
                    <m:d>
                      <m:dPr>
                        <m:ctrlPr>
                          <a:rPr lang="fr-FR" i="1">
                            <a:solidFill>
                              <a:prstClr val="white"/>
                            </a:solidFill>
                            <a:latin typeface="Cambria Math" panose="02040503050406030204" pitchFamily="18" charset="0"/>
                          </a:rPr>
                        </m:ctrlPr>
                      </m:dPr>
                      <m:e>
                        <m:f>
                          <m:fPr>
                            <m:ctrlPr>
                              <a:rPr lang="fr-FR" i="1">
                                <a:solidFill>
                                  <a:prstClr val="white"/>
                                </a:solidFill>
                                <a:latin typeface="Cambria Math" panose="02040503050406030204" pitchFamily="18" charset="0"/>
                              </a:rPr>
                            </m:ctrlPr>
                          </m:fPr>
                          <m:num>
                            <m:sSub>
                              <m:sSubPr>
                                <m:ctrlPr>
                                  <a:rPr lang="fr-FR" i="1">
                                    <a:solidFill>
                                      <a:prstClr val="white"/>
                                    </a:solidFill>
                                    <a:latin typeface="Cambria Math" panose="02040503050406030204" pitchFamily="18" charset="0"/>
                                  </a:rPr>
                                </m:ctrlPr>
                              </m:sSubPr>
                              <m:e>
                                <m:r>
                                  <a:rPr lang="fr-FR" i="1">
                                    <a:solidFill>
                                      <a:prstClr val="white"/>
                                    </a:solidFill>
                                    <a:latin typeface="Cambria Math"/>
                                  </a:rPr>
                                  <m:t>𝜎</m:t>
                                </m:r>
                              </m:e>
                              <m:sub>
                                <m:r>
                                  <a:rPr lang="fr-FR" i="1">
                                    <a:solidFill>
                                      <a:prstClr val="white"/>
                                    </a:solidFill>
                                    <a:latin typeface="Cambria Math"/>
                                  </a:rPr>
                                  <m:t>𝑖</m:t>
                                </m:r>
                              </m:sub>
                            </m:sSub>
                          </m:num>
                          <m:den>
                            <m:sSub>
                              <m:sSubPr>
                                <m:ctrlPr>
                                  <a:rPr lang="fr-FR" i="1">
                                    <a:solidFill>
                                      <a:prstClr val="white"/>
                                    </a:solidFill>
                                    <a:latin typeface="Cambria Math" panose="02040503050406030204" pitchFamily="18" charset="0"/>
                                  </a:rPr>
                                </m:ctrlPr>
                              </m:sSubPr>
                              <m:e>
                                <m:r>
                                  <a:rPr lang="fr-FR" i="1">
                                    <a:solidFill>
                                      <a:prstClr val="white"/>
                                    </a:solidFill>
                                    <a:latin typeface="Cambria Math"/>
                                  </a:rPr>
                                  <m:t>𝜎</m:t>
                                </m:r>
                              </m:e>
                              <m:sub>
                                <m:r>
                                  <a:rPr lang="en-US" b="0" i="1" smtClean="0">
                                    <a:solidFill>
                                      <a:prstClr val="white"/>
                                    </a:solidFill>
                                    <a:latin typeface="Cambria Math" panose="02040503050406030204" pitchFamily="18" charset="0"/>
                                  </a:rPr>
                                  <m:t>𝑙𝑖𝑚</m:t>
                                </m:r>
                              </m:sub>
                            </m:sSub>
                          </m:den>
                        </m:f>
                        <m:r>
                          <a:rPr lang="fr-FR" i="1">
                            <a:solidFill>
                              <a:prstClr val="white"/>
                            </a:solidFill>
                            <a:latin typeface="Cambria Math"/>
                          </a:rPr>
                          <m:t>−1</m:t>
                        </m:r>
                      </m:e>
                    </m:d>
                    <m:r>
                      <a:rPr lang="fr-FR" i="1">
                        <a:solidFill>
                          <a:prstClr val="white"/>
                        </a:solidFill>
                        <a:latin typeface="Cambria Math"/>
                      </a:rPr>
                      <m:t>≤0    </m:t>
                    </m:r>
                    <m:r>
                      <a:rPr lang="fr-FR" i="1">
                        <a:solidFill>
                          <a:prstClr val="white"/>
                        </a:solidFill>
                        <a:latin typeface="Cambria Math"/>
                        <a:ea typeface="Cambria Math"/>
                      </a:rPr>
                      <m:t>∀</m:t>
                    </m:r>
                    <m:r>
                      <a:rPr lang="fr-FR" i="1">
                        <a:solidFill>
                          <a:prstClr val="white"/>
                        </a:solidFill>
                        <a:latin typeface="Cambria Math"/>
                      </a:rPr>
                      <m:t> </m:t>
                    </m:r>
                    <m:r>
                      <a:rPr lang="fr-FR" i="1">
                        <a:solidFill>
                          <a:prstClr val="white"/>
                        </a:solidFill>
                        <a:latin typeface="Cambria Math"/>
                      </a:rPr>
                      <m:t>𝑖</m:t>
                    </m:r>
                    <m:r>
                      <a:rPr lang="fr-FR" i="1">
                        <a:solidFill>
                          <a:prstClr val="white"/>
                        </a:solidFill>
                        <a:latin typeface="Cambria Math"/>
                      </a:rPr>
                      <m:t>=1,…,</m:t>
                    </m:r>
                    <m:r>
                      <a:rPr lang="fr-FR" i="1">
                        <a:solidFill>
                          <a:prstClr val="white"/>
                        </a:solidFill>
                        <a:latin typeface="Cambria Math"/>
                      </a:rPr>
                      <m:t>𝑁</m:t>
                    </m:r>
                  </m:oMath>
                </a14:m>
                <a:endParaRPr lang="fr-FR" dirty="0">
                  <a:solidFill>
                    <a:prstClr val="white"/>
                  </a:solidFill>
                  <a:latin typeface="Calibri"/>
                </a:endParaRPr>
              </a:p>
              <a:p>
                <a:pPr>
                  <a:buFont typeface="Arial" panose="020B0604020202020204" pitchFamily="34" charset="0"/>
                  <a:buChar char="•"/>
                </a:pPr>
                <a:r>
                  <a:rPr lang="en-US" dirty="0" smtClean="0"/>
                  <a:t>There are excessive constraints, so only max is considered.</a:t>
                </a:r>
              </a:p>
              <a:p>
                <a:pPr lvl="1">
                  <a:buFont typeface="Arial" panose="020B0604020202020204" pitchFamily="34" charset="0"/>
                  <a:buChar char="•"/>
                </a:pPr>
                <a14:m>
                  <m:oMath xmlns:m="http://schemas.openxmlformats.org/officeDocument/2006/math">
                    <m:sSub>
                      <m:sSubPr>
                        <m:ctrlPr>
                          <a:rPr lang="fr-FR" i="1">
                            <a:solidFill>
                              <a:prstClr val="white"/>
                            </a:solidFill>
                            <a:latin typeface="Cambria Math" panose="02040503050406030204" pitchFamily="18" charset="0"/>
                          </a:rPr>
                        </m:ctrlPr>
                      </m:sSubPr>
                      <m:e>
                        <m:r>
                          <m:rPr>
                            <m:sty m:val="p"/>
                          </m:rPr>
                          <a:rPr lang="fr-FR">
                            <a:solidFill>
                              <a:prstClr val="white"/>
                            </a:solidFill>
                            <a:latin typeface="Cambria Math"/>
                          </a:rPr>
                          <m:t>max</m:t>
                        </m:r>
                        <m:d>
                          <m:dPr>
                            <m:ctrlPr>
                              <a:rPr lang="fr-FR" i="1">
                                <a:solidFill>
                                  <a:prstClr val="white"/>
                                </a:solidFill>
                                <a:latin typeface="Cambria Math" panose="02040503050406030204" pitchFamily="18" charset="0"/>
                              </a:rPr>
                            </m:ctrlPr>
                          </m:dPr>
                          <m:e>
                            <m:sSub>
                              <m:sSubPr>
                                <m:ctrlPr>
                                  <a:rPr lang="fr-FR" i="1">
                                    <a:solidFill>
                                      <a:prstClr val="white"/>
                                    </a:solidFill>
                                    <a:latin typeface="Cambria Math" panose="02040503050406030204" pitchFamily="18" charset="0"/>
                                  </a:rPr>
                                </m:ctrlPr>
                              </m:sSubPr>
                              <m:e>
                                <m:acc>
                                  <m:accPr>
                                    <m:chr m:val="̅"/>
                                    <m:ctrlPr>
                                      <a:rPr lang="fr-FR" i="1">
                                        <a:solidFill>
                                          <a:prstClr val="white"/>
                                        </a:solidFill>
                                        <a:latin typeface="Cambria Math" panose="02040503050406030204" pitchFamily="18" charset="0"/>
                                      </a:rPr>
                                    </m:ctrlPr>
                                  </m:accPr>
                                  <m:e>
                                    <m:r>
                                      <a:rPr lang="fr-FR" i="1">
                                        <a:solidFill>
                                          <a:prstClr val="white"/>
                                        </a:solidFill>
                                        <a:latin typeface="Cambria Math"/>
                                      </a:rPr>
                                      <m:t>𝑔</m:t>
                                    </m:r>
                                  </m:e>
                                </m:acc>
                              </m:e>
                              <m:sub>
                                <m:r>
                                  <a:rPr lang="fr-FR" i="1">
                                    <a:solidFill>
                                      <a:prstClr val="white"/>
                                    </a:solidFill>
                                    <a:latin typeface="Cambria Math"/>
                                  </a:rPr>
                                  <m:t>𝑖</m:t>
                                </m:r>
                              </m:sub>
                            </m:sSub>
                          </m:e>
                        </m:d>
                        <m:r>
                          <a:rPr lang="en-US" b="0" i="1" smtClean="0">
                            <a:solidFill>
                              <a:prstClr val="white"/>
                            </a:solidFill>
                            <a:latin typeface="Cambria Math" panose="02040503050406030204" pitchFamily="18" charset="0"/>
                          </a:rPr>
                          <m:t> </m:t>
                        </m:r>
                        <m:r>
                          <a:rPr lang="en-US" b="0" i="1" smtClean="0">
                            <a:solidFill>
                              <a:prstClr val="white"/>
                            </a:solidFill>
                            <a:latin typeface="Cambria Math" panose="02040503050406030204" pitchFamily="18" charset="0"/>
                            <a:ea typeface="Cambria Math" panose="02040503050406030204" pitchFamily="18" charset="0"/>
                          </a:rPr>
                          <m:t>≈</m:t>
                        </m:r>
                        <m:r>
                          <a:rPr lang="en-US" b="0" i="1" smtClean="0">
                            <a:solidFill>
                              <a:prstClr val="white"/>
                            </a:solidFill>
                            <a:latin typeface="Cambria Math" panose="02040503050406030204" pitchFamily="18" charset="0"/>
                            <a:ea typeface="Cambria Math" panose="02040503050406030204" pitchFamily="18" charset="0"/>
                          </a:rPr>
                          <m:t>𝐺</m:t>
                        </m:r>
                      </m:e>
                      <m:sub>
                        <m:r>
                          <a:rPr lang="en-US" b="0" i="1" smtClean="0">
                            <a:solidFill>
                              <a:prstClr val="white"/>
                            </a:solidFill>
                            <a:latin typeface="Cambria Math" panose="02040503050406030204" pitchFamily="18" charset="0"/>
                          </a:rPr>
                          <m:t>𝐾</m:t>
                        </m:r>
                        <m:r>
                          <a:rPr lang="fr-FR" i="1">
                            <a:solidFill>
                              <a:prstClr val="white"/>
                            </a:solidFill>
                            <a:latin typeface="Cambria Math"/>
                          </a:rPr>
                          <m:t>𝑆</m:t>
                        </m:r>
                      </m:sub>
                    </m:sSub>
                    <m:r>
                      <a:rPr lang="fr-FR" i="1">
                        <a:solidFill>
                          <a:prstClr val="white"/>
                        </a:solidFill>
                        <a:latin typeface="Cambria Math"/>
                      </a:rPr>
                      <m:t>=</m:t>
                    </m:r>
                    <m:f>
                      <m:fPr>
                        <m:ctrlPr>
                          <a:rPr lang="fr-FR" i="1">
                            <a:solidFill>
                              <a:prstClr val="white"/>
                            </a:solidFill>
                            <a:latin typeface="Cambria Math" panose="02040503050406030204" pitchFamily="18" charset="0"/>
                          </a:rPr>
                        </m:ctrlPr>
                      </m:fPr>
                      <m:num>
                        <m:r>
                          <a:rPr lang="fr-FR" i="1">
                            <a:solidFill>
                              <a:prstClr val="white"/>
                            </a:solidFill>
                            <a:latin typeface="Cambria Math"/>
                          </a:rPr>
                          <m:t>1</m:t>
                        </m:r>
                      </m:num>
                      <m:den>
                        <m:r>
                          <a:rPr lang="fr-FR" i="1">
                            <a:solidFill>
                              <a:prstClr val="white"/>
                            </a:solidFill>
                            <a:latin typeface="Cambria Math"/>
                          </a:rPr>
                          <m:t>𝑃</m:t>
                        </m:r>
                      </m:den>
                    </m:f>
                    <m:func>
                      <m:funcPr>
                        <m:ctrlPr>
                          <a:rPr lang="fr-FR" i="1">
                            <a:solidFill>
                              <a:prstClr val="white"/>
                            </a:solidFill>
                            <a:latin typeface="Cambria Math" panose="02040503050406030204" pitchFamily="18" charset="0"/>
                          </a:rPr>
                        </m:ctrlPr>
                      </m:funcPr>
                      <m:fName>
                        <m:r>
                          <m:rPr>
                            <m:sty m:val="p"/>
                          </m:rPr>
                          <a:rPr lang="fr-FR">
                            <a:solidFill>
                              <a:prstClr val="white"/>
                            </a:solidFill>
                            <a:latin typeface="Cambria Math"/>
                          </a:rPr>
                          <m:t>log</m:t>
                        </m:r>
                      </m:fName>
                      <m:e>
                        <m:d>
                          <m:dPr>
                            <m:ctrlPr>
                              <a:rPr lang="fr-FR" i="1">
                                <a:solidFill>
                                  <a:prstClr val="white"/>
                                </a:solidFill>
                                <a:latin typeface="Cambria Math" panose="02040503050406030204" pitchFamily="18" charset="0"/>
                              </a:rPr>
                            </m:ctrlPr>
                          </m:dPr>
                          <m:e>
                            <m:f>
                              <m:fPr>
                                <m:ctrlPr>
                                  <a:rPr lang="fr-FR" i="1">
                                    <a:solidFill>
                                      <a:prstClr val="white"/>
                                    </a:solidFill>
                                    <a:latin typeface="Cambria Math" panose="02040503050406030204" pitchFamily="18" charset="0"/>
                                  </a:rPr>
                                </m:ctrlPr>
                              </m:fPr>
                              <m:num>
                                <m:r>
                                  <a:rPr lang="fr-FR" i="1">
                                    <a:solidFill>
                                      <a:prstClr val="white"/>
                                    </a:solidFill>
                                    <a:latin typeface="Cambria Math"/>
                                  </a:rPr>
                                  <m:t>1</m:t>
                                </m:r>
                              </m:num>
                              <m:den>
                                <m:r>
                                  <a:rPr lang="fr-FR" i="1">
                                    <a:solidFill>
                                      <a:prstClr val="white"/>
                                    </a:solidFill>
                                    <a:latin typeface="Cambria Math"/>
                                  </a:rPr>
                                  <m:t>𝑁</m:t>
                                </m:r>
                              </m:den>
                            </m:f>
                            <m:nary>
                              <m:naryPr>
                                <m:chr m:val="∑"/>
                                <m:ctrlPr>
                                  <a:rPr lang="fr-FR" i="1">
                                    <a:solidFill>
                                      <a:prstClr val="white"/>
                                    </a:solidFill>
                                    <a:latin typeface="Cambria Math" panose="02040503050406030204" pitchFamily="18" charset="0"/>
                                  </a:rPr>
                                </m:ctrlPr>
                              </m:naryPr>
                              <m:sub>
                                <m:r>
                                  <a:rPr lang="fr-FR" i="1">
                                    <a:solidFill>
                                      <a:prstClr val="white"/>
                                    </a:solidFill>
                                    <a:latin typeface="Cambria Math"/>
                                  </a:rPr>
                                  <m:t>𝑖</m:t>
                                </m:r>
                              </m:sub>
                              <m:sup>
                                <m:r>
                                  <a:rPr lang="en-US" b="0" i="1" smtClean="0">
                                    <a:solidFill>
                                      <a:prstClr val="white"/>
                                    </a:solidFill>
                                    <a:latin typeface="Cambria Math" panose="02040503050406030204" pitchFamily="18" charset="0"/>
                                  </a:rPr>
                                  <m:t>𝑁</m:t>
                                </m:r>
                              </m:sup>
                              <m:e>
                                <m:sSup>
                                  <m:sSupPr>
                                    <m:ctrlPr>
                                      <a:rPr lang="fr-FR" i="1">
                                        <a:solidFill>
                                          <a:prstClr val="white"/>
                                        </a:solidFill>
                                        <a:latin typeface="Cambria Math" panose="02040503050406030204" pitchFamily="18" charset="0"/>
                                      </a:rPr>
                                    </m:ctrlPr>
                                  </m:sSupPr>
                                  <m:e>
                                    <m:r>
                                      <a:rPr lang="fr-FR" i="1">
                                        <a:solidFill>
                                          <a:prstClr val="white"/>
                                        </a:solidFill>
                                        <a:latin typeface="Cambria Math"/>
                                      </a:rPr>
                                      <m:t>𝑒</m:t>
                                    </m:r>
                                  </m:e>
                                  <m:sup>
                                    <m:r>
                                      <a:rPr lang="fr-FR" i="1">
                                        <a:solidFill>
                                          <a:prstClr val="white"/>
                                        </a:solidFill>
                                        <a:latin typeface="Cambria Math"/>
                                      </a:rPr>
                                      <m:t>𝑃</m:t>
                                    </m:r>
                                    <m:sSub>
                                      <m:sSubPr>
                                        <m:ctrlPr>
                                          <a:rPr lang="fr-FR" i="1">
                                            <a:solidFill>
                                              <a:prstClr val="white"/>
                                            </a:solidFill>
                                            <a:latin typeface="Cambria Math" panose="02040503050406030204" pitchFamily="18" charset="0"/>
                                          </a:rPr>
                                        </m:ctrlPr>
                                      </m:sSubPr>
                                      <m:e>
                                        <m:acc>
                                          <m:accPr>
                                            <m:chr m:val="̅"/>
                                            <m:ctrlPr>
                                              <a:rPr lang="fr-FR" i="1">
                                                <a:solidFill>
                                                  <a:prstClr val="white"/>
                                                </a:solidFill>
                                                <a:latin typeface="Cambria Math" panose="02040503050406030204" pitchFamily="18" charset="0"/>
                                              </a:rPr>
                                            </m:ctrlPr>
                                          </m:accPr>
                                          <m:e>
                                            <m:r>
                                              <a:rPr lang="fr-FR" i="1">
                                                <a:solidFill>
                                                  <a:prstClr val="white"/>
                                                </a:solidFill>
                                                <a:latin typeface="Cambria Math"/>
                                              </a:rPr>
                                              <m:t>𝑔</m:t>
                                            </m:r>
                                          </m:e>
                                        </m:acc>
                                      </m:e>
                                      <m:sub>
                                        <m:r>
                                          <a:rPr lang="fr-FR" i="1">
                                            <a:solidFill>
                                              <a:prstClr val="white"/>
                                            </a:solidFill>
                                            <a:latin typeface="Cambria Math"/>
                                          </a:rPr>
                                          <m:t>𝑖</m:t>
                                        </m:r>
                                      </m:sub>
                                    </m:sSub>
                                  </m:sup>
                                </m:sSup>
                              </m:e>
                            </m:nary>
                          </m:e>
                        </m:d>
                      </m:e>
                    </m:func>
                  </m:oMath>
                </a14:m>
                <a:endParaRPr lang="en-US" dirty="0" smtClean="0"/>
              </a:p>
              <a:p>
                <a:pPr>
                  <a:buFont typeface="Arial" panose="020B0604020202020204" pitchFamily="34" charset="0"/>
                  <a:buChar char="•"/>
                </a:pPr>
                <a:r>
                  <a:rPr lang="en-US" dirty="0" smtClean="0"/>
                  <a:t>Approximation of this </a:t>
                </a:r>
                <a14:m>
                  <m:oMath xmlns:m="http://schemas.openxmlformats.org/officeDocument/2006/math">
                    <m:r>
                      <m:rPr>
                        <m:sty m:val="p"/>
                      </m:rPr>
                      <a:rPr lang="fr-FR">
                        <a:solidFill>
                          <a:prstClr val="white"/>
                        </a:solidFill>
                        <a:latin typeface="Cambria Math"/>
                      </a:rPr>
                      <m:t>max</m:t>
                    </m:r>
                    <m:d>
                      <m:dPr>
                        <m:ctrlPr>
                          <a:rPr lang="fr-FR" i="1">
                            <a:solidFill>
                              <a:prstClr val="white"/>
                            </a:solidFill>
                            <a:latin typeface="Cambria Math" panose="02040503050406030204" pitchFamily="18" charset="0"/>
                          </a:rPr>
                        </m:ctrlPr>
                      </m:dPr>
                      <m:e>
                        <m:sSub>
                          <m:sSubPr>
                            <m:ctrlPr>
                              <a:rPr lang="fr-FR" i="1">
                                <a:solidFill>
                                  <a:prstClr val="white"/>
                                </a:solidFill>
                                <a:latin typeface="Cambria Math" panose="02040503050406030204" pitchFamily="18" charset="0"/>
                              </a:rPr>
                            </m:ctrlPr>
                          </m:sSubPr>
                          <m:e>
                            <m:acc>
                              <m:accPr>
                                <m:chr m:val="̅"/>
                                <m:ctrlPr>
                                  <a:rPr lang="fr-FR" i="1">
                                    <a:solidFill>
                                      <a:prstClr val="white"/>
                                    </a:solidFill>
                                    <a:latin typeface="Cambria Math" panose="02040503050406030204" pitchFamily="18" charset="0"/>
                                  </a:rPr>
                                </m:ctrlPr>
                              </m:accPr>
                              <m:e>
                                <m:r>
                                  <a:rPr lang="fr-FR" i="1">
                                    <a:solidFill>
                                      <a:prstClr val="white"/>
                                    </a:solidFill>
                                    <a:latin typeface="Cambria Math"/>
                                  </a:rPr>
                                  <m:t>𝑔</m:t>
                                </m:r>
                              </m:e>
                            </m:acc>
                          </m:e>
                          <m:sub>
                            <m:r>
                              <a:rPr lang="fr-FR" i="1">
                                <a:solidFill>
                                  <a:prstClr val="white"/>
                                </a:solidFill>
                                <a:latin typeface="Cambria Math"/>
                              </a:rPr>
                              <m:t>𝑖</m:t>
                            </m:r>
                          </m:sub>
                        </m:sSub>
                      </m:e>
                    </m:d>
                  </m:oMath>
                </a14:m>
                <a:r>
                  <a:rPr lang="en-US" dirty="0" smtClean="0"/>
                  <a:t> is done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2848" y="1236617"/>
                <a:ext cx="9614424" cy="5451565"/>
              </a:xfrm>
              <a:blipFill>
                <a:blip r:embed="rId2"/>
                <a:stretch>
                  <a:fillRect l="-254" t="-67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7FC9349-05DC-4C87-91CD-D7DD69225776}" type="slidenum">
              <a:rPr lang="en-US" smtClean="0"/>
              <a:t>16</a:t>
            </a:fld>
            <a:endParaRPr lang="en-US"/>
          </a:p>
        </p:txBody>
      </p:sp>
      <p:sp>
        <p:nvSpPr>
          <p:cNvPr id="5" name="Title 4"/>
          <p:cNvSpPr txBox="1">
            <a:spLocks/>
          </p:cNvSpPr>
          <p:nvPr/>
        </p:nvSpPr>
        <p:spPr>
          <a:xfrm>
            <a:off x="646111" y="452718"/>
            <a:ext cx="4079963" cy="584775"/>
          </a:xfrm>
          <a:prstGeom prst="rect">
            <a:avLst/>
          </a:prstGeom>
        </p:spPr>
        <p:txBody>
          <a:bodyPr vert="horz" wrap="none" lIns="91440" tIns="45720" rIns="91440" bIns="45720" rtlCol="0" anchor="t">
            <a:sp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en-US" sz="3200" b="1" u="sng" dirty="0" smtClean="0">
                <a:solidFill>
                  <a:srgbClr val="00B0F0"/>
                </a:solidFill>
              </a:rPr>
              <a:t>Stress evaluation</a:t>
            </a:r>
            <a:endParaRPr lang="en-US" sz="3200" dirty="0">
              <a:solidFill>
                <a:srgbClr val="00B0F0"/>
              </a:solidFill>
            </a:endParaRPr>
          </a:p>
        </p:txBody>
      </p:sp>
      <p:sp>
        <p:nvSpPr>
          <p:cNvPr id="7" name="Up Arrow 6"/>
          <p:cNvSpPr/>
          <p:nvPr/>
        </p:nvSpPr>
        <p:spPr>
          <a:xfrm>
            <a:off x="4145280" y="5975867"/>
            <a:ext cx="287383" cy="3135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a:off x="5917471" y="5970734"/>
            <a:ext cx="287383" cy="3135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397826" y="5974082"/>
            <a:ext cx="3196047" cy="646331"/>
          </a:xfrm>
          <a:prstGeom prst="rect">
            <a:avLst/>
          </a:prstGeom>
          <a:noFill/>
        </p:spPr>
        <p:txBody>
          <a:bodyPr wrap="square" rtlCol="0">
            <a:spAutoFit/>
          </a:bodyPr>
          <a:lstStyle/>
          <a:p>
            <a:r>
              <a:rPr lang="en-US" dirty="0" smtClean="0"/>
              <a:t>Precision		Cost		</a:t>
            </a:r>
            <a:endParaRPr lang="en-US" dirty="0"/>
          </a:p>
        </p:txBody>
      </p:sp>
    </p:spTree>
    <p:extLst>
      <p:ext uri="{BB962C8B-B14F-4D97-AF65-F5344CB8AC3E}">
        <p14:creationId xmlns:p14="http://schemas.microsoft.com/office/powerpoint/2010/main" val="2769605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7542" y="1783529"/>
            <a:ext cx="3050880" cy="1830528"/>
          </a:xfrm>
        </p:spPr>
      </p:pic>
      <p:sp>
        <p:nvSpPr>
          <p:cNvPr id="4" name="Slide Number Placeholder 3"/>
          <p:cNvSpPr>
            <a:spLocks noGrp="1"/>
          </p:cNvSpPr>
          <p:nvPr>
            <p:ph type="sldNum" sz="quarter" idx="12"/>
          </p:nvPr>
        </p:nvSpPr>
        <p:spPr/>
        <p:txBody>
          <a:bodyPr/>
          <a:lstStyle/>
          <a:p>
            <a:fld id="{F7FC9349-05DC-4C87-91CD-D7DD69225776}" type="slidenum">
              <a:rPr lang="en-US" smtClean="0"/>
              <a:t>17</a:t>
            </a:fld>
            <a:endParaRPr lang="en-US"/>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4731" y="1804905"/>
            <a:ext cx="2926298" cy="1656416"/>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53383" y="1783529"/>
            <a:ext cx="3041471" cy="1824882"/>
          </a:xfrm>
          <a:prstGeom prst="rect">
            <a:avLst/>
          </a:prstGeom>
        </p:spPr>
      </p:pic>
      <mc:AlternateContent xmlns:mc="http://schemas.openxmlformats.org/markup-compatibility/2006">
        <mc:Choice xmlns:a14="http://schemas.microsoft.com/office/drawing/2010/main" Requires="a14">
          <p:sp>
            <p:nvSpPr>
              <p:cNvPr id="12" name="TextBox 11"/>
              <p:cNvSpPr txBox="1"/>
              <p:nvPr/>
            </p:nvSpPr>
            <p:spPr>
              <a:xfrm>
                <a:off x="1189171" y="1070259"/>
                <a:ext cx="9163369" cy="646331"/>
              </a:xfrm>
              <a:prstGeom prst="rect">
                <a:avLst/>
              </a:prstGeom>
              <a:noFill/>
            </p:spPr>
            <p:txBody>
              <a:bodyPr wrap="square" rtlCol="0">
                <a:spAutoFit/>
              </a:bodyPr>
              <a:lstStyle/>
              <a:p>
                <a:pPr algn="ctr"/>
                <a:r>
                  <a:rPr lang="en-US" dirty="0" smtClean="0">
                    <a:solidFill>
                      <a:schemeClr val="bg1"/>
                    </a:solidFill>
                  </a:rPr>
                  <a:t>Moving Morphable Bars(MBB) topology optimization using GGP for </a:t>
                </a:r>
                <a14:m>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𝑁</m:t>
                        </m:r>
                      </m:e>
                      <m:sub>
                        <m:r>
                          <a:rPr lang="en-US" b="0" i="1" smtClean="0">
                            <a:solidFill>
                              <a:schemeClr val="bg1"/>
                            </a:solidFill>
                            <a:latin typeface="Cambria Math" panose="02040503050406030204" pitchFamily="18" charset="0"/>
                          </a:rPr>
                          <m:t>𝐺𝑃</m:t>
                        </m:r>
                      </m:sub>
                    </m:sSub>
                    <m:r>
                      <a:rPr lang="en-US" b="0" i="1" smtClean="0">
                        <a:solidFill>
                          <a:schemeClr val="bg1"/>
                        </a:solidFill>
                        <a:latin typeface="Cambria Math" panose="02040503050406030204" pitchFamily="18" charset="0"/>
                      </a:rPr>
                      <m:t>=2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=0.5</m:t>
                    </m:r>
                  </m:oMath>
                </a14:m>
                <a:r>
                  <a:rPr lang="en-US" dirty="0" smtClean="0">
                    <a:solidFill>
                      <a:schemeClr val="bg1"/>
                    </a:solidFill>
                  </a:rPr>
                  <a:t> showing component plot, Density plot and Convergence plot</a:t>
                </a:r>
                <a:endParaRPr lang="en-US" dirty="0">
                  <a:solidFill>
                    <a:schemeClr val="bg1"/>
                  </a:solidFill>
                </a:endParaRPr>
              </a:p>
            </p:txBody>
          </p:sp>
        </mc:Choice>
        <mc:Fallback>
          <p:sp>
            <p:nvSpPr>
              <p:cNvPr id="12" name="TextBox 11"/>
              <p:cNvSpPr txBox="1">
                <a:spLocks noRot="1" noChangeAspect="1" noMove="1" noResize="1" noEditPoints="1" noAdjustHandles="1" noChangeArrowheads="1" noChangeShapeType="1" noTextEdit="1"/>
              </p:cNvSpPr>
              <p:nvPr/>
            </p:nvSpPr>
            <p:spPr>
              <a:xfrm>
                <a:off x="1189171" y="1070259"/>
                <a:ext cx="9163369" cy="646331"/>
              </a:xfrm>
              <a:prstGeom prst="rect">
                <a:avLst/>
              </a:prstGeom>
              <a:blipFill>
                <a:blip r:embed="rId5"/>
                <a:stretch>
                  <a:fillRect t="-5660" b="-14151"/>
                </a:stretch>
              </a:blipFill>
            </p:spPr>
            <p:txBody>
              <a:bodyPr/>
              <a:lstStyle/>
              <a:p>
                <a:r>
                  <a:rPr lang="en-US">
                    <a:noFill/>
                  </a:rPr>
                  <a:t> </a:t>
                </a:r>
              </a:p>
            </p:txBody>
          </p:sp>
        </mc:Fallback>
      </mc:AlternateContent>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1000" y="4146586"/>
            <a:ext cx="3147422" cy="1888453"/>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87373" y="4059065"/>
            <a:ext cx="3293289" cy="1975974"/>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28839" y="4059065"/>
            <a:ext cx="3205483" cy="1923290"/>
          </a:xfrm>
          <a:prstGeom prst="rect">
            <a:avLst/>
          </a:prstGeom>
        </p:spPr>
      </p:pic>
      <mc:AlternateContent xmlns:mc="http://schemas.openxmlformats.org/markup-compatibility/2006" xmlns:a14="http://schemas.microsoft.com/office/drawing/2010/main">
        <mc:Choice Requires="a14">
          <p:sp>
            <p:nvSpPr>
              <p:cNvPr id="16" name="TextBox 15"/>
              <p:cNvSpPr txBox="1"/>
              <p:nvPr/>
            </p:nvSpPr>
            <p:spPr>
              <a:xfrm>
                <a:off x="1042237" y="6211669"/>
                <a:ext cx="9163369" cy="646331"/>
              </a:xfrm>
              <a:prstGeom prst="rect">
                <a:avLst/>
              </a:prstGeom>
              <a:noFill/>
            </p:spPr>
            <p:txBody>
              <a:bodyPr wrap="square" rtlCol="0">
                <a:spAutoFit/>
              </a:bodyPr>
              <a:lstStyle/>
              <a:p>
                <a:pPr algn="ctr"/>
                <a:r>
                  <a:rPr lang="en-US" dirty="0" smtClean="0">
                    <a:solidFill>
                      <a:schemeClr val="bg1"/>
                    </a:solidFill>
                  </a:rPr>
                  <a:t>MBB topology optimization using GGP for </a:t>
                </a:r>
                <a14:m>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𝑁</m:t>
                        </m:r>
                      </m:e>
                      <m:sub>
                        <m:r>
                          <a:rPr lang="en-US" b="0" i="1" smtClean="0">
                            <a:solidFill>
                              <a:schemeClr val="bg1"/>
                            </a:solidFill>
                            <a:latin typeface="Cambria Math" panose="02040503050406030204" pitchFamily="18" charset="0"/>
                          </a:rPr>
                          <m:t>𝐺𝑃</m:t>
                        </m:r>
                      </m:sub>
                    </m:sSub>
                    <m:r>
                      <a:rPr lang="en-US" b="0" i="1" smtClean="0">
                        <a:solidFill>
                          <a:schemeClr val="bg1"/>
                        </a:solidFill>
                        <a:latin typeface="Cambria Math" panose="02040503050406030204" pitchFamily="18" charset="0"/>
                      </a:rPr>
                      <m:t>=1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=0.5</m:t>
                    </m:r>
                  </m:oMath>
                </a14:m>
                <a:r>
                  <a:rPr lang="en-US" dirty="0" smtClean="0">
                    <a:solidFill>
                      <a:schemeClr val="bg1"/>
                    </a:solidFill>
                  </a:rPr>
                  <a:t> showing component plot, Density plot and Convergence plot</a:t>
                </a:r>
                <a:endParaRPr lang="en-US" dirty="0">
                  <a:solidFill>
                    <a:schemeClr val="bg1"/>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042237" y="6211669"/>
                <a:ext cx="9163369" cy="646331"/>
              </a:xfrm>
              <a:prstGeom prst="rect">
                <a:avLst/>
              </a:prstGeom>
              <a:blipFill>
                <a:blip r:embed="rId10"/>
                <a:stretch>
                  <a:fillRect t="-5660" b="-14151"/>
                </a:stretch>
              </a:blipFill>
            </p:spPr>
            <p:txBody>
              <a:bodyPr/>
              <a:lstStyle/>
              <a:p>
                <a:r>
                  <a:rPr lang="en-US">
                    <a:noFill/>
                  </a:rPr>
                  <a:t> </a:t>
                </a:r>
              </a:p>
            </p:txBody>
          </p:sp>
        </mc:Fallback>
      </mc:AlternateContent>
      <p:sp>
        <p:nvSpPr>
          <p:cNvPr id="17" name="Title 4"/>
          <p:cNvSpPr txBox="1">
            <a:spLocks/>
          </p:cNvSpPr>
          <p:nvPr/>
        </p:nvSpPr>
        <p:spPr>
          <a:xfrm>
            <a:off x="646111" y="452718"/>
            <a:ext cx="2093843" cy="584775"/>
          </a:xfrm>
          <a:prstGeom prst="rect">
            <a:avLst/>
          </a:prstGeom>
        </p:spPr>
        <p:txBody>
          <a:bodyPr vert="horz" wrap="none" lIns="91440" tIns="45720" rIns="91440" bIns="45720" rtlCol="0" anchor="t">
            <a:sp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en-US" sz="3200" b="1" u="sng" dirty="0" smtClean="0">
                <a:solidFill>
                  <a:srgbClr val="00B0F0"/>
                </a:solidFill>
              </a:rPr>
              <a:t>Results</a:t>
            </a:r>
            <a:endParaRPr lang="en-US" sz="3200" dirty="0">
              <a:solidFill>
                <a:srgbClr val="00B0F0"/>
              </a:solidFill>
            </a:endParaRPr>
          </a:p>
        </p:txBody>
      </p:sp>
    </p:spTree>
    <p:extLst>
      <p:ext uri="{BB962C8B-B14F-4D97-AF65-F5344CB8AC3E}">
        <p14:creationId xmlns:p14="http://schemas.microsoft.com/office/powerpoint/2010/main" val="18790726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5828" y="1391067"/>
            <a:ext cx="8946541" cy="4195481"/>
          </a:xfrm>
        </p:spPr>
        <p:txBody>
          <a:bodyPr/>
          <a:lstStyle/>
          <a:p>
            <a:pPr>
              <a:buFont typeface="Arial" panose="020B0604020202020204" pitchFamily="34" charset="0"/>
              <a:buChar char="•"/>
            </a:pPr>
            <a:r>
              <a:rPr lang="en-US" dirty="0" smtClean="0"/>
              <a:t>There are 4 main sectors</a:t>
            </a:r>
          </a:p>
          <a:p>
            <a:pPr lvl="1">
              <a:buFont typeface="Arial" panose="020B0604020202020204" pitchFamily="34" charset="0"/>
              <a:buChar char="•"/>
            </a:pPr>
            <a:r>
              <a:rPr lang="en-US" dirty="0" smtClean="0"/>
              <a:t>Front sector</a:t>
            </a:r>
            <a:r>
              <a:rPr lang="en-US" dirty="0"/>
              <a:t>: The primary role of the front sector is to transmit the stress throughout the </a:t>
            </a:r>
            <a:r>
              <a:rPr lang="en-US" dirty="0" smtClean="0"/>
              <a:t>domain</a:t>
            </a:r>
          </a:p>
          <a:p>
            <a:pPr lvl="1">
              <a:buFont typeface="Arial" panose="020B0604020202020204" pitchFamily="34" charset="0"/>
              <a:buChar char="•"/>
            </a:pPr>
            <a:r>
              <a:rPr lang="en-US" dirty="0" smtClean="0"/>
              <a:t>Central chain</a:t>
            </a:r>
            <a:r>
              <a:rPr lang="en-US" dirty="0"/>
              <a:t>: </a:t>
            </a:r>
            <a:r>
              <a:rPr lang="en-US" dirty="0" smtClean="0"/>
              <a:t>It acts </a:t>
            </a:r>
            <a:r>
              <a:rPr lang="en-US" dirty="0"/>
              <a:t>as the transmitter of load from the application point to the rear end where the deformation takes </a:t>
            </a:r>
            <a:r>
              <a:rPr lang="en-US" dirty="0" smtClean="0"/>
              <a:t>place</a:t>
            </a:r>
          </a:p>
          <a:p>
            <a:pPr lvl="1">
              <a:buFont typeface="Arial" panose="020B0604020202020204" pitchFamily="34" charset="0"/>
              <a:buChar char="•"/>
            </a:pPr>
            <a:r>
              <a:rPr lang="en-US" dirty="0" smtClean="0"/>
              <a:t>Inferior chain</a:t>
            </a:r>
            <a:r>
              <a:rPr lang="en-US" dirty="0"/>
              <a:t>: </a:t>
            </a:r>
            <a:r>
              <a:rPr lang="en-US" dirty="0" smtClean="0"/>
              <a:t>It </a:t>
            </a:r>
            <a:r>
              <a:rPr lang="en-US" dirty="0"/>
              <a:t>links the entire domain with the lower BC and also links with the front </a:t>
            </a:r>
            <a:r>
              <a:rPr lang="en-US" dirty="0" smtClean="0"/>
              <a:t>sector</a:t>
            </a:r>
          </a:p>
          <a:p>
            <a:pPr lvl="1">
              <a:buFont typeface="Arial" panose="020B0604020202020204" pitchFamily="34" charset="0"/>
              <a:buChar char="•"/>
            </a:pPr>
            <a:r>
              <a:rPr lang="en-US" dirty="0"/>
              <a:t>Rear chain:  </a:t>
            </a:r>
            <a:r>
              <a:rPr lang="en-US" dirty="0" smtClean="0"/>
              <a:t>It does </a:t>
            </a:r>
            <a:r>
              <a:rPr lang="en-US" dirty="0"/>
              <a:t>not have any stress distribution. This is the region where the displacement occurs</a:t>
            </a:r>
          </a:p>
        </p:txBody>
      </p:sp>
      <p:sp>
        <p:nvSpPr>
          <p:cNvPr id="4" name="Slide Number Placeholder 3"/>
          <p:cNvSpPr>
            <a:spLocks noGrp="1"/>
          </p:cNvSpPr>
          <p:nvPr>
            <p:ph type="sldNum" sz="quarter" idx="12"/>
          </p:nvPr>
        </p:nvSpPr>
        <p:spPr/>
        <p:txBody>
          <a:bodyPr/>
          <a:lstStyle/>
          <a:p>
            <a:fld id="{F7FC9349-05DC-4C87-91CD-D7DD69225776}" type="slidenum">
              <a:rPr lang="en-US" smtClean="0"/>
              <a:t>18</a:t>
            </a:fld>
            <a:endParaRPr lang="en-US"/>
          </a:p>
        </p:txBody>
      </p:sp>
      <p:pic>
        <p:nvPicPr>
          <p:cNvPr id="5" name="Immagine 6">
            <a:extLst>
              <a:ext uri="{FF2B5EF4-FFF2-40B4-BE49-F238E27FC236}">
                <a16:creationId xmlns:a16="http://schemas.microsoft.com/office/drawing/2014/main" id="{E9C4438E-5EF3-4E8F-A115-1CD19911C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9093" y="4381313"/>
            <a:ext cx="4413570" cy="2258972"/>
          </a:xfrm>
          <a:prstGeom prst="rect">
            <a:avLst/>
          </a:prstGeom>
        </p:spPr>
      </p:pic>
      <p:sp>
        <p:nvSpPr>
          <p:cNvPr id="6" name="Title 4"/>
          <p:cNvSpPr txBox="1">
            <a:spLocks noGrp="1"/>
          </p:cNvSpPr>
          <p:nvPr>
            <p:ph type="title"/>
          </p:nvPr>
        </p:nvSpPr>
        <p:spPr>
          <a:prstGeom prst="rect">
            <a:avLst/>
          </a:prstGeom>
        </p:spPr>
        <p:txBody>
          <a:bodyPr vert="horz" wrap="none" lIns="91440" tIns="45720" rIns="91440" bIns="45720" rtlCol="0" anchor="t">
            <a:sp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en-US" sz="3200" b="1" u="sng" dirty="0" smtClean="0">
                <a:solidFill>
                  <a:srgbClr val="00B0F0"/>
                </a:solidFill>
              </a:rPr>
              <a:t>Results</a:t>
            </a:r>
            <a:endParaRPr lang="en-US" sz="3200" dirty="0">
              <a:solidFill>
                <a:srgbClr val="00B0F0"/>
              </a:solidFill>
            </a:endParaRPr>
          </a:p>
        </p:txBody>
      </p:sp>
    </p:spTree>
    <p:extLst>
      <p:ext uri="{BB962C8B-B14F-4D97-AF65-F5344CB8AC3E}">
        <p14:creationId xmlns:p14="http://schemas.microsoft.com/office/powerpoint/2010/main" val="1290205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6197" t="16667" r="6007" b="4461"/>
          <a:stretch/>
        </p:blipFill>
        <p:spPr>
          <a:xfrm>
            <a:off x="461556" y="1556062"/>
            <a:ext cx="3561805" cy="2399798"/>
          </a:xfrm>
        </p:spPr>
      </p:pic>
      <p:sp>
        <p:nvSpPr>
          <p:cNvPr id="4" name="Slide Number Placeholder 3"/>
          <p:cNvSpPr>
            <a:spLocks noGrp="1"/>
          </p:cNvSpPr>
          <p:nvPr>
            <p:ph type="sldNum" sz="quarter" idx="12"/>
          </p:nvPr>
        </p:nvSpPr>
        <p:spPr/>
        <p:txBody>
          <a:bodyPr/>
          <a:lstStyle/>
          <a:p>
            <a:fld id="{F7FC9349-05DC-4C87-91CD-D7DD69225776}" type="slidenum">
              <a:rPr lang="en-US" smtClean="0"/>
              <a:t>19</a:t>
            </a:fld>
            <a:endParaRPr lang="en-US"/>
          </a:p>
        </p:txBody>
      </p:sp>
      <p:sp>
        <p:nvSpPr>
          <p:cNvPr id="6" name="Title 4"/>
          <p:cNvSpPr txBox="1">
            <a:spLocks noGrp="1"/>
          </p:cNvSpPr>
          <p:nvPr>
            <p:ph type="title"/>
          </p:nvPr>
        </p:nvSpPr>
        <p:spPr>
          <a:xfrm>
            <a:off x="646111" y="452718"/>
            <a:ext cx="8994770" cy="584775"/>
          </a:xfrm>
          <a:prstGeom prst="rect">
            <a:avLst/>
          </a:prstGeom>
        </p:spPr>
        <p:txBody>
          <a:bodyPr vert="horz" wrap="none" lIns="91440" tIns="45720" rIns="91440" bIns="45720" rtlCol="0" anchor="t">
            <a:sp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en-US" sz="3200" b="1" u="sng" dirty="0" smtClean="0">
                <a:solidFill>
                  <a:srgbClr val="00B0F0"/>
                </a:solidFill>
              </a:rPr>
              <a:t>Results: Variation of BC and applied force</a:t>
            </a:r>
            <a:endParaRPr lang="en-US" sz="3200" dirty="0">
              <a:solidFill>
                <a:srgbClr val="00B0F0"/>
              </a:solidFill>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5847" t="17473" r="4933" b="5194"/>
          <a:stretch/>
        </p:blipFill>
        <p:spPr>
          <a:xfrm>
            <a:off x="4310743" y="1556062"/>
            <a:ext cx="3744686" cy="2434320"/>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6892" t="17823" r="6631" b="4323"/>
          <a:stretch/>
        </p:blipFill>
        <p:spPr>
          <a:xfrm>
            <a:off x="8275718" y="1564332"/>
            <a:ext cx="3541814" cy="2391528"/>
          </a:xfrm>
          <a:prstGeom prst="rect">
            <a:avLst/>
          </a:prstGeom>
        </p:spPr>
      </p:pic>
      <p:sp>
        <p:nvSpPr>
          <p:cNvPr id="10" name="TextBox 9"/>
          <p:cNvSpPr txBox="1"/>
          <p:nvPr/>
        </p:nvSpPr>
        <p:spPr>
          <a:xfrm>
            <a:off x="319541" y="4693920"/>
            <a:ext cx="3703820" cy="1323439"/>
          </a:xfrm>
          <a:prstGeom prst="rect">
            <a:avLst/>
          </a:prstGeom>
          <a:noFill/>
        </p:spPr>
        <p:txBody>
          <a:bodyPr wrap="square" rtlCol="0">
            <a:spAutoFit/>
          </a:bodyPr>
          <a:lstStyle/>
          <a:p>
            <a:pPr algn="ctr"/>
            <a:r>
              <a:rPr lang="en-US" sz="1600" b="1" u="sng" dirty="0"/>
              <a:t>BC range: 35 - 65\% and 00 - 20\%</a:t>
            </a:r>
          </a:p>
          <a:p>
            <a:pPr algn="ctr"/>
            <a:r>
              <a:rPr lang="en-US" sz="1600" dirty="0" smtClean="0"/>
              <a:t>The </a:t>
            </a:r>
            <a:r>
              <a:rPr lang="en-US" sz="1600" dirty="0"/>
              <a:t>front sector has very high material content which makes the structure heavier. Analysis can be made with some fine mesh</a:t>
            </a:r>
          </a:p>
        </p:txBody>
      </p:sp>
      <p:sp>
        <p:nvSpPr>
          <p:cNvPr id="11" name="Up Arrow 10"/>
          <p:cNvSpPr/>
          <p:nvPr/>
        </p:nvSpPr>
        <p:spPr>
          <a:xfrm>
            <a:off x="1917224" y="4120238"/>
            <a:ext cx="325234" cy="40930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310743" y="4693919"/>
            <a:ext cx="3703820" cy="1569660"/>
          </a:xfrm>
          <a:prstGeom prst="rect">
            <a:avLst/>
          </a:prstGeom>
          <a:noFill/>
        </p:spPr>
        <p:txBody>
          <a:bodyPr wrap="square" rtlCol="0">
            <a:spAutoFit/>
          </a:bodyPr>
          <a:lstStyle/>
          <a:p>
            <a:pPr algn="ctr"/>
            <a:r>
              <a:rPr lang="en-US" sz="1600" b="1" u="sng" dirty="0"/>
              <a:t>BC range 00-20</a:t>
            </a:r>
            <a:r>
              <a:rPr lang="en-US" sz="1600" b="1" u="sng" dirty="0" smtClean="0"/>
              <a:t>\%</a:t>
            </a:r>
          </a:p>
          <a:p>
            <a:pPr algn="ctr"/>
            <a:r>
              <a:rPr lang="en-US" sz="1600" dirty="0"/>
              <a:t>Without any boundary condition connecting the central and inferior chain, the material content available </a:t>
            </a:r>
            <a:r>
              <a:rPr lang="en-US" sz="1600" dirty="0" smtClean="0"/>
              <a:t>is nearly 0 which is not useful at all. </a:t>
            </a:r>
            <a:endParaRPr lang="en-US" sz="1600" dirty="0"/>
          </a:p>
        </p:txBody>
      </p:sp>
      <p:sp>
        <p:nvSpPr>
          <p:cNvPr id="13" name="Up Arrow 12"/>
          <p:cNvSpPr/>
          <p:nvPr/>
        </p:nvSpPr>
        <p:spPr>
          <a:xfrm>
            <a:off x="6020469" y="4137499"/>
            <a:ext cx="325234" cy="40930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 Arrow 13"/>
          <p:cNvSpPr/>
          <p:nvPr/>
        </p:nvSpPr>
        <p:spPr>
          <a:xfrm>
            <a:off x="9884008" y="4137499"/>
            <a:ext cx="325234" cy="40930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194715" y="4693919"/>
            <a:ext cx="3703820" cy="1815882"/>
          </a:xfrm>
          <a:prstGeom prst="rect">
            <a:avLst/>
          </a:prstGeom>
          <a:noFill/>
        </p:spPr>
        <p:txBody>
          <a:bodyPr wrap="square" rtlCol="0">
            <a:spAutoFit/>
          </a:bodyPr>
          <a:lstStyle/>
          <a:p>
            <a:pPr algn="ctr"/>
            <a:r>
              <a:rPr lang="en-US" sz="1600" b="1" u="sng" dirty="0" smtClean="0"/>
              <a:t>BC </a:t>
            </a:r>
            <a:r>
              <a:rPr lang="en-US" sz="1600" b="1" u="sng" dirty="0"/>
              <a:t>range 30-55</a:t>
            </a:r>
            <a:r>
              <a:rPr lang="en-US" sz="1600" b="1" u="sng" dirty="0" smtClean="0"/>
              <a:t>\%</a:t>
            </a:r>
          </a:p>
          <a:p>
            <a:pPr algn="ctr"/>
            <a:r>
              <a:rPr lang="en-US" sz="1600" dirty="0"/>
              <a:t>The front sector is penalized </a:t>
            </a:r>
            <a:r>
              <a:rPr lang="en-US" sz="1600" dirty="0" smtClean="0"/>
              <a:t>as a </a:t>
            </a:r>
            <a:r>
              <a:rPr lang="en-US" sz="1600" dirty="0"/>
              <a:t>result the volume fraction increases. T</a:t>
            </a:r>
            <a:r>
              <a:rPr lang="en-US" sz="1600" dirty="0" smtClean="0"/>
              <a:t>here </a:t>
            </a:r>
            <a:r>
              <a:rPr lang="en-US" sz="1600" dirty="0"/>
              <a:t>is lot of grey area, especially at the junction where the front sector and the central chain is connected.</a:t>
            </a:r>
          </a:p>
        </p:txBody>
      </p:sp>
    </p:spTree>
    <p:extLst>
      <p:ext uri="{BB962C8B-B14F-4D97-AF65-F5344CB8AC3E}">
        <p14:creationId xmlns:p14="http://schemas.microsoft.com/office/powerpoint/2010/main" val="921761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047" y="293914"/>
            <a:ext cx="8534400" cy="1507067"/>
          </a:xfrm>
        </p:spPr>
        <p:txBody>
          <a:bodyPr/>
          <a:lstStyle/>
          <a:p>
            <a:pPr marL="457200" indent="-457200">
              <a:buFont typeface="Wingdings" panose="05000000000000000000" pitchFamily="2" charset="2"/>
              <a:buChar char="Ø"/>
            </a:pPr>
            <a:r>
              <a:rPr lang="en-US" sz="3200" b="1" u="sng" dirty="0">
                <a:solidFill>
                  <a:srgbClr val="00B0F0"/>
                </a:solidFill>
                <a:latin typeface="+mn-lt"/>
                <a:ea typeface="+mn-ea"/>
                <a:cs typeface="+mn-cs"/>
              </a:rPr>
              <a:t>Contents</a:t>
            </a:r>
          </a:p>
        </p:txBody>
      </p:sp>
      <p:sp>
        <p:nvSpPr>
          <p:cNvPr id="3" name="Content Placeholder 2"/>
          <p:cNvSpPr>
            <a:spLocks noGrp="1"/>
          </p:cNvSpPr>
          <p:nvPr>
            <p:ph idx="1"/>
          </p:nvPr>
        </p:nvSpPr>
        <p:spPr>
          <a:xfrm>
            <a:off x="719047" y="1132114"/>
            <a:ext cx="8534400" cy="5599612"/>
          </a:xfrm>
        </p:spPr>
        <p:txBody>
          <a:bodyPr>
            <a:noAutofit/>
          </a:bodyPr>
          <a:lstStyle/>
          <a:p>
            <a:r>
              <a:rPr lang="en-US" sz="1800" dirty="0" smtClean="0"/>
              <a:t>Introduction : Topology </a:t>
            </a:r>
            <a:r>
              <a:rPr lang="en-US" sz="1800" dirty="0" smtClean="0"/>
              <a:t>Optimization</a:t>
            </a:r>
          </a:p>
          <a:p>
            <a:r>
              <a:rPr lang="en-US" sz="1800" dirty="0"/>
              <a:t>Introduction : </a:t>
            </a:r>
            <a:r>
              <a:rPr lang="en-US" sz="1800" dirty="0"/>
              <a:t>Numerical Analysis</a:t>
            </a:r>
            <a:endParaRPr lang="en-US" sz="1800" dirty="0"/>
          </a:p>
          <a:p>
            <a:r>
              <a:rPr lang="en-US" sz="1800" dirty="0" smtClean="0"/>
              <a:t>State </a:t>
            </a:r>
            <a:r>
              <a:rPr lang="en-US" sz="1800" dirty="0" smtClean="0"/>
              <a:t>of Art </a:t>
            </a:r>
            <a:endParaRPr lang="en-US" sz="1800" dirty="0" smtClean="0"/>
          </a:p>
          <a:p>
            <a:pPr lvl="1"/>
            <a:r>
              <a:rPr lang="en-GB" u="sng" dirty="0"/>
              <a:t>Solid Isotropic Material with Penalization (SIMP) </a:t>
            </a:r>
          </a:p>
          <a:p>
            <a:pPr lvl="1"/>
            <a:r>
              <a:rPr lang="en-US" u="sng" dirty="0"/>
              <a:t>Moving Node Approach(MNA)</a:t>
            </a:r>
            <a:endParaRPr lang="en-IN" u="sng" dirty="0"/>
          </a:p>
          <a:p>
            <a:pPr lvl="1"/>
            <a:r>
              <a:rPr lang="en-US" u="sng" dirty="0"/>
              <a:t>Method of Moving Asymptotes(MMA)</a:t>
            </a:r>
            <a:endParaRPr lang="en-IN" u="sng" dirty="0"/>
          </a:p>
          <a:p>
            <a:pPr lvl="1"/>
            <a:r>
              <a:rPr lang="en-US" u="sng" dirty="0"/>
              <a:t>Generalized Geometry </a:t>
            </a:r>
            <a:r>
              <a:rPr lang="en-US" u="sng" dirty="0" smtClean="0"/>
              <a:t>Projection(GGP)</a:t>
            </a:r>
            <a:endParaRPr lang="en-US" dirty="0" smtClean="0"/>
          </a:p>
          <a:p>
            <a:r>
              <a:rPr lang="en-US" sz="1800" dirty="0" smtClean="0"/>
              <a:t>Problem Statement</a:t>
            </a:r>
          </a:p>
          <a:p>
            <a:r>
              <a:rPr lang="en-US" sz="1800" dirty="0"/>
              <a:t>Finite element </a:t>
            </a:r>
            <a:r>
              <a:rPr lang="en-US" sz="1800" dirty="0" smtClean="0"/>
              <a:t>analysis</a:t>
            </a:r>
          </a:p>
          <a:p>
            <a:r>
              <a:rPr lang="en-US" sz="1800" dirty="0"/>
              <a:t>Sensitivity analysis and density </a:t>
            </a:r>
            <a:r>
              <a:rPr lang="en-US" sz="1800" dirty="0" smtClean="0"/>
              <a:t>filtering</a:t>
            </a:r>
          </a:p>
          <a:p>
            <a:r>
              <a:rPr lang="en-US" sz="1800" dirty="0" smtClean="0"/>
              <a:t>Stress </a:t>
            </a:r>
            <a:r>
              <a:rPr lang="en-US" sz="1800" dirty="0"/>
              <a:t>evaluation</a:t>
            </a:r>
          </a:p>
          <a:p>
            <a:r>
              <a:rPr lang="en-US" sz="1800" dirty="0" smtClean="0"/>
              <a:t>Results</a:t>
            </a:r>
          </a:p>
          <a:p>
            <a:r>
              <a:rPr lang="en-US" sz="1800" dirty="0" smtClean="0"/>
              <a:t>Conclusion and future work</a:t>
            </a:r>
            <a:endParaRPr lang="en-US" sz="1800" dirty="0" smtClean="0"/>
          </a:p>
          <a:p>
            <a:r>
              <a:rPr lang="en-US" sz="1800" dirty="0" smtClean="0"/>
              <a:t>References</a:t>
            </a:r>
            <a:endParaRPr lang="en-IN" sz="1800" dirty="0"/>
          </a:p>
        </p:txBody>
      </p:sp>
      <p:sp>
        <p:nvSpPr>
          <p:cNvPr id="4" name="Slide Number Placeholder 3"/>
          <p:cNvSpPr>
            <a:spLocks noGrp="1"/>
          </p:cNvSpPr>
          <p:nvPr>
            <p:ph type="sldNum" sz="quarter" idx="12"/>
          </p:nvPr>
        </p:nvSpPr>
        <p:spPr/>
        <p:txBody>
          <a:bodyPr/>
          <a:lstStyle/>
          <a:p>
            <a:fld id="{F7FC9349-05DC-4C87-91CD-D7DD69225776}" type="slidenum">
              <a:rPr lang="en-US" smtClean="0"/>
              <a:t>2</a:t>
            </a:fld>
            <a:endParaRPr lang="en-US"/>
          </a:p>
        </p:txBody>
      </p:sp>
    </p:spTree>
    <p:extLst>
      <p:ext uri="{BB962C8B-B14F-4D97-AF65-F5344CB8AC3E}">
        <p14:creationId xmlns:p14="http://schemas.microsoft.com/office/powerpoint/2010/main" val="681195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7FC9349-05DC-4C87-91CD-D7DD69225776}" type="slidenum">
              <a:rPr lang="en-US" smtClean="0"/>
              <a:t>20</a:t>
            </a:fld>
            <a:endParaRPr lang="en-US"/>
          </a:p>
        </p:txBody>
      </p:sp>
      <p:sp>
        <p:nvSpPr>
          <p:cNvPr id="6" name="Title 4"/>
          <p:cNvSpPr txBox="1">
            <a:spLocks noGrp="1"/>
          </p:cNvSpPr>
          <p:nvPr>
            <p:ph type="title"/>
          </p:nvPr>
        </p:nvSpPr>
        <p:spPr>
          <a:xfrm>
            <a:off x="646111" y="452718"/>
            <a:ext cx="8994770" cy="584775"/>
          </a:xfrm>
          <a:prstGeom prst="rect">
            <a:avLst/>
          </a:prstGeom>
        </p:spPr>
        <p:txBody>
          <a:bodyPr vert="horz" wrap="none" lIns="91440" tIns="45720" rIns="91440" bIns="45720" rtlCol="0" anchor="t">
            <a:sp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en-US" sz="3200" b="1" u="sng" dirty="0" smtClean="0">
                <a:solidFill>
                  <a:srgbClr val="00B0F0"/>
                </a:solidFill>
              </a:rPr>
              <a:t>Results: Variation of BC and applied force</a:t>
            </a:r>
            <a:endParaRPr lang="en-US" sz="3200" dirty="0">
              <a:solidFill>
                <a:srgbClr val="00B0F0"/>
              </a:solidFill>
            </a:endParaRPr>
          </a:p>
        </p:txBody>
      </p:sp>
      <p:sp>
        <p:nvSpPr>
          <p:cNvPr id="10" name="TextBox 9"/>
          <p:cNvSpPr txBox="1"/>
          <p:nvPr/>
        </p:nvSpPr>
        <p:spPr>
          <a:xfrm>
            <a:off x="319541" y="4693920"/>
            <a:ext cx="3703820" cy="1815882"/>
          </a:xfrm>
          <a:prstGeom prst="rect">
            <a:avLst/>
          </a:prstGeom>
          <a:noFill/>
        </p:spPr>
        <p:txBody>
          <a:bodyPr wrap="square" rtlCol="0">
            <a:spAutoFit/>
          </a:bodyPr>
          <a:lstStyle/>
          <a:p>
            <a:pPr algn="ctr"/>
            <a:r>
              <a:rPr lang="en-US" sz="1600" b="1" u="sng" dirty="0"/>
              <a:t>BC range: 35 - 65\% and force at </a:t>
            </a:r>
            <a:r>
              <a:rPr lang="en-US" sz="1600" b="1" u="sng" dirty="0" smtClean="0"/>
              <a:t>0.5</a:t>
            </a:r>
          </a:p>
          <a:p>
            <a:pPr algn="ctr"/>
            <a:r>
              <a:rPr lang="en-US" sz="1600" dirty="0" smtClean="0"/>
              <a:t>In </a:t>
            </a:r>
            <a:r>
              <a:rPr lang="en-US" sz="1600" dirty="0"/>
              <a:t>this the load is much towards the right and as a result it is difficult to place the actuator. Further refinement is necessary because of the presence of the grey area</a:t>
            </a:r>
          </a:p>
        </p:txBody>
      </p:sp>
      <p:sp>
        <p:nvSpPr>
          <p:cNvPr id="11" name="Up Arrow 10"/>
          <p:cNvSpPr/>
          <p:nvPr/>
        </p:nvSpPr>
        <p:spPr>
          <a:xfrm>
            <a:off x="1917224" y="4120238"/>
            <a:ext cx="325234" cy="40930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310743" y="4693919"/>
            <a:ext cx="3703820" cy="1815882"/>
          </a:xfrm>
          <a:prstGeom prst="rect">
            <a:avLst/>
          </a:prstGeom>
          <a:noFill/>
        </p:spPr>
        <p:txBody>
          <a:bodyPr wrap="square" rtlCol="0">
            <a:spAutoFit/>
          </a:bodyPr>
          <a:lstStyle/>
          <a:p>
            <a:pPr algn="ctr"/>
            <a:r>
              <a:rPr lang="en-US" sz="1600" b="1" u="sng" dirty="0" smtClean="0"/>
              <a:t>BC </a:t>
            </a:r>
            <a:r>
              <a:rPr lang="en-US" sz="1600" b="1" u="sng" dirty="0"/>
              <a:t>range 35-65\% and force at </a:t>
            </a:r>
            <a:r>
              <a:rPr lang="en-US" sz="1600" b="1" u="sng" dirty="0" smtClean="0"/>
              <a:t>0.3</a:t>
            </a:r>
          </a:p>
          <a:p>
            <a:pPr algn="ctr"/>
            <a:r>
              <a:rPr lang="en-US" sz="1600" dirty="0" smtClean="0"/>
              <a:t>This </a:t>
            </a:r>
            <a:r>
              <a:rPr lang="en-US" sz="1600" dirty="0"/>
              <a:t>is the optimized case where the boundary is situated at an ideal location. The force acting on the domain is at 0.3. There is minimum grey area and very less stress concentration.</a:t>
            </a:r>
          </a:p>
        </p:txBody>
      </p:sp>
      <p:sp>
        <p:nvSpPr>
          <p:cNvPr id="13" name="Up Arrow 12"/>
          <p:cNvSpPr/>
          <p:nvPr/>
        </p:nvSpPr>
        <p:spPr>
          <a:xfrm>
            <a:off x="6020469" y="4137499"/>
            <a:ext cx="325234" cy="40930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 Arrow 13"/>
          <p:cNvSpPr/>
          <p:nvPr/>
        </p:nvSpPr>
        <p:spPr>
          <a:xfrm>
            <a:off x="9884008" y="4137499"/>
            <a:ext cx="325234" cy="40930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194715" y="4693919"/>
            <a:ext cx="3703820" cy="1569660"/>
          </a:xfrm>
          <a:prstGeom prst="rect">
            <a:avLst/>
          </a:prstGeom>
          <a:noFill/>
        </p:spPr>
        <p:txBody>
          <a:bodyPr wrap="square" rtlCol="0">
            <a:spAutoFit/>
          </a:bodyPr>
          <a:lstStyle/>
          <a:p>
            <a:pPr algn="ctr"/>
            <a:r>
              <a:rPr lang="en-US" sz="1600" b="1" u="sng" dirty="0"/>
              <a:t>BC range 00 - 20\% and 35-65\% with force at 0.3 and </a:t>
            </a:r>
            <a:r>
              <a:rPr lang="en-US" sz="1600" b="1" u="sng" dirty="0" smtClean="0"/>
              <a:t>0.5</a:t>
            </a:r>
          </a:p>
          <a:p>
            <a:pPr algn="ctr"/>
            <a:r>
              <a:rPr lang="en-US" sz="1600" dirty="0" smtClean="0"/>
              <a:t>Topologically </a:t>
            </a:r>
            <a:r>
              <a:rPr lang="en-US" sz="1600" dirty="0"/>
              <a:t>there is no much </a:t>
            </a:r>
            <a:r>
              <a:rPr lang="en-US" sz="1600" dirty="0" smtClean="0"/>
              <a:t>difference. So </a:t>
            </a:r>
            <a:r>
              <a:rPr lang="en-US" sz="1600" dirty="0"/>
              <a:t>the addition of BC provides better support at the front but more computation is needed</a:t>
            </a:r>
          </a:p>
        </p:txBody>
      </p:sp>
      <p:pic>
        <p:nvPicPr>
          <p:cNvPr id="3" name="Content Placeholder 2"/>
          <p:cNvPicPr>
            <a:picLocks noGrp="1" noChangeAspect="1"/>
          </p:cNvPicPr>
          <p:nvPr>
            <p:ph idx="1"/>
          </p:nvPr>
        </p:nvPicPr>
        <p:blipFill rotWithShape="1">
          <a:blip r:embed="rId2">
            <a:extLst>
              <a:ext uri="{28A0092B-C50C-407E-A947-70E740481C1C}">
                <a14:useLocalDpi xmlns:a14="http://schemas.microsoft.com/office/drawing/2010/main" val="0"/>
              </a:ext>
            </a:extLst>
          </a:blip>
          <a:srcRect l="6041" t="16873" r="5072" b="3217"/>
          <a:stretch/>
        </p:blipFill>
        <p:spPr>
          <a:xfrm>
            <a:off x="319541" y="1444541"/>
            <a:ext cx="3553457" cy="2395940"/>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6108" t="17474" r="5978" b="3975"/>
          <a:stretch/>
        </p:blipFill>
        <p:spPr>
          <a:xfrm>
            <a:off x="4310743" y="1455624"/>
            <a:ext cx="3651501" cy="2384857"/>
          </a:xfrm>
          <a:prstGeom prst="rect">
            <a:avLst/>
          </a:prstGeom>
        </p:spPr>
      </p:pic>
      <p:pic>
        <p:nvPicPr>
          <p:cNvPr id="16" name="Picture 15"/>
          <p:cNvPicPr>
            <a:picLocks noChangeAspect="1"/>
          </p:cNvPicPr>
          <p:nvPr/>
        </p:nvPicPr>
        <p:blipFill rotWithShape="1">
          <a:blip r:embed="rId4">
            <a:extLst>
              <a:ext uri="{28A0092B-C50C-407E-A947-70E740481C1C}">
                <a14:useLocalDpi xmlns:a14="http://schemas.microsoft.com/office/drawing/2010/main" val="0"/>
              </a:ext>
            </a:extLst>
          </a:blip>
          <a:srcRect l="5847" t="15906" r="5455" b="4846"/>
          <a:stretch/>
        </p:blipFill>
        <p:spPr>
          <a:xfrm>
            <a:off x="8453066" y="1455624"/>
            <a:ext cx="3512351" cy="2353638"/>
          </a:xfrm>
          <a:prstGeom prst="rect">
            <a:avLst/>
          </a:prstGeom>
        </p:spPr>
      </p:pic>
    </p:spTree>
    <p:extLst>
      <p:ext uri="{BB962C8B-B14F-4D97-AF65-F5344CB8AC3E}">
        <p14:creationId xmlns:p14="http://schemas.microsoft.com/office/powerpoint/2010/main" val="5699965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8842" t="18950" r="2272" b="22312"/>
          <a:stretch/>
        </p:blipFill>
        <p:spPr>
          <a:xfrm>
            <a:off x="745554" y="1782491"/>
            <a:ext cx="3217568" cy="1910574"/>
          </a:xfrm>
        </p:spPr>
      </p:pic>
      <p:sp>
        <p:nvSpPr>
          <p:cNvPr id="4" name="Slide Number Placeholder 3"/>
          <p:cNvSpPr>
            <a:spLocks noGrp="1"/>
          </p:cNvSpPr>
          <p:nvPr>
            <p:ph type="sldNum" sz="quarter" idx="12"/>
          </p:nvPr>
        </p:nvSpPr>
        <p:spPr/>
        <p:txBody>
          <a:bodyPr/>
          <a:lstStyle/>
          <a:p>
            <a:fld id="{F7FC9349-05DC-4C87-91CD-D7DD69225776}" type="slidenum">
              <a:rPr lang="en-US" smtClean="0"/>
              <a:t>21</a:t>
            </a:fld>
            <a:endParaRPr lang="en-US"/>
          </a:p>
        </p:txBody>
      </p:sp>
      <p:sp>
        <p:nvSpPr>
          <p:cNvPr id="5" name="Title 4"/>
          <p:cNvSpPr txBox="1">
            <a:spLocks noGrp="1"/>
          </p:cNvSpPr>
          <p:nvPr>
            <p:ph type="title"/>
          </p:nvPr>
        </p:nvSpPr>
        <p:spPr>
          <a:prstGeom prst="rect">
            <a:avLst/>
          </a:prstGeom>
        </p:spPr>
        <p:txBody>
          <a:bodyPr vert="horz" wrap="none" lIns="91440" tIns="45720" rIns="91440" bIns="45720" rtlCol="0" anchor="t">
            <a:sp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en-US" sz="3200" b="1" u="sng" dirty="0" smtClean="0">
                <a:solidFill>
                  <a:srgbClr val="00B0F0"/>
                </a:solidFill>
              </a:rPr>
              <a:t>Results: Variation of BC and applied force</a:t>
            </a:r>
            <a:endParaRPr lang="en-US" sz="3200" dirty="0">
              <a:solidFill>
                <a:srgbClr val="00B0F0"/>
              </a:solidFill>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5455" t="4237" r="6893" b="3801"/>
          <a:stretch/>
        </p:blipFill>
        <p:spPr>
          <a:xfrm>
            <a:off x="8316908" y="1754376"/>
            <a:ext cx="2960689" cy="1938689"/>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4410" t="11377" r="6369" b="8678"/>
          <a:stretch/>
        </p:blipFill>
        <p:spPr>
          <a:xfrm>
            <a:off x="4448217" y="1782491"/>
            <a:ext cx="3290163" cy="1910574"/>
          </a:xfrm>
          <a:prstGeom prst="rect">
            <a:avLst/>
          </a:prstGeom>
        </p:spPr>
      </p:pic>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l="8199" t="17648" r="4933" b="20522"/>
          <a:stretch/>
        </p:blipFill>
        <p:spPr>
          <a:xfrm>
            <a:off x="745554" y="4638107"/>
            <a:ext cx="3217568" cy="1922975"/>
          </a:xfrm>
          <a:prstGeom prst="rect">
            <a:avLst/>
          </a:prstGeom>
        </p:spPr>
      </p:pic>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l="5727" t="6180" r="5838" b="3949"/>
          <a:stretch/>
        </p:blipFill>
        <p:spPr>
          <a:xfrm>
            <a:off x="8316909" y="4638107"/>
            <a:ext cx="2960689" cy="1922975"/>
          </a:xfrm>
          <a:prstGeom prst="rect">
            <a:avLst/>
          </a:prstGeom>
        </p:spPr>
      </p:pic>
      <p:pic>
        <p:nvPicPr>
          <p:cNvPr id="12" name="Picture 11"/>
          <p:cNvPicPr>
            <a:picLocks noChangeAspect="1"/>
          </p:cNvPicPr>
          <p:nvPr/>
        </p:nvPicPr>
        <p:blipFill rotWithShape="1">
          <a:blip r:embed="rId7">
            <a:extLst>
              <a:ext uri="{28A0092B-C50C-407E-A947-70E740481C1C}">
                <a14:useLocalDpi xmlns:a14="http://schemas.microsoft.com/office/drawing/2010/main" val="0"/>
              </a:ext>
            </a:extLst>
          </a:blip>
          <a:srcRect l="4541" t="8938" r="7023" b="8504"/>
          <a:stretch/>
        </p:blipFill>
        <p:spPr>
          <a:xfrm>
            <a:off x="4448217" y="4638107"/>
            <a:ext cx="3290163" cy="1922975"/>
          </a:xfrm>
          <a:prstGeom prst="rect">
            <a:avLst/>
          </a:prstGeom>
        </p:spPr>
      </p:pic>
      <p:sp>
        <p:nvSpPr>
          <p:cNvPr id="13" name="TextBox 12"/>
          <p:cNvSpPr txBox="1"/>
          <p:nvPr/>
        </p:nvSpPr>
        <p:spPr>
          <a:xfrm>
            <a:off x="836023" y="1224230"/>
            <a:ext cx="9640388" cy="369332"/>
          </a:xfrm>
          <a:prstGeom prst="rect">
            <a:avLst/>
          </a:prstGeom>
          <a:noFill/>
        </p:spPr>
        <p:txBody>
          <a:bodyPr wrap="square" rtlCol="0">
            <a:spAutoFit/>
          </a:bodyPr>
          <a:lstStyle/>
          <a:p>
            <a:pPr algn="ctr"/>
            <a:r>
              <a:rPr lang="en-US" dirty="0"/>
              <a:t>BC range: 00 - 20</a:t>
            </a:r>
            <a:r>
              <a:rPr lang="en-US" dirty="0" smtClean="0"/>
              <a:t>\%: Variation of stress and deformation</a:t>
            </a:r>
            <a:endParaRPr lang="en-US" dirty="0"/>
          </a:p>
        </p:txBody>
      </p:sp>
      <p:sp>
        <p:nvSpPr>
          <p:cNvPr id="14" name="TextBox 13"/>
          <p:cNvSpPr txBox="1"/>
          <p:nvPr/>
        </p:nvSpPr>
        <p:spPr>
          <a:xfrm>
            <a:off x="997132" y="4014693"/>
            <a:ext cx="9853748" cy="369332"/>
          </a:xfrm>
          <a:prstGeom prst="rect">
            <a:avLst/>
          </a:prstGeom>
          <a:noFill/>
        </p:spPr>
        <p:txBody>
          <a:bodyPr wrap="square" rtlCol="0">
            <a:spAutoFit/>
          </a:bodyPr>
          <a:lstStyle/>
          <a:p>
            <a:pPr algn="ctr"/>
            <a:r>
              <a:rPr lang="en-US" dirty="0"/>
              <a:t>BC range: 00 - 20\% and 35 - 65\% with 2 </a:t>
            </a:r>
            <a:r>
              <a:rPr lang="en-US" dirty="0" smtClean="0"/>
              <a:t>forces: Variation of stress and deformation</a:t>
            </a:r>
            <a:endParaRPr lang="en-US" dirty="0"/>
          </a:p>
        </p:txBody>
      </p:sp>
    </p:spTree>
    <p:extLst>
      <p:ext uri="{BB962C8B-B14F-4D97-AF65-F5344CB8AC3E}">
        <p14:creationId xmlns:p14="http://schemas.microsoft.com/office/powerpoint/2010/main" val="21606108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497" y="1523411"/>
            <a:ext cx="9304520" cy="6083526"/>
          </a:xfrm>
        </p:spPr>
        <p:txBody>
          <a:bodyPr>
            <a:normAutofit/>
          </a:bodyPr>
          <a:lstStyle/>
          <a:p>
            <a:pPr marL="742950" lvl="2">
              <a:buClr>
                <a:schemeClr val="bg1"/>
              </a:buClr>
              <a:buSzPct val="85000"/>
              <a:buFont typeface="Arial" panose="020B0604020202020204" pitchFamily="34" charset="0"/>
              <a:buChar char="•"/>
            </a:pPr>
            <a:r>
              <a:rPr lang="en-US" sz="1800" dirty="0" smtClean="0"/>
              <a:t>The main process of Topology Optimization and its different methods are understood.</a:t>
            </a:r>
          </a:p>
          <a:p>
            <a:pPr marL="742950" lvl="2">
              <a:buClr>
                <a:schemeClr val="bg1"/>
              </a:buClr>
              <a:buSzPct val="85000"/>
              <a:buFont typeface="Arial" panose="020B0604020202020204" pitchFamily="34" charset="0"/>
              <a:buChar char="•"/>
            </a:pPr>
            <a:r>
              <a:rPr lang="en-US" sz="1800" dirty="0" smtClean="0"/>
              <a:t>The implementation of Generalized Geometry Projection for different methods and for different parameters</a:t>
            </a:r>
            <a:r>
              <a:rPr lang="en-US" sz="1800" dirty="0" smtClean="0"/>
              <a:t>.</a:t>
            </a:r>
          </a:p>
          <a:p>
            <a:pPr marL="742950" lvl="2">
              <a:buClr>
                <a:schemeClr val="bg1"/>
              </a:buClr>
              <a:buSzPct val="85000"/>
              <a:buFont typeface="Arial" panose="020B0604020202020204" pitchFamily="34" charset="0"/>
              <a:buChar char="•"/>
            </a:pPr>
            <a:r>
              <a:rPr lang="en-US" sz="1800" dirty="0" smtClean="0"/>
              <a:t>Feasible morphing was </a:t>
            </a:r>
            <a:r>
              <a:rPr lang="en-US" sz="1800" dirty="0" err="1" smtClean="0"/>
              <a:t>analysed</a:t>
            </a:r>
            <a:r>
              <a:rPr lang="en-US" sz="1800" dirty="0" smtClean="0"/>
              <a:t> for different constraints.</a:t>
            </a:r>
          </a:p>
          <a:p>
            <a:pPr marL="742950" lvl="2">
              <a:buClr>
                <a:schemeClr val="bg1"/>
              </a:buClr>
              <a:buSzPct val="85000"/>
              <a:buFont typeface="Arial" panose="020B0604020202020204" pitchFamily="34" charset="0"/>
              <a:buChar char="•"/>
            </a:pPr>
            <a:r>
              <a:rPr lang="en-US" sz="1800" dirty="0" smtClean="0"/>
              <a:t>The variation of boundary conditions and force </a:t>
            </a:r>
            <a:r>
              <a:rPr lang="en-US" sz="1800" dirty="0" smtClean="0"/>
              <a:t>has different effects on the topology.</a:t>
            </a:r>
          </a:p>
          <a:p>
            <a:pPr marL="742950" lvl="2">
              <a:buClr>
                <a:schemeClr val="bg1"/>
              </a:buClr>
              <a:buSzPct val="85000"/>
              <a:buFont typeface="Arial" panose="020B0604020202020204" pitchFamily="34" charset="0"/>
              <a:buChar char="•"/>
            </a:pPr>
            <a:r>
              <a:rPr lang="en-US" sz="1800" dirty="0" smtClean="0"/>
              <a:t>Multiple forces are added and its position has a huge effect.</a:t>
            </a:r>
          </a:p>
          <a:p>
            <a:pPr marL="742950" lvl="2">
              <a:buClr>
                <a:schemeClr val="bg1"/>
              </a:buClr>
              <a:buSzPct val="85000"/>
              <a:buFont typeface="Arial" panose="020B0604020202020204" pitchFamily="34" charset="0"/>
              <a:buChar char="•"/>
            </a:pPr>
            <a:r>
              <a:rPr lang="en-US" sz="1800" dirty="0" smtClean="0"/>
              <a:t>Higher force intensity results in numerical instabilities.</a:t>
            </a:r>
          </a:p>
          <a:p>
            <a:pPr marL="742950" lvl="2">
              <a:buClr>
                <a:schemeClr val="bg1"/>
              </a:buClr>
              <a:buSzPct val="85000"/>
              <a:buFont typeface="Arial" panose="020B0604020202020204" pitchFamily="34" charset="0"/>
              <a:buChar char="•"/>
            </a:pPr>
            <a:r>
              <a:rPr lang="en-US" sz="1800" dirty="0" smtClean="0"/>
              <a:t>Many possibilities for future work including checking the effect on different kind of wing structure</a:t>
            </a:r>
            <a:endParaRPr lang="en-US" sz="1800" dirty="0" smtClean="0"/>
          </a:p>
        </p:txBody>
      </p:sp>
      <p:sp>
        <p:nvSpPr>
          <p:cNvPr id="4" name="Slide Number Placeholder 3"/>
          <p:cNvSpPr>
            <a:spLocks noGrp="1"/>
          </p:cNvSpPr>
          <p:nvPr>
            <p:ph type="sldNum" sz="quarter" idx="12"/>
          </p:nvPr>
        </p:nvSpPr>
        <p:spPr/>
        <p:txBody>
          <a:bodyPr/>
          <a:lstStyle/>
          <a:p>
            <a:fld id="{F7FC9349-05DC-4C87-91CD-D7DD69225776}" type="slidenum">
              <a:rPr lang="en-US" smtClean="0"/>
              <a:t>22</a:t>
            </a:fld>
            <a:endParaRPr lang="en-US"/>
          </a:p>
        </p:txBody>
      </p:sp>
      <p:sp>
        <p:nvSpPr>
          <p:cNvPr id="5" name="Rectangle 4"/>
          <p:cNvSpPr/>
          <p:nvPr/>
        </p:nvSpPr>
        <p:spPr>
          <a:xfrm>
            <a:off x="544874" y="642544"/>
            <a:ext cx="6211957" cy="584775"/>
          </a:xfrm>
          <a:prstGeom prst="rect">
            <a:avLst/>
          </a:prstGeom>
        </p:spPr>
        <p:txBody>
          <a:bodyPr wrap="none">
            <a:spAutoFit/>
          </a:bodyPr>
          <a:lstStyle/>
          <a:p>
            <a:pPr marL="571500" indent="-571500">
              <a:buFont typeface="Wingdings" panose="05000000000000000000" pitchFamily="2" charset="2"/>
              <a:buChar char="Ø"/>
            </a:pPr>
            <a:r>
              <a:rPr lang="en-US" sz="3200" b="1" u="sng" dirty="0" smtClean="0">
                <a:solidFill>
                  <a:srgbClr val="00B0F0"/>
                </a:solidFill>
              </a:rPr>
              <a:t>Conclusion and future work</a:t>
            </a:r>
            <a:endParaRPr lang="en-US" sz="3200" dirty="0">
              <a:solidFill>
                <a:srgbClr val="00B0F0"/>
              </a:solidFill>
            </a:endParaRPr>
          </a:p>
        </p:txBody>
      </p:sp>
    </p:spTree>
    <p:extLst>
      <p:ext uri="{BB962C8B-B14F-4D97-AF65-F5344CB8AC3E}">
        <p14:creationId xmlns:p14="http://schemas.microsoft.com/office/powerpoint/2010/main" val="11391569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791" y="975361"/>
            <a:ext cx="10960571" cy="6090412"/>
          </a:xfrm>
        </p:spPr>
        <p:txBody>
          <a:bodyPr>
            <a:normAutofit fontScale="85000" lnSpcReduction="10000"/>
          </a:bodyPr>
          <a:lstStyle/>
          <a:p>
            <a:pPr marL="457200" lvl="1" indent="-457200" algn="just">
              <a:buClr>
                <a:schemeClr val="bg1"/>
              </a:buClr>
              <a:buSzPct val="85000"/>
              <a:buFont typeface="+mj-lt"/>
              <a:buAutoNum type="arabicParenR"/>
            </a:pPr>
            <a:r>
              <a:rPr lang="en-IN" dirty="0" err="1" smtClean="0"/>
              <a:t>Bendsoe</a:t>
            </a:r>
            <a:r>
              <a:rPr lang="en-IN" dirty="0"/>
              <a:t>, M. P., and Kikuchi, N., </a:t>
            </a:r>
            <a:r>
              <a:rPr lang="en-IN" sz="1900" dirty="0"/>
              <a:t>1988</a:t>
            </a:r>
            <a:r>
              <a:rPr lang="en-IN" dirty="0"/>
              <a:t>, “Generating Optimal Topologies in Structural Design Using a Homogenization Method</a:t>
            </a:r>
            <a:r>
              <a:rPr lang="en-IN" dirty="0" smtClean="0"/>
              <a:t>”, </a:t>
            </a:r>
            <a:r>
              <a:rPr lang="en-US" i="1" dirty="0"/>
              <a:t>Computer methods in applied mechanics and engineering 71.2 (1988): 197-224</a:t>
            </a:r>
            <a:r>
              <a:rPr lang="en-IN" dirty="0" smtClean="0"/>
              <a:t>.</a:t>
            </a:r>
          </a:p>
          <a:p>
            <a:pPr marL="457200" lvl="1" indent="-457200" algn="just">
              <a:buClr>
                <a:schemeClr val="bg1"/>
              </a:buClr>
              <a:buSzPct val="85000"/>
              <a:buFont typeface="+mj-lt"/>
              <a:buAutoNum type="arabicParenR"/>
            </a:pPr>
            <a:r>
              <a:rPr lang="en-IN" dirty="0" err="1" smtClean="0"/>
              <a:t>Guo</a:t>
            </a:r>
            <a:r>
              <a:rPr lang="en-IN" dirty="0"/>
              <a:t>, Xu., Zhang, </a:t>
            </a:r>
            <a:r>
              <a:rPr lang="en-IN" dirty="0" err="1"/>
              <a:t>Weisheng</a:t>
            </a:r>
            <a:r>
              <a:rPr lang="en-IN" dirty="0"/>
              <a:t>., </a:t>
            </a:r>
            <a:r>
              <a:rPr lang="en-IN" dirty="0" err="1"/>
              <a:t>Zhong</a:t>
            </a:r>
            <a:r>
              <a:rPr lang="en-IN" dirty="0"/>
              <a:t>, Wenliang., </a:t>
            </a:r>
            <a:r>
              <a:rPr lang="en-IN" dirty="0" smtClean="0"/>
              <a:t>(August 2014). </a:t>
            </a:r>
            <a:r>
              <a:rPr lang="en-IN" dirty="0"/>
              <a:t>“Doing Topology Optimization Explicitly and Geometrically—A New Moving Morphable Components Based Framework”, Journal of Applied </a:t>
            </a:r>
            <a:r>
              <a:rPr lang="en-IN" dirty="0" smtClean="0"/>
              <a:t>Mechanics, </a:t>
            </a:r>
            <a:r>
              <a:rPr lang="en-IN" i="1" dirty="0" smtClean="0"/>
              <a:t>J</a:t>
            </a:r>
            <a:r>
              <a:rPr lang="en-US" i="1" dirty="0" err="1" smtClean="0"/>
              <a:t>ournal</a:t>
            </a:r>
            <a:r>
              <a:rPr lang="en-US" i="1" dirty="0" smtClean="0"/>
              <a:t> </a:t>
            </a:r>
            <a:r>
              <a:rPr lang="en-US" i="1" dirty="0"/>
              <a:t>of Applied Mechanics 81.8 (2014): 081009</a:t>
            </a:r>
            <a:r>
              <a:rPr lang="en-IN" dirty="0" smtClean="0"/>
              <a:t>.</a:t>
            </a:r>
          </a:p>
          <a:p>
            <a:pPr marL="457200" lvl="1" indent="-457200" algn="just">
              <a:buClr>
                <a:schemeClr val="bg1"/>
              </a:buClr>
              <a:buSzPct val="85000"/>
              <a:buFont typeface="+mj-lt"/>
              <a:buAutoNum type="arabicParenR"/>
            </a:pPr>
            <a:r>
              <a:rPr lang="en-IN" dirty="0" smtClean="0"/>
              <a:t>Kong-Tian </a:t>
            </a:r>
            <a:r>
              <a:rPr lang="en-IN" dirty="0" err="1" smtClean="0"/>
              <a:t>Zuo</a:t>
            </a:r>
            <a:r>
              <a:rPr lang="en-IN" dirty="0" smtClean="0"/>
              <a:t>, Li-Ping Chen, Yun-Qing Zhang, </a:t>
            </a:r>
            <a:r>
              <a:rPr lang="en-IN" dirty="0" err="1" smtClean="0"/>
              <a:t>Jingzhou</a:t>
            </a:r>
            <a:r>
              <a:rPr lang="en-IN" dirty="0" smtClean="0"/>
              <a:t> Yang.(May </a:t>
            </a:r>
            <a:r>
              <a:rPr lang="en-IN" dirty="0"/>
              <a:t>2005)- </a:t>
            </a:r>
            <a:r>
              <a:rPr lang="en-US" dirty="0"/>
              <a:t>Manufacturing- and machining-based topology optimization, </a:t>
            </a:r>
            <a:r>
              <a:rPr lang="en-US" i="1" dirty="0"/>
              <a:t>The international journal of advanced manufacturing technology 27.5-6 (2006): </a:t>
            </a:r>
            <a:r>
              <a:rPr lang="en-US" i="1" dirty="0" smtClean="0"/>
              <a:t>531-536</a:t>
            </a:r>
            <a:r>
              <a:rPr lang="en-US" dirty="0" smtClean="0"/>
              <a:t>.</a:t>
            </a:r>
            <a:endParaRPr lang="en-US" dirty="0"/>
          </a:p>
          <a:p>
            <a:pPr marL="457200" lvl="1" indent="-457200" algn="just">
              <a:buClr>
                <a:schemeClr val="bg1"/>
              </a:buClr>
              <a:buSzPct val="85000"/>
              <a:buFont typeface="+mj-lt"/>
              <a:buAutoNum type="arabicParenR"/>
            </a:pPr>
            <a:r>
              <a:rPr lang="en-US" dirty="0" err="1" smtClean="0"/>
              <a:t>Krister</a:t>
            </a:r>
            <a:r>
              <a:rPr lang="en-US" dirty="0" smtClean="0"/>
              <a:t> </a:t>
            </a:r>
            <a:r>
              <a:rPr lang="en-US" dirty="0" err="1"/>
              <a:t>Svanberg</a:t>
            </a:r>
            <a:r>
              <a:rPr lang="en-US" dirty="0"/>
              <a:t> (1987) - THE METHOD OF MOVING ASYMPTOTES-A NEW METHOD FOR STRUCTURAL OPTIMIZATION, </a:t>
            </a:r>
            <a:r>
              <a:rPr lang="en-US" i="1" dirty="0"/>
              <a:t>International journal for numerical methods in engineering 24.2 (1987): 359-373 </a:t>
            </a:r>
            <a:r>
              <a:rPr lang="en-US" dirty="0" smtClean="0"/>
              <a:t>.</a:t>
            </a:r>
            <a:endParaRPr lang="en-US" dirty="0"/>
          </a:p>
          <a:p>
            <a:pPr marL="457200" lvl="1" indent="-457200" algn="just">
              <a:buClr>
                <a:schemeClr val="bg1"/>
              </a:buClr>
              <a:buSzPct val="85000"/>
              <a:buFont typeface="+mj-lt"/>
              <a:buAutoNum type="arabicParenR"/>
            </a:pPr>
            <a:r>
              <a:rPr lang="en-US" dirty="0" smtClean="0"/>
              <a:t>Johannes T B </a:t>
            </a:r>
            <a:r>
              <a:rPr lang="en-US" dirty="0" err="1" smtClean="0"/>
              <a:t>Overvelde</a:t>
            </a:r>
            <a:r>
              <a:rPr lang="en-US" dirty="0" smtClean="0"/>
              <a:t> (April 2012) – The Moving Node Approach in Topology Optimization.</a:t>
            </a:r>
          </a:p>
          <a:p>
            <a:pPr marL="457200" lvl="1" indent="-457200" algn="just">
              <a:buClr>
                <a:schemeClr val="bg1"/>
              </a:buClr>
              <a:buSzPct val="85000"/>
              <a:buFont typeface="+mj-lt"/>
              <a:buAutoNum type="arabicParenR"/>
            </a:pPr>
            <a:r>
              <a:rPr lang="fr-FR" dirty="0" err="1" smtClean="0"/>
              <a:t>Tchatchueng</a:t>
            </a:r>
            <a:r>
              <a:rPr lang="fr-FR" dirty="0" smtClean="0"/>
              <a:t> </a:t>
            </a:r>
            <a:r>
              <a:rPr lang="fr-FR" dirty="0" err="1"/>
              <a:t>Kammegne</a:t>
            </a:r>
            <a:r>
              <a:rPr lang="fr-FR" dirty="0"/>
              <a:t>, M. J., </a:t>
            </a:r>
            <a:r>
              <a:rPr lang="fr-FR" dirty="0" err="1"/>
              <a:t>Grigorie</a:t>
            </a:r>
            <a:r>
              <a:rPr lang="fr-FR" dirty="0"/>
              <a:t>, L. T., </a:t>
            </a:r>
            <a:r>
              <a:rPr lang="fr-FR" dirty="0" err="1"/>
              <a:t>Botez</a:t>
            </a:r>
            <a:r>
              <a:rPr lang="fr-FR" dirty="0"/>
              <a:t>, R. M., </a:t>
            </a:r>
            <a:r>
              <a:rPr lang="en-GB" dirty="0"/>
              <a:t>“</a:t>
            </a:r>
            <a:r>
              <a:rPr lang="fr-FR" dirty="0"/>
              <a:t>Design, </a:t>
            </a:r>
            <a:r>
              <a:rPr lang="fr-FR" dirty="0" err="1"/>
              <a:t>Numerical</a:t>
            </a:r>
            <a:r>
              <a:rPr lang="fr-FR" dirty="0"/>
              <a:t> Simulation and </a:t>
            </a:r>
            <a:r>
              <a:rPr lang="fr-FR" dirty="0" err="1"/>
              <a:t>Experimental</a:t>
            </a:r>
            <a:r>
              <a:rPr lang="fr-FR" dirty="0"/>
              <a:t> </a:t>
            </a:r>
            <a:r>
              <a:rPr lang="fr-FR" dirty="0" err="1"/>
              <a:t>Testing</a:t>
            </a:r>
            <a:r>
              <a:rPr lang="fr-FR" dirty="0"/>
              <a:t> of a </a:t>
            </a:r>
            <a:r>
              <a:rPr lang="fr-FR" dirty="0" err="1"/>
              <a:t>Controlled</a:t>
            </a:r>
            <a:r>
              <a:rPr lang="fr-FR" dirty="0"/>
              <a:t> </a:t>
            </a:r>
            <a:r>
              <a:rPr lang="fr-FR" dirty="0" err="1"/>
              <a:t>Electrical</a:t>
            </a:r>
            <a:r>
              <a:rPr lang="fr-FR" dirty="0"/>
              <a:t> Actuation System in a Real Aircraft Morphing Wing Model “, </a:t>
            </a:r>
            <a:r>
              <a:rPr lang="fr-FR" i="1" dirty="0"/>
              <a:t>The </a:t>
            </a:r>
            <a:r>
              <a:rPr lang="fr-FR" i="1" dirty="0" err="1"/>
              <a:t>Aeronautical</a:t>
            </a:r>
            <a:r>
              <a:rPr lang="fr-FR" i="1" dirty="0"/>
              <a:t> Journal</a:t>
            </a:r>
            <a:r>
              <a:rPr lang="fr-FR" dirty="0"/>
              <a:t>, Vol. </a:t>
            </a:r>
            <a:r>
              <a:rPr lang="fr-FR" dirty="0" smtClean="0"/>
              <a:t>119,2015</a:t>
            </a:r>
          </a:p>
          <a:p>
            <a:pPr marL="457200" lvl="1" indent="-457200" algn="just">
              <a:buClr>
                <a:schemeClr val="bg1"/>
              </a:buClr>
              <a:buSzPct val="85000"/>
              <a:buFont typeface="+mj-lt"/>
              <a:buAutoNum type="arabicParenR"/>
            </a:pPr>
            <a:r>
              <a:rPr lang="fr-FR" dirty="0" smtClean="0"/>
              <a:t>C</a:t>
            </a:r>
            <a:r>
              <a:rPr lang="fr-FR" dirty="0"/>
              <a:t>. B. W. Pedersen, T. </a:t>
            </a:r>
            <a:r>
              <a:rPr lang="fr-FR" dirty="0" err="1"/>
              <a:t>Buhl</a:t>
            </a:r>
            <a:r>
              <a:rPr lang="fr-FR" dirty="0"/>
              <a:t>, and O. Sigmund, “</a:t>
            </a:r>
            <a:r>
              <a:rPr lang="fr-FR" dirty="0" err="1"/>
              <a:t>Topology</a:t>
            </a:r>
            <a:r>
              <a:rPr lang="fr-FR" dirty="0"/>
              <a:t> </a:t>
            </a:r>
            <a:r>
              <a:rPr lang="fr-FR" dirty="0" err="1"/>
              <a:t>synthesis</a:t>
            </a:r>
            <a:r>
              <a:rPr lang="fr-FR" dirty="0"/>
              <a:t> of large-</a:t>
            </a:r>
            <a:r>
              <a:rPr lang="fr-FR" dirty="0" err="1"/>
              <a:t>displacement</a:t>
            </a:r>
            <a:r>
              <a:rPr lang="fr-FR" dirty="0"/>
              <a:t> </a:t>
            </a:r>
            <a:r>
              <a:rPr lang="fr-FR" dirty="0" err="1"/>
              <a:t>compliant</a:t>
            </a:r>
            <a:r>
              <a:rPr lang="fr-FR" dirty="0"/>
              <a:t> </a:t>
            </a:r>
            <a:r>
              <a:rPr lang="fr-FR" dirty="0" err="1"/>
              <a:t>mechanisms</a:t>
            </a:r>
            <a:r>
              <a:rPr lang="fr-FR" dirty="0"/>
              <a:t>,” </a:t>
            </a:r>
            <a:r>
              <a:rPr lang="fr-FR" i="1" dirty="0"/>
              <a:t>International Journal for </a:t>
            </a:r>
            <a:r>
              <a:rPr lang="fr-FR" i="1" dirty="0" err="1"/>
              <a:t>Numerical</a:t>
            </a:r>
            <a:r>
              <a:rPr lang="fr-FR" i="1" dirty="0"/>
              <a:t> </a:t>
            </a:r>
            <a:r>
              <a:rPr lang="fr-FR" i="1" dirty="0" err="1"/>
              <a:t>Methods</a:t>
            </a:r>
            <a:r>
              <a:rPr lang="fr-FR" i="1" dirty="0"/>
              <a:t> in Engineering</a:t>
            </a:r>
            <a:r>
              <a:rPr lang="fr-FR" dirty="0"/>
              <a:t>, vol. 50, no. 12, pp. 2683–2705, 2001</a:t>
            </a:r>
            <a:r>
              <a:rPr lang="fr-FR" dirty="0" smtClean="0"/>
              <a:t>.</a:t>
            </a:r>
          </a:p>
          <a:p>
            <a:pPr marL="457200" lvl="1" indent="-457200" algn="just">
              <a:buClr>
                <a:schemeClr val="bg1"/>
              </a:buClr>
              <a:buSzPct val="85000"/>
              <a:buFont typeface="+mj-lt"/>
              <a:buAutoNum type="arabicParenR"/>
            </a:pPr>
            <a:r>
              <a:rPr lang="fr-FR" dirty="0"/>
              <a:t>A. </a:t>
            </a:r>
            <a:r>
              <a:rPr lang="fr-FR" dirty="0" err="1"/>
              <a:t>Bhattacharyya</a:t>
            </a:r>
            <a:r>
              <a:rPr lang="fr-FR" dirty="0"/>
              <a:t>, C. </a:t>
            </a:r>
            <a:r>
              <a:rPr lang="fr-FR" dirty="0" err="1"/>
              <a:t>Conlan</a:t>
            </a:r>
            <a:r>
              <a:rPr lang="fr-FR" dirty="0"/>
              <a:t>-Smith, and K. A. James, “</a:t>
            </a:r>
            <a:r>
              <a:rPr lang="fr-FR" dirty="0" err="1"/>
              <a:t>Topology</a:t>
            </a:r>
            <a:r>
              <a:rPr lang="fr-FR" dirty="0"/>
              <a:t> </a:t>
            </a:r>
            <a:r>
              <a:rPr lang="fr-FR" dirty="0" err="1"/>
              <a:t>optimization</a:t>
            </a:r>
            <a:r>
              <a:rPr lang="fr-FR" dirty="0"/>
              <a:t> of a </a:t>
            </a:r>
            <a:r>
              <a:rPr lang="fr-FR" dirty="0" err="1"/>
              <a:t>bi-stable</a:t>
            </a:r>
            <a:r>
              <a:rPr lang="fr-FR" dirty="0"/>
              <a:t> </a:t>
            </a:r>
            <a:r>
              <a:rPr lang="fr-FR" dirty="0" err="1"/>
              <a:t>airfoil</a:t>
            </a:r>
            <a:r>
              <a:rPr lang="fr-FR" dirty="0"/>
              <a:t> </a:t>
            </a:r>
            <a:r>
              <a:rPr lang="fr-FR" dirty="0" err="1"/>
              <a:t>using</a:t>
            </a:r>
            <a:r>
              <a:rPr lang="fr-FR" dirty="0"/>
              <a:t> </a:t>
            </a:r>
            <a:r>
              <a:rPr lang="fr-FR" dirty="0" err="1"/>
              <a:t>nonlinear</a:t>
            </a:r>
            <a:r>
              <a:rPr lang="fr-FR" dirty="0"/>
              <a:t> </a:t>
            </a:r>
            <a:r>
              <a:rPr lang="fr-FR" dirty="0" err="1"/>
              <a:t>elasticity</a:t>
            </a:r>
            <a:r>
              <a:rPr lang="fr-FR" dirty="0"/>
              <a:t>,” in </a:t>
            </a:r>
            <a:r>
              <a:rPr lang="fr-FR" i="1" dirty="0"/>
              <a:t>18th AIAA/ISSMO </a:t>
            </a:r>
            <a:r>
              <a:rPr lang="fr-FR" i="1" dirty="0" err="1"/>
              <a:t>Multidisciplinary</a:t>
            </a:r>
            <a:r>
              <a:rPr lang="fr-FR" i="1" dirty="0"/>
              <a:t> </a:t>
            </a:r>
            <a:r>
              <a:rPr lang="fr-FR" i="1" dirty="0" err="1"/>
              <a:t>Analysis</a:t>
            </a:r>
            <a:r>
              <a:rPr lang="fr-FR" i="1" dirty="0"/>
              <a:t> and </a:t>
            </a:r>
            <a:r>
              <a:rPr lang="fr-FR" i="1" dirty="0" err="1"/>
              <a:t>Optimization</a:t>
            </a:r>
            <a:r>
              <a:rPr lang="fr-FR" i="1" dirty="0"/>
              <a:t> </a:t>
            </a:r>
            <a:r>
              <a:rPr lang="fr-FR" i="1" dirty="0" err="1"/>
              <a:t>Conference</a:t>
            </a:r>
            <a:r>
              <a:rPr lang="fr-FR" dirty="0"/>
              <a:t>. American Institute of </a:t>
            </a:r>
            <a:r>
              <a:rPr lang="fr-FR" dirty="0" err="1"/>
              <a:t>Aeronautics</a:t>
            </a:r>
            <a:r>
              <a:rPr lang="fr-FR" dirty="0"/>
              <a:t> and </a:t>
            </a:r>
            <a:r>
              <a:rPr lang="fr-FR" dirty="0" err="1"/>
              <a:t>Astronautics</a:t>
            </a:r>
            <a:r>
              <a:rPr lang="fr-FR" dirty="0"/>
              <a:t>, Jun </a:t>
            </a:r>
            <a:r>
              <a:rPr lang="fr-FR" dirty="0" smtClean="0"/>
              <a:t>2017</a:t>
            </a:r>
          </a:p>
          <a:p>
            <a:pPr marL="457200" lvl="1" indent="-457200" algn="just">
              <a:buClr>
                <a:schemeClr val="bg1"/>
              </a:buClr>
              <a:buSzPct val="85000"/>
              <a:buFont typeface="+mj-lt"/>
              <a:buAutoNum type="arabicParenR"/>
            </a:pPr>
            <a:r>
              <a:rPr lang="fr-FR" dirty="0"/>
              <a:t>E. </a:t>
            </a:r>
            <a:r>
              <a:rPr lang="fr-FR" dirty="0" err="1"/>
              <a:t>Andreassen</a:t>
            </a:r>
            <a:r>
              <a:rPr lang="fr-FR" dirty="0"/>
              <a:t>, A. </a:t>
            </a:r>
            <a:r>
              <a:rPr lang="fr-FR" dirty="0" err="1"/>
              <a:t>Clausen</a:t>
            </a:r>
            <a:r>
              <a:rPr lang="fr-FR" dirty="0"/>
              <a:t>, M. </a:t>
            </a:r>
            <a:r>
              <a:rPr lang="fr-FR" dirty="0" err="1"/>
              <a:t>Schevenels</a:t>
            </a:r>
            <a:r>
              <a:rPr lang="fr-FR" dirty="0"/>
              <a:t>, B. S. </a:t>
            </a:r>
            <a:r>
              <a:rPr lang="fr-FR" dirty="0" err="1"/>
              <a:t>Lazarov</a:t>
            </a:r>
            <a:r>
              <a:rPr lang="fr-FR" dirty="0"/>
              <a:t>, and O. Sigmund, “Efficient </a:t>
            </a:r>
            <a:r>
              <a:rPr lang="fr-FR" dirty="0" err="1"/>
              <a:t>topology</a:t>
            </a:r>
            <a:r>
              <a:rPr lang="fr-FR" dirty="0"/>
              <a:t> </a:t>
            </a:r>
            <a:r>
              <a:rPr lang="fr-FR" dirty="0" err="1"/>
              <a:t>optimization</a:t>
            </a:r>
            <a:r>
              <a:rPr lang="fr-FR" dirty="0"/>
              <a:t> in MATLAB </a:t>
            </a:r>
            <a:r>
              <a:rPr lang="fr-FR" dirty="0" err="1"/>
              <a:t>using</a:t>
            </a:r>
            <a:r>
              <a:rPr lang="fr-FR" dirty="0"/>
              <a:t> 88 </a:t>
            </a:r>
            <a:r>
              <a:rPr lang="fr-FR" dirty="0" err="1"/>
              <a:t>lines</a:t>
            </a:r>
            <a:r>
              <a:rPr lang="fr-FR" dirty="0"/>
              <a:t> of code,” </a:t>
            </a:r>
            <a:r>
              <a:rPr lang="fr-FR" i="1" dirty="0"/>
              <a:t>Structural and </a:t>
            </a:r>
            <a:r>
              <a:rPr lang="fr-FR" i="1" dirty="0" err="1"/>
              <a:t>Multidisciplinary</a:t>
            </a:r>
            <a:r>
              <a:rPr lang="fr-FR" i="1" dirty="0"/>
              <a:t> </a:t>
            </a:r>
            <a:r>
              <a:rPr lang="fr-FR" i="1" dirty="0" err="1"/>
              <a:t>Optimization</a:t>
            </a:r>
            <a:r>
              <a:rPr lang="fr-FR" dirty="0"/>
              <a:t>, vol. 43, no. 1, pp. </a:t>
            </a:r>
            <a:r>
              <a:rPr lang="fr-FR" dirty="0" smtClean="0"/>
              <a:t>1–16, </a:t>
            </a:r>
            <a:r>
              <a:rPr lang="fr-FR" dirty="0" err="1"/>
              <a:t>Nov</a:t>
            </a:r>
            <a:r>
              <a:rPr lang="fr-FR" dirty="0"/>
              <a:t> </a:t>
            </a:r>
            <a:r>
              <a:rPr lang="fr-FR" dirty="0" smtClean="0"/>
              <a:t>2010</a:t>
            </a:r>
          </a:p>
          <a:p>
            <a:pPr marL="457200" lvl="1" indent="-457200" algn="just">
              <a:buClr>
                <a:schemeClr val="bg1"/>
              </a:buClr>
              <a:buSzPct val="85000"/>
              <a:buFont typeface="+mj-lt"/>
              <a:buAutoNum type="arabicParenR"/>
            </a:pPr>
            <a:r>
              <a:rPr lang="fr-FR" dirty="0"/>
              <a:t>N.-H. Kim, </a:t>
            </a:r>
            <a:r>
              <a:rPr lang="fr-FR" i="1" dirty="0"/>
              <a:t>Introduction to </a:t>
            </a:r>
            <a:r>
              <a:rPr lang="fr-FR" i="1" dirty="0" err="1"/>
              <a:t>Nonlinear</a:t>
            </a:r>
            <a:r>
              <a:rPr lang="fr-FR" i="1" dirty="0"/>
              <a:t> </a:t>
            </a:r>
            <a:r>
              <a:rPr lang="fr-FR" i="1" dirty="0" err="1"/>
              <a:t>Finite</a:t>
            </a:r>
            <a:r>
              <a:rPr lang="fr-FR" i="1" dirty="0"/>
              <a:t> </a:t>
            </a:r>
            <a:r>
              <a:rPr lang="fr-FR" i="1" dirty="0" err="1"/>
              <a:t>Element</a:t>
            </a:r>
            <a:r>
              <a:rPr lang="fr-FR" i="1" dirty="0"/>
              <a:t> </a:t>
            </a:r>
            <a:r>
              <a:rPr lang="fr-FR" i="1" dirty="0" err="1"/>
              <a:t>Analysis</a:t>
            </a:r>
            <a:r>
              <a:rPr lang="fr-FR" dirty="0"/>
              <a:t>. Springer US, 2014</a:t>
            </a:r>
          </a:p>
          <a:p>
            <a:pPr marL="457200" lvl="1" indent="-457200" algn="just">
              <a:buClr>
                <a:schemeClr val="bg1"/>
              </a:buClr>
              <a:buSzPct val="85000"/>
              <a:buFont typeface="+mj-lt"/>
              <a:buAutoNum type="arabicParenR"/>
            </a:pPr>
            <a:endParaRPr lang="en-US" dirty="0"/>
          </a:p>
        </p:txBody>
      </p:sp>
      <p:sp>
        <p:nvSpPr>
          <p:cNvPr id="4" name="Slide Number Placeholder 3"/>
          <p:cNvSpPr>
            <a:spLocks noGrp="1"/>
          </p:cNvSpPr>
          <p:nvPr>
            <p:ph type="sldNum" sz="quarter" idx="12"/>
          </p:nvPr>
        </p:nvSpPr>
        <p:spPr>
          <a:xfrm>
            <a:off x="10182408" y="448481"/>
            <a:ext cx="1142245" cy="669925"/>
          </a:xfrm>
        </p:spPr>
        <p:txBody>
          <a:bodyPr/>
          <a:lstStyle/>
          <a:p>
            <a:fld id="{F7FC9349-05DC-4C87-91CD-D7DD69225776}" type="slidenum">
              <a:rPr lang="en-US" smtClean="0"/>
              <a:t>23</a:t>
            </a:fld>
            <a:endParaRPr lang="en-US" dirty="0"/>
          </a:p>
        </p:txBody>
      </p:sp>
      <p:sp>
        <p:nvSpPr>
          <p:cNvPr id="5" name="Rectangle 4"/>
          <p:cNvSpPr/>
          <p:nvPr/>
        </p:nvSpPr>
        <p:spPr>
          <a:xfrm>
            <a:off x="544873" y="293558"/>
            <a:ext cx="2989921" cy="584775"/>
          </a:xfrm>
          <a:prstGeom prst="rect">
            <a:avLst/>
          </a:prstGeom>
        </p:spPr>
        <p:txBody>
          <a:bodyPr wrap="none">
            <a:spAutoFit/>
          </a:bodyPr>
          <a:lstStyle/>
          <a:p>
            <a:pPr marL="571500" indent="-571500">
              <a:buFont typeface="Wingdings" panose="05000000000000000000" pitchFamily="2" charset="2"/>
              <a:buChar char="Ø"/>
            </a:pPr>
            <a:r>
              <a:rPr lang="en-US" sz="3200" b="1" u="sng" dirty="0" smtClean="0">
                <a:solidFill>
                  <a:srgbClr val="00B0F0"/>
                </a:solidFill>
              </a:rPr>
              <a:t>References</a:t>
            </a:r>
            <a:endParaRPr lang="en-US" sz="3200" dirty="0">
              <a:solidFill>
                <a:srgbClr val="00B0F0"/>
              </a:solidFill>
            </a:endParaRPr>
          </a:p>
        </p:txBody>
      </p:sp>
    </p:spTree>
    <p:extLst>
      <p:ext uri="{BB962C8B-B14F-4D97-AF65-F5344CB8AC3E}">
        <p14:creationId xmlns:p14="http://schemas.microsoft.com/office/powerpoint/2010/main" val="28484863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8140" y="1900887"/>
            <a:ext cx="8534400" cy="1507067"/>
          </a:xfrm>
        </p:spPr>
        <p:txBody>
          <a:bodyPr>
            <a:normAutofit/>
          </a:bodyPr>
          <a:lstStyle/>
          <a:p>
            <a:pPr algn="ctr"/>
            <a:r>
              <a:rPr lang="en-US" sz="8000" b="1" u="sng" dirty="0" smtClean="0">
                <a:solidFill>
                  <a:schemeClr val="bg2">
                    <a:lumMod val="75000"/>
                  </a:schemeClr>
                </a:solidFill>
              </a:rPr>
              <a:t>Thank you!</a:t>
            </a:r>
            <a:endParaRPr lang="en-US" sz="8000" b="1" u="sng" dirty="0">
              <a:solidFill>
                <a:schemeClr val="bg2">
                  <a:lumMod val="75000"/>
                </a:schemeClr>
              </a:solidFill>
            </a:endParaRPr>
          </a:p>
        </p:txBody>
      </p:sp>
      <p:sp>
        <p:nvSpPr>
          <p:cNvPr id="3" name="Slide Number Placeholder 2"/>
          <p:cNvSpPr>
            <a:spLocks noGrp="1"/>
          </p:cNvSpPr>
          <p:nvPr>
            <p:ph type="sldNum" sz="quarter" idx="12"/>
          </p:nvPr>
        </p:nvSpPr>
        <p:spPr/>
        <p:txBody>
          <a:bodyPr/>
          <a:lstStyle/>
          <a:p>
            <a:fld id="{F7FC9349-05DC-4C87-91CD-D7DD69225776}" type="slidenum">
              <a:rPr lang="en-US" smtClean="0"/>
              <a:t>24</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2724" y="3895634"/>
            <a:ext cx="1785232" cy="1083041"/>
          </a:xfrm>
          <a:prstGeom prst="rect">
            <a:avLst/>
          </a:prstGeom>
        </p:spPr>
      </p:pic>
    </p:spTree>
    <p:extLst>
      <p:ext uri="{BB962C8B-B14F-4D97-AF65-F5344CB8AC3E}">
        <p14:creationId xmlns:p14="http://schemas.microsoft.com/office/powerpoint/2010/main" val="3900605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4211" y="1397576"/>
            <a:ext cx="9326564" cy="2904460"/>
          </a:xfrm>
        </p:spPr>
        <p:txBody>
          <a:bodyPr>
            <a:noAutofit/>
          </a:bodyPr>
          <a:lstStyle/>
          <a:p>
            <a:pPr marL="742950" lvl="1" indent="-285750" algn="just">
              <a:buClr>
                <a:schemeClr val="bg1"/>
              </a:buClr>
              <a:buSzPct val="85000"/>
              <a:buFont typeface="Arial" panose="020B0604020202020204" pitchFamily="34" charset="0"/>
              <a:buChar char="•"/>
            </a:pPr>
            <a:r>
              <a:rPr lang="en-US" dirty="0">
                <a:solidFill>
                  <a:schemeClr val="tx1"/>
                </a:solidFill>
              </a:rPr>
              <a:t>Structural Topology optimization aims at optimizing the distribution of material in any specific design domain for given set of loads, constraints such that certain properties like compliance, stress bearing ability are optimized.</a:t>
            </a:r>
          </a:p>
          <a:p>
            <a:pPr marL="742950" lvl="1" indent="-285750" algn="just">
              <a:buClr>
                <a:schemeClr val="bg1"/>
              </a:buClr>
              <a:buSzPct val="85000"/>
              <a:buFont typeface="Arial" panose="020B0604020202020204" pitchFamily="34" charset="0"/>
              <a:buChar char="•"/>
            </a:pPr>
            <a:r>
              <a:rPr lang="en-US" dirty="0">
                <a:solidFill>
                  <a:schemeClr val="tx1"/>
                </a:solidFill>
              </a:rPr>
              <a:t>The approaches are extended to wide range of physical disciplines such as acoustics, electromagnetics and optics.[</a:t>
            </a:r>
            <a:r>
              <a:rPr lang="en-US" dirty="0" err="1">
                <a:solidFill>
                  <a:schemeClr val="tx1"/>
                </a:solidFill>
              </a:rPr>
              <a:t>Guo</a:t>
            </a:r>
            <a:r>
              <a:rPr lang="en-US" dirty="0">
                <a:solidFill>
                  <a:schemeClr val="tx1"/>
                </a:solidFill>
              </a:rPr>
              <a:t> et al,JAM,2014]</a:t>
            </a:r>
          </a:p>
          <a:p>
            <a:pPr marL="742950" lvl="1" indent="-285750" algn="just">
              <a:buClr>
                <a:schemeClr val="bg1"/>
              </a:buClr>
              <a:buSzPct val="85000"/>
              <a:buFont typeface="Arial" panose="020B0604020202020204" pitchFamily="34" charset="0"/>
              <a:buChar char="•"/>
            </a:pPr>
            <a:r>
              <a:rPr lang="en-US" dirty="0">
                <a:solidFill>
                  <a:schemeClr val="tx1"/>
                </a:solidFill>
              </a:rPr>
              <a:t>Topology optimization has already been implemented in commercial software to solve practical design optimization problems.</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F7FC9349-05DC-4C87-91CD-D7DD69225776}" type="slidenum">
              <a:rPr lang="en-US" smtClean="0"/>
              <a:t>3</a:t>
            </a:fld>
            <a:endParaRPr lang="en-US"/>
          </a:p>
        </p:txBody>
      </p:sp>
      <p:sp>
        <p:nvSpPr>
          <p:cNvPr id="7" name="Rectangle 6"/>
          <p:cNvSpPr/>
          <p:nvPr/>
        </p:nvSpPr>
        <p:spPr>
          <a:xfrm>
            <a:off x="684211" y="642544"/>
            <a:ext cx="7967246" cy="584775"/>
          </a:xfrm>
          <a:prstGeom prst="rect">
            <a:avLst/>
          </a:prstGeom>
        </p:spPr>
        <p:txBody>
          <a:bodyPr wrap="none">
            <a:spAutoFit/>
          </a:bodyPr>
          <a:lstStyle/>
          <a:p>
            <a:pPr marL="571500" indent="-571500">
              <a:buFont typeface="Wingdings" panose="05000000000000000000" pitchFamily="2" charset="2"/>
              <a:buChar char="Ø"/>
            </a:pPr>
            <a:r>
              <a:rPr lang="en-US" sz="3200" b="1" u="sng" dirty="0" smtClean="0">
                <a:solidFill>
                  <a:srgbClr val="00B0F0"/>
                </a:solidFill>
              </a:rPr>
              <a:t>Introduction : Topology </a:t>
            </a:r>
            <a:r>
              <a:rPr lang="en-US" sz="3200" b="1" u="sng" dirty="0">
                <a:solidFill>
                  <a:srgbClr val="00B0F0"/>
                </a:solidFill>
              </a:rPr>
              <a:t>Optimization</a:t>
            </a:r>
            <a:endParaRPr lang="en-US" sz="3200" dirty="0">
              <a:solidFill>
                <a:srgbClr val="00B0F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303" y="4578914"/>
            <a:ext cx="1709703" cy="212738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0098" y="4588918"/>
            <a:ext cx="1945248" cy="2117378"/>
          </a:xfrm>
          <a:prstGeom prst="rect">
            <a:avLst/>
          </a:prstGeom>
        </p:spPr>
      </p:pic>
      <p:sp>
        <p:nvSpPr>
          <p:cNvPr id="9" name="Right Arrow 8"/>
          <p:cNvSpPr/>
          <p:nvPr/>
        </p:nvSpPr>
        <p:spPr>
          <a:xfrm>
            <a:off x="3500846" y="5503817"/>
            <a:ext cx="487680" cy="409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919009" y="4903941"/>
            <a:ext cx="2238102" cy="1477328"/>
          </a:xfrm>
          <a:prstGeom prst="rect">
            <a:avLst/>
          </a:prstGeom>
          <a:noFill/>
        </p:spPr>
        <p:txBody>
          <a:bodyPr wrap="square" rtlCol="0">
            <a:spAutoFit/>
          </a:bodyPr>
          <a:lstStyle/>
          <a:p>
            <a:pPr algn="ctr"/>
            <a:r>
              <a:rPr lang="en-US" dirty="0" smtClean="0">
                <a:solidFill>
                  <a:schemeClr val="bg1"/>
                </a:solidFill>
              </a:rPr>
              <a:t>A sample example of Top Opt run with the help of 88 line of code</a:t>
            </a:r>
            <a:endParaRPr lang="en-US" dirty="0">
              <a:solidFill>
                <a:schemeClr val="bg1"/>
              </a:solidFill>
            </a:endParaRPr>
          </a:p>
        </p:txBody>
      </p:sp>
      <p:cxnSp>
        <p:nvCxnSpPr>
          <p:cNvPr id="12" name="Straight Arrow Connector 11"/>
          <p:cNvCxnSpPr>
            <a:endCxn id="10" idx="1"/>
          </p:cNvCxnSpPr>
          <p:nvPr/>
        </p:nvCxnSpPr>
        <p:spPr>
          <a:xfrm>
            <a:off x="6196918" y="5642605"/>
            <a:ext cx="7220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39750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4211" y="1327907"/>
            <a:ext cx="9326564" cy="3966904"/>
          </a:xfrm>
        </p:spPr>
        <p:txBody>
          <a:bodyPr>
            <a:noAutofit/>
          </a:bodyPr>
          <a:lstStyle/>
          <a:p>
            <a:pPr marL="742950" lvl="1" indent="-285750" algn="just">
              <a:buClr>
                <a:schemeClr val="bg1"/>
              </a:buClr>
              <a:buSzPct val="85000"/>
              <a:buFont typeface="Arial" panose="020B0604020202020204" pitchFamily="34" charset="0"/>
              <a:buChar char="•"/>
            </a:pPr>
            <a:r>
              <a:rPr lang="en-US" dirty="0" smtClean="0">
                <a:solidFill>
                  <a:schemeClr val="tx1"/>
                </a:solidFill>
              </a:rPr>
              <a:t>The numerical analysis based on non-linear mechanics is done on Morphing wing. </a:t>
            </a:r>
            <a:endParaRPr lang="en-US" dirty="0">
              <a:solidFill>
                <a:schemeClr val="tx1"/>
              </a:solidFill>
            </a:endParaRPr>
          </a:p>
          <a:p>
            <a:pPr marL="742950" lvl="1" indent="-285750" algn="just">
              <a:buClr>
                <a:schemeClr val="bg1"/>
              </a:buClr>
              <a:buSzPct val="85000"/>
              <a:buFont typeface="Arial" panose="020B0604020202020204" pitchFamily="34" charset="0"/>
              <a:buChar char="•"/>
            </a:pPr>
            <a:r>
              <a:rPr lang="en-US" dirty="0" smtClean="0">
                <a:solidFill>
                  <a:schemeClr val="tx1"/>
                </a:solidFill>
              </a:rPr>
              <a:t>Approximate solution is desired based on Finite element method as it reduces time and cost.</a:t>
            </a:r>
          </a:p>
          <a:p>
            <a:pPr marL="742950" lvl="1" indent="-285750" algn="just">
              <a:buClr>
                <a:schemeClr val="bg1"/>
              </a:buClr>
              <a:buSzPct val="85000"/>
              <a:buFont typeface="Arial" panose="020B0604020202020204" pitchFamily="34" charset="0"/>
              <a:buChar char="•"/>
            </a:pPr>
            <a:r>
              <a:rPr lang="en-US" dirty="0" smtClean="0">
                <a:solidFill>
                  <a:schemeClr val="tx1"/>
                </a:solidFill>
              </a:rPr>
              <a:t>Advantages of Morphing wing,</a:t>
            </a:r>
          </a:p>
          <a:p>
            <a:pPr marL="1200150" lvl="2" indent="-285750" algn="just">
              <a:buClr>
                <a:schemeClr val="bg1"/>
              </a:buClr>
              <a:buSzPct val="85000"/>
              <a:buFont typeface="Wingdings" panose="05000000000000000000" pitchFamily="2" charset="2"/>
              <a:buChar char="Ø"/>
            </a:pPr>
            <a:r>
              <a:rPr lang="en-US" dirty="0" smtClean="0">
                <a:solidFill>
                  <a:schemeClr val="tx1"/>
                </a:solidFill>
              </a:rPr>
              <a:t>Aerodynamic benefits in drag and vibration</a:t>
            </a:r>
          </a:p>
          <a:p>
            <a:pPr marL="1200150" lvl="2" indent="-285750" algn="just">
              <a:buClr>
                <a:schemeClr val="bg1"/>
              </a:buClr>
              <a:buSzPct val="85000"/>
              <a:buFont typeface="Wingdings" panose="05000000000000000000" pitchFamily="2" charset="2"/>
              <a:buChar char="Ø"/>
            </a:pPr>
            <a:r>
              <a:rPr lang="en-US" dirty="0" smtClean="0">
                <a:solidFill>
                  <a:schemeClr val="tx1"/>
                </a:solidFill>
              </a:rPr>
              <a:t>Improves the flexibility.</a:t>
            </a:r>
            <a:endParaRPr lang="en-US" dirty="0">
              <a:solidFill>
                <a:schemeClr val="tx1"/>
              </a:solidFill>
            </a:endParaRPr>
          </a:p>
          <a:p>
            <a:pPr marL="742950" lvl="1" indent="-285750" algn="just">
              <a:buClr>
                <a:schemeClr val="bg1"/>
              </a:buClr>
              <a:buSzPct val="85000"/>
              <a:buFont typeface="Arial" panose="020B0604020202020204" pitchFamily="34" charset="0"/>
              <a:buChar char="•"/>
            </a:pPr>
            <a:r>
              <a:rPr lang="en-US" dirty="0" smtClean="0">
                <a:solidFill>
                  <a:schemeClr val="tx1"/>
                </a:solidFill>
              </a:rPr>
              <a:t>2 types of Morphing</a:t>
            </a:r>
          </a:p>
          <a:p>
            <a:pPr marL="1200150" lvl="2" indent="-285750" algn="just">
              <a:buClr>
                <a:schemeClr val="bg1"/>
              </a:buClr>
              <a:buSzPct val="85000"/>
              <a:buFont typeface="Wingdings" panose="05000000000000000000" pitchFamily="2" charset="2"/>
              <a:buChar char="Ø"/>
            </a:pPr>
            <a:r>
              <a:rPr lang="en-US" dirty="0" smtClean="0">
                <a:solidFill>
                  <a:schemeClr val="tx1"/>
                </a:solidFill>
              </a:rPr>
              <a:t>Planform</a:t>
            </a:r>
          </a:p>
          <a:p>
            <a:pPr marL="1200150" lvl="2" indent="-285750" algn="just">
              <a:buClr>
                <a:schemeClr val="bg1"/>
              </a:buClr>
              <a:buSzPct val="85000"/>
              <a:buFont typeface="Wingdings" panose="05000000000000000000" pitchFamily="2" charset="2"/>
              <a:buChar char="Ø"/>
            </a:pPr>
            <a:r>
              <a:rPr lang="en-US" dirty="0" smtClean="0">
                <a:solidFill>
                  <a:schemeClr val="tx1"/>
                </a:solidFill>
              </a:rPr>
              <a:t>Performance</a:t>
            </a:r>
          </a:p>
        </p:txBody>
      </p:sp>
      <p:sp>
        <p:nvSpPr>
          <p:cNvPr id="4" name="Slide Number Placeholder 3"/>
          <p:cNvSpPr>
            <a:spLocks noGrp="1"/>
          </p:cNvSpPr>
          <p:nvPr>
            <p:ph type="sldNum" sz="quarter" idx="12"/>
          </p:nvPr>
        </p:nvSpPr>
        <p:spPr/>
        <p:txBody>
          <a:bodyPr/>
          <a:lstStyle/>
          <a:p>
            <a:fld id="{F7FC9349-05DC-4C87-91CD-D7DD69225776}" type="slidenum">
              <a:rPr lang="en-US" smtClean="0"/>
              <a:t>4</a:t>
            </a:fld>
            <a:endParaRPr lang="en-US"/>
          </a:p>
        </p:txBody>
      </p:sp>
      <p:sp>
        <p:nvSpPr>
          <p:cNvPr id="7" name="Rectangle 6"/>
          <p:cNvSpPr/>
          <p:nvPr/>
        </p:nvSpPr>
        <p:spPr>
          <a:xfrm>
            <a:off x="684211" y="642544"/>
            <a:ext cx="7292381" cy="584775"/>
          </a:xfrm>
          <a:prstGeom prst="rect">
            <a:avLst/>
          </a:prstGeom>
        </p:spPr>
        <p:txBody>
          <a:bodyPr wrap="none">
            <a:spAutoFit/>
          </a:bodyPr>
          <a:lstStyle/>
          <a:p>
            <a:pPr marL="571500" indent="-571500">
              <a:buFont typeface="Wingdings" panose="05000000000000000000" pitchFamily="2" charset="2"/>
              <a:buChar char="Ø"/>
            </a:pPr>
            <a:r>
              <a:rPr lang="en-US" sz="3200" b="1" u="sng" dirty="0" smtClean="0">
                <a:solidFill>
                  <a:srgbClr val="00B0F0"/>
                </a:solidFill>
              </a:rPr>
              <a:t>Introduction : </a:t>
            </a:r>
            <a:r>
              <a:rPr lang="en-US" sz="3200" b="1" u="sng" dirty="0" smtClean="0">
                <a:solidFill>
                  <a:srgbClr val="00B0F0"/>
                </a:solidFill>
              </a:rPr>
              <a:t>Numerical Analysis</a:t>
            </a:r>
            <a:endParaRPr lang="en-US" sz="3200" dirty="0">
              <a:solidFill>
                <a:srgbClr val="00B0F0"/>
              </a:solidFill>
            </a:endParaRPr>
          </a:p>
        </p:txBody>
      </p:sp>
      <p:pic>
        <p:nvPicPr>
          <p:cNvPr id="11" name="Picture 2" descr="Risultati immagini per shape morphing airfoil">
            <a:extLst>
              <a:ext uri="{FF2B5EF4-FFF2-40B4-BE49-F238E27FC236}">
                <a16:creationId xmlns:a16="http://schemas.microsoft.com/office/drawing/2014/main" id="{59C69D69-E345-42C9-AD62-6BA93B51EAB5}"/>
              </a:ext>
              <a:ext uri="{C183D7F6-B498-43B3-948B-1728B52AA6E4}">
                <adec:decorative xmlns:adec="http://schemas.microsoft.com/office/drawing/2017/decorative" xmlns="" val="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933" y="4827135"/>
            <a:ext cx="4214812" cy="1640183"/>
          </a:xfrm>
          <a:prstGeom prst="rect">
            <a:avLst/>
          </a:prstGeom>
          <a:noFill/>
          <a:extLst>
            <a:ext uri="{909E8E84-426E-40DD-AFC4-6F175D3DCCD1}">
              <a14:hiddenFill xmlns:a14="http://schemas.microsoft.com/office/drawing/2010/main">
                <a:solidFill>
                  <a:srgbClr val="FFFFFF"/>
                </a:solidFill>
              </a14:hiddenFill>
            </a:ext>
          </a:extLst>
        </p:spPr>
      </p:pic>
      <p:pic>
        <p:nvPicPr>
          <p:cNvPr id="13" name="Immagine 18">
            <a:extLst>
              <a:ext uri="{FF2B5EF4-FFF2-40B4-BE49-F238E27FC236}">
                <a16:creationId xmlns:a16="http://schemas.microsoft.com/office/drawing/2014/main" id="{B2FDC8CD-7230-4747-AFC6-D218FABE33AB}"/>
              </a:ext>
            </a:extLst>
          </p:cNvPr>
          <p:cNvPicPr>
            <a:picLocks noChangeAspect="1"/>
          </p:cNvPicPr>
          <p:nvPr/>
        </p:nvPicPr>
        <p:blipFill rotWithShape="1">
          <a:blip r:embed="rId4"/>
          <a:srcRect l="59234"/>
          <a:stretch/>
        </p:blipFill>
        <p:spPr>
          <a:xfrm>
            <a:off x="8608924" y="2611637"/>
            <a:ext cx="1876197" cy="1773568"/>
          </a:xfrm>
          <a:prstGeom prst="rect">
            <a:avLst/>
          </a:prstGeom>
        </p:spPr>
      </p:pic>
      <p:sp>
        <p:nvSpPr>
          <p:cNvPr id="8" name="TextBox 7"/>
          <p:cNvSpPr txBox="1"/>
          <p:nvPr/>
        </p:nvSpPr>
        <p:spPr>
          <a:xfrm>
            <a:off x="8722136" y="5071652"/>
            <a:ext cx="2276790" cy="1446550"/>
          </a:xfrm>
          <a:prstGeom prst="rect">
            <a:avLst/>
          </a:prstGeom>
          <a:noFill/>
        </p:spPr>
        <p:txBody>
          <a:bodyPr wrap="square" rtlCol="0">
            <a:spAutoFit/>
          </a:bodyPr>
          <a:lstStyle/>
          <a:p>
            <a:pPr marL="285750" indent="-285750" algn="ctr">
              <a:buFont typeface="Arial" panose="020B0604020202020204" pitchFamily="34" charset="0"/>
              <a:buChar char="•"/>
            </a:pPr>
            <a:r>
              <a:rPr lang="en-US" sz="1600" dirty="0" smtClean="0"/>
              <a:t>Non-linear mechanics</a:t>
            </a:r>
          </a:p>
          <a:p>
            <a:pPr algn="ctr"/>
            <a:r>
              <a:rPr lang="en-US" sz="1200" dirty="0" smtClean="0"/>
              <a:t>[Kim et all,2015]</a:t>
            </a:r>
            <a:endParaRPr lang="en-US" sz="1600" dirty="0" smtClean="0"/>
          </a:p>
          <a:p>
            <a:pPr marL="285750" indent="-285750" algn="ctr">
              <a:buFont typeface="Arial" panose="020B0604020202020204" pitchFamily="34" charset="0"/>
              <a:buChar char="•"/>
            </a:pPr>
            <a:endParaRPr lang="en-US" sz="1600" dirty="0" smtClean="0"/>
          </a:p>
          <a:p>
            <a:pPr marL="285750" indent="-285750" algn="ctr">
              <a:buFont typeface="Arial" panose="020B0604020202020204" pitchFamily="34" charset="0"/>
              <a:buChar char="•"/>
            </a:pPr>
            <a:r>
              <a:rPr lang="en-US" sz="1600" dirty="0" smtClean="0"/>
              <a:t>Morphing wing</a:t>
            </a:r>
          </a:p>
          <a:p>
            <a:pPr algn="ctr"/>
            <a:r>
              <a:rPr lang="en-US" sz="1200" dirty="0" smtClean="0"/>
              <a:t>[</a:t>
            </a:r>
            <a:r>
              <a:rPr lang="fr-FR" sz="1200" dirty="0" err="1" smtClean="0"/>
              <a:t>Tchatchuen</a:t>
            </a:r>
            <a:r>
              <a:rPr lang="fr-FR" sz="1200" dirty="0" smtClean="0"/>
              <a:t> et al, 2015</a:t>
            </a:r>
            <a:r>
              <a:rPr lang="en-US" sz="1200" dirty="0" smtClean="0"/>
              <a:t>]</a:t>
            </a:r>
            <a:endParaRPr lang="en-US" sz="1200" dirty="0"/>
          </a:p>
        </p:txBody>
      </p:sp>
      <p:sp>
        <p:nvSpPr>
          <p:cNvPr id="14" name="Right Arrow 13"/>
          <p:cNvSpPr/>
          <p:nvPr/>
        </p:nvSpPr>
        <p:spPr>
          <a:xfrm rot="16200000">
            <a:off x="9627666" y="4463484"/>
            <a:ext cx="430665" cy="560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Arrow 14"/>
          <p:cNvSpPr/>
          <p:nvPr/>
        </p:nvSpPr>
        <p:spPr>
          <a:xfrm>
            <a:off x="8371518" y="5731393"/>
            <a:ext cx="539828" cy="4997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778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0" y="1314407"/>
            <a:ext cx="9208727" cy="3275012"/>
          </a:xfrm>
        </p:spPr>
        <p:txBody>
          <a:bodyPr>
            <a:normAutofit/>
          </a:bodyPr>
          <a:lstStyle/>
          <a:p>
            <a:pPr marL="285750" lvl="1">
              <a:buClr>
                <a:schemeClr val="bg1"/>
              </a:buClr>
              <a:buSzPct val="85000"/>
              <a:buFont typeface="Arial" panose="020B0604020202020204" pitchFamily="34" charset="0"/>
              <a:buChar char="•"/>
            </a:pPr>
            <a:r>
              <a:rPr lang="en-GB" sz="2800" u="sng" dirty="0"/>
              <a:t>Solid Isotropic Material with Penalization (SIMP</a:t>
            </a:r>
            <a:r>
              <a:rPr lang="en-GB" sz="2800" u="sng" dirty="0" smtClean="0"/>
              <a:t>) </a:t>
            </a:r>
            <a:endParaRPr lang="en-GB" sz="2800" u="sng" dirty="0"/>
          </a:p>
          <a:p>
            <a:pPr lvl="1" algn="just">
              <a:buClr>
                <a:schemeClr val="bg1"/>
              </a:buClr>
              <a:buSzPct val="85000"/>
              <a:buFont typeface="Arial" panose="020B0604020202020204" pitchFamily="34" charset="0"/>
              <a:buChar char="•"/>
            </a:pPr>
            <a:r>
              <a:rPr lang="en-US" dirty="0" smtClean="0"/>
              <a:t>This method uses penalization which makes the intermediate densities smaller .</a:t>
            </a:r>
            <a:r>
              <a:rPr lang="en-US" sz="1600" dirty="0" smtClean="0"/>
              <a:t>[1,Bendose et al,AAM,1999]</a:t>
            </a:r>
            <a:endParaRPr lang="en-US" dirty="0" smtClean="0"/>
          </a:p>
          <a:p>
            <a:pPr lvl="1" algn="just">
              <a:buClr>
                <a:schemeClr val="bg1"/>
              </a:buClr>
              <a:buSzPct val="85000"/>
              <a:buFont typeface="Arial" panose="020B0604020202020204" pitchFamily="34" charset="0"/>
              <a:buChar char="•"/>
            </a:pPr>
            <a:r>
              <a:rPr lang="en-US" dirty="0" smtClean="0"/>
              <a:t>The value of this penalty is generally p ≥ 3 and changed accordingly.</a:t>
            </a:r>
          </a:p>
          <a:p>
            <a:pPr lvl="1" algn="just">
              <a:buClr>
                <a:schemeClr val="bg1"/>
              </a:buClr>
              <a:buSzPct val="85000"/>
              <a:buFont typeface="Arial" panose="020B0604020202020204" pitchFamily="34" charset="0"/>
              <a:buChar char="•"/>
            </a:pPr>
            <a:r>
              <a:rPr lang="en-US" dirty="0" smtClean="0"/>
              <a:t>This penalty factor p, increase the cost of intermediate density elements and decrease the number of intermediate density elements.</a:t>
            </a:r>
          </a:p>
        </p:txBody>
      </p:sp>
      <p:sp>
        <p:nvSpPr>
          <p:cNvPr id="4" name="Slide Number Placeholder 3"/>
          <p:cNvSpPr>
            <a:spLocks noGrp="1"/>
          </p:cNvSpPr>
          <p:nvPr>
            <p:ph type="sldNum" sz="quarter" idx="12"/>
          </p:nvPr>
        </p:nvSpPr>
        <p:spPr/>
        <p:txBody>
          <a:bodyPr/>
          <a:lstStyle/>
          <a:p>
            <a:fld id="{F7FC9349-05DC-4C87-91CD-D7DD69225776}" type="slidenum">
              <a:rPr lang="en-US" smtClean="0"/>
              <a:t>5</a:t>
            </a:fld>
            <a:endParaRPr lang="en-US"/>
          </a:p>
        </p:txBody>
      </p:sp>
      <p:sp>
        <p:nvSpPr>
          <p:cNvPr id="5" name="Rectangle 4"/>
          <p:cNvSpPr/>
          <p:nvPr/>
        </p:nvSpPr>
        <p:spPr>
          <a:xfrm>
            <a:off x="684211" y="642544"/>
            <a:ext cx="3153427" cy="584775"/>
          </a:xfrm>
          <a:prstGeom prst="rect">
            <a:avLst/>
          </a:prstGeom>
        </p:spPr>
        <p:txBody>
          <a:bodyPr wrap="none">
            <a:spAutoFit/>
          </a:bodyPr>
          <a:lstStyle/>
          <a:p>
            <a:pPr marL="571500" indent="-571500">
              <a:buFont typeface="Wingdings" panose="05000000000000000000" pitchFamily="2" charset="2"/>
              <a:buChar char="Ø"/>
            </a:pPr>
            <a:r>
              <a:rPr lang="en-US" sz="3200" b="1" u="sng" dirty="0" smtClean="0">
                <a:solidFill>
                  <a:srgbClr val="00B0F0"/>
                </a:solidFill>
              </a:rPr>
              <a:t>State of Art:</a:t>
            </a:r>
            <a:endParaRPr lang="en-US" sz="3200" dirty="0">
              <a:solidFill>
                <a:srgbClr val="00B0F0"/>
              </a:solidFill>
            </a:endParaRPr>
          </a:p>
        </p:txBody>
      </p:sp>
      <p:pic>
        <p:nvPicPr>
          <p:cNvPr id="8" name="Content Placeholder 3">
            <a:extLst>
              <a:ext uri="{FF2B5EF4-FFF2-40B4-BE49-F238E27FC236}">
                <a16:creationId xmlns:a16="http://schemas.microsoft.com/office/drawing/2014/main" id="{2F256E99-3071-4CE6-A502-70F7E9D8A128}"/>
              </a:ext>
            </a:extLst>
          </p:cNvPr>
          <p:cNvPicPr>
            <a:picLocks noChangeAspect="1"/>
          </p:cNvPicPr>
          <p:nvPr/>
        </p:nvPicPr>
        <p:blipFill>
          <a:blip r:embed="rId2"/>
          <a:stretch>
            <a:fillRect/>
          </a:stretch>
        </p:blipFill>
        <p:spPr>
          <a:xfrm>
            <a:off x="1217720" y="4563291"/>
            <a:ext cx="2178621" cy="2173635"/>
          </a:xfrm>
          <a:prstGeom prst="rect">
            <a:avLst/>
          </a:prstGeom>
        </p:spPr>
      </p:pic>
      <p:pic>
        <p:nvPicPr>
          <p:cNvPr id="9" name="Picture 8">
            <a:extLst>
              <a:ext uri="{FF2B5EF4-FFF2-40B4-BE49-F238E27FC236}">
                <a16:creationId xmlns:a16="http://schemas.microsoft.com/office/drawing/2014/main" id="{74DA5A37-E562-4822-9FA8-8A706208FA21}"/>
              </a:ext>
            </a:extLst>
          </p:cNvPr>
          <p:cNvPicPr>
            <a:picLocks noChangeAspect="1"/>
          </p:cNvPicPr>
          <p:nvPr/>
        </p:nvPicPr>
        <p:blipFill>
          <a:blip r:embed="rId3"/>
          <a:stretch>
            <a:fillRect/>
          </a:stretch>
        </p:blipFill>
        <p:spPr>
          <a:xfrm>
            <a:off x="7711205" y="4444287"/>
            <a:ext cx="2181732" cy="2139557"/>
          </a:xfrm>
          <a:prstGeom prst="rect">
            <a:avLst/>
          </a:prstGeom>
        </p:spPr>
      </p:pic>
      <p:sp>
        <p:nvSpPr>
          <p:cNvPr id="10" name="TextBox 9"/>
          <p:cNvSpPr txBox="1"/>
          <p:nvPr/>
        </p:nvSpPr>
        <p:spPr>
          <a:xfrm>
            <a:off x="4171406" y="5094514"/>
            <a:ext cx="2812869" cy="923330"/>
          </a:xfrm>
          <a:prstGeom prst="rect">
            <a:avLst/>
          </a:prstGeom>
          <a:noFill/>
        </p:spPr>
        <p:txBody>
          <a:bodyPr wrap="square" rtlCol="0">
            <a:spAutoFit/>
          </a:bodyPr>
          <a:lstStyle/>
          <a:p>
            <a:pPr algn="just"/>
            <a:r>
              <a:rPr lang="en-US" dirty="0" smtClean="0">
                <a:solidFill>
                  <a:schemeClr val="bg2">
                    <a:lumMod val="75000"/>
                  </a:schemeClr>
                </a:solidFill>
              </a:rPr>
              <a:t>Applying penalty of p=3, the grey area is reduced </a:t>
            </a:r>
            <a:r>
              <a:rPr lang="en-US" dirty="0">
                <a:solidFill>
                  <a:schemeClr val="bg2">
                    <a:lumMod val="75000"/>
                  </a:schemeClr>
                </a:solidFill>
              </a:rPr>
              <a:t>significantly</a:t>
            </a:r>
          </a:p>
        </p:txBody>
      </p:sp>
      <p:sp>
        <p:nvSpPr>
          <p:cNvPr id="11" name="Right Arrow 10"/>
          <p:cNvSpPr/>
          <p:nvPr/>
        </p:nvSpPr>
        <p:spPr>
          <a:xfrm>
            <a:off x="3596640" y="5451566"/>
            <a:ext cx="461554" cy="224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6984275" y="5438395"/>
            <a:ext cx="470263" cy="2510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4200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4874" y="1357951"/>
            <a:ext cx="9304520" cy="3423055"/>
          </a:xfrm>
        </p:spPr>
        <p:txBody>
          <a:bodyPr>
            <a:normAutofit/>
          </a:bodyPr>
          <a:lstStyle/>
          <a:p>
            <a:pPr marL="285750" lvl="1">
              <a:buClr>
                <a:schemeClr val="bg1"/>
              </a:buClr>
              <a:buSzPct val="85000"/>
              <a:buFont typeface="Arial" panose="020B0604020202020204" pitchFamily="34" charset="0"/>
              <a:buChar char="•"/>
            </a:pPr>
            <a:r>
              <a:rPr lang="en-US" sz="2800" u="sng" dirty="0" smtClean="0"/>
              <a:t>Moving Node Approach(MNA)</a:t>
            </a:r>
            <a:endParaRPr lang="en-IN" sz="2800" u="sng" dirty="0"/>
          </a:p>
          <a:p>
            <a:pPr lvl="1" algn="just">
              <a:buClr>
                <a:schemeClr val="bg1"/>
              </a:buClr>
              <a:buSzPct val="85000"/>
              <a:buFont typeface="Arial" panose="020B0604020202020204" pitchFamily="34" charset="0"/>
              <a:buChar char="•"/>
            </a:pPr>
            <a:r>
              <a:rPr lang="en-US" dirty="0" smtClean="0"/>
              <a:t>In this method the structures are optimized by varying different parameters between components.</a:t>
            </a:r>
            <a:r>
              <a:rPr lang="en-US" sz="1600" dirty="0" smtClean="0"/>
              <a:t>[5]</a:t>
            </a:r>
            <a:endParaRPr lang="en-US" dirty="0" smtClean="0"/>
          </a:p>
          <a:p>
            <a:pPr lvl="1" algn="just">
              <a:buClr>
                <a:schemeClr val="bg1"/>
              </a:buClr>
              <a:buSzPct val="85000"/>
              <a:buFont typeface="Arial" panose="020B0604020202020204" pitchFamily="34" charset="0"/>
              <a:buChar char="•"/>
            </a:pPr>
            <a:r>
              <a:rPr lang="en-US" dirty="0" smtClean="0"/>
              <a:t>The main thought process for this method is to reduce the number of input variables and also to minimize the degrees of freedom.</a:t>
            </a:r>
          </a:p>
          <a:p>
            <a:pPr lvl="1" algn="just">
              <a:buClr>
                <a:schemeClr val="bg1"/>
              </a:buClr>
              <a:buSzPct val="85000"/>
              <a:buFont typeface="Arial" panose="020B0604020202020204" pitchFamily="34" charset="0"/>
              <a:buChar char="•"/>
            </a:pPr>
            <a:r>
              <a:rPr lang="en-US" dirty="0" smtClean="0"/>
              <a:t>The local density is then computed and the densities are summed to find the total density between components.</a:t>
            </a:r>
          </a:p>
        </p:txBody>
      </p:sp>
      <p:sp>
        <p:nvSpPr>
          <p:cNvPr id="4" name="Slide Number Placeholder 3"/>
          <p:cNvSpPr>
            <a:spLocks noGrp="1"/>
          </p:cNvSpPr>
          <p:nvPr>
            <p:ph type="sldNum" sz="quarter" idx="12"/>
          </p:nvPr>
        </p:nvSpPr>
        <p:spPr/>
        <p:txBody>
          <a:bodyPr/>
          <a:lstStyle/>
          <a:p>
            <a:fld id="{F7FC9349-05DC-4C87-91CD-D7DD69225776}" type="slidenum">
              <a:rPr lang="en-US" smtClean="0"/>
              <a:t>6</a:t>
            </a:fld>
            <a:endParaRPr lang="en-US"/>
          </a:p>
        </p:txBody>
      </p:sp>
      <p:sp>
        <p:nvSpPr>
          <p:cNvPr id="5" name="Rectangle 4"/>
          <p:cNvSpPr/>
          <p:nvPr/>
        </p:nvSpPr>
        <p:spPr>
          <a:xfrm>
            <a:off x="544874" y="642544"/>
            <a:ext cx="3038011" cy="584775"/>
          </a:xfrm>
          <a:prstGeom prst="rect">
            <a:avLst/>
          </a:prstGeom>
        </p:spPr>
        <p:txBody>
          <a:bodyPr wrap="none">
            <a:spAutoFit/>
          </a:bodyPr>
          <a:lstStyle/>
          <a:p>
            <a:pPr marL="571500" indent="-571500">
              <a:buFont typeface="Wingdings" panose="05000000000000000000" pitchFamily="2" charset="2"/>
              <a:buChar char="Ø"/>
            </a:pPr>
            <a:r>
              <a:rPr lang="en-US" sz="3200" b="1" u="sng" dirty="0" smtClean="0">
                <a:solidFill>
                  <a:srgbClr val="00B0F0"/>
                </a:solidFill>
              </a:rPr>
              <a:t>State of Art:</a:t>
            </a:r>
            <a:endParaRPr lang="en-US" sz="3200" dirty="0">
              <a:solidFill>
                <a:srgbClr val="00B0F0"/>
              </a:solidFill>
            </a:endParaRPr>
          </a:p>
        </p:txBody>
      </p:sp>
      <p:pic>
        <p:nvPicPr>
          <p:cNvPr id="2" name="Picture 1"/>
          <p:cNvPicPr>
            <a:picLocks noChangeAspect="1"/>
          </p:cNvPicPr>
          <p:nvPr/>
        </p:nvPicPr>
        <p:blipFill>
          <a:blip r:embed="rId2"/>
          <a:stretch>
            <a:fillRect/>
          </a:stretch>
        </p:blipFill>
        <p:spPr>
          <a:xfrm>
            <a:off x="1292815" y="4772297"/>
            <a:ext cx="5238614" cy="1909679"/>
          </a:xfrm>
          <a:prstGeom prst="rect">
            <a:avLst/>
          </a:prstGeom>
        </p:spPr>
      </p:pic>
      <p:sp>
        <p:nvSpPr>
          <p:cNvPr id="8" name="TextBox 7"/>
          <p:cNvSpPr txBox="1"/>
          <p:nvPr/>
        </p:nvSpPr>
        <p:spPr>
          <a:xfrm>
            <a:off x="6627223" y="5080805"/>
            <a:ext cx="3735977" cy="923330"/>
          </a:xfrm>
          <a:prstGeom prst="rect">
            <a:avLst/>
          </a:prstGeom>
          <a:noFill/>
        </p:spPr>
        <p:txBody>
          <a:bodyPr wrap="square" rtlCol="0">
            <a:spAutoFit/>
          </a:bodyPr>
          <a:lstStyle/>
          <a:p>
            <a:pPr algn="just"/>
            <a:r>
              <a:rPr lang="en-US" dirty="0" smtClean="0">
                <a:solidFill>
                  <a:schemeClr val="bg1"/>
                </a:solidFill>
              </a:rPr>
              <a:t>Redistribution of mass nodes illustrating the MNA approach.</a:t>
            </a:r>
            <a:r>
              <a:rPr lang="en-US" sz="1600" dirty="0" smtClean="0">
                <a:solidFill>
                  <a:schemeClr val="bg1"/>
                </a:solidFill>
              </a:rPr>
              <a:t>[5]</a:t>
            </a:r>
            <a:endParaRPr lang="en-US" dirty="0">
              <a:solidFill>
                <a:schemeClr val="bg1"/>
              </a:solidFill>
            </a:endParaRPr>
          </a:p>
        </p:txBody>
      </p:sp>
    </p:spTree>
    <p:extLst>
      <p:ext uri="{BB962C8B-B14F-4D97-AF65-F5344CB8AC3E}">
        <p14:creationId xmlns:p14="http://schemas.microsoft.com/office/powerpoint/2010/main" val="571020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44874" y="1314406"/>
                <a:ext cx="9304520" cy="5330234"/>
              </a:xfrm>
            </p:spPr>
            <p:txBody>
              <a:bodyPr>
                <a:normAutofit/>
              </a:bodyPr>
              <a:lstStyle/>
              <a:p>
                <a:pPr marL="285750" lvl="1">
                  <a:buClr>
                    <a:schemeClr val="bg1"/>
                  </a:buClr>
                  <a:buSzPct val="85000"/>
                  <a:buFont typeface="Arial" panose="020B0604020202020204" pitchFamily="34" charset="0"/>
                  <a:buChar char="•"/>
                </a:pPr>
                <a:r>
                  <a:rPr lang="en-US" sz="2800" u="sng" dirty="0" smtClean="0"/>
                  <a:t>Method of Moving Asymptotes(MMA)</a:t>
                </a:r>
                <a:endParaRPr lang="en-IN" sz="2800" u="sng" dirty="0"/>
              </a:p>
              <a:p>
                <a:pPr lvl="1" algn="just">
                  <a:buClr>
                    <a:schemeClr val="bg1"/>
                  </a:buClr>
                  <a:buSzPct val="85000"/>
                  <a:buFont typeface="Arial" panose="020B0604020202020204" pitchFamily="34" charset="0"/>
                  <a:buChar char="•"/>
                </a:pPr>
                <a:r>
                  <a:rPr lang="en-US" dirty="0" smtClean="0"/>
                  <a:t>This particular method is based on special type of convex approximation.</a:t>
                </a:r>
              </a:p>
              <a:p>
                <a:pPr lvl="1" algn="just">
                  <a:buClr>
                    <a:schemeClr val="bg1"/>
                  </a:buClr>
                  <a:buSzPct val="85000"/>
                  <a:buFont typeface="Arial" panose="020B0604020202020204" pitchFamily="34" charset="0"/>
                  <a:buChar char="•"/>
                </a:pPr>
                <a:r>
                  <a:rPr lang="en-US" dirty="0" smtClean="0"/>
                  <a:t>This method was introduced to optimize non-linear program and specifically for structural optimization. </a:t>
                </a:r>
              </a:p>
              <a:p>
                <a:pPr lvl="1" algn="just">
                  <a:buClr>
                    <a:schemeClr val="bg1"/>
                  </a:buClr>
                  <a:buSzPct val="85000"/>
                  <a:buFont typeface="Arial" panose="020B0604020202020204" pitchFamily="34" charset="0"/>
                  <a:buChar char="•"/>
                </a:pPr>
                <a:r>
                  <a:rPr lang="en-US" dirty="0" smtClean="0"/>
                  <a:t>A sub-problem is generated and is iteratively solved until convergence criteria is met.</a:t>
                </a:r>
              </a:p>
              <a:p>
                <a:pPr lvl="1" algn="just">
                  <a:buClr>
                    <a:schemeClr val="bg1"/>
                  </a:buClr>
                  <a:buSzPct val="85000"/>
                  <a:buFont typeface="Arial" panose="020B0604020202020204" pitchFamily="34" charset="0"/>
                  <a:buChar char="•"/>
                </a:pPr>
                <a:r>
                  <a:rPr lang="en-US" dirty="0" smtClean="0"/>
                  <a:t>The generated sub-problem is controlled by ‘moving asymptotes’, which speeds up and also stabilizes the convergence.</a:t>
                </a:r>
                <a:r>
                  <a:rPr lang="en-US" sz="1600" dirty="0" smtClean="0"/>
                  <a:t>[</a:t>
                </a:r>
                <a:r>
                  <a:rPr lang="en-US" sz="1600" dirty="0" err="1" smtClean="0"/>
                  <a:t>Krister</a:t>
                </a:r>
                <a:r>
                  <a:rPr lang="en-US" sz="1600" dirty="0" smtClean="0"/>
                  <a:t> </a:t>
                </a:r>
                <a:r>
                  <a:rPr lang="en-US" sz="1600" dirty="0" err="1" smtClean="0"/>
                  <a:t>Svanberg</a:t>
                </a:r>
                <a:r>
                  <a:rPr lang="en-US" sz="1600" dirty="0" smtClean="0"/>
                  <a:t>, IJNME,1987]</a:t>
                </a:r>
                <a:endParaRPr lang="en-US" dirty="0" smtClean="0"/>
              </a:p>
              <a:p>
                <a:pPr lvl="8" algn="just">
                  <a:buClr>
                    <a:schemeClr val="bg1"/>
                  </a:buClr>
                  <a:buSzPct val="85000"/>
                  <a:buFont typeface="Arial" panose="020B0604020202020204" pitchFamily="34" charset="0"/>
                  <a:buChar char="•"/>
                </a:pPr>
                <a14:m>
                  <m:oMath xmlns:m="http://schemas.openxmlformats.org/officeDocument/2006/math">
                    <m:func>
                      <m:funcPr>
                        <m:ctrlPr>
                          <a:rPr lang="en-US" sz="1800" i="1">
                            <a:latin typeface="Cambria Math" panose="02040503050406030204" pitchFamily="18" charset="0"/>
                          </a:rPr>
                        </m:ctrlPr>
                      </m:funcPr>
                      <m:fName>
                        <m:r>
                          <m:rPr>
                            <m:sty m:val="p"/>
                          </m:rPr>
                          <a:rPr lang="en-GB" sz="1800">
                            <a:latin typeface="Cambria Math" panose="02040503050406030204" pitchFamily="18" charset="0"/>
                          </a:rPr>
                          <m:t>min</m:t>
                        </m:r>
                      </m:fName>
                      <m:e>
                        <m:sSub>
                          <m:sSubPr>
                            <m:ctrlPr>
                              <a:rPr lang="en-US" sz="1800" i="1">
                                <a:latin typeface="Cambria Math" panose="02040503050406030204" pitchFamily="18" charset="0"/>
                              </a:rPr>
                            </m:ctrlPr>
                          </m:sSubPr>
                          <m:e>
                            <m:r>
                              <a:rPr lang="en-GB" sz="1800" i="1">
                                <a:latin typeface="Cambria Math" panose="02040503050406030204" pitchFamily="18" charset="0"/>
                              </a:rPr>
                              <m:t>𝑓</m:t>
                            </m:r>
                          </m:e>
                          <m:sub>
                            <m:r>
                              <a:rPr lang="en-GB" sz="1800" i="1">
                                <a:latin typeface="Cambria Math" panose="02040503050406030204" pitchFamily="18" charset="0"/>
                              </a:rPr>
                              <m:t>𝑜</m:t>
                            </m:r>
                          </m:sub>
                        </m:sSub>
                        <m:r>
                          <a:rPr lang="en-GB" sz="1800" i="1">
                            <a:latin typeface="Cambria Math" panose="02040503050406030204" pitchFamily="18" charset="0"/>
                          </a:rPr>
                          <m:t>(</m:t>
                        </m:r>
                        <m:r>
                          <a:rPr lang="en-GB" sz="1800" i="1">
                            <a:latin typeface="Cambria Math" panose="02040503050406030204" pitchFamily="18" charset="0"/>
                          </a:rPr>
                          <m:t>𝑥</m:t>
                        </m:r>
                        <m:r>
                          <a:rPr lang="en-GB" sz="1800" i="1">
                            <a:latin typeface="Cambria Math" panose="02040503050406030204" pitchFamily="18" charset="0"/>
                          </a:rPr>
                          <m:t>)</m:t>
                        </m:r>
                      </m:e>
                    </m:func>
                    <m:r>
                      <a:rPr lang="en-GB" sz="1800" i="1">
                        <a:latin typeface="Cambria Math" panose="02040503050406030204" pitchFamily="18" charset="0"/>
                      </a:rPr>
                      <m:t>    (</m:t>
                    </m:r>
                    <m:r>
                      <a:rPr lang="en-GB" sz="1800" i="1">
                        <a:latin typeface="Cambria Math" panose="02040503050406030204" pitchFamily="18" charset="0"/>
                      </a:rPr>
                      <m:t>𝑥</m:t>
                    </m:r>
                    <m:r>
                      <a:rPr lang="en-GB" sz="1800" i="1">
                        <a:latin typeface="Cambria Math" panose="02040503050406030204" pitchFamily="18" charset="0"/>
                      </a:rPr>
                      <m:t>∈</m:t>
                    </m:r>
                    <m:sSup>
                      <m:sSupPr>
                        <m:ctrlPr>
                          <a:rPr lang="en-US" sz="1800" i="1">
                            <a:latin typeface="Cambria Math" panose="02040503050406030204" pitchFamily="18" charset="0"/>
                          </a:rPr>
                        </m:ctrlPr>
                      </m:sSupPr>
                      <m:e>
                        <m:r>
                          <a:rPr lang="en-GB" sz="1800" i="1">
                            <a:latin typeface="Cambria Math" panose="02040503050406030204" pitchFamily="18" charset="0"/>
                          </a:rPr>
                          <m:t>𝑅</m:t>
                        </m:r>
                      </m:e>
                      <m:sup>
                        <m:r>
                          <a:rPr lang="en-GB" sz="1800" i="1">
                            <a:latin typeface="Cambria Math" panose="02040503050406030204" pitchFamily="18" charset="0"/>
                          </a:rPr>
                          <m:t>𝑛</m:t>
                        </m:r>
                      </m:sup>
                    </m:sSup>
                    <m:r>
                      <a:rPr lang="en-GB" sz="1800" i="1">
                        <a:latin typeface="Cambria Math" panose="02040503050406030204" pitchFamily="18" charset="0"/>
                      </a:rPr>
                      <m:t>)</m:t>
                    </m:r>
                  </m:oMath>
                </a14:m>
                <a:endParaRPr lang="en-US" sz="1800" dirty="0" smtClean="0"/>
              </a:p>
              <a:p>
                <a:pPr lvl="8" algn="just">
                  <a:buClr>
                    <a:schemeClr val="bg1"/>
                  </a:buClr>
                  <a:buSzPct val="85000"/>
                  <a:buFont typeface="Arial" panose="020B0604020202020204" pitchFamily="34" charset="0"/>
                  <a:buChar char="•"/>
                </a:pPr>
                <a:r>
                  <a:rPr lang="en-US" sz="1800" dirty="0" smtClean="0"/>
                  <a:t>S t: </a:t>
                </a:r>
                <a14:m>
                  <m:oMath xmlns:m="http://schemas.openxmlformats.org/officeDocument/2006/math">
                    <m:sSub>
                      <m:sSubPr>
                        <m:ctrlPr>
                          <a:rPr lang="en-US" sz="1800" i="1">
                            <a:latin typeface="Cambria Math" panose="02040503050406030204" pitchFamily="18" charset="0"/>
                          </a:rPr>
                        </m:ctrlPr>
                      </m:sSubPr>
                      <m:e>
                        <m:r>
                          <a:rPr lang="en-GB" sz="1800" i="1">
                            <a:latin typeface="Cambria Math" panose="02040503050406030204" pitchFamily="18" charset="0"/>
                          </a:rPr>
                          <m:t>𝑓</m:t>
                        </m:r>
                      </m:e>
                      <m:sub>
                        <m:r>
                          <a:rPr lang="en-GB" sz="1800" i="1">
                            <a:latin typeface="Cambria Math" panose="02040503050406030204" pitchFamily="18" charset="0"/>
                          </a:rPr>
                          <m:t>𝑖</m:t>
                        </m:r>
                      </m:sub>
                    </m:sSub>
                    <m:d>
                      <m:dPr>
                        <m:ctrlPr>
                          <a:rPr lang="en-US" sz="1800" i="1">
                            <a:latin typeface="Cambria Math" panose="02040503050406030204" pitchFamily="18" charset="0"/>
                          </a:rPr>
                        </m:ctrlPr>
                      </m:dPr>
                      <m:e>
                        <m:r>
                          <a:rPr lang="en-GB" sz="1800" i="1">
                            <a:latin typeface="Cambria Math" panose="02040503050406030204" pitchFamily="18" charset="0"/>
                          </a:rPr>
                          <m:t>𝑥</m:t>
                        </m:r>
                      </m:e>
                    </m:d>
                    <m:r>
                      <a:rPr lang="en-GB" sz="1800" i="1">
                        <a:latin typeface="Cambria Math" panose="02040503050406030204" pitchFamily="18" charset="0"/>
                      </a:rPr>
                      <m:t> ≤ </m:t>
                    </m:r>
                    <m:acc>
                      <m:accPr>
                        <m:chr m:val="̂"/>
                        <m:ctrlPr>
                          <a:rPr lang="en-US" sz="1800" i="1">
                            <a:latin typeface="Cambria Math" panose="02040503050406030204" pitchFamily="18" charset="0"/>
                          </a:rPr>
                        </m:ctrlPr>
                      </m:accPr>
                      <m:e>
                        <m:sSub>
                          <m:sSubPr>
                            <m:ctrlPr>
                              <a:rPr lang="en-US" sz="1800" i="1">
                                <a:latin typeface="Cambria Math" panose="02040503050406030204" pitchFamily="18" charset="0"/>
                              </a:rPr>
                            </m:ctrlPr>
                          </m:sSubPr>
                          <m:e>
                            <m:r>
                              <a:rPr lang="en-GB" sz="1800" i="1">
                                <a:latin typeface="Cambria Math" panose="02040503050406030204" pitchFamily="18" charset="0"/>
                              </a:rPr>
                              <m:t>𝑓</m:t>
                            </m:r>
                          </m:e>
                          <m:sub>
                            <m:r>
                              <a:rPr lang="en-GB" sz="1800" i="1">
                                <a:latin typeface="Cambria Math" panose="02040503050406030204" pitchFamily="18" charset="0"/>
                              </a:rPr>
                              <m:t>𝑖</m:t>
                            </m:r>
                          </m:sub>
                        </m:sSub>
                      </m:e>
                    </m:acc>
                    <m:r>
                      <a:rPr lang="en-GB" sz="1800" i="1">
                        <a:latin typeface="Cambria Math" panose="02040503050406030204" pitchFamily="18" charset="0"/>
                      </a:rPr>
                      <m:t>   </m:t>
                    </m:r>
                    <m:r>
                      <a:rPr lang="en-GB" sz="1800" i="1">
                        <a:latin typeface="Cambria Math" panose="02040503050406030204" pitchFamily="18" charset="0"/>
                      </a:rPr>
                      <m:t>𝑓𝑜𝑟</m:t>
                    </m:r>
                    <m:r>
                      <a:rPr lang="en-GB" sz="1800" i="1">
                        <a:latin typeface="Cambria Math" panose="02040503050406030204" pitchFamily="18" charset="0"/>
                      </a:rPr>
                      <m:t> </m:t>
                    </m:r>
                    <m:r>
                      <a:rPr lang="en-GB" sz="1800" i="1">
                        <a:latin typeface="Cambria Math" panose="02040503050406030204" pitchFamily="18" charset="0"/>
                      </a:rPr>
                      <m:t>𝑖</m:t>
                    </m:r>
                    <m:r>
                      <a:rPr lang="en-GB" sz="1800" i="1">
                        <a:latin typeface="Cambria Math" panose="02040503050406030204" pitchFamily="18" charset="0"/>
                      </a:rPr>
                      <m:t>=1,……,</m:t>
                    </m:r>
                    <m:r>
                      <a:rPr lang="en-GB" sz="1800" i="1">
                        <a:latin typeface="Cambria Math" panose="02040503050406030204" pitchFamily="18" charset="0"/>
                      </a:rPr>
                      <m:t>𝑚</m:t>
                    </m:r>
                  </m:oMath>
                </a14:m>
                <a:endParaRPr lang="en-US" sz="1800" dirty="0" smtClean="0"/>
              </a:p>
              <a:p>
                <a:pPr lvl="8" algn="just">
                  <a:buClr>
                    <a:schemeClr val="bg1"/>
                  </a:buClr>
                  <a:buSzPct val="85000"/>
                  <a:buFont typeface="Arial" panose="020B0604020202020204" pitchFamily="34" charset="0"/>
                  <a:buChar char="•"/>
                </a:pPr>
                <a14:m>
                  <m:oMath xmlns:m="http://schemas.openxmlformats.org/officeDocument/2006/math">
                    <m:sSub>
                      <m:sSubPr>
                        <m:ctrlPr>
                          <a:rPr lang="en-US" sz="1800" i="1">
                            <a:latin typeface="Cambria Math" panose="02040503050406030204" pitchFamily="18" charset="0"/>
                          </a:rPr>
                        </m:ctrlPr>
                      </m:sSubPr>
                      <m:e>
                        <m:bar>
                          <m:barPr>
                            <m:ctrlPr>
                              <a:rPr lang="en-US" sz="1800" i="1">
                                <a:latin typeface="Cambria Math" panose="02040503050406030204" pitchFamily="18" charset="0"/>
                              </a:rPr>
                            </m:ctrlPr>
                          </m:barPr>
                          <m:e>
                            <m:r>
                              <a:rPr lang="en-GB" sz="1800" i="1">
                                <a:latin typeface="Cambria Math" panose="02040503050406030204" pitchFamily="18" charset="0"/>
                              </a:rPr>
                              <m:t>𝑥</m:t>
                            </m:r>
                          </m:e>
                        </m:bar>
                      </m:e>
                      <m:sub>
                        <m:r>
                          <a:rPr lang="en-GB" sz="1800" i="1">
                            <a:latin typeface="Cambria Math" panose="02040503050406030204" pitchFamily="18" charset="0"/>
                          </a:rPr>
                          <m:t>𝑗</m:t>
                        </m:r>
                      </m:sub>
                    </m:sSub>
                    <m:r>
                      <a:rPr lang="en-GB" sz="1800" i="1">
                        <a:latin typeface="Cambria Math" panose="02040503050406030204" pitchFamily="18" charset="0"/>
                      </a:rPr>
                      <m:t>≤</m:t>
                    </m:r>
                    <m:sSub>
                      <m:sSubPr>
                        <m:ctrlPr>
                          <a:rPr lang="en-US" sz="1800" i="1">
                            <a:latin typeface="Cambria Math" panose="02040503050406030204" pitchFamily="18" charset="0"/>
                          </a:rPr>
                        </m:ctrlPr>
                      </m:sSubPr>
                      <m:e>
                        <m:r>
                          <a:rPr lang="en-GB" sz="1800" i="1">
                            <a:latin typeface="Cambria Math" panose="02040503050406030204" pitchFamily="18" charset="0"/>
                          </a:rPr>
                          <m:t>𝑥</m:t>
                        </m:r>
                      </m:e>
                      <m:sub>
                        <m:r>
                          <a:rPr lang="en-GB" sz="1800" i="1">
                            <a:latin typeface="Cambria Math" panose="02040503050406030204" pitchFamily="18" charset="0"/>
                          </a:rPr>
                          <m:t>𝑗</m:t>
                        </m:r>
                      </m:sub>
                    </m:sSub>
                    <m:r>
                      <a:rPr lang="en-GB" sz="1800" i="1">
                        <a:latin typeface="Cambria Math" panose="02040503050406030204" pitchFamily="18" charset="0"/>
                      </a:rPr>
                      <m:t>≤  </m:t>
                    </m:r>
                    <m:sSub>
                      <m:sSubPr>
                        <m:ctrlPr>
                          <a:rPr lang="en-US" sz="1800" i="1">
                            <a:latin typeface="Cambria Math" panose="02040503050406030204" pitchFamily="18" charset="0"/>
                          </a:rPr>
                        </m:ctrlPr>
                      </m:sSubPr>
                      <m:e>
                        <m:bar>
                          <m:barPr>
                            <m:pos m:val="top"/>
                            <m:ctrlPr>
                              <a:rPr lang="en-US" sz="1800" i="1">
                                <a:latin typeface="Cambria Math" panose="02040503050406030204" pitchFamily="18" charset="0"/>
                              </a:rPr>
                            </m:ctrlPr>
                          </m:barPr>
                          <m:e>
                            <m:r>
                              <a:rPr lang="en-GB" sz="1800" i="1">
                                <a:latin typeface="Cambria Math" panose="02040503050406030204" pitchFamily="18" charset="0"/>
                              </a:rPr>
                              <m:t>𝑥</m:t>
                            </m:r>
                          </m:e>
                        </m:bar>
                      </m:e>
                      <m:sub>
                        <m:r>
                          <a:rPr lang="en-GB" sz="1800" i="1">
                            <a:latin typeface="Cambria Math" panose="02040503050406030204" pitchFamily="18" charset="0"/>
                          </a:rPr>
                          <m:t>𝑗</m:t>
                        </m:r>
                      </m:sub>
                    </m:sSub>
                    <m:r>
                      <a:rPr lang="en-GB" sz="1800" i="1">
                        <a:latin typeface="Cambria Math" panose="02040503050406030204" pitchFamily="18" charset="0"/>
                      </a:rPr>
                      <m:t>  </m:t>
                    </m:r>
                    <m:r>
                      <a:rPr lang="en-GB" sz="1800" i="1">
                        <a:latin typeface="Cambria Math" panose="02040503050406030204" pitchFamily="18" charset="0"/>
                      </a:rPr>
                      <m:t>𝑓𝑜𝑟</m:t>
                    </m:r>
                    <m:r>
                      <a:rPr lang="en-GB" sz="1800" i="1">
                        <a:latin typeface="Cambria Math" panose="02040503050406030204" pitchFamily="18" charset="0"/>
                      </a:rPr>
                      <m:t> </m:t>
                    </m:r>
                    <m:r>
                      <a:rPr lang="en-GB" sz="1800" i="1">
                        <a:latin typeface="Cambria Math" panose="02040503050406030204" pitchFamily="18" charset="0"/>
                      </a:rPr>
                      <m:t>𝑗</m:t>
                    </m:r>
                    <m:r>
                      <a:rPr lang="en-GB" sz="1800" i="1">
                        <a:latin typeface="Cambria Math" panose="02040503050406030204" pitchFamily="18" charset="0"/>
                      </a:rPr>
                      <m:t>=1,……,</m:t>
                    </m:r>
                    <m:r>
                      <a:rPr lang="en-GB" sz="1800" i="1">
                        <a:latin typeface="Cambria Math" panose="02040503050406030204" pitchFamily="18" charset="0"/>
                      </a:rPr>
                      <m:t>𝑛</m:t>
                    </m:r>
                  </m:oMath>
                </a14:m>
                <a:endParaRPr lang="en-US" sz="18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44874" y="1314406"/>
                <a:ext cx="9304520" cy="5330234"/>
              </a:xfrm>
              <a:blipFill>
                <a:blip r:embed="rId2"/>
                <a:stretch>
                  <a:fillRect l="-851" r="-52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7FC9349-05DC-4C87-91CD-D7DD69225776}" type="slidenum">
              <a:rPr lang="en-US" smtClean="0"/>
              <a:t>7</a:t>
            </a:fld>
            <a:endParaRPr lang="en-US"/>
          </a:p>
        </p:txBody>
      </p:sp>
      <p:sp>
        <p:nvSpPr>
          <p:cNvPr id="5" name="Rectangle 4"/>
          <p:cNvSpPr/>
          <p:nvPr/>
        </p:nvSpPr>
        <p:spPr>
          <a:xfrm>
            <a:off x="544874" y="642544"/>
            <a:ext cx="3038011" cy="584775"/>
          </a:xfrm>
          <a:prstGeom prst="rect">
            <a:avLst/>
          </a:prstGeom>
        </p:spPr>
        <p:txBody>
          <a:bodyPr wrap="none">
            <a:spAutoFit/>
          </a:bodyPr>
          <a:lstStyle/>
          <a:p>
            <a:pPr marL="571500" indent="-571500">
              <a:buFont typeface="Wingdings" panose="05000000000000000000" pitchFamily="2" charset="2"/>
              <a:buChar char="Ø"/>
            </a:pPr>
            <a:r>
              <a:rPr lang="en-US" sz="3200" b="1" u="sng" dirty="0">
                <a:solidFill>
                  <a:srgbClr val="00B0F0"/>
                </a:solidFill>
              </a:rPr>
              <a:t>State of Art:</a:t>
            </a:r>
            <a:endParaRPr lang="en-US" sz="3200" dirty="0">
              <a:solidFill>
                <a:srgbClr val="00B0F0"/>
              </a:solidFill>
            </a:endParaRPr>
          </a:p>
        </p:txBody>
      </p:sp>
    </p:spTree>
    <p:extLst>
      <p:ext uri="{BB962C8B-B14F-4D97-AF65-F5344CB8AC3E}">
        <p14:creationId xmlns:p14="http://schemas.microsoft.com/office/powerpoint/2010/main" val="3483843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4874" y="1772009"/>
            <a:ext cx="8686212" cy="4649407"/>
          </a:xfrm>
        </p:spPr>
        <p:txBody>
          <a:bodyPr>
            <a:normAutofit/>
          </a:bodyPr>
          <a:lstStyle/>
          <a:p>
            <a:pPr marL="285750" lvl="1">
              <a:buClr>
                <a:schemeClr val="bg1"/>
              </a:buClr>
              <a:buSzPct val="85000"/>
              <a:buFont typeface="Arial" panose="020B0604020202020204" pitchFamily="34" charset="0"/>
              <a:buChar char="•"/>
            </a:pPr>
            <a:r>
              <a:rPr lang="en-US" sz="2800" u="sng" dirty="0"/>
              <a:t>Generalized Geometry </a:t>
            </a:r>
            <a:r>
              <a:rPr lang="en-US" sz="2800" u="sng" dirty="0" smtClean="0"/>
              <a:t>Projection(GGP)</a:t>
            </a:r>
            <a:endParaRPr lang="en-US" sz="2800" u="sng" dirty="0"/>
          </a:p>
          <a:p>
            <a:pPr marL="685800" lvl="2">
              <a:buClr>
                <a:schemeClr val="bg1"/>
              </a:buClr>
              <a:buSzPct val="85000"/>
              <a:buFont typeface="Arial" panose="020B0604020202020204" pitchFamily="34" charset="0"/>
              <a:buChar char="•"/>
            </a:pPr>
            <a:r>
              <a:rPr lang="en-US" sz="1800" dirty="0" smtClean="0"/>
              <a:t>Components </a:t>
            </a:r>
            <a:r>
              <a:rPr lang="en-US" sz="1800" dirty="0" smtClean="0"/>
              <a:t>considered changes size, position and orientations.</a:t>
            </a:r>
          </a:p>
          <a:p>
            <a:pPr marL="685800" lvl="2">
              <a:buClr>
                <a:schemeClr val="bg1"/>
              </a:buClr>
              <a:buSzPct val="85000"/>
              <a:buFont typeface="Arial" panose="020B0604020202020204" pitchFamily="34" charset="0"/>
              <a:buChar char="•"/>
            </a:pPr>
            <a:r>
              <a:rPr lang="en-US" sz="1800" dirty="0" smtClean="0"/>
              <a:t>3 main methodologies used are GP, MMC and MNA.</a:t>
            </a:r>
          </a:p>
          <a:p>
            <a:pPr marL="685800" lvl="2">
              <a:buClr>
                <a:schemeClr val="bg1"/>
              </a:buClr>
              <a:buSzPct val="85000"/>
              <a:buFont typeface="Arial" panose="020B0604020202020204" pitchFamily="34" charset="0"/>
              <a:buChar char="•"/>
            </a:pPr>
            <a:r>
              <a:rPr lang="en-US" sz="1800" dirty="0" smtClean="0"/>
              <a:t>A single process is formulated theoretically which considers all the above techniques.</a:t>
            </a:r>
            <a:endParaRPr lang="en-US" sz="1800" dirty="0"/>
          </a:p>
          <a:p>
            <a:pPr marL="685800" lvl="2">
              <a:buClr>
                <a:schemeClr val="bg1"/>
              </a:buClr>
              <a:buSzPct val="85000"/>
              <a:buFont typeface="Arial" panose="020B0604020202020204" pitchFamily="34" charset="0"/>
              <a:buChar char="•"/>
            </a:pPr>
            <a:r>
              <a:rPr lang="en-US" sz="1800" dirty="0" smtClean="0"/>
              <a:t>Generalized Geometry Projection is proposed for geometric feature based topology optimization</a:t>
            </a:r>
            <a:r>
              <a:rPr lang="en-US" sz="1900" dirty="0" smtClean="0"/>
              <a:t>.</a:t>
            </a:r>
            <a:r>
              <a:rPr lang="en-US" sz="1900" dirty="0"/>
              <a:t> </a:t>
            </a:r>
            <a:r>
              <a:rPr lang="en-US" sz="1500" dirty="0"/>
              <a:t>[</a:t>
            </a:r>
            <a:r>
              <a:rPr lang="en-US" sz="1500" dirty="0" err="1"/>
              <a:t>Coniglio</a:t>
            </a:r>
            <a:r>
              <a:rPr lang="en-US" sz="1500" dirty="0"/>
              <a:t> et al,2019</a:t>
            </a:r>
            <a:r>
              <a:rPr lang="en-US" sz="1500" dirty="0" smtClean="0"/>
              <a:t>]</a:t>
            </a:r>
            <a:endParaRPr lang="en-US" sz="1500" dirty="0"/>
          </a:p>
        </p:txBody>
      </p:sp>
      <p:sp>
        <p:nvSpPr>
          <p:cNvPr id="4" name="Slide Number Placeholder 3"/>
          <p:cNvSpPr>
            <a:spLocks noGrp="1"/>
          </p:cNvSpPr>
          <p:nvPr>
            <p:ph type="sldNum" sz="quarter" idx="12"/>
          </p:nvPr>
        </p:nvSpPr>
        <p:spPr/>
        <p:txBody>
          <a:bodyPr/>
          <a:lstStyle/>
          <a:p>
            <a:fld id="{F7FC9349-05DC-4C87-91CD-D7DD69225776}" type="slidenum">
              <a:rPr lang="en-US" smtClean="0"/>
              <a:t>8</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2480" y="1666726"/>
            <a:ext cx="2210548" cy="2024847"/>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2480" y="3957711"/>
            <a:ext cx="2399552" cy="2024847"/>
          </a:xfrm>
          <a:prstGeom prst="rect">
            <a:avLst/>
          </a:prstGeom>
        </p:spPr>
      </p:pic>
      <p:sp>
        <p:nvSpPr>
          <p:cNvPr id="9" name="TextBox 8"/>
          <p:cNvSpPr txBox="1"/>
          <p:nvPr/>
        </p:nvSpPr>
        <p:spPr>
          <a:xfrm>
            <a:off x="5945370" y="4970134"/>
            <a:ext cx="2838993" cy="646331"/>
          </a:xfrm>
          <a:prstGeom prst="rect">
            <a:avLst/>
          </a:prstGeom>
          <a:noFill/>
        </p:spPr>
        <p:txBody>
          <a:bodyPr wrap="square" rtlCol="0">
            <a:spAutoFit/>
          </a:bodyPr>
          <a:lstStyle/>
          <a:p>
            <a:pPr algn="just"/>
            <a:r>
              <a:rPr lang="en-US" dirty="0" smtClean="0">
                <a:solidFill>
                  <a:schemeClr val="bg1"/>
                </a:solidFill>
              </a:rPr>
              <a:t>Geometric parameters of the component</a:t>
            </a:r>
            <a:endParaRPr lang="en-US" dirty="0">
              <a:solidFill>
                <a:schemeClr val="bg1"/>
              </a:solidFill>
            </a:endParaRPr>
          </a:p>
        </p:txBody>
      </p:sp>
      <p:sp>
        <p:nvSpPr>
          <p:cNvPr id="11" name="Rectangle 10"/>
          <p:cNvSpPr/>
          <p:nvPr/>
        </p:nvSpPr>
        <p:spPr>
          <a:xfrm>
            <a:off x="544874" y="295729"/>
            <a:ext cx="3038011" cy="584775"/>
          </a:xfrm>
          <a:prstGeom prst="rect">
            <a:avLst/>
          </a:prstGeom>
        </p:spPr>
        <p:txBody>
          <a:bodyPr wrap="none">
            <a:spAutoFit/>
          </a:bodyPr>
          <a:lstStyle/>
          <a:p>
            <a:pPr marL="571500" indent="-571500">
              <a:buFont typeface="Wingdings" panose="05000000000000000000" pitchFamily="2" charset="2"/>
              <a:buChar char="Ø"/>
            </a:pPr>
            <a:r>
              <a:rPr lang="en-US" sz="3200" b="1" u="sng" dirty="0">
                <a:solidFill>
                  <a:srgbClr val="00B0F0"/>
                </a:solidFill>
              </a:rPr>
              <a:t>State of Art:</a:t>
            </a:r>
            <a:endParaRPr lang="en-US" sz="3200" dirty="0">
              <a:solidFill>
                <a:srgbClr val="00B0F0"/>
              </a:solidFill>
            </a:endParaRPr>
          </a:p>
        </p:txBody>
      </p:sp>
      <p:sp>
        <p:nvSpPr>
          <p:cNvPr id="2" name="Right Arrow 1"/>
          <p:cNvSpPr/>
          <p:nvPr/>
        </p:nvSpPr>
        <p:spPr>
          <a:xfrm>
            <a:off x="8978537" y="5190309"/>
            <a:ext cx="391886" cy="2525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8776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88416" y="1063416"/>
                <a:ext cx="7440887" cy="5164182"/>
              </a:xfrm>
            </p:spPr>
            <p:txBody>
              <a:bodyPr>
                <a:normAutofit/>
              </a:bodyPr>
              <a:lstStyle/>
              <a:p>
                <a:pPr marL="285750" lvl="1">
                  <a:buClr>
                    <a:schemeClr val="bg1"/>
                  </a:buClr>
                  <a:buSzPct val="85000"/>
                  <a:buFont typeface="Arial" panose="020B0604020202020204" pitchFamily="34" charset="0"/>
                  <a:buChar char="•"/>
                </a:pPr>
                <a:r>
                  <a:rPr lang="en-US" dirty="0" smtClean="0"/>
                  <a:t>Classical equation which minimizes the compliance of the structure is considered</a:t>
                </a:r>
              </a:p>
              <a:p>
                <a:pPr marL="685800" lvl="2" algn="ctr">
                  <a:buClr>
                    <a:schemeClr val="bg1"/>
                  </a:buClr>
                  <a:buSzPct val="8500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𝑚𝑖𝑛</m:t>
                        </m:r>
                      </m:e>
                      <m: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ub>
                    </m:sSub>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e>
                      <m:sup>
                        <m:r>
                          <a:rPr lang="en-US" b="0" i="1" smtClean="0">
                            <a:latin typeface="Cambria Math" panose="02040503050406030204" pitchFamily="18" charset="0"/>
                          </a:rPr>
                          <m:t>𝑇</m:t>
                        </m:r>
                      </m:sup>
                    </m:sSup>
                  </m:oMath>
                </a14:m>
                <a:r>
                  <a:rPr lang="en-US" dirty="0" smtClean="0"/>
                  <a:t>{F}</a:t>
                </a:r>
              </a:p>
              <a:p>
                <a:pPr marL="685800" lvl="2" algn="ctr">
                  <a:buClr>
                    <a:schemeClr val="bg1"/>
                  </a:buClr>
                  <a:buSzPct val="85000"/>
                  <a:buFont typeface="Arial" panose="020B0604020202020204" pitchFamily="34" charset="0"/>
                  <a:buChar char="•"/>
                </a:pPr>
                <a:r>
                  <a:rPr lang="en-US" dirty="0" err="1" smtClean="0"/>
                  <a:t>S.t.</a:t>
                </a:r>
                <a:r>
                  <a:rPr lang="en-US" dirty="0" smtClean="0"/>
                  <a:t>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𝑒</m:t>
                            </m:r>
                            <m:r>
                              <a:rPr lang="en-US" i="1">
                                <a:latin typeface="Cambria Math" panose="02040503050406030204" pitchFamily="18" charset="0"/>
                              </a:rPr>
                              <m:t>𝑙</m:t>
                            </m:r>
                            <m:r>
                              <a:rPr lang="en-US" i="1">
                                <a:latin typeface="Cambria Math" panose="02040503050406030204" pitchFamily="18" charset="0"/>
                              </a:rPr>
                              <m:t>=1</m:t>
                            </m:r>
                          </m:sub>
                          <m:sup>
                            <m:r>
                              <a:rPr lang="en-US" i="1">
                                <a:latin typeface="Cambria Math" panose="02040503050406030204" pitchFamily="18" charset="0"/>
                              </a:rPr>
                              <m:t>𝑁</m:t>
                            </m:r>
                          </m:sup>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𝜌</m:t>
                                </m:r>
                              </m:e>
                              <m:sup>
                                <m:r>
                                  <a:rPr lang="en-US" i="1">
                                    <a:latin typeface="Cambria Math" panose="02040503050406030204" pitchFamily="18" charset="0"/>
                                  </a:rPr>
                                  <m:t>𝑒𝑙</m:t>
                                </m:r>
                              </m:sup>
                            </m:sSup>
                          </m:e>
                        </m:nary>
                      </m:num>
                      <m:den>
                        <m:r>
                          <a:rPr lang="en-US" b="0" i="1" smtClean="0">
                            <a:latin typeface="Cambria Math" panose="02040503050406030204" pitchFamily="18" charset="0"/>
                          </a:rPr>
                          <m:t>𝑁</m:t>
                        </m:r>
                      </m:den>
                    </m:f>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0</m:t>
                        </m:r>
                      </m:sub>
                    </m:sSub>
                  </m:oMath>
                </a14:m>
                <a:r>
                  <a:rPr lang="en-US" b="0" dirty="0" smtClean="0">
                    <a:ea typeface="Cambria Math" panose="02040503050406030204" pitchFamily="18" charset="0"/>
                  </a:rPr>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0</m:t>
                        </m:r>
                      </m:sub>
                    </m:sSub>
                  </m:oMath>
                </a14:m>
                <a:r>
                  <a:rPr lang="en-US" b="0" dirty="0" smtClean="0">
                    <a:ea typeface="Cambria Math" panose="02040503050406030204" pitchFamily="18" charset="0"/>
                  </a:rPr>
                  <a:t> is the max. volume fraction</a:t>
                </a:r>
              </a:p>
              <a:p>
                <a:pPr marL="685800" lvl="2" algn="ctr">
                  <a:buClr>
                    <a:schemeClr val="bg1"/>
                  </a:buClr>
                  <a:buSzPct val="85000"/>
                  <a:buFont typeface="Arial" panose="020B0604020202020204" pitchFamily="34" charset="0"/>
                  <a:buChar char="•"/>
                </a:pP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𝑏</m:t>
                            </m:r>
                          </m:sub>
                        </m:sSub>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𝑏</m:t>
                        </m:r>
                      </m:sub>
                    </m:sSub>
                    <m:r>
                      <a:rPr lang="en-US" b="0" i="1" smtClean="0">
                        <a:latin typeface="Cambria Math" panose="02040503050406030204" pitchFamily="18" charset="0"/>
                        <a:ea typeface="Cambria Math" panose="02040503050406030204" pitchFamily="18" charset="0"/>
                      </a:rPr>
                      <m:t>}</m:t>
                    </m:r>
                  </m:oMath>
                </a14:m>
                <a:r>
                  <a:rPr lang="en-US" dirty="0" smtClean="0"/>
                  <a:t>,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𝑏</m:t>
                            </m:r>
                          </m:sub>
                        </m:sSub>
                      </m:e>
                    </m:d>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𝑏</m:t>
                        </m:r>
                      </m:sub>
                    </m:sSub>
                    <m:r>
                      <a:rPr lang="en-US" i="1">
                        <a:latin typeface="Cambria Math" panose="02040503050406030204" pitchFamily="18" charset="0"/>
                        <a:ea typeface="Cambria Math" panose="02040503050406030204" pitchFamily="18" charset="0"/>
                      </a:rPr>
                      <m:t>}</m:t>
                    </m:r>
                  </m:oMath>
                </a14:m>
                <a:r>
                  <a:rPr lang="en-US" dirty="0" smtClean="0"/>
                  <a:t> are the lower and upper bounds.</a:t>
                </a:r>
                <a:endParaRPr lang="en-US" dirty="0"/>
              </a:p>
              <a:p>
                <a:pPr marL="285750" lvl="1">
                  <a:buClr>
                    <a:schemeClr val="bg1"/>
                  </a:buClr>
                  <a:buSzPct val="85000"/>
                  <a:buFont typeface="Arial" panose="020B0604020202020204" pitchFamily="34" charset="0"/>
                  <a:buChar char="•"/>
                </a:pPr>
                <a:r>
                  <a:rPr lang="en-US" dirty="0" smtClean="0"/>
                  <a:t>In MMC, Topology Description Function(TDF) is used from the level set method, where it is positive inside the occupied area, 0 on the boundary and negative outside.</a:t>
                </a:r>
              </a:p>
              <a:p>
                <a:pPr marL="685800" lvl="2" algn="ctr">
                  <a:buClr>
                    <a:schemeClr val="bg1"/>
                  </a:buClr>
                  <a:buSzPct val="85000"/>
                  <a:buFont typeface="Arial" panose="020B0604020202020204" pitchFamily="34" charset="0"/>
                  <a:buChar char="•"/>
                </a:pPr>
                <a:r>
                  <a:rPr lang="en-US" dirty="0" smtClean="0"/>
                  <a:t>TDF </a:t>
                </a:r>
                <a:r>
                  <a:rPr lang="en-US" dirty="0" smtClean="0"/>
                  <a:t>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=1− </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4</m:t>
                                    </m:r>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h</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den>
                            </m:f>
                          </m:e>
                        </m:d>
                      </m:e>
                      <m:sup>
                        <m:r>
                          <a:rPr lang="en-US" b="0" i="1" smtClean="0">
                            <a:latin typeface="Cambria Math" panose="02040503050406030204" pitchFamily="18" charset="0"/>
                            <a:ea typeface="Cambria Math" panose="02040503050406030204" pitchFamily="18" charset="0"/>
                          </a:rPr>
                          <m:t>𝛼</m:t>
                        </m:r>
                      </m:sup>
                    </m:sSup>
                    <m:r>
                      <a:rPr lang="en-US" b="0" i="1" smtClean="0">
                        <a:latin typeface="Cambria Math" panose="02040503050406030204" pitchFamily="18" charset="0"/>
                      </a:rPr>
                      <m:t>𝑤𝑖𝑡h</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≥1</m:t>
                    </m:r>
                  </m:oMath>
                </a14:m>
                <a:endParaRPr lang="en-US" b="0" i="1" dirty="0" smtClean="0">
                  <a:latin typeface="Cambria Math" panose="02040503050406030204" pitchFamily="18" charset="0"/>
                  <a:ea typeface="Cambria Math" panose="02040503050406030204" pitchFamily="18" charset="0"/>
                </a:endParaRPr>
              </a:p>
              <a:p>
                <a:pPr marL="285750" lvl="1" algn="ctr">
                  <a:buClr>
                    <a:schemeClr val="bg1"/>
                  </a:buClr>
                  <a:buSzPct val="85000"/>
                  <a:buFont typeface="Arial" panose="020B0604020202020204" pitchFamily="34" charset="0"/>
                  <a:buChar char="•"/>
                </a:pP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𝐷</m:t>
                        </m:r>
                      </m:e>
                      <m:sub>
                        <m:r>
                          <a:rPr lang="en-US" i="1">
                            <a:latin typeface="Cambria Math" panose="02040503050406030204" pitchFamily="18" charset="0"/>
                          </a:rPr>
                          <m:t>𝑔</m:t>
                        </m:r>
                      </m:sub>
                      <m:sup>
                        <m:r>
                          <a:rPr lang="en-US" i="1">
                            <a:latin typeface="Cambria Math" panose="02040503050406030204" pitchFamily="18" charset="0"/>
                          </a:rPr>
                          <m:t>𝑀𝑀𝐶</m:t>
                        </m:r>
                      </m:sup>
                    </m:sSubSup>
                    <m:r>
                      <a:rPr lang="en-US" i="1">
                        <a:latin typeface="Cambria Math" panose="02040503050406030204" pitchFamily="18" charset="0"/>
                      </a:rPr>
                      <m:t>= </m:t>
                    </m:r>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𝑔</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2</m:t>
                            </m:r>
                          </m:den>
                        </m:f>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𝜖</m:t>
                                </m:r>
                              </m:e>
                            </m:d>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𝛼</m:t>
                                </m:r>
                              </m:den>
                            </m:f>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2</m:t>
                            </m:r>
                          </m:den>
                        </m:f>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𝜖</m:t>
                                </m:r>
                              </m:e>
                            </m:d>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𝛼</m:t>
                                </m:r>
                              </m:den>
                            </m:f>
                          </m:sup>
                        </m:sSup>
                      </m:e>
                    </m:d>
                  </m:oMath>
                </a14:m>
                <a:endParaRPr lang="en-US" i="1" dirty="0" smtClean="0">
                  <a:latin typeface="Cambria Math" panose="02040503050406030204" pitchFamily="18" charset="0"/>
                  <a:ea typeface="Cambria Math" panose="02040503050406030204" pitchFamily="18" charset="0"/>
                </a:endParaRPr>
              </a:p>
              <a:p>
                <a:pPr marL="285750" lvl="1" algn="ctr">
                  <a:buClr>
                    <a:schemeClr val="bg1"/>
                  </a:buClr>
                  <a:buSzPct val="85000"/>
                  <a:buFont typeface="Arial" panose="020B0604020202020204" pitchFamily="34" charset="0"/>
                  <a:buChar char="•"/>
                </a:pP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𝑔</m:t>
                        </m:r>
                      </m:sub>
                      <m:sup>
                        <m:r>
                          <a:rPr lang="en-US" i="1">
                            <a:latin typeface="Cambria Math" panose="02040503050406030204" pitchFamily="18" charset="0"/>
                          </a:rPr>
                          <m:t>𝑀𝑀𝐶</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2</m:t>
                        </m:r>
                      </m:den>
                    </m:f>
                    <m:sSup>
                      <m:sSupPr>
                        <m:ctrlPr>
                          <a:rPr lang="en-US" i="1">
                            <a:latin typeface="Cambria Math" panose="02040503050406030204" pitchFamily="18" charset="0"/>
                          </a:rPr>
                        </m:ctrlPr>
                      </m:sSupPr>
                      <m:e>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𝜖</m:t>
                            </m:r>
                          </m:e>
                        </m:d>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𝛼</m:t>
                            </m:r>
                          </m:den>
                        </m:f>
                      </m:sup>
                    </m:sSup>
                    <m:r>
                      <a:rPr lang="en-US" i="1">
                        <a:latin typeface="Cambria Math" panose="02040503050406030204" pitchFamily="18" charset="0"/>
                        <a:ea typeface="Cambria Math" panose="02040503050406030204" pitchFamily="18" charset="0"/>
                      </a:rPr>
                      <m:t> −</m:t>
                    </m:r>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𝜖</m:t>
                            </m:r>
                          </m:e>
                        </m:d>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𝛼</m:t>
                            </m:r>
                          </m:den>
                        </m:f>
                      </m:sup>
                    </m:sSup>
                    <m:r>
                      <a:rPr lang="en-US" i="1">
                        <a:latin typeface="Cambria Math" panose="02040503050406030204" pitchFamily="18" charset="0"/>
                        <a:ea typeface="Cambria Math" panose="02040503050406030204" pitchFamily="18" charset="0"/>
                      </a:rPr>
                      <m:t>]</m:t>
                    </m:r>
                  </m:oMath>
                </a14:m>
                <a:endParaRPr lang="en-US" dirty="0"/>
              </a:p>
              <a:p>
                <a:pPr marL="285750" lvl="1">
                  <a:buClr>
                    <a:schemeClr val="bg1"/>
                  </a:buClr>
                  <a:buSzPct val="85000"/>
                  <a:buFont typeface="Arial" panose="020B0604020202020204" pitchFamily="34" charset="0"/>
                  <a:buChar char="•"/>
                </a:pPr>
                <a:endParaRPr lang="en-US" sz="21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88416" y="1063416"/>
                <a:ext cx="7440887" cy="5164182"/>
              </a:xfrm>
              <a:blipFill>
                <a:blip r:embed="rId2"/>
                <a:stretch>
                  <a:fillRect l="-328" t="-590" r="-49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7FC9349-05DC-4C87-91CD-D7DD69225776}" type="slidenum">
              <a:rPr lang="en-US" smtClean="0"/>
              <a:t>9</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2771" y="1662748"/>
            <a:ext cx="2871761" cy="2630578"/>
          </a:xfrm>
          <a:prstGeom prst="rect">
            <a:avLst/>
          </a:prstGeom>
        </p:spPr>
      </p:pic>
      <p:sp>
        <p:nvSpPr>
          <p:cNvPr id="9" name="TextBox 8"/>
          <p:cNvSpPr txBox="1"/>
          <p:nvPr/>
        </p:nvSpPr>
        <p:spPr>
          <a:xfrm>
            <a:off x="8542771" y="4436367"/>
            <a:ext cx="2769326" cy="646331"/>
          </a:xfrm>
          <a:prstGeom prst="rect">
            <a:avLst/>
          </a:prstGeom>
          <a:noFill/>
        </p:spPr>
        <p:txBody>
          <a:bodyPr wrap="square" rtlCol="0">
            <a:spAutoFit/>
          </a:bodyPr>
          <a:lstStyle/>
          <a:p>
            <a:r>
              <a:rPr lang="en-US" dirty="0">
                <a:solidFill>
                  <a:schemeClr val="bg1"/>
                </a:solidFill>
              </a:rPr>
              <a:t>Contour plot of generic component</a:t>
            </a:r>
            <a:endParaRPr lang="en-US" dirty="0">
              <a:solidFill>
                <a:schemeClr val="bg1"/>
              </a:solidFill>
            </a:endParaRPr>
          </a:p>
        </p:txBody>
      </p:sp>
    </p:spTree>
    <p:extLst>
      <p:ext uri="{BB962C8B-B14F-4D97-AF65-F5344CB8AC3E}">
        <p14:creationId xmlns:p14="http://schemas.microsoft.com/office/powerpoint/2010/main" val="26554458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7908</TotalTime>
  <Words>1677</Words>
  <Application>Microsoft Office PowerPoint</Application>
  <PresentationFormat>Widescreen</PresentationFormat>
  <Paragraphs>231</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Cambria Math</vt:lpstr>
      <vt:lpstr>Century Gothic</vt:lpstr>
      <vt:lpstr>Wingdings</vt:lpstr>
      <vt:lpstr>Wingdings 3</vt:lpstr>
      <vt:lpstr>Ion</vt:lpstr>
      <vt:lpstr>Masters of Aerospace Engineering Research Project</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statement:</vt:lpstr>
      <vt:lpstr>Problem statement:</vt:lpstr>
      <vt:lpstr>Finite element analysis:</vt:lpstr>
      <vt:lpstr>PowerPoint Presentation</vt:lpstr>
      <vt:lpstr>PowerPoint Presentation</vt:lpstr>
      <vt:lpstr>PowerPoint Presentation</vt:lpstr>
      <vt:lpstr>Results</vt:lpstr>
      <vt:lpstr>Results: Variation of BC and applied force</vt:lpstr>
      <vt:lpstr>Results: Variation of BC and applied force</vt:lpstr>
      <vt:lpstr>Results: Variation of BC and applied force</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Masters of Aerospace Engineering Research Project</dc:title>
  <dc:creator>Prajwal KH</dc:creator>
  <cp:lastModifiedBy>Prajwal KH</cp:lastModifiedBy>
  <cp:revision>194</cp:revision>
  <dcterms:created xsi:type="dcterms:W3CDTF">2019-04-02T16:49:17Z</dcterms:created>
  <dcterms:modified xsi:type="dcterms:W3CDTF">2020-03-30T19:16:47Z</dcterms:modified>
</cp:coreProperties>
</file>