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  <p:sldMasterId id="2147483771" r:id="rId2"/>
    <p:sldMasterId id="2147483786" r:id="rId3"/>
    <p:sldMasterId id="2147483808" r:id="rId4"/>
    <p:sldMasterId id="2147483814" r:id="rId5"/>
    <p:sldMasterId id="2147483801" r:id="rId6"/>
  </p:sldMasterIdLst>
  <p:notesMasterIdLst>
    <p:notesMasterId r:id="rId22"/>
  </p:notesMasterIdLst>
  <p:handoutMasterIdLst>
    <p:handoutMasterId r:id="rId23"/>
  </p:handoutMasterIdLst>
  <p:sldIdLst>
    <p:sldId id="300" r:id="rId7"/>
    <p:sldId id="304" r:id="rId8"/>
    <p:sldId id="306" r:id="rId9"/>
    <p:sldId id="321" r:id="rId10"/>
    <p:sldId id="308" r:id="rId11"/>
    <p:sldId id="322" r:id="rId12"/>
    <p:sldId id="309" r:id="rId13"/>
    <p:sldId id="319" r:id="rId14"/>
    <p:sldId id="323" r:id="rId15"/>
    <p:sldId id="324" r:id="rId16"/>
    <p:sldId id="326" r:id="rId17"/>
    <p:sldId id="325" r:id="rId18"/>
    <p:sldId id="317" r:id="rId19"/>
    <p:sldId id="318" r:id="rId20"/>
    <p:sldId id="275" r:id="rId21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464"/>
    <a:srgbClr val="9E9F9E"/>
    <a:srgbClr val="47432A"/>
    <a:srgbClr val="318738"/>
    <a:srgbClr val="84BF41"/>
    <a:srgbClr val="1FB09B"/>
    <a:srgbClr val="4B6362"/>
    <a:srgbClr val="94636A"/>
    <a:srgbClr val="842124"/>
    <a:srgbClr val="E26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368"/>
    <p:restoredTop sz="90239" autoAdjust="0"/>
  </p:normalViewPr>
  <p:slideViewPr>
    <p:cSldViewPr snapToGrid="0" snapToObjects="1">
      <p:cViewPr varScale="1">
        <p:scale>
          <a:sx n="72" d="100"/>
          <a:sy n="72" d="100"/>
        </p:scale>
        <p:origin x="426" y="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F9E4A6-DA5C-49F9-825A-E5E1B896C6E9}" type="doc">
      <dgm:prSet loTypeId="urn:microsoft.com/office/officeart/2005/8/layout/cycle1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AR"/>
        </a:p>
      </dgm:t>
    </dgm:pt>
    <dgm:pt modelId="{E64BD377-C7DD-406E-A8BD-F5E7E3B2D765}">
      <dgm:prSet phldrT="[Texto]" custT="1"/>
      <dgm:spPr/>
      <dgm:t>
        <a:bodyPr/>
        <a:lstStyle/>
        <a:p>
          <a:r>
            <a:rPr lang="es-AR" sz="1800" b="0" i="0" u="sng" dirty="0" err="1"/>
            <a:t>Structure</a:t>
          </a:r>
          <a:r>
            <a:rPr lang="es-AR" sz="1800" b="0" i="0" dirty="0"/>
            <a:t> </a:t>
          </a:r>
          <a:r>
            <a:rPr lang="es-AR" sz="1800" b="0" i="0" dirty="0" err="1"/>
            <a:t>Wing</a:t>
          </a:r>
          <a:endParaRPr lang="es-AR" sz="1800" dirty="0"/>
        </a:p>
      </dgm:t>
    </dgm:pt>
    <dgm:pt modelId="{7508D285-812B-4949-9750-F23FEBC35EDB}" type="parTrans" cxnId="{4C30736A-9D4D-4D88-BEAF-25898CF16398}">
      <dgm:prSet/>
      <dgm:spPr/>
      <dgm:t>
        <a:bodyPr/>
        <a:lstStyle/>
        <a:p>
          <a:endParaRPr lang="es-AR"/>
        </a:p>
      </dgm:t>
    </dgm:pt>
    <dgm:pt modelId="{6542A81E-D182-41D4-AC5A-1206BEA96FBE}" type="sibTrans" cxnId="{4C30736A-9D4D-4D88-BEAF-25898CF16398}">
      <dgm:prSet/>
      <dgm:spPr/>
      <dgm:t>
        <a:bodyPr/>
        <a:lstStyle/>
        <a:p>
          <a:endParaRPr lang="es-AR"/>
        </a:p>
      </dgm:t>
    </dgm:pt>
    <dgm:pt modelId="{7699AF34-0837-40AF-AAB2-BD14B0B4FCEF}">
      <dgm:prSet phldrT="[Texto]" custT="1"/>
      <dgm:spPr/>
      <dgm:t>
        <a:bodyPr/>
        <a:lstStyle/>
        <a:p>
          <a:r>
            <a:rPr lang="es-AR" sz="1800" b="0" i="0" u="sng" dirty="0"/>
            <a:t>Control </a:t>
          </a:r>
          <a:r>
            <a:rPr lang="es-AR" sz="1800" b="0" i="0" u="sng" dirty="0" err="1"/>
            <a:t>system</a:t>
          </a:r>
          <a:r>
            <a:rPr lang="es-AR" sz="1800" b="0" i="0" u="sng" dirty="0"/>
            <a:t> </a:t>
          </a:r>
          <a:r>
            <a:rPr lang="es-AR" sz="1800" b="0" i="0" dirty="0"/>
            <a:t>AFS </a:t>
          </a:r>
          <a:r>
            <a:rPr lang="es-AR" sz="1800" b="0" i="0" dirty="0" err="1"/>
            <a:t>system</a:t>
          </a:r>
          <a:endParaRPr lang="es-AR" sz="1800" dirty="0"/>
        </a:p>
      </dgm:t>
    </dgm:pt>
    <dgm:pt modelId="{E7A6A4AF-000A-442F-A877-E41567E8883A}" type="parTrans" cxnId="{4630D2C3-26C3-4FB5-98D5-44BB33E2AF65}">
      <dgm:prSet/>
      <dgm:spPr/>
      <dgm:t>
        <a:bodyPr/>
        <a:lstStyle/>
        <a:p>
          <a:endParaRPr lang="es-AR"/>
        </a:p>
      </dgm:t>
    </dgm:pt>
    <dgm:pt modelId="{0B5F8ADF-A5D4-485C-8003-C6CB3DD9A213}" type="sibTrans" cxnId="{4630D2C3-26C3-4FB5-98D5-44BB33E2AF65}">
      <dgm:prSet/>
      <dgm:spPr/>
      <dgm:t>
        <a:bodyPr/>
        <a:lstStyle/>
        <a:p>
          <a:endParaRPr lang="es-AR"/>
        </a:p>
      </dgm:t>
    </dgm:pt>
    <dgm:pt modelId="{80A5ED09-1230-48F6-A767-9A5C86A5B0BC}" type="pres">
      <dgm:prSet presAssocID="{44F9E4A6-DA5C-49F9-825A-E5E1B896C6E9}" presName="cycle" presStyleCnt="0">
        <dgm:presLayoutVars>
          <dgm:dir/>
          <dgm:resizeHandles val="exact"/>
        </dgm:presLayoutVars>
      </dgm:prSet>
      <dgm:spPr/>
    </dgm:pt>
    <dgm:pt modelId="{B500F4CB-49B2-4FF8-B313-F52BA1DF64A5}" type="pres">
      <dgm:prSet presAssocID="{E64BD377-C7DD-406E-A8BD-F5E7E3B2D765}" presName="dummy" presStyleCnt="0"/>
      <dgm:spPr/>
    </dgm:pt>
    <dgm:pt modelId="{2DC06D5C-B00C-4644-AB5F-8F629DBC5630}" type="pres">
      <dgm:prSet presAssocID="{E64BD377-C7DD-406E-A8BD-F5E7E3B2D765}" presName="node" presStyleLbl="revTx" presStyleIdx="0" presStyleCnt="2" custScaleX="136898" custScaleY="117921">
        <dgm:presLayoutVars>
          <dgm:bulletEnabled val="1"/>
        </dgm:presLayoutVars>
      </dgm:prSet>
      <dgm:spPr/>
    </dgm:pt>
    <dgm:pt modelId="{003BED4C-E2EB-49A8-BF4E-FD951883B5EC}" type="pres">
      <dgm:prSet presAssocID="{6542A81E-D182-41D4-AC5A-1206BEA96FBE}" presName="sibTrans" presStyleLbl="node1" presStyleIdx="0" presStyleCnt="2" custAng="21189963" custLinFactNeighborY="-1811"/>
      <dgm:spPr/>
    </dgm:pt>
    <dgm:pt modelId="{6BAD8877-CD6A-417B-9C02-68BD651AECEB}" type="pres">
      <dgm:prSet presAssocID="{7699AF34-0837-40AF-AAB2-BD14B0B4FCEF}" presName="dummy" presStyleCnt="0"/>
      <dgm:spPr/>
    </dgm:pt>
    <dgm:pt modelId="{83B773C8-EE2C-4473-B599-6492BD8750E4}" type="pres">
      <dgm:prSet presAssocID="{7699AF34-0837-40AF-AAB2-BD14B0B4FCEF}" presName="node" presStyleLbl="revTx" presStyleIdx="1" presStyleCnt="2" custScaleX="163645" custScaleY="82397">
        <dgm:presLayoutVars>
          <dgm:bulletEnabled val="1"/>
        </dgm:presLayoutVars>
      </dgm:prSet>
      <dgm:spPr/>
    </dgm:pt>
    <dgm:pt modelId="{8E20167E-3344-4C38-960C-9584FEF696E0}" type="pres">
      <dgm:prSet presAssocID="{0B5F8ADF-A5D4-485C-8003-C6CB3DD9A213}" presName="sibTrans" presStyleLbl="node1" presStyleIdx="1" presStyleCnt="2" custAng="514416" custLinFactNeighborY="5507"/>
      <dgm:spPr/>
    </dgm:pt>
  </dgm:ptLst>
  <dgm:cxnLst>
    <dgm:cxn modelId="{4C30736A-9D4D-4D88-BEAF-25898CF16398}" srcId="{44F9E4A6-DA5C-49F9-825A-E5E1B896C6E9}" destId="{E64BD377-C7DD-406E-A8BD-F5E7E3B2D765}" srcOrd="0" destOrd="0" parTransId="{7508D285-812B-4949-9750-F23FEBC35EDB}" sibTransId="{6542A81E-D182-41D4-AC5A-1206BEA96FBE}"/>
    <dgm:cxn modelId="{54BC8382-A8B2-4E5E-905A-957ED62A6AC9}" type="presOf" srcId="{E64BD377-C7DD-406E-A8BD-F5E7E3B2D765}" destId="{2DC06D5C-B00C-4644-AB5F-8F629DBC5630}" srcOrd="0" destOrd="0" presId="urn:microsoft.com/office/officeart/2005/8/layout/cycle1"/>
    <dgm:cxn modelId="{1DFB858E-9D55-4752-B7CB-301F634ECA50}" type="presOf" srcId="{6542A81E-D182-41D4-AC5A-1206BEA96FBE}" destId="{003BED4C-E2EB-49A8-BF4E-FD951883B5EC}" srcOrd="0" destOrd="0" presId="urn:microsoft.com/office/officeart/2005/8/layout/cycle1"/>
    <dgm:cxn modelId="{8CC2B2A6-A569-47CB-B583-E3C82EA1F816}" type="presOf" srcId="{44F9E4A6-DA5C-49F9-825A-E5E1B896C6E9}" destId="{80A5ED09-1230-48F6-A767-9A5C86A5B0BC}" srcOrd="0" destOrd="0" presId="urn:microsoft.com/office/officeart/2005/8/layout/cycle1"/>
    <dgm:cxn modelId="{00AE64A7-BC07-4BB6-8B8F-AADDBB39CF63}" type="presOf" srcId="{0B5F8ADF-A5D4-485C-8003-C6CB3DD9A213}" destId="{8E20167E-3344-4C38-960C-9584FEF696E0}" srcOrd="0" destOrd="0" presId="urn:microsoft.com/office/officeart/2005/8/layout/cycle1"/>
    <dgm:cxn modelId="{4630D2C3-26C3-4FB5-98D5-44BB33E2AF65}" srcId="{44F9E4A6-DA5C-49F9-825A-E5E1B896C6E9}" destId="{7699AF34-0837-40AF-AAB2-BD14B0B4FCEF}" srcOrd="1" destOrd="0" parTransId="{E7A6A4AF-000A-442F-A877-E41567E8883A}" sibTransId="{0B5F8ADF-A5D4-485C-8003-C6CB3DD9A213}"/>
    <dgm:cxn modelId="{2BCE22C9-CD1C-4BEE-87E1-804915ADD250}" type="presOf" srcId="{7699AF34-0837-40AF-AAB2-BD14B0B4FCEF}" destId="{83B773C8-EE2C-4473-B599-6492BD8750E4}" srcOrd="0" destOrd="0" presId="urn:microsoft.com/office/officeart/2005/8/layout/cycle1"/>
    <dgm:cxn modelId="{7663C7AF-33AD-4C01-ADD6-8B8D91EC875F}" type="presParOf" srcId="{80A5ED09-1230-48F6-A767-9A5C86A5B0BC}" destId="{B500F4CB-49B2-4FF8-B313-F52BA1DF64A5}" srcOrd="0" destOrd="0" presId="urn:microsoft.com/office/officeart/2005/8/layout/cycle1"/>
    <dgm:cxn modelId="{FDB00B6F-F15D-4C9F-8C7F-9073E1884C15}" type="presParOf" srcId="{80A5ED09-1230-48F6-A767-9A5C86A5B0BC}" destId="{2DC06D5C-B00C-4644-AB5F-8F629DBC5630}" srcOrd="1" destOrd="0" presId="urn:microsoft.com/office/officeart/2005/8/layout/cycle1"/>
    <dgm:cxn modelId="{E0C4E6D1-6732-4190-B537-6ADA2259AD02}" type="presParOf" srcId="{80A5ED09-1230-48F6-A767-9A5C86A5B0BC}" destId="{003BED4C-E2EB-49A8-BF4E-FD951883B5EC}" srcOrd="2" destOrd="0" presId="urn:microsoft.com/office/officeart/2005/8/layout/cycle1"/>
    <dgm:cxn modelId="{436ED469-3E60-4580-98AF-493C6362603B}" type="presParOf" srcId="{80A5ED09-1230-48F6-A767-9A5C86A5B0BC}" destId="{6BAD8877-CD6A-417B-9C02-68BD651AECEB}" srcOrd="3" destOrd="0" presId="urn:microsoft.com/office/officeart/2005/8/layout/cycle1"/>
    <dgm:cxn modelId="{36485A5B-87E5-4BAF-A853-1EAFC2154503}" type="presParOf" srcId="{80A5ED09-1230-48F6-A767-9A5C86A5B0BC}" destId="{83B773C8-EE2C-4473-B599-6492BD8750E4}" srcOrd="4" destOrd="0" presId="urn:microsoft.com/office/officeart/2005/8/layout/cycle1"/>
    <dgm:cxn modelId="{068D6A38-3B1C-453E-A6C5-0F22A2ECDA6D}" type="presParOf" srcId="{80A5ED09-1230-48F6-A767-9A5C86A5B0BC}" destId="{8E20167E-3344-4C38-960C-9584FEF696E0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06D5C-B00C-4644-AB5F-8F629DBC5630}">
      <dsp:nvSpPr>
        <dsp:cNvPr id="0" name=""/>
        <dsp:cNvSpPr/>
      </dsp:nvSpPr>
      <dsp:spPr>
        <a:xfrm>
          <a:off x="1447296" y="426152"/>
          <a:ext cx="1308014" cy="1126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b="0" i="0" u="sng" kern="1200" dirty="0" err="1"/>
            <a:t>Structure</a:t>
          </a:r>
          <a:r>
            <a:rPr lang="es-AR" sz="1800" b="0" i="0" kern="1200" dirty="0"/>
            <a:t> </a:t>
          </a:r>
          <a:r>
            <a:rPr lang="es-AR" sz="1800" b="0" i="0" kern="1200" dirty="0" err="1"/>
            <a:t>Wing</a:t>
          </a:r>
          <a:endParaRPr lang="es-AR" sz="1800" kern="1200" dirty="0"/>
        </a:p>
      </dsp:txBody>
      <dsp:txXfrm>
        <a:off x="1447296" y="426152"/>
        <a:ext cx="1308014" cy="1126695"/>
      </dsp:txXfrm>
    </dsp:sp>
    <dsp:sp modelId="{003BED4C-E2EB-49A8-BF4E-FD951883B5EC}">
      <dsp:nvSpPr>
        <dsp:cNvPr id="0" name=""/>
        <dsp:cNvSpPr/>
      </dsp:nvSpPr>
      <dsp:spPr>
        <a:xfrm rot="21189963">
          <a:off x="339794" y="-27731"/>
          <a:ext cx="1963351" cy="1963351"/>
        </a:xfrm>
        <a:prstGeom prst="circularArrow">
          <a:avLst>
            <a:gd name="adj1" fmla="val 9490"/>
            <a:gd name="adj2" fmla="val 685584"/>
            <a:gd name="adj3" fmla="val 8295443"/>
            <a:gd name="adj4" fmla="val 2775155"/>
            <a:gd name="adj5" fmla="val 11071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773C8-EE2C-4473-B599-6492BD8750E4}">
      <dsp:nvSpPr>
        <dsp:cNvPr id="0" name=""/>
        <dsp:cNvSpPr/>
      </dsp:nvSpPr>
      <dsp:spPr>
        <a:xfrm>
          <a:off x="-240149" y="595862"/>
          <a:ext cx="1563573" cy="787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b="0" i="0" u="sng" kern="1200" dirty="0"/>
            <a:t>Control </a:t>
          </a:r>
          <a:r>
            <a:rPr lang="es-AR" sz="1800" b="0" i="0" u="sng" kern="1200" dirty="0" err="1"/>
            <a:t>system</a:t>
          </a:r>
          <a:r>
            <a:rPr lang="es-AR" sz="1800" b="0" i="0" u="sng" kern="1200" dirty="0"/>
            <a:t> </a:t>
          </a:r>
          <a:r>
            <a:rPr lang="es-AR" sz="1800" b="0" i="0" kern="1200" dirty="0"/>
            <a:t>AFS </a:t>
          </a:r>
          <a:r>
            <a:rPr lang="es-AR" sz="1800" b="0" i="0" kern="1200" dirty="0" err="1"/>
            <a:t>system</a:t>
          </a:r>
          <a:endParaRPr lang="es-AR" sz="1800" kern="1200" dirty="0"/>
        </a:p>
      </dsp:txBody>
      <dsp:txXfrm>
        <a:off x="-240149" y="595862"/>
        <a:ext cx="1563573" cy="787275"/>
      </dsp:txXfrm>
    </dsp:sp>
    <dsp:sp modelId="{8E20167E-3344-4C38-960C-9584FEF696E0}">
      <dsp:nvSpPr>
        <dsp:cNvPr id="0" name=""/>
        <dsp:cNvSpPr/>
      </dsp:nvSpPr>
      <dsp:spPr>
        <a:xfrm rot="514416">
          <a:off x="339794" y="115946"/>
          <a:ext cx="1963351" cy="1963351"/>
        </a:xfrm>
        <a:prstGeom prst="circularArrow">
          <a:avLst>
            <a:gd name="adj1" fmla="val 9490"/>
            <a:gd name="adj2" fmla="val 685584"/>
            <a:gd name="adj3" fmla="val 18139261"/>
            <a:gd name="adj4" fmla="val 12618972"/>
            <a:gd name="adj5" fmla="val 11071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8AABD-FA88-FB4D-A40D-073A42D4798B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D296D-691C-2146-ABDF-1279B71505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259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A43AB-327A-3542-ACDA-75EF7C9A5B7D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DA2F2-D236-5F46-B4D4-FDCE34D49D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460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984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507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946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921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981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986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918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latin typeface="AdvPS8585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28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801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001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405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668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640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2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 txBox="1">
            <a:spLocks/>
          </p:cNvSpPr>
          <p:nvPr userDrawn="1"/>
        </p:nvSpPr>
        <p:spPr>
          <a:xfrm>
            <a:off x="9438968" y="635635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mtClean="0">
                <a:solidFill>
                  <a:schemeClr val="bg1"/>
                </a:solidFill>
              </a:rPr>
              <a:pPr/>
              <a:t>‹#›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681036" y="2208813"/>
            <a:ext cx="5247815" cy="1419285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Cliquez pour ajouter un titre à votre présentation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is-IS" dirty="0"/>
              <a:t>…</a:t>
            </a:r>
            <a:endParaRPr lang="fr-FR" dirty="0"/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0" y="3702240"/>
            <a:ext cx="56463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5631775" y="1831976"/>
            <a:ext cx="3799563" cy="59191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  <a:br>
              <a:rPr lang="fr-FR" dirty="0"/>
            </a:b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5631775" y="2423887"/>
            <a:ext cx="3799562" cy="3839372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endParaRPr lang="fr-FR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430645" y="1832547"/>
            <a:ext cx="0" cy="44307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pour une image  11"/>
          <p:cNvSpPr>
            <a:spLocks noGrp="1"/>
          </p:cNvSpPr>
          <p:nvPr>
            <p:ph type="pic" sz="quarter" idx="19" hasCustomPrompt="1"/>
          </p:nvPr>
        </p:nvSpPr>
        <p:spPr>
          <a:xfrm>
            <a:off x="398463" y="1831976"/>
            <a:ext cx="4826680" cy="3654423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charset="0"/>
              <a:buNone/>
              <a:defRPr sz="140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Insérez votre image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398463" y="5615084"/>
            <a:ext cx="4826680" cy="55916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</a:t>
            </a:r>
            <a:br>
              <a:rPr lang="fr-FR" dirty="0"/>
            </a:br>
            <a:endParaRPr lang="fr-FR" dirty="0"/>
          </a:p>
        </p:txBody>
      </p:sp>
      <p:sp>
        <p:nvSpPr>
          <p:cNvPr id="1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8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5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26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70081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page.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3776256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</p:txBody>
      </p:sp>
      <p:sp>
        <p:nvSpPr>
          <p:cNvPr id="20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6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3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24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465044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140" y="1671336"/>
            <a:ext cx="9015912" cy="3405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2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0140" y="1987248"/>
            <a:ext cx="9015912" cy="4263654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14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564932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5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page.</a:t>
            </a:r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228818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.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67200" y="4674030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4989942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pPr lvl="0"/>
            <a:endParaRPr lang="fr-FR" dirty="0"/>
          </a:p>
          <a:p>
            <a:pPr lvl="0"/>
            <a:endParaRPr lang="fr-FR" dirty="0" err="1"/>
          </a:p>
        </p:txBody>
      </p:sp>
      <p:sp>
        <p:nvSpPr>
          <p:cNvPr id="14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2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704326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s +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8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16757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  <a:p>
            <a:pPr lvl="0"/>
            <a:br>
              <a:rPr lang="fr-FR" dirty="0"/>
            </a:b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graphique 14"/>
          <p:cNvSpPr>
            <a:spLocks noGrp="1"/>
          </p:cNvSpPr>
          <p:nvPr>
            <p:ph type="chart" sz="quarter" idx="19" hasCustomPrompt="1"/>
          </p:nvPr>
        </p:nvSpPr>
        <p:spPr>
          <a:xfrm>
            <a:off x="398463" y="3709988"/>
            <a:ext cx="3536950" cy="286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Insérez votre graphique</a:t>
            </a:r>
          </a:p>
        </p:txBody>
      </p:sp>
      <p:sp>
        <p:nvSpPr>
          <p:cNvPr id="17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3507698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pPr lvl="0"/>
            <a:endParaRPr lang="fr-FR" dirty="0"/>
          </a:p>
          <a:p>
            <a:pPr lvl="0"/>
            <a:endParaRPr lang="fr-FR" dirty="0" err="1"/>
          </a:p>
        </p:txBody>
      </p:sp>
      <p:sp>
        <p:nvSpPr>
          <p:cNvPr id="21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4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5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125562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5631775" y="1831976"/>
            <a:ext cx="3799563" cy="59191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  <a:br>
              <a:rPr lang="fr-FR" dirty="0"/>
            </a:b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5631775" y="2423887"/>
            <a:ext cx="3799562" cy="3839372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endParaRPr lang="fr-FR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430645" y="1832547"/>
            <a:ext cx="0" cy="44307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pour une image  11"/>
          <p:cNvSpPr>
            <a:spLocks noGrp="1"/>
          </p:cNvSpPr>
          <p:nvPr>
            <p:ph type="pic" sz="quarter" idx="19" hasCustomPrompt="1"/>
          </p:nvPr>
        </p:nvSpPr>
        <p:spPr>
          <a:xfrm>
            <a:off x="398463" y="1831976"/>
            <a:ext cx="4826680" cy="3654423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charset="0"/>
              <a:buNone/>
              <a:defRPr sz="140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Insérez votre image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398463" y="5615084"/>
            <a:ext cx="4826680" cy="55916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</a:t>
            </a:r>
            <a:br>
              <a:rPr lang="fr-FR" dirty="0"/>
            </a:br>
            <a:endParaRPr lang="fr-FR" dirty="0"/>
          </a:p>
        </p:txBody>
      </p:sp>
      <p:sp>
        <p:nvSpPr>
          <p:cNvPr id="1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8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5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26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436220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page.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3776256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</p:txBody>
      </p:sp>
      <p:sp>
        <p:nvSpPr>
          <p:cNvPr id="20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6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3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24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045976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140" y="1671336"/>
            <a:ext cx="9015912" cy="3405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2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0140" y="1987248"/>
            <a:ext cx="9015912" cy="4263654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14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6404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5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page.</a:t>
            </a:r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228818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.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67200" y="4674030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4989942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pPr lvl="0"/>
            <a:endParaRPr lang="fr-FR" dirty="0"/>
          </a:p>
          <a:p>
            <a:pPr lvl="0"/>
            <a:endParaRPr lang="fr-FR" dirty="0" err="1"/>
          </a:p>
        </p:txBody>
      </p:sp>
      <p:sp>
        <p:nvSpPr>
          <p:cNvPr id="14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2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094094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s +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8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16757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  <a:p>
            <a:pPr lvl="0"/>
            <a:br>
              <a:rPr lang="fr-FR" dirty="0"/>
            </a:b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graphique 14"/>
          <p:cNvSpPr>
            <a:spLocks noGrp="1"/>
          </p:cNvSpPr>
          <p:nvPr>
            <p:ph type="chart" sz="quarter" idx="19" hasCustomPrompt="1"/>
          </p:nvPr>
        </p:nvSpPr>
        <p:spPr>
          <a:xfrm>
            <a:off x="398463" y="3709988"/>
            <a:ext cx="3536950" cy="286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Insérez votre graphique</a:t>
            </a:r>
          </a:p>
        </p:txBody>
      </p:sp>
      <p:sp>
        <p:nvSpPr>
          <p:cNvPr id="17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3507698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pPr lvl="0"/>
            <a:endParaRPr lang="fr-FR" dirty="0"/>
          </a:p>
          <a:p>
            <a:pPr lvl="0"/>
            <a:endParaRPr lang="fr-FR" dirty="0" err="1"/>
          </a:p>
        </p:txBody>
      </p:sp>
      <p:sp>
        <p:nvSpPr>
          <p:cNvPr id="21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4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5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53737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 titre + sou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2126249" y="4813491"/>
            <a:ext cx="2458562" cy="281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12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3926860"/>
            <a:ext cx="4126489" cy="7917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Cliquez pour ajouter du </a:t>
            </a:r>
            <a:r>
              <a:rPr lang="fr-FR"/>
              <a:t>texte </a:t>
            </a:r>
            <a:br>
              <a:rPr lang="fr-FR"/>
            </a:br>
            <a:r>
              <a:rPr lang="fr-FR"/>
              <a:t>à </a:t>
            </a:r>
            <a:r>
              <a:rPr lang="fr-FR" dirty="0"/>
              <a:t>votre présentation</a:t>
            </a:r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681036" y="2208813"/>
            <a:ext cx="5247815" cy="1419285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Cliquez pour ajouter un titre à votre présentation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is-IS" dirty="0"/>
              <a:t>…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681036" y="4816785"/>
            <a:ext cx="1323348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6" hasCustomPrompt="1"/>
          </p:nvPr>
        </p:nvSpPr>
        <p:spPr>
          <a:xfrm>
            <a:off x="1887842" y="4816785"/>
            <a:ext cx="191970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/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0" y="3702240"/>
            <a:ext cx="56463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515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5631775" y="1831976"/>
            <a:ext cx="3799563" cy="59191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  <a:br>
              <a:rPr lang="fr-FR" dirty="0"/>
            </a:b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5631775" y="2423887"/>
            <a:ext cx="3799562" cy="3839372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endParaRPr lang="fr-FR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430645" y="1832547"/>
            <a:ext cx="0" cy="44307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pour une image  11"/>
          <p:cNvSpPr>
            <a:spLocks noGrp="1"/>
          </p:cNvSpPr>
          <p:nvPr>
            <p:ph type="pic" sz="quarter" idx="19" hasCustomPrompt="1"/>
          </p:nvPr>
        </p:nvSpPr>
        <p:spPr>
          <a:xfrm>
            <a:off x="398463" y="1831976"/>
            <a:ext cx="4826680" cy="3654423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charset="0"/>
              <a:buNone/>
              <a:defRPr sz="140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Insérez votre image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398463" y="5615084"/>
            <a:ext cx="4826680" cy="55916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</a:t>
            </a:r>
            <a:br>
              <a:rPr lang="fr-FR" dirty="0"/>
            </a:br>
            <a:endParaRPr lang="fr-FR" dirty="0"/>
          </a:p>
        </p:txBody>
      </p:sp>
      <p:sp>
        <p:nvSpPr>
          <p:cNvPr id="1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8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5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26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423254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09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2126249" y="4813491"/>
            <a:ext cx="2458562" cy="281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4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3926860"/>
            <a:ext cx="4126489" cy="7917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Cliquez pour ajouter du </a:t>
            </a:r>
            <a:r>
              <a:rPr lang="fr-FR"/>
              <a:t>texte </a:t>
            </a:r>
            <a:br>
              <a:rPr lang="fr-FR"/>
            </a:br>
            <a:r>
              <a:rPr lang="fr-FR"/>
              <a:t>à </a:t>
            </a:r>
            <a:r>
              <a:rPr lang="fr-FR" dirty="0"/>
              <a:t>votre présentation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681036" y="2208813"/>
            <a:ext cx="5247815" cy="1419285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Cliquez pour ajouter un titre à votre présentation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is-IS" dirty="0"/>
              <a:t>…</a:t>
            </a:r>
            <a:endParaRPr lang="fr-FR" dirty="0"/>
          </a:p>
        </p:txBody>
      </p:sp>
      <p:sp>
        <p:nvSpPr>
          <p:cNvPr id="6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681036" y="4816785"/>
            <a:ext cx="1323348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6" hasCustomPrompt="1"/>
          </p:nvPr>
        </p:nvSpPr>
        <p:spPr>
          <a:xfrm>
            <a:off x="1887842" y="4816785"/>
            <a:ext cx="191970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/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3702240"/>
            <a:ext cx="56463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avec coin rogné  11"/>
          <p:cNvSpPr/>
          <p:nvPr userDrawn="1"/>
        </p:nvSpPr>
        <p:spPr>
          <a:xfrm>
            <a:off x="1026743" y="-10332"/>
            <a:ext cx="8890860" cy="2783954"/>
          </a:xfrm>
          <a:custGeom>
            <a:avLst/>
            <a:gdLst>
              <a:gd name="connsiteX0" fmla="*/ 0 w 6214820"/>
              <a:gd name="connsiteY0" fmla="*/ 0 h 1022888"/>
              <a:gd name="connsiteX1" fmla="*/ 6044335 w 6214820"/>
              <a:gd name="connsiteY1" fmla="*/ 0 h 1022888"/>
              <a:gd name="connsiteX2" fmla="*/ 6214820 w 6214820"/>
              <a:gd name="connsiteY2" fmla="*/ 170485 h 1022888"/>
              <a:gd name="connsiteX3" fmla="*/ 6214820 w 6214820"/>
              <a:gd name="connsiteY3" fmla="*/ 1022888 h 1022888"/>
              <a:gd name="connsiteX4" fmla="*/ 0 w 6214820"/>
              <a:gd name="connsiteY4" fmla="*/ 1022888 h 1022888"/>
              <a:gd name="connsiteX5" fmla="*/ 0 w 6214820"/>
              <a:gd name="connsiteY5" fmla="*/ 0 h 1022888"/>
              <a:gd name="connsiteX0" fmla="*/ 0 w 6757260"/>
              <a:gd name="connsiteY0" fmla="*/ 0 h 1332854"/>
              <a:gd name="connsiteX1" fmla="*/ 6586775 w 6757260"/>
              <a:gd name="connsiteY1" fmla="*/ 309966 h 1332854"/>
              <a:gd name="connsiteX2" fmla="*/ 6757260 w 6757260"/>
              <a:gd name="connsiteY2" fmla="*/ 480451 h 1332854"/>
              <a:gd name="connsiteX3" fmla="*/ 6757260 w 6757260"/>
              <a:gd name="connsiteY3" fmla="*/ 1332854 h 1332854"/>
              <a:gd name="connsiteX4" fmla="*/ 542440 w 6757260"/>
              <a:gd name="connsiteY4" fmla="*/ 1332854 h 1332854"/>
              <a:gd name="connsiteX5" fmla="*/ 0 w 6757260"/>
              <a:gd name="connsiteY5" fmla="*/ 0 h 1332854"/>
              <a:gd name="connsiteX0" fmla="*/ 0 w 6757260"/>
              <a:gd name="connsiteY0" fmla="*/ 0 h 1332854"/>
              <a:gd name="connsiteX1" fmla="*/ 6586775 w 6757260"/>
              <a:gd name="connsiteY1" fmla="*/ 309966 h 1332854"/>
              <a:gd name="connsiteX2" fmla="*/ 6757260 w 6757260"/>
              <a:gd name="connsiteY2" fmla="*/ 480451 h 1332854"/>
              <a:gd name="connsiteX3" fmla="*/ 6757260 w 6757260"/>
              <a:gd name="connsiteY3" fmla="*/ 1332854 h 1332854"/>
              <a:gd name="connsiteX4" fmla="*/ 247973 w 6757260"/>
              <a:gd name="connsiteY4" fmla="*/ 960895 h 1332854"/>
              <a:gd name="connsiteX5" fmla="*/ 0 w 6757260"/>
              <a:gd name="connsiteY5" fmla="*/ 0 h 1332854"/>
              <a:gd name="connsiteX0" fmla="*/ 0 w 6583089"/>
              <a:gd name="connsiteY0" fmla="*/ 0 h 1255445"/>
              <a:gd name="connsiteX1" fmla="*/ 6412604 w 6583089"/>
              <a:gd name="connsiteY1" fmla="*/ 232557 h 1255445"/>
              <a:gd name="connsiteX2" fmla="*/ 6583089 w 6583089"/>
              <a:gd name="connsiteY2" fmla="*/ 403042 h 1255445"/>
              <a:gd name="connsiteX3" fmla="*/ 6583089 w 6583089"/>
              <a:gd name="connsiteY3" fmla="*/ 1255445 h 1255445"/>
              <a:gd name="connsiteX4" fmla="*/ 73802 w 6583089"/>
              <a:gd name="connsiteY4" fmla="*/ 883486 h 1255445"/>
              <a:gd name="connsiteX5" fmla="*/ 0 w 6583089"/>
              <a:gd name="connsiteY5" fmla="*/ 0 h 1255445"/>
              <a:gd name="connsiteX0" fmla="*/ 0 w 6737908"/>
              <a:gd name="connsiteY0" fmla="*/ 0 h 1318340"/>
              <a:gd name="connsiteX1" fmla="*/ 6567423 w 6737908"/>
              <a:gd name="connsiteY1" fmla="*/ 295452 h 1318340"/>
              <a:gd name="connsiteX2" fmla="*/ 6737908 w 6737908"/>
              <a:gd name="connsiteY2" fmla="*/ 465937 h 1318340"/>
              <a:gd name="connsiteX3" fmla="*/ 6737908 w 6737908"/>
              <a:gd name="connsiteY3" fmla="*/ 1318340 h 1318340"/>
              <a:gd name="connsiteX4" fmla="*/ 228621 w 6737908"/>
              <a:gd name="connsiteY4" fmla="*/ 946381 h 1318340"/>
              <a:gd name="connsiteX5" fmla="*/ 0 w 6737908"/>
              <a:gd name="connsiteY5" fmla="*/ 0 h 1318340"/>
              <a:gd name="connsiteX0" fmla="*/ 0 w 6737908"/>
              <a:gd name="connsiteY0" fmla="*/ 0 h 1318340"/>
              <a:gd name="connsiteX1" fmla="*/ 6567423 w 6737908"/>
              <a:gd name="connsiteY1" fmla="*/ 295452 h 1318340"/>
              <a:gd name="connsiteX2" fmla="*/ 6737908 w 6737908"/>
              <a:gd name="connsiteY2" fmla="*/ 465937 h 1318340"/>
              <a:gd name="connsiteX3" fmla="*/ 6737908 w 6737908"/>
              <a:gd name="connsiteY3" fmla="*/ 1318340 h 1318340"/>
              <a:gd name="connsiteX4" fmla="*/ 204430 w 6737908"/>
              <a:gd name="connsiteY4" fmla="*/ 946381 h 1318340"/>
              <a:gd name="connsiteX5" fmla="*/ 0 w 6737908"/>
              <a:gd name="connsiteY5" fmla="*/ 0 h 1318340"/>
              <a:gd name="connsiteX0" fmla="*/ 0 w 6737908"/>
              <a:gd name="connsiteY0" fmla="*/ 0 h 2774606"/>
              <a:gd name="connsiteX1" fmla="*/ 6567423 w 6737908"/>
              <a:gd name="connsiteY1" fmla="*/ 295452 h 2774606"/>
              <a:gd name="connsiteX2" fmla="*/ 6737908 w 6737908"/>
              <a:gd name="connsiteY2" fmla="*/ 465937 h 2774606"/>
              <a:gd name="connsiteX3" fmla="*/ 6099279 w 6737908"/>
              <a:gd name="connsiteY3" fmla="*/ 2774606 h 2774606"/>
              <a:gd name="connsiteX4" fmla="*/ 204430 w 6737908"/>
              <a:gd name="connsiteY4" fmla="*/ 946381 h 2774606"/>
              <a:gd name="connsiteX5" fmla="*/ 0 w 6737908"/>
              <a:gd name="connsiteY5" fmla="*/ 0 h 2774606"/>
              <a:gd name="connsiteX0" fmla="*/ 0 w 8890860"/>
              <a:gd name="connsiteY0" fmla="*/ 0 h 2774606"/>
              <a:gd name="connsiteX1" fmla="*/ 6567423 w 8890860"/>
              <a:gd name="connsiteY1" fmla="*/ 295452 h 2774606"/>
              <a:gd name="connsiteX2" fmla="*/ 8890860 w 8890860"/>
              <a:gd name="connsiteY2" fmla="*/ 219194 h 2774606"/>
              <a:gd name="connsiteX3" fmla="*/ 6099279 w 8890860"/>
              <a:gd name="connsiteY3" fmla="*/ 2774606 h 2774606"/>
              <a:gd name="connsiteX4" fmla="*/ 204430 w 8890860"/>
              <a:gd name="connsiteY4" fmla="*/ 946381 h 2774606"/>
              <a:gd name="connsiteX5" fmla="*/ 0 w 8890860"/>
              <a:gd name="connsiteY5" fmla="*/ 0 h 2774606"/>
              <a:gd name="connsiteX0" fmla="*/ 0 w 8890860"/>
              <a:gd name="connsiteY0" fmla="*/ 9348 h 2783954"/>
              <a:gd name="connsiteX1" fmla="*/ 8889709 w 8890860"/>
              <a:gd name="connsiteY1" fmla="*/ 0 h 2783954"/>
              <a:gd name="connsiteX2" fmla="*/ 8890860 w 8890860"/>
              <a:gd name="connsiteY2" fmla="*/ 228542 h 2783954"/>
              <a:gd name="connsiteX3" fmla="*/ 6099279 w 8890860"/>
              <a:gd name="connsiteY3" fmla="*/ 2783954 h 2783954"/>
              <a:gd name="connsiteX4" fmla="*/ 204430 w 8890860"/>
              <a:gd name="connsiteY4" fmla="*/ 955729 h 2783954"/>
              <a:gd name="connsiteX5" fmla="*/ 0 w 8890860"/>
              <a:gd name="connsiteY5" fmla="*/ 9348 h 2783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90860" h="2783954">
                <a:moveTo>
                  <a:pt x="0" y="9348"/>
                </a:moveTo>
                <a:lnTo>
                  <a:pt x="8889709" y="0"/>
                </a:lnTo>
                <a:cubicBezTo>
                  <a:pt x="8890093" y="76181"/>
                  <a:pt x="8890476" y="152361"/>
                  <a:pt x="8890860" y="228542"/>
                </a:cubicBezTo>
                <a:lnTo>
                  <a:pt x="6099279" y="2783954"/>
                </a:lnTo>
                <a:lnTo>
                  <a:pt x="204430" y="955729"/>
                </a:lnTo>
                <a:lnTo>
                  <a:pt x="0" y="9348"/>
                </a:lnTo>
                <a:close/>
              </a:path>
            </a:pathLst>
          </a:custGeom>
          <a:blipFill>
            <a:blip r:embed="rId2"/>
            <a:stretch>
              <a:fillRect l="-405" t="-60216" r="-405" b="-628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17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 txBox="1">
            <a:spLocks/>
          </p:cNvSpPr>
          <p:nvPr userDrawn="1"/>
        </p:nvSpPr>
        <p:spPr>
          <a:xfrm>
            <a:off x="9438968" y="635635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mtClean="0">
                <a:solidFill>
                  <a:schemeClr val="bg1"/>
                </a:solidFill>
              </a:rPr>
              <a:pPr/>
              <a:t>‹#›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3926860"/>
            <a:ext cx="4126489" cy="7917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Cliquez pour ajouter du texte </a:t>
            </a:r>
            <a:br>
              <a:rPr lang="fr-FR" dirty="0"/>
            </a:br>
            <a:r>
              <a:rPr lang="fr-FR" dirty="0"/>
              <a:t>à votre présentation</a:t>
            </a:r>
          </a:p>
        </p:txBody>
      </p:sp>
      <p:sp>
        <p:nvSpPr>
          <p:cNvPr id="17" name="Titre 1"/>
          <p:cNvSpPr>
            <a:spLocks noGrp="1"/>
          </p:cNvSpPr>
          <p:nvPr>
            <p:ph type="title" hasCustomPrompt="1"/>
          </p:nvPr>
        </p:nvSpPr>
        <p:spPr>
          <a:xfrm>
            <a:off x="681036" y="2208813"/>
            <a:ext cx="5247815" cy="1419285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Cliquez pour ajouter un titre à votre présentation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is-IS" dirty="0"/>
              <a:t>…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2126249" y="4813491"/>
            <a:ext cx="2458562" cy="281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681036" y="4816785"/>
            <a:ext cx="1323348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sz="quarter" idx="16" hasCustomPrompt="1"/>
          </p:nvPr>
        </p:nvSpPr>
        <p:spPr>
          <a:xfrm>
            <a:off x="1887842" y="4816785"/>
            <a:ext cx="191970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/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sz="quarter" idx="17"/>
          </p:nvPr>
        </p:nvSpPr>
        <p:spPr>
          <a:xfrm>
            <a:off x="1028193" y="-30210"/>
            <a:ext cx="8923162" cy="2800187"/>
          </a:xfrm>
          <a:custGeom>
            <a:avLst/>
            <a:gdLst>
              <a:gd name="connsiteX0" fmla="*/ 0 w 8938889"/>
              <a:gd name="connsiteY0" fmla="*/ 0 h 2781526"/>
              <a:gd name="connsiteX1" fmla="*/ 8475292 w 8938889"/>
              <a:gd name="connsiteY1" fmla="*/ 0 h 2781526"/>
              <a:gd name="connsiteX2" fmla="*/ 8938889 w 8938889"/>
              <a:gd name="connsiteY2" fmla="*/ 463597 h 2781526"/>
              <a:gd name="connsiteX3" fmla="*/ 8938889 w 8938889"/>
              <a:gd name="connsiteY3" fmla="*/ 2781526 h 2781526"/>
              <a:gd name="connsiteX4" fmla="*/ 0 w 8938889"/>
              <a:gd name="connsiteY4" fmla="*/ 2781526 h 2781526"/>
              <a:gd name="connsiteX5" fmla="*/ 0 w 8938889"/>
              <a:gd name="connsiteY5" fmla="*/ 0 h 2781526"/>
              <a:gd name="connsiteX0" fmla="*/ 0 w 8938889"/>
              <a:gd name="connsiteY0" fmla="*/ 0 h 2781526"/>
              <a:gd name="connsiteX1" fmla="*/ 8475292 w 8938889"/>
              <a:gd name="connsiteY1" fmla="*/ 0 h 2781526"/>
              <a:gd name="connsiteX2" fmla="*/ 8938889 w 8938889"/>
              <a:gd name="connsiteY2" fmla="*/ 463597 h 2781526"/>
              <a:gd name="connsiteX3" fmla="*/ 8938889 w 8938889"/>
              <a:gd name="connsiteY3" fmla="*/ 2781526 h 2781526"/>
              <a:gd name="connsiteX4" fmla="*/ 186613 w 8938889"/>
              <a:gd name="connsiteY4" fmla="*/ 971387 h 2781526"/>
              <a:gd name="connsiteX5" fmla="*/ 0 w 8938889"/>
              <a:gd name="connsiteY5" fmla="*/ 0 h 2781526"/>
              <a:gd name="connsiteX0" fmla="*/ 0 w 8938889"/>
              <a:gd name="connsiteY0" fmla="*/ 0 h 2800187"/>
              <a:gd name="connsiteX1" fmla="*/ 8475292 w 8938889"/>
              <a:gd name="connsiteY1" fmla="*/ 0 h 2800187"/>
              <a:gd name="connsiteX2" fmla="*/ 8938889 w 8938889"/>
              <a:gd name="connsiteY2" fmla="*/ 463597 h 2800187"/>
              <a:gd name="connsiteX3" fmla="*/ 6065060 w 8938889"/>
              <a:gd name="connsiteY3" fmla="*/ 2800187 h 2800187"/>
              <a:gd name="connsiteX4" fmla="*/ 186613 w 8938889"/>
              <a:gd name="connsiteY4" fmla="*/ 971387 h 2800187"/>
              <a:gd name="connsiteX5" fmla="*/ 0 w 8938889"/>
              <a:gd name="connsiteY5" fmla="*/ 0 h 2800187"/>
              <a:gd name="connsiteX0" fmla="*/ 0 w 8920227"/>
              <a:gd name="connsiteY0" fmla="*/ 0 h 2800187"/>
              <a:gd name="connsiteX1" fmla="*/ 8475292 w 8920227"/>
              <a:gd name="connsiteY1" fmla="*/ 0 h 2800187"/>
              <a:gd name="connsiteX2" fmla="*/ 8920227 w 8920227"/>
              <a:gd name="connsiteY2" fmla="*/ 221002 h 2800187"/>
              <a:gd name="connsiteX3" fmla="*/ 6065060 w 8920227"/>
              <a:gd name="connsiteY3" fmla="*/ 2800187 h 2800187"/>
              <a:gd name="connsiteX4" fmla="*/ 186613 w 8920227"/>
              <a:gd name="connsiteY4" fmla="*/ 971387 h 2800187"/>
              <a:gd name="connsiteX5" fmla="*/ 0 w 8920227"/>
              <a:gd name="connsiteY5" fmla="*/ 0 h 2800187"/>
              <a:gd name="connsiteX0" fmla="*/ 0 w 8923162"/>
              <a:gd name="connsiteY0" fmla="*/ 0 h 2800187"/>
              <a:gd name="connsiteX1" fmla="*/ 8923162 w 8923162"/>
              <a:gd name="connsiteY1" fmla="*/ 0 h 2800187"/>
              <a:gd name="connsiteX2" fmla="*/ 8920227 w 8923162"/>
              <a:gd name="connsiteY2" fmla="*/ 221002 h 2800187"/>
              <a:gd name="connsiteX3" fmla="*/ 6065060 w 8923162"/>
              <a:gd name="connsiteY3" fmla="*/ 2800187 h 2800187"/>
              <a:gd name="connsiteX4" fmla="*/ 186613 w 8923162"/>
              <a:gd name="connsiteY4" fmla="*/ 971387 h 2800187"/>
              <a:gd name="connsiteX5" fmla="*/ 0 w 8923162"/>
              <a:gd name="connsiteY5" fmla="*/ 0 h 280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23162" h="2800187">
                <a:moveTo>
                  <a:pt x="0" y="0"/>
                </a:moveTo>
                <a:lnTo>
                  <a:pt x="8923162" y="0"/>
                </a:lnTo>
                <a:cubicBezTo>
                  <a:pt x="8922184" y="73667"/>
                  <a:pt x="8921205" y="147335"/>
                  <a:pt x="8920227" y="221002"/>
                </a:cubicBezTo>
                <a:lnTo>
                  <a:pt x="6065060" y="2800187"/>
                </a:lnTo>
                <a:lnTo>
                  <a:pt x="186613" y="971387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fr-FR" dirty="0"/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0" y="3702240"/>
            <a:ext cx="56463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î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81037" y="2179320"/>
            <a:ext cx="4126489" cy="501968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2879725"/>
            <a:ext cx="4126489" cy="7917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00" b="0" i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Et </a:t>
            </a:r>
            <a:r>
              <a:rPr lang="fr-FR" dirty="0" err="1"/>
              <a:t>expliquidem</a:t>
            </a:r>
            <a:endParaRPr lang="fr-FR" dirty="0"/>
          </a:p>
          <a:p>
            <a:pPr lvl="0"/>
            <a:r>
              <a:rPr lang="fr-FR" dirty="0" err="1"/>
              <a:t>Venitas</a:t>
            </a:r>
            <a:r>
              <a:rPr lang="fr-FR" dirty="0"/>
              <a:t> </a:t>
            </a:r>
            <a:r>
              <a:rPr lang="fr-FR" dirty="0" err="1"/>
              <a:t>imaio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134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page.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3776256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</p:txBody>
      </p:sp>
      <p:sp>
        <p:nvSpPr>
          <p:cNvPr id="19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25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23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4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</p:spTree>
    <p:extLst>
      <p:ext uri="{BB962C8B-B14F-4D97-AF65-F5344CB8AC3E}">
        <p14:creationId xmlns:p14="http://schemas.microsoft.com/office/powerpoint/2010/main" val="141358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140" y="1671336"/>
            <a:ext cx="9015912" cy="3405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2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0140" y="1987248"/>
            <a:ext cx="9015912" cy="4263654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14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51278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5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page.</a:t>
            </a:r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228818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.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67200" y="4674030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4989942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pPr lvl="0"/>
            <a:endParaRPr lang="fr-FR" dirty="0"/>
          </a:p>
          <a:p>
            <a:pPr lvl="0"/>
            <a:endParaRPr lang="fr-FR" dirty="0" err="1"/>
          </a:p>
        </p:txBody>
      </p:sp>
      <p:sp>
        <p:nvSpPr>
          <p:cNvPr id="14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2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07862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s +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8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16757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  <a:p>
            <a:pPr lvl="0"/>
            <a:br>
              <a:rPr lang="fr-FR" dirty="0"/>
            </a:b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graphique 14"/>
          <p:cNvSpPr>
            <a:spLocks noGrp="1"/>
          </p:cNvSpPr>
          <p:nvPr>
            <p:ph type="chart" sz="quarter" idx="19" hasCustomPrompt="1"/>
          </p:nvPr>
        </p:nvSpPr>
        <p:spPr>
          <a:xfrm>
            <a:off x="398463" y="3709988"/>
            <a:ext cx="3536950" cy="286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Insérez votre graphique</a:t>
            </a:r>
          </a:p>
        </p:txBody>
      </p:sp>
      <p:sp>
        <p:nvSpPr>
          <p:cNvPr id="17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3507698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pPr lvl="0"/>
            <a:endParaRPr lang="fr-FR" dirty="0"/>
          </a:p>
          <a:p>
            <a:pPr lvl="0"/>
            <a:endParaRPr lang="fr-FR" dirty="0" err="1"/>
          </a:p>
        </p:txBody>
      </p:sp>
      <p:sp>
        <p:nvSpPr>
          <p:cNvPr id="21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4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5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53521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17" y="5448097"/>
            <a:ext cx="1306764" cy="7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1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85" r:id="rId2"/>
    <p:sldLayoutId id="2147483820" r:id="rId3"/>
    <p:sldLayoutId id="2147483770" r:id="rId4"/>
  </p:sldLayoutIdLst>
  <p:hf sldNum="0" hdr="0" ft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Georgia" charset="0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/>
          <p:cNvCxnSpPr/>
          <p:nvPr/>
        </p:nvCxnSpPr>
        <p:spPr>
          <a:xfrm>
            <a:off x="779228" y="2775680"/>
            <a:ext cx="82034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2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803" r:id="rId3"/>
    <p:sldLayoutId id="2147483789" r:id="rId4"/>
    <p:sldLayoutId id="2147483790" r:id="rId5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2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2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7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17" y="5448097"/>
            <a:ext cx="1306764" cy="793244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Espace réservé du texte 2"/>
          <p:cNvSpPr txBox="1">
            <a:spLocks/>
          </p:cNvSpPr>
          <p:nvPr/>
        </p:nvSpPr>
        <p:spPr>
          <a:xfrm>
            <a:off x="481068" y="2594158"/>
            <a:ext cx="3621179" cy="1970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100" b="1" kern="120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Institut Supérieur de l’Aéronautique et de l’Espace</a:t>
            </a:r>
            <a:endParaRPr lang="fr-FR" dirty="0"/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481068" y="2791195"/>
            <a:ext cx="3621179" cy="5360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100" b="0" kern="120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10, avenue Édouard-Belin – BP 54032</a:t>
            </a:r>
            <a:br>
              <a:rPr lang="fr-FR"/>
            </a:br>
            <a:r>
              <a:rPr lang="fr-FR"/>
              <a:t>31055 Toulouse Cedex 4 – France</a:t>
            </a:r>
            <a:br>
              <a:rPr lang="fr-FR"/>
            </a:br>
            <a:r>
              <a:rPr lang="fr-FR"/>
              <a:t>T   +33 5 61 33 80 80</a:t>
            </a:r>
            <a:endParaRPr lang="fr-FR" dirty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>
          <a:xfrm>
            <a:off x="481068" y="3327261"/>
            <a:ext cx="3621179" cy="1970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100" b="1" kern="1200" baseline="0">
                <a:solidFill>
                  <a:schemeClr val="accent2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www.isae-supaero.fr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84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4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gi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0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11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681038" y="3926859"/>
            <a:ext cx="4126489" cy="1736521"/>
          </a:xfrm>
        </p:spPr>
        <p:txBody>
          <a:bodyPr/>
          <a:lstStyle/>
          <a:p>
            <a:r>
              <a:rPr lang="fr-FR" sz="1800" u="sng" dirty="0" err="1">
                <a:latin typeface="Georgia" panose="02040502050405020303" pitchFamily="18" charset="0"/>
              </a:rPr>
              <a:t>Author</a:t>
            </a:r>
            <a:r>
              <a:rPr lang="fr-FR" sz="1800" dirty="0">
                <a:latin typeface="Georgia" panose="02040502050405020303" pitchFamily="18" charset="0"/>
              </a:rPr>
              <a:t>: </a:t>
            </a:r>
            <a:r>
              <a:rPr lang="es-AR" sz="1800" b="0" dirty="0">
                <a:effectLst/>
                <a:latin typeface="Georgia" panose="02040502050405020303" pitchFamily="18" charset="0"/>
              </a:rPr>
              <a:t>Pilar Tagliero</a:t>
            </a:r>
          </a:p>
          <a:p>
            <a:r>
              <a:rPr lang="es-AR" sz="1800" u="sng" dirty="0" err="1">
                <a:latin typeface="Georgia" panose="02040502050405020303" pitchFamily="18" charset="0"/>
              </a:rPr>
              <a:t>Supervisors</a:t>
            </a:r>
            <a:r>
              <a:rPr lang="es-AR" sz="1800" dirty="0">
                <a:latin typeface="Georgia" panose="02040502050405020303" pitchFamily="18" charset="0"/>
              </a:rPr>
              <a:t>: Emmeline </a:t>
            </a:r>
            <a:r>
              <a:rPr lang="es-AR" sz="1800" dirty="0" err="1">
                <a:latin typeface="Georgia" panose="02040502050405020303" pitchFamily="18" charset="0"/>
              </a:rPr>
              <a:t>Faïsse</a:t>
            </a:r>
            <a:endParaRPr lang="es-AR" sz="1800" dirty="0">
              <a:latin typeface="Georgia" panose="02040502050405020303" pitchFamily="18" charset="0"/>
            </a:endParaRPr>
          </a:p>
          <a:p>
            <a:r>
              <a:rPr lang="es-AR" sz="1800" dirty="0">
                <a:latin typeface="Georgia" panose="02040502050405020303" pitchFamily="18" charset="0"/>
              </a:rPr>
              <a:t>	        Joseph </a:t>
            </a:r>
            <a:r>
              <a:rPr lang="es-AR" sz="1800" dirty="0" err="1">
                <a:latin typeface="Georgia" panose="02040502050405020303" pitchFamily="18" charset="0"/>
              </a:rPr>
              <a:t>Morlier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-233364" y="2346191"/>
            <a:ext cx="6194323" cy="1419285"/>
          </a:xfrm>
        </p:spPr>
        <p:txBody>
          <a:bodyPr/>
          <a:lstStyle/>
          <a:p>
            <a:pPr algn="ctr"/>
            <a:r>
              <a:rPr lang="en-US" b="0" i="0" dirty="0">
                <a:effectLst/>
                <a:latin typeface="Georgia" panose="02040502050405020303" pitchFamily="18" charset="0"/>
              </a:rPr>
              <a:t>Integrated structural and control system design (co-design) for robust flutter suppression</a:t>
            </a:r>
            <a:endParaRPr lang="fr-FR" dirty="0">
              <a:latin typeface="Georgia" panose="02040502050405020303" pitchFamily="18" charset="0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>
          <a:xfrm>
            <a:off x="179591" y="6440860"/>
            <a:ext cx="1486976" cy="278093"/>
          </a:xfrm>
        </p:spPr>
        <p:txBody>
          <a:bodyPr/>
          <a:lstStyle/>
          <a:p>
            <a:r>
              <a:rPr lang="fr-FR" i="1" dirty="0"/>
              <a:t>2</a:t>
            </a:r>
            <a:r>
              <a:rPr lang="fr-FR" i="1" baseline="30000" dirty="0"/>
              <a:t>nd</a:t>
            </a:r>
            <a:r>
              <a:rPr lang="fr-FR" i="1" dirty="0"/>
              <a:t> April, 2021</a:t>
            </a:r>
          </a:p>
        </p:txBody>
      </p:sp>
    </p:spTree>
    <p:extLst>
      <p:ext uri="{BB962C8B-B14F-4D97-AF65-F5344CB8AC3E}">
        <p14:creationId xmlns:p14="http://schemas.microsoft.com/office/powerpoint/2010/main" val="90005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3DE21-70D2-4B0C-898F-266B874533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140" y="1533832"/>
            <a:ext cx="9015912" cy="4717070"/>
          </a:xfrm>
        </p:spPr>
        <p:txBody>
          <a:bodyPr/>
          <a:lstStyle/>
          <a:p>
            <a:pPr marL="0" indent="0">
              <a:buNone/>
            </a:pPr>
            <a:r>
              <a:rPr lang="en-US" sz="2800" b="0" i="0" dirty="0">
                <a:effectLst/>
                <a:latin typeface="Georgia" panose="02040502050405020303" pitchFamily="18" charset="0"/>
              </a:rPr>
              <a:t>III. Co-design of a thin-walled section with flap </a:t>
            </a:r>
            <a:endParaRPr lang="es-AR" sz="2800" dirty="0"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romanUcPeriod"/>
            </a:pPr>
            <a:endParaRPr lang="es-AR" sz="28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r>
              <a:rPr lang="es-AR" sz="2500" dirty="0">
                <a:solidFill>
                  <a:srgbClr val="222464"/>
                </a:solidFill>
                <a:latin typeface="Georgia" panose="02040502050405020303" pitchFamily="18" charset="0"/>
              </a:rPr>
              <a:t>20,25% </a:t>
            </a:r>
            <a:r>
              <a:rPr lang="es-AR" sz="2500" dirty="0" err="1">
                <a:solidFill>
                  <a:srgbClr val="222464"/>
                </a:solidFill>
                <a:latin typeface="Georgia" panose="02040502050405020303" pitchFamily="18" charset="0"/>
              </a:rPr>
              <a:t>of</a:t>
            </a:r>
            <a:r>
              <a:rPr lang="es-AR" sz="2500" dirty="0">
                <a:solidFill>
                  <a:srgbClr val="222464"/>
                </a:solidFill>
                <a:latin typeface="Georgia" panose="02040502050405020303" pitchFamily="18" charset="0"/>
              </a:rPr>
              <a:t> </a:t>
            </a:r>
            <a:r>
              <a:rPr lang="es-AR" sz="2500" dirty="0" err="1">
                <a:solidFill>
                  <a:srgbClr val="222464"/>
                </a:solidFill>
                <a:latin typeface="Georgia" panose="02040502050405020303" pitchFamily="18" charset="0"/>
              </a:rPr>
              <a:t>mass</a:t>
            </a:r>
            <a:r>
              <a:rPr lang="es-AR" sz="2500" dirty="0">
                <a:solidFill>
                  <a:srgbClr val="222464"/>
                </a:solidFill>
                <a:latin typeface="Georgia" panose="02040502050405020303" pitchFamily="18" charset="0"/>
              </a:rPr>
              <a:t> </a:t>
            </a:r>
            <a:r>
              <a:rPr lang="es-AR" sz="2500" dirty="0" err="1">
                <a:solidFill>
                  <a:srgbClr val="222464"/>
                </a:solidFill>
                <a:latin typeface="Georgia" panose="02040502050405020303" pitchFamily="18" charset="0"/>
              </a:rPr>
              <a:t>reduction</a:t>
            </a:r>
            <a:endParaRPr lang="es-AR" sz="25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r>
              <a:rPr lang="es-AR" sz="2500" dirty="0" err="1">
                <a:solidFill>
                  <a:srgbClr val="222464"/>
                </a:solidFill>
                <a:latin typeface="Georgia" panose="02040502050405020303" pitchFamily="18" charset="0"/>
              </a:rPr>
              <a:t>Optimal</a:t>
            </a:r>
            <a:r>
              <a:rPr lang="es-AR" sz="2500" dirty="0">
                <a:solidFill>
                  <a:srgbClr val="222464"/>
                </a:solidFill>
                <a:latin typeface="Georgia" panose="02040502050405020303" pitchFamily="18" charset="0"/>
              </a:rPr>
              <a:t> flap </a:t>
            </a:r>
            <a:r>
              <a:rPr lang="es-AR" sz="2500" dirty="0" err="1">
                <a:solidFill>
                  <a:srgbClr val="222464"/>
                </a:solidFill>
                <a:latin typeface="Georgia" panose="02040502050405020303" pitchFamily="18" charset="0"/>
              </a:rPr>
              <a:t>chord</a:t>
            </a:r>
            <a:r>
              <a:rPr lang="es-AR" sz="2500" dirty="0">
                <a:solidFill>
                  <a:srgbClr val="222464"/>
                </a:solidFill>
                <a:latin typeface="Georgia" panose="02040502050405020303" pitchFamily="18" charset="0"/>
              </a:rPr>
              <a:t>: 20,03%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0D254-2124-4F01-9569-C2B3BF3851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9096" y="6433565"/>
            <a:ext cx="2515161" cy="202801"/>
          </a:xfrm>
        </p:spPr>
        <p:txBody>
          <a:bodyPr/>
          <a:lstStyle/>
          <a:p>
            <a:r>
              <a:rPr lang="it-IT" dirty="0"/>
              <a:t>Co-design for robust flutter supression</a:t>
            </a:r>
            <a:endParaRPr lang="es-A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B1E25-127C-4AEB-9043-A049BF1FAD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23855" y="6433565"/>
            <a:ext cx="186668" cy="20280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46A33-77BF-4723-824F-5236BCE8E9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B43F7-41B5-492D-9912-BE251AE30E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10523" y="6434138"/>
            <a:ext cx="942840" cy="202228"/>
          </a:xfrm>
        </p:spPr>
        <p:txBody>
          <a:bodyPr/>
          <a:lstStyle/>
          <a:p>
            <a:r>
              <a:rPr lang="it-IT" dirty="0"/>
              <a:t>2° April 2021</a:t>
            </a:r>
            <a:endParaRPr lang="es-A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F1E45E-FAFF-40EB-97C0-5ED277B58D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/>
              <a:t>Results</a:t>
            </a:r>
            <a:endParaRPr lang="es-AR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846DE49-2537-4EBC-BDB7-60CE4F7491D6}"/>
              </a:ext>
            </a:extLst>
          </p:cNvPr>
          <p:cNvGrpSpPr/>
          <p:nvPr/>
        </p:nvGrpSpPr>
        <p:grpSpPr>
          <a:xfrm>
            <a:off x="6651711" y="2393903"/>
            <a:ext cx="2515161" cy="1016653"/>
            <a:chOff x="6651711" y="2202891"/>
            <a:chExt cx="2515161" cy="101665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44DBD34-B650-4F64-BB6F-CF9929167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51711" y="2202891"/>
              <a:ext cx="2515161" cy="975392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3F1BC2-7A9E-48F0-8512-F41F6C3AA94D}"/>
                </a:ext>
              </a:extLst>
            </p:cNvPr>
            <p:cNvSpPr/>
            <p:nvPr/>
          </p:nvSpPr>
          <p:spPr>
            <a:xfrm>
              <a:off x="6712233" y="2836086"/>
              <a:ext cx="353961" cy="383458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0730B024-B32F-4430-81F2-0C0989A47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763" y="4776411"/>
            <a:ext cx="1362075" cy="447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A98C19-0F5A-478E-8B43-857AC4ECA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871" y="3698797"/>
            <a:ext cx="2731196" cy="7763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943284-FAF3-4C7E-A33D-9829010E7F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28" y="3091768"/>
            <a:ext cx="4453701" cy="334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4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3DE21-70D2-4B0C-898F-266B874533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140" y="1533832"/>
            <a:ext cx="9015912" cy="4717070"/>
          </a:xfrm>
        </p:spPr>
        <p:txBody>
          <a:bodyPr/>
          <a:lstStyle/>
          <a:p>
            <a:pPr marL="0" indent="0">
              <a:buNone/>
            </a:pPr>
            <a:r>
              <a:rPr lang="en-US" sz="2800" b="0" i="0" dirty="0">
                <a:effectLst/>
                <a:latin typeface="Georgia" panose="02040502050405020303" pitchFamily="18" charset="0"/>
              </a:rPr>
              <a:t>III. Co-design of a thin-walled section</a:t>
            </a:r>
            <a:endParaRPr lang="es-AR" sz="2800" dirty="0"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romanUcPeriod"/>
            </a:pPr>
            <a:endParaRPr lang="es-AR" sz="2800" dirty="0">
              <a:solidFill>
                <a:srgbClr val="222464"/>
              </a:solidFill>
              <a:latin typeface="Georgia" panose="02040502050405020303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0D254-2124-4F01-9569-C2B3BF3851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9096" y="6433565"/>
            <a:ext cx="2515161" cy="202801"/>
          </a:xfrm>
        </p:spPr>
        <p:txBody>
          <a:bodyPr/>
          <a:lstStyle/>
          <a:p>
            <a:r>
              <a:rPr lang="it-IT" dirty="0"/>
              <a:t>Co-design for robust flutter supression</a:t>
            </a:r>
            <a:endParaRPr lang="es-A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B1E25-127C-4AEB-9043-A049BF1FAD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23855" y="6433565"/>
            <a:ext cx="186668" cy="20280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46A33-77BF-4723-824F-5236BCE8E9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B43F7-41B5-492D-9912-BE251AE30E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10523" y="6434138"/>
            <a:ext cx="942840" cy="202228"/>
          </a:xfrm>
        </p:spPr>
        <p:txBody>
          <a:bodyPr/>
          <a:lstStyle/>
          <a:p>
            <a:r>
              <a:rPr lang="it-IT" dirty="0"/>
              <a:t>2° April 2021</a:t>
            </a:r>
            <a:endParaRPr lang="es-A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F1E45E-FAFF-40EB-97C0-5ED277B58D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/>
              <a:t>Results</a:t>
            </a:r>
            <a:endParaRPr lang="es-A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F4A4B9-1244-46CE-B7EA-AC5BBC485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103" y="1971106"/>
            <a:ext cx="5852172" cy="43708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2389D2-C898-45BD-8B63-57EA4B3DC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10" y="4412340"/>
            <a:ext cx="3240000" cy="243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8EF129-7387-4897-A740-96F2678CB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310" y="1986872"/>
            <a:ext cx="3240000" cy="2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75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3DE21-70D2-4B0C-898F-266B874533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140" y="1533832"/>
            <a:ext cx="9015912" cy="4717070"/>
          </a:xfrm>
        </p:spPr>
        <p:txBody>
          <a:bodyPr/>
          <a:lstStyle/>
          <a:p>
            <a:pPr marL="0" indent="0">
              <a:buNone/>
            </a:pPr>
            <a:r>
              <a:rPr lang="en-US" sz="2800" b="0" i="0" dirty="0">
                <a:effectLst/>
                <a:latin typeface="Georgia" panose="02040502050405020303" pitchFamily="18" charset="0"/>
              </a:rPr>
              <a:t>IV. Preliminary Robustness Analysis</a:t>
            </a:r>
            <a:endParaRPr lang="es-AR" sz="2800" dirty="0"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romanUcPeriod"/>
            </a:pPr>
            <a:endParaRPr lang="es-AR" sz="28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romanUcPeriod"/>
            </a:pPr>
            <a:endParaRPr lang="es-AR" sz="2500" dirty="0">
              <a:solidFill>
                <a:srgbClr val="222464"/>
              </a:solidFill>
              <a:latin typeface="Georgia" panose="02040502050405020303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0D254-2124-4F01-9569-C2B3BF3851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9096" y="6433565"/>
            <a:ext cx="2515161" cy="202801"/>
          </a:xfrm>
        </p:spPr>
        <p:txBody>
          <a:bodyPr/>
          <a:lstStyle/>
          <a:p>
            <a:r>
              <a:rPr lang="it-IT" dirty="0"/>
              <a:t>Co-design for robust flutter supression</a:t>
            </a:r>
            <a:endParaRPr lang="es-A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B1E25-127C-4AEB-9043-A049BF1FAD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23855" y="6433565"/>
            <a:ext cx="186668" cy="20280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46A33-77BF-4723-824F-5236BCE8E9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B43F7-41B5-492D-9912-BE251AE30E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10523" y="6434138"/>
            <a:ext cx="942840" cy="202228"/>
          </a:xfrm>
        </p:spPr>
        <p:txBody>
          <a:bodyPr/>
          <a:lstStyle/>
          <a:p>
            <a:r>
              <a:rPr lang="it-IT" dirty="0"/>
              <a:t>2° April 2021</a:t>
            </a:r>
            <a:endParaRPr lang="es-A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F1E45E-FAFF-40EB-97C0-5ED277B58D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/>
              <a:t>Results</a:t>
            </a:r>
            <a:endParaRPr lang="es-AR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846DE49-2537-4EBC-BDB7-60CE4F7491D6}"/>
              </a:ext>
            </a:extLst>
          </p:cNvPr>
          <p:cNvGrpSpPr/>
          <p:nvPr/>
        </p:nvGrpSpPr>
        <p:grpSpPr>
          <a:xfrm>
            <a:off x="6651711" y="2393903"/>
            <a:ext cx="2515161" cy="1016653"/>
            <a:chOff x="6651711" y="2202891"/>
            <a:chExt cx="2515161" cy="101665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44DBD34-B650-4F64-BB6F-CF9929167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51711" y="2202891"/>
              <a:ext cx="2515161" cy="975392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3F1BC2-7A9E-48F0-8512-F41F6C3AA94D}"/>
                </a:ext>
              </a:extLst>
            </p:cNvPr>
            <p:cNvSpPr/>
            <p:nvPr/>
          </p:nvSpPr>
          <p:spPr>
            <a:xfrm>
              <a:off x="6712233" y="2836086"/>
              <a:ext cx="353961" cy="383458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0730B024-B32F-4430-81F2-0C0989A47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763" y="4776411"/>
            <a:ext cx="1362075" cy="447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A98C19-0F5A-478E-8B43-857AC4ECA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871" y="3698797"/>
            <a:ext cx="2731196" cy="776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0B90F9-C022-4EC3-B76A-5CA0530F50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204" y="2062724"/>
            <a:ext cx="5852172" cy="4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43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3DE21-70D2-4B0C-898F-266B874533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140" y="1533832"/>
            <a:ext cx="9015912" cy="4717070"/>
          </a:xfrm>
        </p:spPr>
        <p:txBody>
          <a:bodyPr/>
          <a:lstStyle/>
          <a:p>
            <a:pPr marL="0" indent="0">
              <a:buNone/>
            </a:pPr>
            <a:r>
              <a:rPr lang="it-IT" sz="2000" u="sng" dirty="0">
                <a:solidFill>
                  <a:srgbClr val="222464"/>
                </a:solidFill>
                <a:uFill>
                  <a:solidFill>
                    <a:schemeClr val="accent1"/>
                  </a:solidFill>
                </a:uFill>
                <a:latin typeface="Georgia" panose="02040502050405020303" pitchFamily="18" charset="0"/>
              </a:rPr>
              <a:t>CONCLUSIONS</a:t>
            </a:r>
          </a:p>
          <a:p>
            <a:pPr marL="0" indent="0">
              <a:buNone/>
            </a:pPr>
            <a:endParaRPr lang="it-IT" sz="20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>
                <a:solidFill>
                  <a:srgbClr val="222464"/>
                </a:solidFill>
                <a:latin typeface="Georgia" panose="02040502050405020303" pitchFamily="18" charset="0"/>
              </a:rPr>
              <a:t> Co-design allows to relax the flutter velocity in OL reaching lighter designs than with conventional design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>
                <a:solidFill>
                  <a:srgbClr val="222464"/>
                </a:solidFill>
                <a:latin typeface="Georgia" panose="02040502050405020303" pitchFamily="18" charset="0"/>
              </a:rPr>
              <a:t>Different objective functions, models and design variables were explored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it-IT" sz="2000" dirty="0">
                <a:solidFill>
                  <a:srgbClr val="222464"/>
                </a:solidFill>
                <a:latin typeface="Georgia" panose="02040502050405020303" pitchFamily="18" charset="0"/>
              </a:rPr>
              <a:t>The controller is not robust to thicknesses variations</a:t>
            </a:r>
            <a:endParaRPr lang="es-AR" sz="20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it-IT" sz="20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it-IT" sz="20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it-IT" sz="2000" u="sng" dirty="0">
                <a:solidFill>
                  <a:srgbClr val="222464"/>
                </a:solidFill>
                <a:uFill>
                  <a:solidFill>
                    <a:schemeClr val="accent1"/>
                  </a:solidFill>
                </a:uFill>
                <a:latin typeface="Georgia" panose="02040502050405020303" pitchFamily="18" charset="0"/>
              </a:rPr>
              <a:t>FUTURE WORK</a:t>
            </a:r>
          </a:p>
          <a:p>
            <a:endParaRPr lang="it-IT" sz="20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r>
              <a:rPr lang="it-IT" sz="2000" dirty="0">
                <a:solidFill>
                  <a:srgbClr val="222464"/>
                </a:solidFill>
                <a:latin typeface="Georgia" panose="02040502050405020303" pitchFamily="18" charset="0"/>
              </a:rPr>
              <a:t>Consider robust control techniques such as LQR or Hinf</a:t>
            </a:r>
          </a:p>
          <a:p>
            <a:r>
              <a:rPr lang="it-IT" sz="2000" dirty="0">
                <a:solidFill>
                  <a:srgbClr val="222464"/>
                </a:solidFill>
                <a:latin typeface="Georgia" panose="02040502050405020303" pitchFamily="18" charset="0"/>
              </a:rPr>
              <a:t>Make a stress based analysis</a:t>
            </a:r>
          </a:p>
          <a:p>
            <a:r>
              <a:rPr lang="it-IT" sz="2000" dirty="0">
                <a:solidFill>
                  <a:srgbClr val="222464"/>
                </a:solidFill>
                <a:latin typeface="Georgia" panose="02040502050405020303" pitchFamily="18" charset="0"/>
              </a:rPr>
              <a:t>Solve the issue with the numerical approximation of the derivatives: </a:t>
            </a:r>
            <a:r>
              <a:rPr lang="it-IT" sz="2000" i="1" dirty="0">
                <a:solidFill>
                  <a:srgbClr val="222464"/>
                </a:solidFill>
                <a:latin typeface="Georgia" panose="02040502050405020303" pitchFamily="18" charset="0"/>
              </a:rPr>
              <a:t>OpenMDAO</a:t>
            </a:r>
            <a:r>
              <a:rPr lang="it-IT" sz="2000" dirty="0">
                <a:solidFill>
                  <a:srgbClr val="222464"/>
                </a:solidFill>
                <a:latin typeface="Georgia" panose="02040502050405020303" pitchFamily="18" charset="0"/>
              </a:rPr>
              <a:t> / Complex step-size approach</a:t>
            </a:r>
          </a:p>
          <a:p>
            <a:r>
              <a:rPr lang="it-IT" sz="2000" dirty="0">
                <a:solidFill>
                  <a:srgbClr val="222464"/>
                </a:solidFill>
                <a:latin typeface="Georgia" panose="02040502050405020303" pitchFamily="18" charset="0"/>
              </a:rPr>
              <a:t>Improve the aeroelastic model: unsteady aerodynamics / flap model / torsion constant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0D254-2124-4F01-9569-C2B3BF3851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9096" y="6433565"/>
            <a:ext cx="2515161" cy="202801"/>
          </a:xfrm>
        </p:spPr>
        <p:txBody>
          <a:bodyPr/>
          <a:lstStyle/>
          <a:p>
            <a:r>
              <a:rPr lang="it-IT" dirty="0"/>
              <a:t>Co-design for robust flutter supression</a:t>
            </a:r>
            <a:endParaRPr lang="es-A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B1E25-127C-4AEB-9043-A049BF1FAD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23855" y="6433565"/>
            <a:ext cx="186668" cy="20280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46A33-77BF-4723-824F-5236BCE8E9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B43F7-41B5-492D-9912-BE251AE30E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10523" y="6434138"/>
            <a:ext cx="942840" cy="202228"/>
          </a:xfrm>
        </p:spPr>
        <p:txBody>
          <a:bodyPr/>
          <a:lstStyle/>
          <a:p>
            <a:r>
              <a:rPr lang="it-IT" dirty="0"/>
              <a:t>2° April 2021</a:t>
            </a:r>
            <a:endParaRPr lang="es-A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F1E45E-FAFF-40EB-97C0-5ED277B58D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/>
              <a:t>Conclusions &amp; Future Work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9876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CA540-0D0F-446B-9416-BA96639D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Q&amp;A</a:t>
            </a:r>
            <a:endParaRPr lang="es-A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FB64E-D424-4B9F-B6D0-72D05C299A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15 minutes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81514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142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3DE21-70D2-4B0C-898F-266B874533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140" y="1533832"/>
            <a:ext cx="9015912" cy="4717070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it-IT" sz="2500" dirty="0">
                <a:solidFill>
                  <a:srgbClr val="222464"/>
                </a:solidFill>
                <a:latin typeface="Georgia" panose="02040502050405020303" pitchFamily="18" charset="0"/>
              </a:rPr>
              <a:t>Introduction</a:t>
            </a:r>
          </a:p>
          <a:p>
            <a:pPr marL="514350" indent="-514350">
              <a:buFont typeface="+mj-lt"/>
              <a:buAutoNum type="romanUcPeriod"/>
            </a:pPr>
            <a:endParaRPr lang="it-IT" sz="25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it-IT" sz="2500" dirty="0">
                <a:solidFill>
                  <a:srgbClr val="222464"/>
                </a:solidFill>
                <a:latin typeface="Georgia" panose="02040502050405020303" pitchFamily="18" charset="0"/>
              </a:rPr>
              <a:t>Model of the system</a:t>
            </a:r>
          </a:p>
          <a:p>
            <a:pPr marL="171450" lvl="1"/>
            <a:r>
              <a:rPr lang="it-IT" sz="2500" dirty="0">
                <a:solidFill>
                  <a:srgbClr val="222464"/>
                </a:solidFill>
                <a:latin typeface="Georgia" panose="02040502050405020303" pitchFamily="18" charset="0"/>
              </a:rPr>
              <a:t>	• Aeroelastic model of the wing</a:t>
            </a:r>
          </a:p>
          <a:p>
            <a:pPr marL="171450" lvl="1"/>
            <a:r>
              <a:rPr lang="it-IT" sz="2500" dirty="0">
                <a:solidFill>
                  <a:srgbClr val="222464"/>
                </a:solidFill>
                <a:latin typeface="Georgia" panose="02040502050405020303" pitchFamily="18" charset="0"/>
              </a:rPr>
              <a:t>	• Control structure for active flutter supression</a:t>
            </a:r>
          </a:p>
          <a:p>
            <a:pPr marL="514350" indent="-514350">
              <a:buFont typeface="+mj-lt"/>
              <a:buAutoNum type="romanUcPeriod"/>
            </a:pPr>
            <a:endParaRPr lang="it-IT" sz="25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it-IT" sz="2500" dirty="0">
                <a:solidFill>
                  <a:srgbClr val="222464"/>
                </a:solidFill>
                <a:latin typeface="Georgia" panose="02040502050405020303" pitchFamily="18" charset="0"/>
              </a:rPr>
              <a:t>Optimization </a:t>
            </a:r>
          </a:p>
          <a:p>
            <a:pPr marL="514350" indent="-514350">
              <a:buFont typeface="+mj-lt"/>
              <a:buAutoNum type="romanUcPeriod"/>
            </a:pPr>
            <a:endParaRPr lang="it-IT" sz="25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it-IT" sz="2500" dirty="0">
                <a:solidFill>
                  <a:srgbClr val="222464"/>
                </a:solidFill>
                <a:latin typeface="Georgia" panose="02040502050405020303" pitchFamily="18" charset="0"/>
              </a:rPr>
              <a:t>Results</a:t>
            </a:r>
          </a:p>
          <a:p>
            <a:pPr marL="514350" indent="-514350">
              <a:buFont typeface="+mj-lt"/>
              <a:buAutoNum type="romanUcPeriod"/>
            </a:pPr>
            <a:endParaRPr lang="it-IT" sz="25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it-IT" sz="2500" dirty="0">
                <a:solidFill>
                  <a:srgbClr val="222464"/>
                </a:solidFill>
                <a:latin typeface="Georgia" panose="02040502050405020303" pitchFamily="18" charset="0"/>
              </a:rPr>
              <a:t>Conclusions &amp; Future Work</a:t>
            </a:r>
          </a:p>
          <a:p>
            <a:pPr marL="514350" indent="-514350">
              <a:buFont typeface="+mj-lt"/>
              <a:buAutoNum type="romanUcPeriod"/>
            </a:pPr>
            <a:endParaRPr lang="it-IT" sz="25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it-IT" sz="2500" dirty="0">
                <a:solidFill>
                  <a:schemeClr val="tx1"/>
                </a:solidFill>
                <a:latin typeface="Georgia" panose="02040502050405020303" pitchFamily="18" charset="0"/>
              </a:rPr>
              <a:t>Q&amp;A: 15 min</a:t>
            </a:r>
            <a:endParaRPr lang="es-AR" sz="25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0D254-2124-4F01-9569-C2B3BF3851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9096" y="6433565"/>
            <a:ext cx="2515161" cy="202801"/>
          </a:xfrm>
        </p:spPr>
        <p:txBody>
          <a:bodyPr/>
          <a:lstStyle/>
          <a:p>
            <a:r>
              <a:rPr lang="it-IT" dirty="0"/>
              <a:t>Co-design for robust flutter supression</a:t>
            </a:r>
            <a:endParaRPr lang="es-A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B1E25-127C-4AEB-9043-A049BF1FAD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23855" y="6433565"/>
            <a:ext cx="186668" cy="20280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46A33-77BF-4723-824F-5236BCE8E9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B43F7-41B5-492D-9912-BE251AE30E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10523" y="6434138"/>
            <a:ext cx="942840" cy="202228"/>
          </a:xfrm>
        </p:spPr>
        <p:txBody>
          <a:bodyPr/>
          <a:lstStyle/>
          <a:p>
            <a:r>
              <a:rPr lang="it-IT" dirty="0"/>
              <a:t>2° April 2021</a:t>
            </a:r>
            <a:endParaRPr lang="es-A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F1E45E-FAFF-40EB-97C0-5ED277B58D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/>
              <a:t>Outline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1937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0D254-2124-4F01-9569-C2B3BF3851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9096" y="6433565"/>
            <a:ext cx="2515161" cy="202801"/>
          </a:xfrm>
        </p:spPr>
        <p:txBody>
          <a:bodyPr/>
          <a:lstStyle/>
          <a:p>
            <a:r>
              <a:rPr lang="it-IT" dirty="0"/>
              <a:t>Co-design for robust flutter supression</a:t>
            </a:r>
            <a:endParaRPr lang="es-A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B1E25-127C-4AEB-9043-A049BF1FAD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23855" y="6433565"/>
            <a:ext cx="186668" cy="20280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46A33-77BF-4723-824F-5236BCE8E9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B43F7-41B5-492D-9912-BE251AE30E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10523" y="6434138"/>
            <a:ext cx="942840" cy="202228"/>
          </a:xfrm>
        </p:spPr>
        <p:txBody>
          <a:bodyPr/>
          <a:lstStyle/>
          <a:p>
            <a:r>
              <a:rPr lang="it-IT" dirty="0"/>
              <a:t>2° April 2021</a:t>
            </a:r>
            <a:endParaRPr lang="es-A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F1E45E-FAFF-40EB-97C0-5ED277B58D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/>
              <a:t>Introduction</a:t>
            </a:r>
            <a:endParaRPr lang="es-AR" dirty="0"/>
          </a:p>
        </p:txBody>
      </p:sp>
      <p:pic>
        <p:nvPicPr>
          <p:cNvPr id="9" name="21 Imagen">
            <a:extLst>
              <a:ext uri="{FF2B5EF4-FFF2-40B4-BE49-F238E27FC236}">
                <a16:creationId xmlns:a16="http://schemas.microsoft.com/office/drawing/2014/main" id="{815739F3-C0F1-40AB-B1EA-A5E022933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38" y="1212064"/>
            <a:ext cx="3313724" cy="2485293"/>
          </a:xfrm>
          <a:prstGeom prst="rect">
            <a:avLst/>
          </a:prstGeom>
        </p:spPr>
      </p:pic>
      <p:graphicFrame>
        <p:nvGraphicFramePr>
          <p:cNvPr id="10" name="1 Diagrama">
            <a:extLst>
              <a:ext uri="{FF2B5EF4-FFF2-40B4-BE49-F238E27FC236}">
                <a16:creationId xmlns:a16="http://schemas.microsoft.com/office/drawing/2014/main" id="{BEBECA2C-794E-403D-B2F9-7369D8FE12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4785401"/>
              </p:ext>
            </p:extLst>
          </p:nvPr>
        </p:nvGraphicFramePr>
        <p:xfrm>
          <a:off x="5627288" y="4155616"/>
          <a:ext cx="2515161" cy="197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2 CuadroTexto">
            <a:extLst>
              <a:ext uri="{FF2B5EF4-FFF2-40B4-BE49-F238E27FC236}">
                <a16:creationId xmlns:a16="http://schemas.microsoft.com/office/drawing/2014/main" id="{D92EA515-2ED9-4A5D-96D8-FC0A6F7364CB}"/>
              </a:ext>
            </a:extLst>
          </p:cNvPr>
          <p:cNvSpPr txBox="1"/>
          <p:nvPr/>
        </p:nvSpPr>
        <p:spPr>
          <a:xfrm>
            <a:off x="1366929" y="4525299"/>
            <a:ext cx="37899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aim of this project is to </a:t>
            </a:r>
            <a:r>
              <a:rPr lang="en-US" b="1" dirty="0"/>
              <a:t>simultaneously</a:t>
            </a:r>
            <a:r>
              <a:rPr lang="en-US" dirty="0"/>
              <a:t> design the </a:t>
            </a:r>
            <a:r>
              <a:rPr lang="en-US" b="1" dirty="0"/>
              <a:t>structure </a:t>
            </a:r>
            <a:r>
              <a:rPr lang="en-US" dirty="0"/>
              <a:t>and </a:t>
            </a:r>
            <a:r>
              <a:rPr lang="en-US" b="1" dirty="0"/>
              <a:t>control</a:t>
            </a:r>
            <a:r>
              <a:rPr lang="en-US" dirty="0"/>
              <a:t> system of a wing </a:t>
            </a:r>
          </a:p>
          <a:p>
            <a:pPr algn="ctr"/>
            <a:r>
              <a:rPr lang="en-US" b="1" dirty="0"/>
              <a:t>(</a:t>
            </a:r>
            <a:r>
              <a:rPr lang="en-US" b="1" dirty="0">
                <a:solidFill>
                  <a:schemeClr val="accent1"/>
                </a:solidFill>
              </a:rPr>
              <a:t>Co-design</a:t>
            </a:r>
            <a:r>
              <a:rPr lang="en-US" b="1" dirty="0"/>
              <a:t>) </a:t>
            </a:r>
            <a:r>
              <a:rPr lang="en-US" dirty="0"/>
              <a:t>in order to</a:t>
            </a:r>
            <a:r>
              <a:rPr lang="en-US" b="1" dirty="0"/>
              <a:t> suppress flutter instabilities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06D7CA-7B4B-45B8-9FB5-C8FAC2682B4B}"/>
              </a:ext>
            </a:extLst>
          </p:cNvPr>
          <p:cNvSpPr/>
          <p:nvPr/>
        </p:nvSpPr>
        <p:spPr>
          <a:xfrm>
            <a:off x="602225" y="1504051"/>
            <a:ext cx="4350775" cy="206923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FBF2D-519A-424B-9542-E520DE6B1778}"/>
              </a:ext>
            </a:extLst>
          </p:cNvPr>
          <p:cNvSpPr/>
          <p:nvPr/>
        </p:nvSpPr>
        <p:spPr>
          <a:xfrm>
            <a:off x="1347019" y="4115023"/>
            <a:ext cx="7138220" cy="217199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8FE286-56D1-406A-8B77-317974C842C5}"/>
              </a:ext>
            </a:extLst>
          </p:cNvPr>
          <p:cNvSpPr txBox="1"/>
          <p:nvPr/>
        </p:nvSpPr>
        <p:spPr>
          <a:xfrm>
            <a:off x="602225" y="1681270"/>
            <a:ext cx="40950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Flutter</a:t>
            </a:r>
            <a:r>
              <a:rPr lang="en-US" dirty="0"/>
              <a:t> 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aeroelastic dynamical instability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big issue nowadays: + slenderness, </a:t>
            </a:r>
          </a:p>
          <a:p>
            <a:pPr algn="ctr"/>
            <a:r>
              <a:rPr lang="en-US" dirty="0"/>
              <a:t>+ flexibility, + speed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active methods are attractive but hard to certificate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C60CFF-A6B6-406A-A863-D4CD6750CB89}"/>
              </a:ext>
            </a:extLst>
          </p:cNvPr>
          <p:cNvSpPr txBox="1"/>
          <p:nvPr/>
        </p:nvSpPr>
        <p:spPr>
          <a:xfrm>
            <a:off x="4944424" y="3407307"/>
            <a:ext cx="39321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u="sng" dirty="0"/>
              <a:t>Source</a:t>
            </a:r>
            <a:r>
              <a:rPr lang="it-IT" sz="1000" dirty="0"/>
              <a:t>: www.youtube.com/watch?v=egDWh7jnNic</a:t>
            </a:r>
            <a:endParaRPr lang="es-AR" sz="1000" dirty="0"/>
          </a:p>
        </p:txBody>
      </p:sp>
    </p:spTree>
    <p:extLst>
      <p:ext uri="{BB962C8B-B14F-4D97-AF65-F5344CB8AC3E}">
        <p14:creationId xmlns:p14="http://schemas.microsoft.com/office/powerpoint/2010/main" val="28451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11" grpId="0"/>
      <p:bldP spid="2" grpId="0" animBg="1"/>
      <p:bldP spid="12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0D254-2124-4F01-9569-C2B3BF3851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9096" y="6433565"/>
            <a:ext cx="2515161" cy="202801"/>
          </a:xfrm>
        </p:spPr>
        <p:txBody>
          <a:bodyPr/>
          <a:lstStyle/>
          <a:p>
            <a:r>
              <a:rPr lang="it-IT" dirty="0"/>
              <a:t>Co-design for robust flutter supression</a:t>
            </a:r>
            <a:endParaRPr lang="es-A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B1E25-127C-4AEB-9043-A049BF1FAD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23855" y="6433565"/>
            <a:ext cx="186668" cy="20280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46A33-77BF-4723-824F-5236BCE8E9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B43F7-41B5-492D-9912-BE251AE30E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10523" y="6434138"/>
            <a:ext cx="942840" cy="202228"/>
          </a:xfrm>
        </p:spPr>
        <p:txBody>
          <a:bodyPr/>
          <a:lstStyle/>
          <a:p>
            <a:r>
              <a:rPr lang="it-IT" dirty="0"/>
              <a:t>2° April 2021</a:t>
            </a:r>
            <a:endParaRPr lang="es-A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F1E45E-FAFF-40EB-97C0-5ED277B58D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/>
              <a:t>Model of the system: Aeroelastic Model</a:t>
            </a:r>
            <a:endParaRPr lang="es-A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B80CE2-A3BF-4E2C-9301-662B2B3BD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62" y="1422584"/>
            <a:ext cx="3641840" cy="47466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6C204C-3093-4D7D-B8C3-18B110984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038" y="3795917"/>
            <a:ext cx="3728970" cy="19360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6F7229-A021-485D-90BC-A14BB0A32E5C}"/>
              </a:ext>
            </a:extLst>
          </p:cNvPr>
          <p:cNvSpPr txBox="1"/>
          <p:nvPr/>
        </p:nvSpPr>
        <p:spPr>
          <a:xfrm>
            <a:off x="388723" y="6257250"/>
            <a:ext cx="39321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Reprinted from </a:t>
            </a:r>
            <a:r>
              <a:rPr lang="pl-PL" sz="1000" b="0" i="0" dirty="0">
                <a:effectLst/>
              </a:rPr>
              <a:t>J. Ko, A. Kurdila, and T. Strganac</a:t>
            </a:r>
            <a:r>
              <a:rPr lang="it-IT" sz="1000" b="0" i="0" dirty="0">
                <a:effectLst/>
              </a:rPr>
              <a:t> [1997]</a:t>
            </a:r>
            <a:endParaRPr lang="es-AR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0CFDF3-9899-45FF-A7A2-7C82596E0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1728999"/>
            <a:ext cx="4115374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0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0D254-2124-4F01-9569-C2B3BF3851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9096" y="6433565"/>
            <a:ext cx="2515161" cy="202801"/>
          </a:xfrm>
        </p:spPr>
        <p:txBody>
          <a:bodyPr/>
          <a:lstStyle/>
          <a:p>
            <a:r>
              <a:rPr lang="it-IT" dirty="0"/>
              <a:t>Co-design for robust flutter supression</a:t>
            </a:r>
            <a:endParaRPr lang="es-A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B1E25-127C-4AEB-9043-A049BF1FAD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23855" y="6433565"/>
            <a:ext cx="186668" cy="20280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46A33-77BF-4723-824F-5236BCE8E9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B43F7-41B5-492D-9912-BE251AE30E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10523" y="6434138"/>
            <a:ext cx="942840" cy="202228"/>
          </a:xfrm>
        </p:spPr>
        <p:txBody>
          <a:bodyPr/>
          <a:lstStyle/>
          <a:p>
            <a:r>
              <a:rPr lang="it-IT" dirty="0"/>
              <a:t>2° April 2021</a:t>
            </a:r>
            <a:endParaRPr lang="es-A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F1E45E-FAFF-40EB-97C0-5ED277B58D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/>
              <a:t>Model of the wing: Aeroelastic Model</a:t>
            </a:r>
            <a:endParaRPr lang="es-A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85E5E3-3F1F-411F-8206-1FFE9B35A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54" y="4246638"/>
            <a:ext cx="4727153" cy="202968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2DB8DA-EC1A-4806-83F7-5B21BA204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622" y="4540190"/>
            <a:ext cx="4013034" cy="14391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9BE16A-5A5A-44EA-A211-D39C77740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968" y="1814372"/>
            <a:ext cx="4313491" cy="1696191"/>
          </a:xfrm>
          <a:prstGeom prst="rect">
            <a:avLst/>
          </a:prstGeom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67E051B-410F-4569-BBBF-12FB28A98175}"/>
              </a:ext>
            </a:extLst>
          </p:cNvPr>
          <p:cNvSpPr/>
          <p:nvPr/>
        </p:nvSpPr>
        <p:spPr>
          <a:xfrm>
            <a:off x="1582091" y="2693086"/>
            <a:ext cx="486697" cy="489013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FC487A-58CC-459F-8721-5D156CE4E42C}"/>
              </a:ext>
            </a:extLst>
          </p:cNvPr>
          <p:cNvSpPr/>
          <p:nvPr/>
        </p:nvSpPr>
        <p:spPr>
          <a:xfrm>
            <a:off x="3127263" y="1849468"/>
            <a:ext cx="486697" cy="489013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814D28-3ECE-4F61-A1A2-D75EB9304766}"/>
              </a:ext>
            </a:extLst>
          </p:cNvPr>
          <p:cNvSpPr/>
          <p:nvPr/>
        </p:nvSpPr>
        <p:spPr>
          <a:xfrm>
            <a:off x="3605018" y="2180453"/>
            <a:ext cx="486697" cy="489013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329F4E-A36F-43AD-BCAD-F55208CB00C9}"/>
              </a:ext>
            </a:extLst>
          </p:cNvPr>
          <p:cNvSpPr/>
          <p:nvPr/>
        </p:nvSpPr>
        <p:spPr>
          <a:xfrm>
            <a:off x="2068788" y="2997886"/>
            <a:ext cx="486697" cy="489013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D54724-CBFF-472E-A195-0C7773132F84}"/>
              </a:ext>
            </a:extLst>
          </p:cNvPr>
          <p:cNvCxnSpPr>
            <a:cxnSpLocks/>
          </p:cNvCxnSpPr>
          <p:nvPr/>
        </p:nvCxnSpPr>
        <p:spPr>
          <a:xfrm>
            <a:off x="4953000" y="2656598"/>
            <a:ext cx="398206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D6378EE2-1C23-4645-89E3-2670D08EC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3574" y="2347145"/>
            <a:ext cx="1990725" cy="885825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8D644B5-05E0-49ED-88ED-C76E5080391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" r="44422"/>
          <a:stretch/>
        </p:blipFill>
        <p:spPr>
          <a:xfrm>
            <a:off x="7804375" y="2347146"/>
            <a:ext cx="1752601" cy="898072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0A2F72-CDEC-41ED-91D6-039302FAE39D}"/>
              </a:ext>
            </a:extLst>
          </p:cNvPr>
          <p:cNvSpPr txBox="1"/>
          <p:nvPr/>
        </p:nvSpPr>
        <p:spPr>
          <a:xfrm>
            <a:off x="500976" y="1415845"/>
            <a:ext cx="431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EQUATIONS OF MOTION</a:t>
            </a:r>
            <a:endParaRPr lang="es-A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440D17-B1FC-4B37-AFDF-DA8985FB3C9C}"/>
              </a:ext>
            </a:extLst>
          </p:cNvPr>
          <p:cNvSpPr txBox="1"/>
          <p:nvPr/>
        </p:nvSpPr>
        <p:spPr>
          <a:xfrm>
            <a:off x="5467553" y="1622195"/>
            <a:ext cx="431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NATURAL PULSATION OF A BEAM</a:t>
            </a:r>
          </a:p>
          <a:p>
            <a:pPr algn="ctr"/>
            <a:r>
              <a:rPr lang="it-IT" dirty="0"/>
              <a:t>(FIRST BENDING &amp; TORSION MODES)</a:t>
            </a:r>
            <a:endParaRPr lang="es-A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E84912-D16E-428D-A5CF-505AD6E3B6A7}"/>
              </a:ext>
            </a:extLst>
          </p:cNvPr>
          <p:cNvSpPr txBox="1"/>
          <p:nvPr/>
        </p:nvSpPr>
        <p:spPr>
          <a:xfrm>
            <a:off x="291653" y="3868562"/>
            <a:ext cx="472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AERODYNAMIC LOADS</a:t>
            </a:r>
            <a:endParaRPr lang="es-AR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428C08-4D52-4805-B0E5-3D9921D22EBB}"/>
              </a:ext>
            </a:extLst>
          </p:cNvPr>
          <p:cNvSpPr/>
          <p:nvPr/>
        </p:nvSpPr>
        <p:spPr>
          <a:xfrm>
            <a:off x="4083615" y="4478019"/>
            <a:ext cx="488386" cy="48901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F6B54E-7669-4793-9416-7CE131761662}"/>
              </a:ext>
            </a:extLst>
          </p:cNvPr>
          <p:cNvSpPr/>
          <p:nvPr/>
        </p:nvSpPr>
        <p:spPr>
          <a:xfrm>
            <a:off x="4140702" y="5583426"/>
            <a:ext cx="488387" cy="48901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A22160-C5B5-4BC9-95EE-51D347658EDD}"/>
              </a:ext>
            </a:extLst>
          </p:cNvPr>
          <p:cNvCxnSpPr>
            <a:cxnSpLocks/>
          </p:cNvCxnSpPr>
          <p:nvPr/>
        </p:nvCxnSpPr>
        <p:spPr>
          <a:xfrm>
            <a:off x="5100452" y="5259789"/>
            <a:ext cx="398206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ACF2EAE-817C-459B-B1F7-19B83B2BF1BC}"/>
              </a:ext>
            </a:extLst>
          </p:cNvPr>
          <p:cNvSpPr txBox="1"/>
          <p:nvPr/>
        </p:nvSpPr>
        <p:spPr>
          <a:xfrm>
            <a:off x="5662623" y="4150756"/>
            <a:ext cx="401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FLAP MODEL</a:t>
            </a:r>
            <a:endParaRPr lang="es-A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3BED01-2FE8-48F9-8D21-CE131015436B}"/>
              </a:ext>
            </a:extLst>
          </p:cNvPr>
          <p:cNvSpPr/>
          <p:nvPr/>
        </p:nvSpPr>
        <p:spPr>
          <a:xfrm>
            <a:off x="3282043" y="2693086"/>
            <a:ext cx="685800" cy="8980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935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  <p:bldP spid="18" grpId="0" animBg="1"/>
      <p:bldP spid="11" grpId="0"/>
      <p:bldP spid="20" grpId="0"/>
      <p:bldP spid="21" grpId="0"/>
      <p:bldP spid="22" grpId="0" animBg="1"/>
      <p:bldP spid="23" grpId="0" animBg="1"/>
      <p:bldP spid="26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0D254-2124-4F01-9569-C2B3BF3851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9096" y="6433565"/>
            <a:ext cx="2515161" cy="202801"/>
          </a:xfrm>
        </p:spPr>
        <p:txBody>
          <a:bodyPr/>
          <a:lstStyle/>
          <a:p>
            <a:r>
              <a:rPr lang="it-IT" dirty="0"/>
              <a:t>Co-design for robust flutter supression</a:t>
            </a:r>
            <a:endParaRPr lang="es-A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B1E25-127C-4AEB-9043-A049BF1FAD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23855" y="6433565"/>
            <a:ext cx="186668" cy="20280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46A33-77BF-4723-824F-5236BCE8E9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B43F7-41B5-492D-9912-BE251AE30E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10523" y="6434138"/>
            <a:ext cx="942840" cy="202228"/>
          </a:xfrm>
        </p:spPr>
        <p:txBody>
          <a:bodyPr/>
          <a:lstStyle/>
          <a:p>
            <a:r>
              <a:rPr lang="it-IT" dirty="0"/>
              <a:t>2° April 2021</a:t>
            </a:r>
            <a:endParaRPr lang="es-A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F1E45E-FAFF-40EB-97C0-5ED277B58D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/>
              <a:t>Model of the wing: Control Structure</a:t>
            </a:r>
            <a:endParaRPr lang="es-A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7AA5BA-DE08-4833-918C-606538A2CA09}"/>
              </a:ext>
            </a:extLst>
          </p:cNvPr>
          <p:cNvSpPr txBox="1"/>
          <p:nvPr/>
        </p:nvSpPr>
        <p:spPr>
          <a:xfrm>
            <a:off x="7378571" y="2479483"/>
            <a:ext cx="4129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>
                <a:solidFill>
                  <a:schemeClr val="accent2"/>
                </a:solidFill>
              </a:rPr>
              <a:t>+</a:t>
            </a:r>
            <a:endParaRPr lang="es-AR" sz="3000" dirty="0">
              <a:solidFill>
                <a:schemeClr val="accent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8DE5D6-9171-4BF4-B761-E8E41EB290BA}"/>
              </a:ext>
            </a:extLst>
          </p:cNvPr>
          <p:cNvCxnSpPr/>
          <p:nvPr/>
        </p:nvCxnSpPr>
        <p:spPr>
          <a:xfrm>
            <a:off x="4953000" y="1397858"/>
            <a:ext cx="0" cy="4787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E115D4E-4B80-4AFF-83A9-A0CF047D08A4}"/>
              </a:ext>
            </a:extLst>
          </p:cNvPr>
          <p:cNvSpPr txBox="1"/>
          <p:nvPr/>
        </p:nvSpPr>
        <p:spPr>
          <a:xfrm>
            <a:off x="996229" y="1421800"/>
            <a:ext cx="269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/>
                </a:solidFill>
                <a:latin typeface="Georgia" panose="02040502050405020303" pitchFamily="18" charset="0"/>
              </a:rPr>
              <a:t>Open Loop</a:t>
            </a:r>
            <a:endParaRPr lang="es-AR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479E52-8CC6-41F6-9F8B-0F091D3B2087}"/>
              </a:ext>
            </a:extLst>
          </p:cNvPr>
          <p:cNvSpPr txBox="1"/>
          <p:nvPr/>
        </p:nvSpPr>
        <p:spPr>
          <a:xfrm>
            <a:off x="7370866" y="4241346"/>
            <a:ext cx="4129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>
                <a:solidFill>
                  <a:schemeClr val="accent2"/>
                </a:solidFill>
              </a:rPr>
              <a:t>=</a:t>
            </a:r>
            <a:endParaRPr lang="es-AR" sz="3000" dirty="0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C4D878-0196-4996-9BC7-BEBEBA705581}"/>
              </a:ext>
            </a:extLst>
          </p:cNvPr>
          <p:cNvSpPr txBox="1"/>
          <p:nvPr/>
        </p:nvSpPr>
        <p:spPr>
          <a:xfrm>
            <a:off x="6122329" y="1421800"/>
            <a:ext cx="269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/>
                </a:solidFill>
                <a:latin typeface="Georgia" panose="02040502050405020303" pitchFamily="18" charset="0"/>
              </a:rPr>
              <a:t>Closed-Loop</a:t>
            </a:r>
            <a:endParaRPr lang="es-AR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19B8B66-C242-4BCF-AABB-A79645A26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585" y="2086940"/>
            <a:ext cx="4438826" cy="5539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38C57DA-E293-4FF2-B2C5-EACFEE612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590" y="2115061"/>
            <a:ext cx="4438826" cy="55399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8306723-0593-42CB-85A9-552AFFFA0B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6520" y="4723090"/>
            <a:ext cx="3430572" cy="14234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459B7BB-D7AC-4610-B6B1-D5D683574D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5580" y="2934372"/>
            <a:ext cx="3430572" cy="1325614"/>
          </a:xfrm>
          <a:prstGeom prst="rect">
            <a:avLst/>
          </a:prstGeom>
        </p:spPr>
      </p:pic>
      <p:pic>
        <p:nvPicPr>
          <p:cNvPr id="2" name="VideoPoles">
            <a:hlinkClick r:id="" action="ppaction://media"/>
            <a:extLst>
              <a:ext uri="{FF2B5EF4-FFF2-40B4-BE49-F238E27FC236}">
                <a16:creationId xmlns:a16="http://schemas.microsoft.com/office/drawing/2014/main" id="{53E2D700-E514-47EE-9E3F-5626672325B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8"/>
          <a:srcRect l="12843" r="12508"/>
          <a:stretch/>
        </p:blipFill>
        <p:spPr>
          <a:xfrm>
            <a:off x="183024" y="2816657"/>
            <a:ext cx="4704222" cy="354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7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7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12" grpId="0"/>
      <p:bldP spid="24" grpId="0"/>
      <p:bldP spid="32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3DE21-70D2-4B0C-898F-266B874533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140" y="1533832"/>
            <a:ext cx="9015912" cy="4717070"/>
          </a:xfrm>
        </p:spPr>
        <p:txBody>
          <a:bodyPr/>
          <a:lstStyle/>
          <a:p>
            <a:pPr marL="0" indent="0">
              <a:buNone/>
            </a:pPr>
            <a:endParaRPr lang="it-IT" sz="2500" dirty="0">
              <a:solidFill>
                <a:srgbClr val="222464"/>
              </a:solidFill>
            </a:endParaRPr>
          </a:p>
          <a:p>
            <a:pPr marL="514350" indent="-514350">
              <a:buFont typeface="+mj-lt"/>
              <a:buAutoNum type="romanUcPeriod"/>
            </a:pPr>
            <a:endParaRPr lang="it-IT" sz="2500" dirty="0">
              <a:solidFill>
                <a:srgbClr val="222464"/>
              </a:solidFill>
            </a:endParaRPr>
          </a:p>
          <a:p>
            <a:pPr marL="514350" indent="-514350">
              <a:buFont typeface="+mj-lt"/>
              <a:buAutoNum type="romanUcPeriod"/>
            </a:pPr>
            <a:endParaRPr lang="it-IT" sz="2500" dirty="0">
              <a:solidFill>
                <a:srgbClr val="222464"/>
              </a:solidFill>
            </a:endParaRPr>
          </a:p>
          <a:p>
            <a:pPr marL="514350" indent="-514350">
              <a:buFont typeface="+mj-lt"/>
              <a:buAutoNum type="romanUcPeriod"/>
            </a:pPr>
            <a:endParaRPr lang="it-IT" sz="2500" dirty="0">
              <a:solidFill>
                <a:srgbClr val="222464"/>
              </a:solidFill>
            </a:endParaRPr>
          </a:p>
          <a:p>
            <a:pPr marL="514350" indent="-514350">
              <a:buFont typeface="+mj-lt"/>
              <a:buAutoNum type="romanUcPeriod"/>
            </a:pPr>
            <a:endParaRPr lang="it-IT" sz="2500" dirty="0">
              <a:solidFill>
                <a:srgbClr val="222464"/>
              </a:solidFill>
            </a:endParaRPr>
          </a:p>
          <a:p>
            <a:pPr marL="514350" indent="-514350">
              <a:buFont typeface="+mj-lt"/>
              <a:buAutoNum type="romanUcPeriod"/>
            </a:pPr>
            <a:endParaRPr lang="it-IT" sz="2500" dirty="0">
              <a:solidFill>
                <a:srgbClr val="222464"/>
              </a:solidFill>
            </a:endParaRPr>
          </a:p>
          <a:p>
            <a:pPr marL="514350" indent="-514350">
              <a:buFont typeface="+mj-lt"/>
              <a:buAutoNum type="romanUcPeriod"/>
            </a:pPr>
            <a:endParaRPr lang="es-AR" sz="2500" dirty="0">
              <a:solidFill>
                <a:srgbClr val="222464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0D254-2124-4F01-9569-C2B3BF3851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9096" y="6433565"/>
            <a:ext cx="2515161" cy="202801"/>
          </a:xfrm>
        </p:spPr>
        <p:txBody>
          <a:bodyPr/>
          <a:lstStyle/>
          <a:p>
            <a:r>
              <a:rPr lang="it-IT" dirty="0"/>
              <a:t>Co-design for robust flutter supression</a:t>
            </a:r>
            <a:endParaRPr lang="es-A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B1E25-127C-4AEB-9043-A049BF1FAD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23855" y="6433565"/>
            <a:ext cx="186668" cy="20280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46A33-77BF-4723-824F-5236BCE8E9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B43F7-41B5-492D-9912-BE251AE30E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10523" y="6434138"/>
            <a:ext cx="942840" cy="202228"/>
          </a:xfrm>
        </p:spPr>
        <p:txBody>
          <a:bodyPr/>
          <a:lstStyle/>
          <a:p>
            <a:r>
              <a:rPr lang="it-IT" dirty="0"/>
              <a:t>2° April 2021</a:t>
            </a:r>
            <a:endParaRPr lang="es-A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F1E45E-FAFF-40EB-97C0-5ED277B58D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/>
              <a:t>Optimization</a:t>
            </a:r>
            <a:endParaRPr lang="es-A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51A7AE-4277-4D97-950B-523E88BBB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102" y="1493083"/>
            <a:ext cx="1952625" cy="1228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97614F-B2C7-4CCF-8F8E-5AB0473C7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21" y="4646004"/>
            <a:ext cx="2757772" cy="143180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551E65-3641-4534-8CA1-6895932DD380}"/>
              </a:ext>
            </a:extLst>
          </p:cNvPr>
          <p:cNvCxnSpPr>
            <a:cxnSpLocks/>
          </p:cNvCxnSpPr>
          <p:nvPr/>
        </p:nvCxnSpPr>
        <p:spPr>
          <a:xfrm flipV="1">
            <a:off x="2790086" y="4289177"/>
            <a:ext cx="0" cy="52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AEDF07-BB1B-45CA-97B8-0161206C4C0A}"/>
              </a:ext>
            </a:extLst>
          </p:cNvPr>
          <p:cNvCxnSpPr>
            <a:cxnSpLocks/>
          </p:cNvCxnSpPr>
          <p:nvPr/>
        </p:nvCxnSpPr>
        <p:spPr>
          <a:xfrm>
            <a:off x="4519347" y="2107445"/>
            <a:ext cx="1383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70CA975C-5812-453E-9E0F-82AD3C7CC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0333" y="2796403"/>
            <a:ext cx="2400300" cy="62865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3AF869-7C50-453A-81E0-914509EEFBB9}"/>
              </a:ext>
            </a:extLst>
          </p:cNvPr>
          <p:cNvCxnSpPr>
            <a:cxnSpLocks/>
          </p:cNvCxnSpPr>
          <p:nvPr/>
        </p:nvCxnSpPr>
        <p:spPr>
          <a:xfrm>
            <a:off x="5909604" y="3356822"/>
            <a:ext cx="963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F7D7F27A-65EB-4264-BBFB-FF9F2776BC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5348" y="3487896"/>
            <a:ext cx="1362075" cy="44767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77F736-BD97-4607-8C03-B10BC267F73B}"/>
              </a:ext>
            </a:extLst>
          </p:cNvPr>
          <p:cNvCxnSpPr>
            <a:cxnSpLocks/>
          </p:cNvCxnSpPr>
          <p:nvPr/>
        </p:nvCxnSpPr>
        <p:spPr>
          <a:xfrm>
            <a:off x="4614204" y="4733338"/>
            <a:ext cx="978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CBDE01-A923-42A4-8022-86798B4321EF}"/>
              </a:ext>
            </a:extLst>
          </p:cNvPr>
          <p:cNvCxnSpPr/>
          <p:nvPr/>
        </p:nvCxnSpPr>
        <p:spPr>
          <a:xfrm flipV="1">
            <a:off x="4614204" y="4354493"/>
            <a:ext cx="0" cy="378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9884FDA-1096-4AE7-BA23-37619209E9BF}"/>
              </a:ext>
            </a:extLst>
          </p:cNvPr>
          <p:cNvSpPr txBox="1"/>
          <p:nvPr/>
        </p:nvSpPr>
        <p:spPr>
          <a:xfrm>
            <a:off x="5752387" y="4232019"/>
            <a:ext cx="43982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Georgia" panose="02040502050405020303" pitchFamily="18" charset="0"/>
              </a:rPr>
              <a:t>• Theory of thin walls</a:t>
            </a:r>
          </a:p>
          <a:p>
            <a:r>
              <a:rPr lang="it-IT" sz="1600" dirty="0">
                <a:latin typeface="Georgia" panose="02040502050405020303" pitchFamily="18" charset="0"/>
              </a:rPr>
              <a:t>• Flap chord: 10-25% of total chord</a:t>
            </a:r>
          </a:p>
          <a:p>
            <a:r>
              <a:rPr lang="es-AR" sz="1600" dirty="0">
                <a:latin typeface="Georgia" panose="02040502050405020303" pitchFamily="18" charset="0"/>
              </a:rPr>
              <a:t>• </a:t>
            </a:r>
            <a:r>
              <a:rPr lang="es-AR" sz="1600" dirty="0" err="1">
                <a:latin typeface="Georgia" panose="02040502050405020303" pitchFamily="18" charset="0"/>
              </a:rPr>
              <a:t>Gains</a:t>
            </a:r>
            <a:r>
              <a:rPr lang="es-AR" sz="1600" dirty="0">
                <a:latin typeface="Georgia" panose="02040502050405020303" pitchFamily="18" charset="0"/>
              </a:rPr>
              <a:t> </a:t>
            </a:r>
            <a:r>
              <a:rPr lang="es-AR" sz="1600" dirty="0" err="1">
                <a:latin typeface="Georgia" panose="02040502050405020303" pitchFamily="18" charset="0"/>
              </a:rPr>
              <a:t>limited</a:t>
            </a:r>
            <a:r>
              <a:rPr lang="es-AR" sz="1600" dirty="0">
                <a:latin typeface="Georgia" panose="02040502050405020303" pitchFamily="18" charset="0"/>
              </a:rPr>
              <a:t> </a:t>
            </a:r>
            <a:r>
              <a:rPr lang="es-AR" sz="1600" dirty="0" err="1">
                <a:latin typeface="Georgia" panose="02040502050405020303" pitchFamily="18" charset="0"/>
              </a:rPr>
              <a:t>by</a:t>
            </a:r>
            <a:r>
              <a:rPr lang="es-AR" sz="1600" dirty="0">
                <a:latin typeface="Georgia" panose="02040502050405020303" pitchFamily="18" charset="0"/>
              </a:rPr>
              <a:t> </a:t>
            </a:r>
            <a:r>
              <a:rPr lang="es-AR" sz="1600" dirty="0" err="1">
                <a:latin typeface="Georgia" panose="02040502050405020303" pitchFamily="18" charset="0"/>
              </a:rPr>
              <a:t>actuator</a:t>
            </a:r>
            <a:r>
              <a:rPr lang="es-AR" sz="1600" dirty="0">
                <a:latin typeface="Georgia" panose="02040502050405020303" pitchFamily="18" charset="0"/>
              </a:rPr>
              <a:t>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F2247D-9408-4E87-BC27-0A80C7F682DB}"/>
                  </a:ext>
                </a:extLst>
              </p:cNvPr>
              <p:cNvSpPr txBox="1"/>
              <p:nvPr/>
            </p:nvSpPr>
            <p:spPr>
              <a:xfrm>
                <a:off x="205608" y="1442073"/>
                <a:ext cx="2038325" cy="97135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dirty="0">
                    <a:latin typeface="Georgia" panose="02040502050405020303" pitchFamily="18" charset="0"/>
                  </a:rPr>
                  <a:t> SLSQP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𝑠𝑡𝑒𝑝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𝑠𝑖𝑧𝑒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it-IT" b="0" dirty="0">
                  <a:latin typeface="Georgia" panose="02040502050405020303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𝑡𝑜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s-AR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F2247D-9408-4E87-BC27-0A80C7F68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08" y="1442073"/>
                <a:ext cx="2038325" cy="971356"/>
              </a:xfrm>
              <a:prstGeom prst="rect">
                <a:avLst/>
              </a:prstGeom>
              <a:blipFill>
                <a:blip r:embed="rId8"/>
                <a:stretch>
                  <a:fillRect t="-3106" b="-248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>
            <a:extLst>
              <a:ext uri="{FF2B5EF4-FFF2-40B4-BE49-F238E27FC236}">
                <a16:creationId xmlns:a16="http://schemas.microsoft.com/office/drawing/2014/main" id="{53A935EA-D480-4831-84C4-DEE515FBEE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1192" y="5060737"/>
            <a:ext cx="2867025" cy="4191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FB4603D-A1D5-4862-910B-EF64E66FB0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85979" y="5352870"/>
            <a:ext cx="2457450" cy="752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DDEA58-E7C4-45F1-9D0E-BFDD66A4B8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89079" y="2705479"/>
            <a:ext cx="4530530" cy="15174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AC5484-D4AA-4D60-9626-3E5C93E3808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0002" y="1818708"/>
            <a:ext cx="1803362" cy="6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3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3DE21-70D2-4B0C-898F-266B874533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140" y="1533832"/>
            <a:ext cx="9015912" cy="4717070"/>
          </a:xfrm>
        </p:spPr>
        <p:txBody>
          <a:bodyPr/>
          <a:lstStyle/>
          <a:p>
            <a:pPr marL="0" indent="0">
              <a:buNone/>
            </a:pPr>
            <a:r>
              <a:rPr lang="es-AR" sz="2800" b="0" i="0" dirty="0">
                <a:effectLst/>
                <a:latin typeface="Georgia" panose="02040502050405020303" pitchFamily="18" charset="0"/>
              </a:rPr>
              <a:t>I. </a:t>
            </a:r>
            <a:r>
              <a:rPr lang="es-AR" sz="2800" b="0" i="0" dirty="0" err="1">
                <a:effectLst/>
                <a:latin typeface="Georgia" panose="02040502050405020303" pitchFamily="18" charset="0"/>
              </a:rPr>
              <a:t>Co-design</a:t>
            </a:r>
            <a:r>
              <a:rPr lang="es-AR" sz="2800" b="0" i="0" dirty="0">
                <a:effectLst/>
                <a:latin typeface="Georgia" panose="02040502050405020303" pitchFamily="18" charset="0"/>
              </a:rPr>
              <a:t> </a:t>
            </a:r>
            <a:r>
              <a:rPr lang="es-AR" sz="2800" b="0" i="0" dirty="0" err="1">
                <a:effectLst/>
                <a:latin typeface="Georgia" panose="02040502050405020303" pitchFamily="18" charset="0"/>
              </a:rPr>
              <a:t>improvement</a:t>
            </a:r>
            <a:r>
              <a:rPr lang="es-AR" sz="2800" b="0" i="0" dirty="0">
                <a:effectLst/>
                <a:latin typeface="Georgia" panose="02040502050405020303" pitchFamily="18" charset="0"/>
              </a:rPr>
              <a:t> </a:t>
            </a:r>
            <a:r>
              <a:rPr lang="es-AR" sz="2800" b="0" i="0" dirty="0" err="1">
                <a:effectLst/>
                <a:latin typeface="Georgia" panose="02040502050405020303" pitchFamily="18" charset="0"/>
              </a:rPr>
              <a:t>over</a:t>
            </a:r>
            <a:r>
              <a:rPr lang="es-AR" sz="2800" b="0" i="0" dirty="0">
                <a:effectLst/>
                <a:latin typeface="Georgia" panose="02040502050405020303" pitchFamily="18" charset="0"/>
              </a:rPr>
              <a:t> </a:t>
            </a:r>
            <a:r>
              <a:rPr lang="es-AR" sz="2800" b="0" i="0" dirty="0" err="1">
                <a:effectLst/>
                <a:latin typeface="Georgia" panose="02040502050405020303" pitchFamily="18" charset="0"/>
              </a:rPr>
              <a:t>sequential</a:t>
            </a:r>
            <a:r>
              <a:rPr lang="es-AR" sz="2800" b="0" i="0" dirty="0">
                <a:effectLst/>
                <a:latin typeface="Georgia" panose="02040502050405020303" pitchFamily="18" charset="0"/>
              </a:rPr>
              <a:t> </a:t>
            </a:r>
            <a:r>
              <a:rPr lang="es-AR" sz="2800" b="0" i="0" dirty="0" err="1">
                <a:effectLst/>
                <a:latin typeface="Georgia" panose="02040502050405020303" pitchFamily="18" charset="0"/>
              </a:rPr>
              <a:t>design</a:t>
            </a:r>
            <a:endParaRPr lang="es-AR" sz="2800" b="0" i="0" dirty="0">
              <a:effectLst/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romanUcPeriod"/>
            </a:pPr>
            <a:endParaRPr lang="es-AR" sz="28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romanUcPeriod"/>
            </a:pPr>
            <a:endParaRPr lang="es-AR" sz="2500" dirty="0">
              <a:solidFill>
                <a:srgbClr val="222464"/>
              </a:solidFill>
              <a:latin typeface="Georgia" panose="02040502050405020303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0D254-2124-4F01-9569-C2B3BF3851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9096" y="6433565"/>
            <a:ext cx="2515161" cy="202801"/>
          </a:xfrm>
        </p:spPr>
        <p:txBody>
          <a:bodyPr/>
          <a:lstStyle/>
          <a:p>
            <a:r>
              <a:rPr lang="it-IT" dirty="0"/>
              <a:t>Co-design for robust flutter supression</a:t>
            </a:r>
            <a:endParaRPr lang="es-A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B1E25-127C-4AEB-9043-A049BF1FAD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23855" y="6433565"/>
            <a:ext cx="186668" cy="20280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46A33-77BF-4723-824F-5236BCE8E9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B43F7-41B5-492D-9912-BE251AE30E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10523" y="6434138"/>
            <a:ext cx="942840" cy="202228"/>
          </a:xfrm>
        </p:spPr>
        <p:txBody>
          <a:bodyPr/>
          <a:lstStyle/>
          <a:p>
            <a:r>
              <a:rPr lang="it-IT" dirty="0"/>
              <a:t>2° April 2021</a:t>
            </a:r>
            <a:endParaRPr lang="es-A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F1E45E-FAFF-40EB-97C0-5ED277B58D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/>
              <a:t>Results</a:t>
            </a:r>
            <a:endParaRPr lang="es-A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4DBD34-B650-4F64-BB6F-CF9929167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711" y="2615841"/>
            <a:ext cx="2515161" cy="97539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B3F1BC2-7A9E-48F0-8512-F41F6C3AA94D}"/>
              </a:ext>
            </a:extLst>
          </p:cNvPr>
          <p:cNvSpPr/>
          <p:nvPr/>
        </p:nvSpPr>
        <p:spPr>
          <a:xfrm>
            <a:off x="6712233" y="2806584"/>
            <a:ext cx="353961" cy="38345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DFBA7FB-891F-4191-9231-8C6936029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958" y="5152719"/>
            <a:ext cx="2400300" cy="6286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9CD429-043B-48A9-A48C-44FD04A92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0247" y="3876831"/>
            <a:ext cx="2771775" cy="107632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C15BEAE-85BA-42E1-A7A6-E51FF09C94E0}"/>
              </a:ext>
            </a:extLst>
          </p:cNvPr>
          <p:cNvGrpSpPr/>
          <p:nvPr/>
        </p:nvGrpSpPr>
        <p:grpSpPr>
          <a:xfrm>
            <a:off x="841863" y="2445854"/>
            <a:ext cx="6394509" cy="3695700"/>
            <a:chOff x="841863" y="2445854"/>
            <a:chExt cx="6394509" cy="36957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FF774DC-AE85-4268-A6F3-92BBDCE8A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1863" y="2445854"/>
              <a:ext cx="5076825" cy="36957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DA7E50-5CF1-4000-9E47-AF179A133C2D}"/>
                </a:ext>
              </a:extLst>
            </p:cNvPr>
            <p:cNvSpPr/>
            <p:nvPr/>
          </p:nvSpPr>
          <p:spPr>
            <a:xfrm>
              <a:off x="1192696" y="4028661"/>
              <a:ext cx="4174434" cy="2650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1983424-7451-41EC-B0CD-288BE693D2CB}"/>
                </a:ext>
              </a:extLst>
            </p:cNvPr>
            <p:cNvSpPr/>
            <p:nvPr/>
          </p:nvSpPr>
          <p:spPr>
            <a:xfrm>
              <a:off x="960782" y="5467044"/>
              <a:ext cx="4899571" cy="3143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56A0704-BE43-481C-B5BF-FFAFA4D1F3A6}"/>
                    </a:ext>
                  </a:extLst>
                </p:cNvPr>
                <p:cNvSpPr txBox="1"/>
                <p:nvPr/>
              </p:nvSpPr>
              <p:spPr>
                <a:xfrm>
                  <a:off x="3380274" y="5740082"/>
                  <a:ext cx="38560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AR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50%                            ↓</m:t>
                      </m:r>
                    </m:oMath>
                  </a14:m>
                  <a:r>
                    <a:rPr lang="es-AR" dirty="0">
                      <a:solidFill>
                        <a:schemeClr val="accent1"/>
                      </a:solidFill>
                    </a:rPr>
                    <a:t>41.1% 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56A0704-BE43-481C-B5BF-FFAFA4D1F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274" y="5740082"/>
                  <a:ext cx="3856098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7469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3DE21-70D2-4B0C-898F-266B874533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140" y="1533832"/>
            <a:ext cx="9015912" cy="4717070"/>
          </a:xfrm>
        </p:spPr>
        <p:txBody>
          <a:bodyPr/>
          <a:lstStyle/>
          <a:p>
            <a:pPr marL="0" indent="0">
              <a:buNone/>
            </a:pPr>
            <a:r>
              <a:rPr lang="en-US" sz="2800" b="0" i="0" dirty="0">
                <a:effectLst/>
                <a:latin typeface="Georgia" panose="02040502050405020303" pitchFamily="18" charset="0"/>
              </a:rPr>
              <a:t>II. Maintaining or improving flutter performance</a:t>
            </a:r>
            <a:endParaRPr lang="es-AR" sz="2800" dirty="0"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romanUcPeriod"/>
            </a:pPr>
            <a:endParaRPr lang="es-AR" sz="28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romanUcPeriod"/>
            </a:pPr>
            <a:endParaRPr lang="es-AR" sz="2500" dirty="0">
              <a:solidFill>
                <a:srgbClr val="222464"/>
              </a:solidFill>
              <a:latin typeface="Georgia" panose="02040502050405020303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0D254-2124-4F01-9569-C2B3BF3851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9096" y="6433565"/>
            <a:ext cx="2515161" cy="202801"/>
          </a:xfrm>
        </p:spPr>
        <p:txBody>
          <a:bodyPr/>
          <a:lstStyle/>
          <a:p>
            <a:r>
              <a:rPr lang="it-IT" dirty="0"/>
              <a:t>Co-design for robust flutter supression</a:t>
            </a:r>
            <a:endParaRPr lang="es-A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B1E25-127C-4AEB-9043-A049BF1FAD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23855" y="6433565"/>
            <a:ext cx="186668" cy="20280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46A33-77BF-4723-824F-5236BCE8E9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B43F7-41B5-492D-9912-BE251AE30E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10523" y="6434138"/>
            <a:ext cx="942840" cy="202228"/>
          </a:xfrm>
        </p:spPr>
        <p:txBody>
          <a:bodyPr/>
          <a:lstStyle/>
          <a:p>
            <a:r>
              <a:rPr lang="it-IT" dirty="0"/>
              <a:t>2° April 2021</a:t>
            </a:r>
            <a:endParaRPr lang="es-A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F1E45E-FAFF-40EB-97C0-5ED277B58D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/>
              <a:t>Results</a:t>
            </a:r>
            <a:endParaRPr lang="es-AR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DFBA7FB-891F-4191-9231-8C6936029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984" y="4754510"/>
            <a:ext cx="2400300" cy="6286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9CED2D9-B2D9-4761-B2E7-D96B10D88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247" y="3573504"/>
            <a:ext cx="2771775" cy="107632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846DE49-2537-4EBC-BDB7-60CE4F7491D6}"/>
              </a:ext>
            </a:extLst>
          </p:cNvPr>
          <p:cNvGrpSpPr/>
          <p:nvPr/>
        </p:nvGrpSpPr>
        <p:grpSpPr>
          <a:xfrm>
            <a:off x="6651711" y="2393903"/>
            <a:ext cx="2515161" cy="975392"/>
            <a:chOff x="6651711" y="2202891"/>
            <a:chExt cx="2515161" cy="97539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44DBD34-B650-4F64-BB6F-CF9929167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1711" y="2202891"/>
              <a:ext cx="2515161" cy="975392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3F1BC2-7A9E-48F0-8512-F41F6C3AA94D}"/>
                </a:ext>
              </a:extLst>
            </p:cNvPr>
            <p:cNvSpPr/>
            <p:nvPr/>
          </p:nvSpPr>
          <p:spPr>
            <a:xfrm>
              <a:off x="6712233" y="2393634"/>
              <a:ext cx="353961" cy="383458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826302-F6D8-4E41-BC45-6FC959E7DD88}"/>
                </a:ext>
              </a:extLst>
            </p:cNvPr>
            <p:cNvSpPr/>
            <p:nvPr/>
          </p:nvSpPr>
          <p:spPr>
            <a:xfrm>
              <a:off x="6726981" y="2576297"/>
              <a:ext cx="353961" cy="383458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0730B024-B32F-4430-81F2-0C0989A47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43" y="5423039"/>
            <a:ext cx="1362075" cy="44767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4A54FF1-8B63-43B6-BE45-887EC32BB05B}"/>
              </a:ext>
            </a:extLst>
          </p:cNvPr>
          <p:cNvGrpSpPr/>
          <p:nvPr/>
        </p:nvGrpSpPr>
        <p:grpSpPr>
          <a:xfrm>
            <a:off x="1952000" y="2323022"/>
            <a:ext cx="3004923" cy="3695700"/>
            <a:chOff x="1952000" y="2445854"/>
            <a:chExt cx="3004923" cy="369570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8CA539C-92EB-4474-932C-6DEC7E5062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40811"/>
            <a:stretch/>
          </p:blipFill>
          <p:spPr>
            <a:xfrm>
              <a:off x="1952000" y="2445854"/>
              <a:ext cx="3004923" cy="369570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17F39E6-8D5B-49B7-8A4B-594D3DC4BAF3}"/>
                </a:ext>
              </a:extLst>
            </p:cNvPr>
            <p:cNvSpPr/>
            <p:nvPr/>
          </p:nvSpPr>
          <p:spPr>
            <a:xfrm>
              <a:off x="2069876" y="4577025"/>
              <a:ext cx="2769170" cy="2650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744CB3D-1383-40BC-8672-2B834C76023B}"/>
                </a:ext>
              </a:extLst>
            </p:cNvPr>
            <p:cNvSpPr/>
            <p:nvPr/>
          </p:nvSpPr>
          <p:spPr>
            <a:xfrm>
              <a:off x="2069876" y="5129414"/>
              <a:ext cx="2769170" cy="2650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52766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SAE-SUPEARO PPT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E_PPT Presentation V2" id="{1BA90467-E615-0A4F-B12F-0D22F7770CF7}" vid="{A9EBB06A-3E52-514C-8677-34E32D75C47F}"/>
    </a:ext>
  </a:extLst>
</a:theme>
</file>

<file path=ppt/theme/theme2.xml><?xml version="1.0" encoding="utf-8"?>
<a:theme xmlns:a="http://schemas.openxmlformats.org/drawingml/2006/main" name="Chapitres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E_PPT Presentation V2" id="{1BA90467-E615-0A4F-B12F-0D22F7770CF7}" vid="{FF8C8519-2E2E-E749-B773-DDAC4E1EC29B}"/>
    </a:ext>
  </a:extLst>
</a:theme>
</file>

<file path=ppt/theme/theme3.xml><?xml version="1.0" encoding="utf-8"?>
<a:theme xmlns:a="http://schemas.openxmlformats.org/drawingml/2006/main" name="Pages contenus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E_PPT Presentation V2" id="{1BA90467-E615-0A4F-B12F-0D22F7770CF7}" vid="{D9735536-27B0-8F4B-AECE-1C09CDE86162}"/>
    </a:ext>
  </a:extLst>
</a:theme>
</file>

<file path=ppt/theme/theme4.xml><?xml version="1.0" encoding="utf-8"?>
<a:theme xmlns:a="http://schemas.openxmlformats.org/drawingml/2006/main" name="1_Pages contenus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E_PPT Presentation V2" id="{1BA90467-E615-0A4F-B12F-0D22F7770CF7}" vid="{1C8CCDAE-07F4-E644-AA45-696010F18F17}"/>
    </a:ext>
  </a:extLst>
</a:theme>
</file>

<file path=ppt/theme/theme5.xml><?xml version="1.0" encoding="utf-8"?>
<a:theme xmlns:a="http://schemas.openxmlformats.org/drawingml/2006/main" name="2_Pages contenus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E_PPT Presentation V2" id="{1BA90467-E615-0A4F-B12F-0D22F7770CF7}" vid="{0A26298B-11E4-564E-8E02-E7A3FCF8CEB7}"/>
    </a:ext>
  </a:extLst>
</a:theme>
</file>

<file path=ppt/theme/theme6.xml><?xml version="1.0" encoding="utf-8"?>
<a:theme xmlns:a="http://schemas.openxmlformats.org/drawingml/2006/main" name="Dos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E_PPT Presentation V2" id="{1BA90467-E615-0A4F-B12F-0D22F7770CF7}" vid="{6F6B3DE8-3DE1-4E47-A288-83EA81365884}"/>
    </a:ext>
  </a:extLst>
</a:theme>
</file>

<file path=ppt/theme/theme7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ISAE-SUPEARO PPT</Template>
  <TotalTime>5518</TotalTime>
  <Words>496</Words>
  <Application>Microsoft Office PowerPoint</Application>
  <PresentationFormat>A4 Paper (210x297 mm)</PresentationFormat>
  <Paragraphs>123</Paragraphs>
  <Slides>15</Slides>
  <Notes>14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AdvPS8585</vt:lpstr>
      <vt:lpstr>Arial</vt:lpstr>
      <vt:lpstr>Calibri</vt:lpstr>
      <vt:lpstr>Cambria Math</vt:lpstr>
      <vt:lpstr>Georgia</vt:lpstr>
      <vt:lpstr>Wingdings</vt:lpstr>
      <vt:lpstr>ISAE-SUPEARO PPT</vt:lpstr>
      <vt:lpstr>Chapitres</vt:lpstr>
      <vt:lpstr>Pages contenus</vt:lpstr>
      <vt:lpstr>1_Pages contenus</vt:lpstr>
      <vt:lpstr>2_Pages contenus</vt:lpstr>
      <vt:lpstr>Dos</vt:lpstr>
      <vt:lpstr>Integrated structural and control system design (co-design) for robust flutter suppression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  <vt:lpstr>PowerPoint Presentation</vt:lpstr>
    </vt:vector>
  </TitlesOfParts>
  <Company>ISAE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SKILLS WORKSHOP</dc:title>
  <dc:creator>c.burot-le-roux</dc:creator>
  <cp:lastModifiedBy>Pilar Tagliero</cp:lastModifiedBy>
  <cp:revision>115</cp:revision>
  <dcterms:created xsi:type="dcterms:W3CDTF">2020-01-30T10:03:33Z</dcterms:created>
  <dcterms:modified xsi:type="dcterms:W3CDTF">2021-04-11T20:44:20Z</dcterms:modified>
</cp:coreProperties>
</file>