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34_BAA4FA34.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09_E2568FD2.xml" ContentType="application/vnd.ms-powerpoint.comments+xml"/>
  <Override PartName="/ppt/comments/modernComment_12A_CFD33ADE.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A_200343B2.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8" r:id="rId3"/>
    <p:sldId id="308" r:id="rId4"/>
    <p:sldId id="272" r:id="rId5"/>
    <p:sldId id="265" r:id="rId6"/>
    <p:sldId id="298" r:id="rId7"/>
    <p:sldId id="302" r:id="rId8"/>
    <p:sldId id="305" r:id="rId9"/>
    <p:sldId id="276" r:id="rId10"/>
    <p:sldId id="294" r:id="rId11"/>
    <p:sldId id="303" r:id="rId12"/>
    <p:sldId id="280" r:id="rId13"/>
    <p:sldId id="300" r:id="rId14"/>
    <p:sldId id="299" r:id="rId15"/>
    <p:sldId id="282" r:id="rId16"/>
    <p:sldId id="307" r:id="rId17"/>
    <p:sldId id="296" r:id="rId18"/>
    <p:sldId id="304" r:id="rId19"/>
    <p:sldId id="306" r:id="rId20"/>
    <p:sldId id="291" r:id="rId21"/>
    <p:sldId id="281" r:id="rId22"/>
    <p:sldId id="278" r:id="rId23"/>
    <p:sldId id="260" r:id="rId24"/>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26E437-7DF3-5346-EDB7-A665629E65B2}" name="Pablo BALLESTEROS-MARTIN" initials="" userId="S::Pablo.BALLESTEROS-MARTIN@student.isae-supaero.fr::c898ce61-7374-46cc-a658-2c567debfe6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4C7E7"/>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178C1-AE10-8042-8A0F-9F5882AB7A93}" v="2141" dt="2025-03-23T16:26:14.259"/>
    <p1510:client id="{AFA2C20F-157F-2EFB-19C1-F4F28BB2F39B}" v="6" dt="2025-03-23T10:23:54.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32"/>
    <p:restoredTop sz="95092"/>
  </p:normalViewPr>
  <p:slideViewPr>
    <p:cSldViewPr snapToGrid="0">
      <p:cViewPr varScale="1">
        <p:scale>
          <a:sx n="107" d="100"/>
          <a:sy n="107" d="100"/>
        </p:scale>
        <p:origin x="1016" y="160"/>
      </p:cViewPr>
      <p:guideLst/>
    </p:cSldViewPr>
  </p:slideViewPr>
  <p:notesTextViewPr>
    <p:cViewPr>
      <p:scale>
        <a:sx n="1" d="1"/>
        <a:sy n="1" d="1"/>
      </p:scale>
      <p:origin x="0" y="0"/>
    </p:cViewPr>
  </p:notesTextViewPr>
  <p:notesViewPr>
    <p:cSldViewPr snapToGrid="0">
      <p:cViewPr varScale="1">
        <p:scale>
          <a:sx n="94" d="100"/>
          <a:sy n="94" d="100"/>
        </p:scale>
        <p:origin x="37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modernComment_109_E2568FD2.xml><?xml version="1.0" encoding="utf-8"?>
<p188:cmLst xmlns:a="http://schemas.openxmlformats.org/drawingml/2006/main" xmlns:r="http://schemas.openxmlformats.org/officeDocument/2006/relationships" xmlns:p188="http://schemas.microsoft.com/office/powerpoint/2018/8/main">
  <p188:cm id="{5AC5A2EC-32E5-D241-90DE-01AF8CFB7F37}" authorId="{B326E437-7DF3-5346-EDB7-A665629E65B2}" created="2025-03-23T15:58:00.109">
    <pc:sldMkLst xmlns:pc="http://schemas.microsoft.com/office/powerpoint/2013/main/command">
      <pc:docMk/>
      <pc:sldMk cId="3797323730" sldId="265"/>
    </pc:sldMkLst>
    <p188:txBody>
      <a:bodyPr/>
      <a:lstStyle/>
      <a:p>
        <a:r>
          <a:rPr lang="es-ES"/>
          <a:t>Pablo
</a:t>
        </a:r>
      </a:p>
    </p188:txBody>
  </p188:cm>
</p188:cmLst>
</file>

<file path=ppt/comments/modernComment_11A_200343B2.xml><?xml version="1.0" encoding="utf-8"?>
<p188:cmLst xmlns:a="http://schemas.openxmlformats.org/drawingml/2006/main" xmlns:r="http://schemas.openxmlformats.org/officeDocument/2006/relationships" xmlns:p188="http://schemas.microsoft.com/office/powerpoint/2018/8/main">
  <p188:cm id="{9C2325EB-36FE-A84E-8CFA-BEB657D88882}" authorId="{B326E437-7DF3-5346-EDB7-A665629E65B2}" created="2025-03-23T15:59:01.603">
    <pc:sldMkLst xmlns:pc="http://schemas.microsoft.com/office/powerpoint/2013/main/command">
      <pc:docMk/>
      <pc:sldMk cId="537084850" sldId="282"/>
    </pc:sldMkLst>
    <p188:txBody>
      <a:bodyPr/>
      <a:lstStyle/>
      <a:p>
        <a:r>
          <a:rPr lang="es-ES"/>
          <a:t>Pablo
</a:t>
        </a:r>
      </a:p>
    </p188:txBody>
  </p188:cm>
</p188:cmLst>
</file>

<file path=ppt/comments/modernComment_12A_CFD33ADE.xml><?xml version="1.0" encoding="utf-8"?>
<p188:cmLst xmlns:a="http://schemas.openxmlformats.org/drawingml/2006/main" xmlns:r="http://schemas.openxmlformats.org/officeDocument/2006/relationships" xmlns:p188="http://schemas.microsoft.com/office/powerpoint/2018/8/main">
  <p188:cm id="{94EA4296-5248-4548-9AC3-F9324D27A904}" authorId="{B326E437-7DF3-5346-EDB7-A665629E65B2}" created="2025-03-23T15:58:08.566">
    <pc:sldMkLst xmlns:pc="http://schemas.microsoft.com/office/powerpoint/2013/main/command">
      <pc:docMk/>
      <pc:sldMk cId="3486726878" sldId="298"/>
    </pc:sldMkLst>
    <p188:txBody>
      <a:bodyPr/>
      <a:lstStyle/>
      <a:p>
        <a:r>
          <a:rPr lang="es-ES"/>
          <a:t>Pablo
</a:t>
        </a:r>
      </a:p>
    </p188:txBody>
  </p188:cm>
</p188:cmLst>
</file>

<file path=ppt/comments/modernComment_134_BAA4FA34.xml><?xml version="1.0" encoding="utf-8"?>
<p188:cmLst xmlns:a="http://schemas.openxmlformats.org/drawingml/2006/main" xmlns:r="http://schemas.openxmlformats.org/officeDocument/2006/relationships" xmlns:p188="http://schemas.microsoft.com/office/powerpoint/2018/8/main">
  <p188:cm id="{F8E5DA4A-4F13-A04F-8068-C38D862415FE}" authorId="{B326E437-7DF3-5346-EDB7-A665629E65B2}" created="2025-03-23T15:57:34.858">
    <pc:sldMkLst xmlns:pc="http://schemas.microsoft.com/office/powerpoint/2013/main/command">
      <pc:docMk/>
      <pc:sldMk cId="3131374132" sldId="308"/>
    </pc:sldMkLst>
    <p188:txBody>
      <a:bodyPr/>
      <a:lstStyle/>
      <a:p>
        <a:r>
          <a:rPr lang="es-ES"/>
          <a:t>Pablo</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EADAB3-E4AF-C748-AEB7-C0738D793DCE}"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s-ES"/>
        </a:p>
      </dgm:t>
    </dgm:pt>
    <dgm:pt modelId="{A4087DF1-A912-B046-9F81-00602C6A80F2}">
      <dgm:prSet phldrT="[Texto]" custT="1"/>
      <dgm:spPr>
        <a:solidFill>
          <a:schemeClr val="accent1">
            <a:lumMod val="60000"/>
            <a:lumOff val="40000"/>
          </a:schemeClr>
        </a:solidFill>
      </dgm:spPr>
      <dgm:t>
        <a:bodyPr/>
        <a:lstStyle/>
        <a:p>
          <a:r>
            <a:rPr lang="es-ES" sz="2400">
              <a:solidFill>
                <a:schemeClr val="tx1"/>
              </a:solidFill>
              <a:latin typeface="Cambria" panose="02040503050406030204" pitchFamily="18" charset="0"/>
            </a:rPr>
            <a:t>Lightweight Structures &amp; Sustainability</a:t>
          </a:r>
        </a:p>
      </dgm:t>
    </dgm:pt>
    <dgm:pt modelId="{67EBBEB8-96B1-4240-B993-FD22AA9BB3C8}" type="parTrans" cxnId="{32406177-3E1D-D542-9EE4-5CACAA693EEC}">
      <dgm:prSet/>
      <dgm:spPr/>
      <dgm:t>
        <a:bodyPr/>
        <a:lstStyle/>
        <a:p>
          <a:endParaRPr lang="es-ES"/>
        </a:p>
      </dgm:t>
    </dgm:pt>
    <dgm:pt modelId="{3D43B696-4D3E-0F4B-A352-BC4131D59B3E}" type="sibTrans" cxnId="{32406177-3E1D-D542-9EE4-5CACAA693EEC}">
      <dgm:prSet/>
      <dgm:spPr/>
      <dgm:t>
        <a:bodyPr/>
        <a:lstStyle/>
        <a:p>
          <a:endParaRPr lang="es-ES"/>
        </a:p>
      </dgm:t>
    </dgm:pt>
    <dgm:pt modelId="{767B5D9E-7C3C-0641-A2CD-11DEC94799E5}">
      <dgm:prSet phldrT="[Texto]" custT="1"/>
      <dgm:spPr>
        <a:solidFill>
          <a:schemeClr val="accent1">
            <a:lumMod val="60000"/>
            <a:lumOff val="40000"/>
          </a:schemeClr>
        </a:solidFill>
      </dgm:spPr>
      <dgm:t>
        <a:bodyPr/>
        <a:lstStyle/>
        <a:p>
          <a:r>
            <a:rPr lang="es-ES" sz="2400" err="1">
              <a:solidFill>
                <a:schemeClr val="tx1"/>
              </a:solidFill>
              <a:latin typeface="Cambria" panose="02040503050406030204" pitchFamily="18" charset="0"/>
            </a:rPr>
            <a:t>Optimization</a:t>
          </a:r>
          <a:r>
            <a:rPr lang="es-ES" sz="2400">
              <a:solidFill>
                <a:schemeClr val="tx1"/>
              </a:solidFill>
              <a:latin typeface="Cambria" panose="02040503050406030204" pitchFamily="18" charset="0"/>
            </a:rPr>
            <a:t> </a:t>
          </a:r>
          <a:r>
            <a:rPr lang="es-ES" sz="2400" err="1">
              <a:solidFill>
                <a:schemeClr val="tx1"/>
              </a:solidFill>
              <a:latin typeface="Cambria" panose="02040503050406030204" pitchFamily="18" charset="0"/>
            </a:rPr>
            <a:t>Challenge</a:t>
          </a:r>
          <a:endParaRPr lang="es-ES" sz="2400">
            <a:solidFill>
              <a:schemeClr val="tx1"/>
            </a:solidFill>
            <a:latin typeface="Cambria" panose="02040503050406030204" pitchFamily="18" charset="0"/>
          </a:endParaRPr>
        </a:p>
      </dgm:t>
    </dgm:pt>
    <dgm:pt modelId="{E790A0B8-B531-8544-A31B-FE8CFDE5D302}" type="parTrans" cxnId="{B05F358F-A350-D145-9DA8-7E90FECAD043}">
      <dgm:prSet/>
      <dgm:spPr/>
      <dgm:t>
        <a:bodyPr/>
        <a:lstStyle/>
        <a:p>
          <a:endParaRPr lang="es-ES"/>
        </a:p>
      </dgm:t>
    </dgm:pt>
    <dgm:pt modelId="{494C2A16-5788-E848-8D2C-053B0162955B}" type="sibTrans" cxnId="{B05F358F-A350-D145-9DA8-7E90FECAD043}">
      <dgm:prSet/>
      <dgm:spPr/>
      <dgm:t>
        <a:bodyPr/>
        <a:lstStyle/>
        <a:p>
          <a:endParaRPr lang="es-ES"/>
        </a:p>
      </dgm:t>
    </dgm:pt>
    <dgm:pt modelId="{949A0F30-E4DA-144A-AD3B-B6F7ABE8980B}">
      <dgm:prSet phldrT="[Texto]" custT="1"/>
      <dgm:spPr>
        <a:solidFill>
          <a:schemeClr val="accent1">
            <a:lumMod val="20000"/>
            <a:lumOff val="80000"/>
            <a:alpha val="90000"/>
          </a:schemeClr>
        </a:solidFill>
        <a:ln>
          <a:solidFill>
            <a:schemeClr val="accent1">
              <a:alpha val="90000"/>
            </a:schemeClr>
          </a:solidFill>
        </a:ln>
      </dgm:spPr>
      <dgm:t>
        <a:bodyPr/>
        <a:lstStyle/>
        <a:p>
          <a:r>
            <a:rPr lang="es-ES" sz="2400" err="1">
              <a:latin typeface="Cambria" panose="02040503050406030204" pitchFamily="18" charset="0"/>
            </a:rPr>
            <a:t>Traditional</a:t>
          </a:r>
          <a:r>
            <a:rPr lang="es-ES" sz="2400">
              <a:latin typeface="Cambria" panose="02040503050406030204" pitchFamily="18" charset="0"/>
            </a:rPr>
            <a:t> </a:t>
          </a:r>
          <a:r>
            <a:rPr lang="es-ES" sz="2400" err="1">
              <a:latin typeface="Cambria" panose="02040503050406030204" pitchFamily="18" charset="0"/>
            </a:rPr>
            <a:t>method</a:t>
          </a:r>
          <a:r>
            <a:rPr lang="es-ES" sz="2400">
              <a:latin typeface="Cambria" panose="02040503050406030204" pitchFamily="18" charset="0"/>
            </a:rPr>
            <a:t>:</a:t>
          </a:r>
        </a:p>
      </dgm:t>
    </dgm:pt>
    <dgm:pt modelId="{6EB1FE65-57B2-DD4E-88A1-E26E11798523}" type="parTrans" cxnId="{C69607D9-3F80-C640-A0C7-0A9663E7B63F}">
      <dgm:prSet/>
      <dgm:spPr/>
      <dgm:t>
        <a:bodyPr/>
        <a:lstStyle/>
        <a:p>
          <a:endParaRPr lang="es-ES"/>
        </a:p>
      </dgm:t>
    </dgm:pt>
    <dgm:pt modelId="{D6DAA202-B8B9-AC4E-BD98-1661AFF31F55}" type="sibTrans" cxnId="{C69607D9-3F80-C640-A0C7-0A9663E7B63F}">
      <dgm:prSet/>
      <dgm:spPr/>
      <dgm:t>
        <a:bodyPr/>
        <a:lstStyle/>
        <a:p>
          <a:endParaRPr lang="es-ES"/>
        </a:p>
      </dgm:t>
    </dgm:pt>
    <dgm:pt modelId="{13DB653D-A6FC-7A43-9CB3-B9A283C29DC7}">
      <dgm:prSet phldrT="[Texto]" custT="1"/>
      <dgm:spPr>
        <a:solidFill>
          <a:schemeClr val="accent1">
            <a:lumMod val="60000"/>
            <a:lumOff val="40000"/>
          </a:schemeClr>
        </a:solidFill>
      </dgm:spPr>
      <dgm:t>
        <a:bodyPr/>
        <a:lstStyle/>
        <a:p>
          <a:r>
            <a:rPr lang="es-ES" sz="2400" err="1">
              <a:solidFill>
                <a:schemeClr val="tx1"/>
              </a:solidFill>
              <a:latin typeface="Cambria" panose="02040503050406030204" pitchFamily="18" charset="0"/>
            </a:rPr>
            <a:t>Research</a:t>
          </a:r>
          <a:r>
            <a:rPr lang="es-ES" sz="2400">
              <a:solidFill>
                <a:schemeClr val="tx1"/>
              </a:solidFill>
              <a:latin typeface="Cambria" panose="02040503050406030204" pitchFamily="18" charset="0"/>
            </a:rPr>
            <a:t> </a:t>
          </a:r>
          <a:r>
            <a:rPr lang="es-ES" sz="2400" err="1">
              <a:solidFill>
                <a:schemeClr val="tx1"/>
              </a:solidFill>
              <a:latin typeface="Cambria" panose="02040503050406030204" pitchFamily="18" charset="0"/>
            </a:rPr>
            <a:t>Objectives</a:t>
          </a:r>
          <a:endParaRPr lang="es-ES" sz="2400">
            <a:solidFill>
              <a:schemeClr val="tx1"/>
            </a:solidFill>
            <a:latin typeface="Cambria" panose="02040503050406030204" pitchFamily="18" charset="0"/>
          </a:endParaRPr>
        </a:p>
      </dgm:t>
    </dgm:pt>
    <dgm:pt modelId="{C00FCEA6-AE23-5441-B88A-4530171C9DFE}" type="parTrans" cxnId="{28A94C99-E06C-6140-9F35-5B53D2F8C9A4}">
      <dgm:prSet/>
      <dgm:spPr/>
      <dgm:t>
        <a:bodyPr/>
        <a:lstStyle/>
        <a:p>
          <a:endParaRPr lang="es-ES"/>
        </a:p>
      </dgm:t>
    </dgm:pt>
    <dgm:pt modelId="{EC0832E5-52AC-BF42-AB46-B4EFC828C937}" type="sibTrans" cxnId="{28A94C99-E06C-6140-9F35-5B53D2F8C9A4}">
      <dgm:prSet/>
      <dgm:spPr/>
      <dgm:t>
        <a:bodyPr/>
        <a:lstStyle/>
        <a:p>
          <a:endParaRPr lang="es-ES"/>
        </a:p>
      </dgm:t>
    </dgm:pt>
    <dgm:pt modelId="{91843A8F-18D7-AF4D-A4AF-58C87AEBD414}">
      <dgm:prSet phldrT="[Texto]" custT="1"/>
      <dgm:spPr>
        <a:solidFill>
          <a:schemeClr val="accent1">
            <a:lumMod val="20000"/>
            <a:lumOff val="80000"/>
            <a:alpha val="90000"/>
          </a:schemeClr>
        </a:solidFill>
        <a:ln>
          <a:solidFill>
            <a:schemeClr val="accent1">
              <a:alpha val="90000"/>
            </a:schemeClr>
          </a:solidFill>
        </a:ln>
      </dgm:spPr>
      <dgm:t>
        <a:bodyPr/>
        <a:lstStyle/>
        <a:p>
          <a:r>
            <a:rPr lang="es-ES" sz="2400" b="0">
              <a:latin typeface="Cambria" panose="02040503050406030204" pitchFamily="18" charset="0"/>
            </a:rPr>
            <a:t>Identify strategic materials for aerospace.</a:t>
          </a:r>
        </a:p>
      </dgm:t>
    </dgm:pt>
    <dgm:pt modelId="{090CE9A8-7329-D64E-8993-E69878037E08}" type="parTrans" cxnId="{51F124C2-FAF8-C947-BC39-B3DA59B9AF70}">
      <dgm:prSet/>
      <dgm:spPr/>
      <dgm:t>
        <a:bodyPr/>
        <a:lstStyle/>
        <a:p>
          <a:endParaRPr lang="es-ES"/>
        </a:p>
      </dgm:t>
    </dgm:pt>
    <dgm:pt modelId="{46E1CB91-0B13-394F-8063-601F8EA25121}" type="sibTrans" cxnId="{51F124C2-FAF8-C947-BC39-B3DA59B9AF70}">
      <dgm:prSet/>
      <dgm:spPr/>
      <dgm:t>
        <a:bodyPr/>
        <a:lstStyle/>
        <a:p>
          <a:endParaRPr lang="es-ES"/>
        </a:p>
      </dgm:t>
    </dgm:pt>
    <dgm:pt modelId="{0849CFEE-3A5A-584C-8674-362D51D298F8}">
      <dgm:prSet phldrT="[Texto]" custT="1"/>
      <dgm:spPr>
        <a:solidFill>
          <a:schemeClr val="accent1">
            <a:lumMod val="20000"/>
            <a:lumOff val="80000"/>
            <a:alpha val="90000"/>
          </a:schemeClr>
        </a:solidFill>
        <a:ln>
          <a:solidFill>
            <a:schemeClr val="accent1">
              <a:alpha val="90000"/>
            </a:schemeClr>
          </a:solidFill>
        </a:ln>
      </dgm:spPr>
      <dgm:t>
        <a:bodyPr/>
        <a:lstStyle/>
        <a:p>
          <a:r>
            <a:rPr lang="es-ES" sz="2400" err="1">
              <a:latin typeface="Cambria" panose="02040503050406030204" pitchFamily="18" charset="0"/>
            </a:rPr>
            <a:t>Sequential</a:t>
          </a:r>
          <a:r>
            <a:rPr lang="es-ES" sz="2400">
              <a:latin typeface="Cambria" panose="02040503050406030204" pitchFamily="18" charset="0"/>
            </a:rPr>
            <a:t> </a:t>
          </a:r>
          <a:r>
            <a:rPr lang="es-ES" sz="2400" err="1">
              <a:latin typeface="Cambria" panose="02040503050406030204" pitchFamily="18" charset="0"/>
            </a:rPr>
            <a:t>optimization</a:t>
          </a:r>
          <a:endParaRPr lang="es-ES" sz="2400">
            <a:latin typeface="Cambria" panose="02040503050406030204" pitchFamily="18" charset="0"/>
          </a:endParaRPr>
        </a:p>
      </dgm:t>
    </dgm:pt>
    <dgm:pt modelId="{4E89155B-999A-E649-BD38-F2410F390EF0}" type="parTrans" cxnId="{529DC115-C68B-8443-ACC7-03CE8CEE3678}">
      <dgm:prSet/>
      <dgm:spPr/>
      <dgm:t>
        <a:bodyPr/>
        <a:lstStyle/>
        <a:p>
          <a:endParaRPr lang="es-ES"/>
        </a:p>
      </dgm:t>
    </dgm:pt>
    <dgm:pt modelId="{DC82463F-2EF7-E44E-8F46-7256B5BFF1A0}" type="sibTrans" cxnId="{529DC115-C68B-8443-ACC7-03CE8CEE3678}">
      <dgm:prSet/>
      <dgm:spPr/>
      <dgm:t>
        <a:bodyPr/>
        <a:lstStyle/>
        <a:p>
          <a:endParaRPr lang="es-ES"/>
        </a:p>
      </dgm:t>
    </dgm:pt>
    <dgm:pt modelId="{5988AAE9-FCD6-2E4A-86EA-BE8A6A8C0649}">
      <dgm:prSet phldrT="[Texto]" custT="1"/>
      <dgm:spPr>
        <a:solidFill>
          <a:schemeClr val="accent1">
            <a:lumMod val="20000"/>
            <a:lumOff val="80000"/>
            <a:alpha val="90000"/>
          </a:schemeClr>
        </a:solidFill>
        <a:ln>
          <a:solidFill>
            <a:schemeClr val="accent1">
              <a:alpha val="90000"/>
            </a:schemeClr>
          </a:solidFill>
        </a:ln>
      </dgm:spPr>
      <dgm:t>
        <a:bodyPr/>
        <a:lstStyle/>
        <a:p>
          <a:r>
            <a:rPr lang="es-ES" sz="2400" err="1">
              <a:latin typeface="Cambria" panose="02040503050406030204" pitchFamily="18" charset="0"/>
            </a:rPr>
            <a:t>Better</a:t>
          </a:r>
          <a:r>
            <a:rPr lang="es-ES" sz="2400">
              <a:latin typeface="Cambria" panose="02040503050406030204" pitchFamily="18" charset="0"/>
            </a:rPr>
            <a:t> </a:t>
          </a:r>
          <a:r>
            <a:rPr lang="es-ES" sz="2400" err="1">
              <a:latin typeface="Cambria" panose="02040503050406030204" pitchFamily="18" charset="0"/>
            </a:rPr>
            <a:t>approach</a:t>
          </a:r>
          <a:r>
            <a:rPr lang="es-ES" sz="2400">
              <a:latin typeface="Cambria" panose="02040503050406030204" pitchFamily="18" charset="0"/>
            </a:rPr>
            <a:t>:</a:t>
          </a:r>
        </a:p>
      </dgm:t>
    </dgm:pt>
    <dgm:pt modelId="{C499A85A-C84C-6F47-A46C-C91C5E5286A6}" type="parTrans" cxnId="{12F656FF-345F-2343-B7CA-02CDEAA17E56}">
      <dgm:prSet/>
      <dgm:spPr/>
      <dgm:t>
        <a:bodyPr/>
        <a:lstStyle/>
        <a:p>
          <a:endParaRPr lang="es-ES"/>
        </a:p>
      </dgm:t>
    </dgm:pt>
    <dgm:pt modelId="{7E33954F-053E-B440-9188-3C6C032901C4}" type="sibTrans" cxnId="{12F656FF-345F-2343-B7CA-02CDEAA17E56}">
      <dgm:prSet/>
      <dgm:spPr/>
      <dgm:t>
        <a:bodyPr/>
        <a:lstStyle/>
        <a:p>
          <a:endParaRPr lang="es-ES"/>
        </a:p>
      </dgm:t>
    </dgm:pt>
    <dgm:pt modelId="{D4157925-350E-5C4C-B333-88B1FFC2761A}">
      <dgm:prSet phldrT="[Texto]" custT="1"/>
      <dgm:spPr>
        <a:solidFill>
          <a:schemeClr val="accent1">
            <a:lumMod val="20000"/>
            <a:lumOff val="80000"/>
            <a:alpha val="90000"/>
          </a:schemeClr>
        </a:solidFill>
        <a:ln>
          <a:solidFill>
            <a:schemeClr val="accent1">
              <a:alpha val="90000"/>
            </a:schemeClr>
          </a:solidFill>
        </a:ln>
      </dgm:spPr>
      <dgm:t>
        <a:bodyPr/>
        <a:lstStyle/>
        <a:p>
          <a:endParaRPr lang="es-ES" sz="2400">
            <a:latin typeface="Cambria" panose="02040503050406030204" pitchFamily="18" charset="0"/>
          </a:endParaRPr>
        </a:p>
      </dgm:t>
    </dgm:pt>
    <dgm:pt modelId="{048FC0E6-E3C0-1D4C-8E2F-6AA452CABBBC}" type="parTrans" cxnId="{E2C4307F-3038-C946-A659-9ABFF3134E85}">
      <dgm:prSet/>
      <dgm:spPr/>
      <dgm:t>
        <a:bodyPr/>
        <a:lstStyle/>
        <a:p>
          <a:endParaRPr lang="es-ES"/>
        </a:p>
      </dgm:t>
    </dgm:pt>
    <dgm:pt modelId="{1770E575-BFF9-5B45-A9D5-9626C84BEAEA}" type="sibTrans" cxnId="{E2C4307F-3038-C946-A659-9ABFF3134E85}">
      <dgm:prSet/>
      <dgm:spPr/>
      <dgm:t>
        <a:bodyPr/>
        <a:lstStyle/>
        <a:p>
          <a:endParaRPr lang="es-ES"/>
        </a:p>
      </dgm:t>
    </dgm:pt>
    <dgm:pt modelId="{A97D106D-7145-3A4C-88CD-FE09673ADD8A}">
      <dgm:prSet phldrT="[Texto]" custT="1"/>
      <dgm:spPr>
        <a:solidFill>
          <a:schemeClr val="accent1">
            <a:lumMod val="20000"/>
            <a:lumOff val="80000"/>
            <a:alpha val="90000"/>
          </a:schemeClr>
        </a:solidFill>
        <a:ln>
          <a:solidFill>
            <a:schemeClr val="accent1">
              <a:alpha val="90000"/>
            </a:schemeClr>
          </a:solidFill>
        </a:ln>
      </dgm:spPr>
      <dgm:t>
        <a:bodyPr/>
        <a:lstStyle/>
        <a:p>
          <a:r>
            <a:rPr lang="es-ES" sz="2400" err="1">
              <a:latin typeface="Cambria" panose="02040503050406030204" pitchFamily="18" charset="0"/>
            </a:rPr>
            <a:t>Coupled</a:t>
          </a:r>
          <a:r>
            <a:rPr lang="es-ES" sz="2400">
              <a:latin typeface="Cambria" panose="02040503050406030204" pitchFamily="18" charset="0"/>
            </a:rPr>
            <a:t> variables</a:t>
          </a:r>
        </a:p>
      </dgm:t>
    </dgm:pt>
    <dgm:pt modelId="{FA1C38CA-15F0-1140-8862-D98013D660BE}" type="parTrans" cxnId="{9A3DC4F4-5CD9-5D4B-B160-01541EEAFF9A}">
      <dgm:prSet/>
      <dgm:spPr/>
      <dgm:t>
        <a:bodyPr/>
        <a:lstStyle/>
        <a:p>
          <a:endParaRPr lang="es-ES"/>
        </a:p>
      </dgm:t>
    </dgm:pt>
    <dgm:pt modelId="{6C19D297-368C-FC4C-BBEE-B52C2562DC16}" type="sibTrans" cxnId="{9A3DC4F4-5CD9-5D4B-B160-01541EEAFF9A}">
      <dgm:prSet/>
      <dgm:spPr/>
      <dgm:t>
        <a:bodyPr/>
        <a:lstStyle/>
        <a:p>
          <a:endParaRPr lang="es-ES"/>
        </a:p>
      </dgm:t>
    </dgm:pt>
    <dgm:pt modelId="{17345FCD-B487-7146-9E97-EAC8BD5D20AB}">
      <dgm:prSet phldrT="[Texto]" custT="1"/>
      <dgm:spPr>
        <a:solidFill>
          <a:schemeClr val="accent1">
            <a:lumMod val="20000"/>
            <a:lumOff val="80000"/>
            <a:alpha val="90000"/>
          </a:schemeClr>
        </a:solidFill>
        <a:ln>
          <a:solidFill>
            <a:schemeClr val="accent1">
              <a:alpha val="90000"/>
            </a:schemeClr>
          </a:solidFill>
        </a:ln>
      </dgm:spPr>
      <dgm:t>
        <a:bodyPr/>
        <a:lstStyle/>
        <a:p>
          <a:r>
            <a:rPr lang="es-ES" sz="2400">
              <a:latin typeface="Cambria" panose="02040503050406030204" pitchFamily="18" charset="0"/>
            </a:rPr>
            <a:t>Minimize environmental impact</a:t>
          </a:r>
        </a:p>
      </dgm:t>
    </dgm:pt>
    <dgm:pt modelId="{5BDEAE46-1531-9D4D-A89D-DCA8B5AB3836}" type="sibTrans" cxnId="{B77E8D54-B7CC-6C4E-B7ED-5640863CB363}">
      <dgm:prSet/>
      <dgm:spPr/>
      <dgm:t>
        <a:bodyPr/>
        <a:lstStyle/>
        <a:p>
          <a:endParaRPr lang="es-ES"/>
        </a:p>
      </dgm:t>
    </dgm:pt>
    <dgm:pt modelId="{2636A60B-F2F1-5F48-A1A3-38B12420E1A1}" type="parTrans" cxnId="{B77E8D54-B7CC-6C4E-B7ED-5640863CB363}">
      <dgm:prSet/>
      <dgm:spPr/>
      <dgm:t>
        <a:bodyPr/>
        <a:lstStyle/>
        <a:p>
          <a:endParaRPr lang="es-ES"/>
        </a:p>
      </dgm:t>
    </dgm:pt>
    <dgm:pt modelId="{10AC85A3-5010-3748-AFF2-16B8E3F1371B}">
      <dgm:prSet custT="1"/>
      <dgm:spPr>
        <a:solidFill>
          <a:schemeClr val="accent1">
            <a:lumMod val="20000"/>
            <a:lumOff val="80000"/>
            <a:alpha val="90000"/>
          </a:schemeClr>
        </a:solidFill>
        <a:ln>
          <a:solidFill>
            <a:schemeClr val="accent1">
              <a:alpha val="90000"/>
            </a:schemeClr>
          </a:solidFill>
        </a:ln>
      </dgm:spPr>
      <dgm:t>
        <a:bodyPr/>
        <a:lstStyle/>
        <a:p>
          <a:r>
            <a:rPr lang="es-ES" sz="2400">
              <a:latin typeface="Cambria" panose="02040503050406030204" pitchFamily="18" charset="0"/>
            </a:rPr>
            <a:t>Key design variables:</a:t>
          </a:r>
          <a:endParaRPr lang="es-ES" sz="2400" b="0">
            <a:latin typeface="Cambria" panose="02040503050406030204" pitchFamily="18" charset="0"/>
          </a:endParaRPr>
        </a:p>
      </dgm:t>
    </dgm:pt>
    <dgm:pt modelId="{05716D15-D396-2B40-9E9B-6D7BAFA5C894}" type="sibTrans" cxnId="{1984CA30-43B1-8545-8462-D15ACD4BE1AC}">
      <dgm:prSet/>
      <dgm:spPr/>
      <dgm:t>
        <a:bodyPr/>
        <a:lstStyle/>
        <a:p>
          <a:endParaRPr lang="es-ES"/>
        </a:p>
      </dgm:t>
    </dgm:pt>
    <dgm:pt modelId="{CD796CFF-FF01-BF4B-A81A-6526FAB59903}" type="parTrans" cxnId="{1984CA30-43B1-8545-8462-D15ACD4BE1AC}">
      <dgm:prSet/>
      <dgm:spPr/>
      <dgm:t>
        <a:bodyPr/>
        <a:lstStyle/>
        <a:p>
          <a:endParaRPr lang="es-ES"/>
        </a:p>
      </dgm:t>
    </dgm:pt>
    <dgm:pt modelId="{23CF721E-3B88-F344-9C71-67139DA1B3EE}">
      <dgm:prSet custT="1"/>
      <dgm:spPr>
        <a:solidFill>
          <a:schemeClr val="accent1">
            <a:lumMod val="20000"/>
            <a:lumOff val="80000"/>
            <a:alpha val="90000"/>
          </a:schemeClr>
        </a:solidFill>
        <a:ln>
          <a:solidFill>
            <a:schemeClr val="accent1">
              <a:alpha val="90000"/>
            </a:schemeClr>
          </a:solidFill>
        </a:ln>
      </dgm:spPr>
      <dgm:t>
        <a:bodyPr/>
        <a:lstStyle/>
        <a:p>
          <a:r>
            <a:rPr lang="es-ES" sz="2400">
              <a:latin typeface="Cambria" panose="02040503050406030204" pitchFamily="18" charset="0"/>
            </a:rPr>
            <a:t> </a:t>
          </a:r>
          <a:r>
            <a:rPr lang="es-ES" sz="2400" b="0">
              <a:latin typeface="Cambria" panose="02040503050406030204" pitchFamily="18" charset="0"/>
            </a:rPr>
            <a:t>Geometry</a:t>
          </a:r>
        </a:p>
      </dgm:t>
    </dgm:pt>
    <dgm:pt modelId="{8FF43EA8-30AB-714A-999D-8A732A20050B}" type="sibTrans" cxnId="{0FF04CA7-8B0D-A341-AA84-A68548DC5BD5}">
      <dgm:prSet/>
      <dgm:spPr/>
      <dgm:t>
        <a:bodyPr/>
        <a:lstStyle/>
        <a:p>
          <a:endParaRPr lang="es-ES"/>
        </a:p>
      </dgm:t>
    </dgm:pt>
    <dgm:pt modelId="{27B64F50-C88C-464B-B109-8B80569ADD29}" type="parTrans" cxnId="{0FF04CA7-8B0D-A341-AA84-A68548DC5BD5}">
      <dgm:prSet/>
      <dgm:spPr/>
      <dgm:t>
        <a:bodyPr/>
        <a:lstStyle/>
        <a:p>
          <a:endParaRPr lang="es-ES"/>
        </a:p>
      </dgm:t>
    </dgm:pt>
    <dgm:pt modelId="{8C464EE7-B640-ED46-8ACE-A0DEB5B92826}">
      <dgm:prSet custT="1"/>
      <dgm:spPr>
        <a:solidFill>
          <a:schemeClr val="accent1">
            <a:lumMod val="20000"/>
            <a:lumOff val="80000"/>
            <a:alpha val="90000"/>
          </a:schemeClr>
        </a:solidFill>
        <a:ln>
          <a:solidFill>
            <a:schemeClr val="accent1">
              <a:alpha val="90000"/>
            </a:schemeClr>
          </a:solidFill>
        </a:ln>
      </dgm:spPr>
      <dgm:t>
        <a:bodyPr/>
        <a:lstStyle/>
        <a:p>
          <a:r>
            <a:rPr lang="es-ES" sz="2400" b="0">
              <a:latin typeface="Cambria" panose="02040503050406030204" pitchFamily="18" charset="0"/>
            </a:rPr>
            <a:t>Material Selection.</a:t>
          </a:r>
        </a:p>
      </dgm:t>
    </dgm:pt>
    <dgm:pt modelId="{6A8AE2C3-093D-9A4D-BA67-996FF8878296}" type="sibTrans" cxnId="{1EFB6B91-6ADF-CB49-BF93-C0078A88B499}">
      <dgm:prSet/>
      <dgm:spPr/>
      <dgm:t>
        <a:bodyPr/>
        <a:lstStyle/>
        <a:p>
          <a:endParaRPr lang="es-ES"/>
        </a:p>
      </dgm:t>
    </dgm:pt>
    <dgm:pt modelId="{508A9582-A2DC-E14B-B830-97736D76986C}" type="parTrans" cxnId="{1EFB6B91-6ADF-CB49-BF93-C0078A88B499}">
      <dgm:prSet/>
      <dgm:spPr/>
      <dgm:t>
        <a:bodyPr/>
        <a:lstStyle/>
        <a:p>
          <a:endParaRPr lang="es-ES"/>
        </a:p>
      </dgm:t>
    </dgm:pt>
    <dgm:pt modelId="{5C79FAAC-0220-4F45-8A04-8418BB675C3C}">
      <dgm:prSet custT="1"/>
      <dgm:spPr>
        <a:solidFill>
          <a:schemeClr val="accent1">
            <a:lumMod val="20000"/>
            <a:lumOff val="80000"/>
            <a:alpha val="90000"/>
          </a:schemeClr>
        </a:solidFill>
        <a:ln>
          <a:solidFill>
            <a:schemeClr val="accent1">
              <a:alpha val="90000"/>
            </a:schemeClr>
          </a:solidFill>
        </a:ln>
      </dgm:spPr>
      <dgm:t>
        <a:bodyPr/>
        <a:lstStyle/>
        <a:p>
          <a:r>
            <a:rPr lang="es-ES" sz="2400" b="0">
              <a:latin typeface="Cambria" panose="02040503050406030204" pitchFamily="18" charset="0"/>
            </a:rPr>
            <a:t>Predict optimal mechanical and environmental performance.</a:t>
          </a:r>
        </a:p>
      </dgm:t>
    </dgm:pt>
    <dgm:pt modelId="{FD231747-CFAA-1B4F-AF68-C6FC90E07525}" type="parTrans" cxnId="{4BACAD1B-05B2-8B44-849C-691180FD2A06}">
      <dgm:prSet/>
      <dgm:spPr/>
      <dgm:t>
        <a:bodyPr/>
        <a:lstStyle/>
        <a:p>
          <a:endParaRPr lang="es-ES"/>
        </a:p>
      </dgm:t>
    </dgm:pt>
    <dgm:pt modelId="{CBB2DE6A-02FF-AF40-A55D-A4588CD45261}" type="sibTrans" cxnId="{4BACAD1B-05B2-8B44-849C-691180FD2A06}">
      <dgm:prSet/>
      <dgm:spPr/>
      <dgm:t>
        <a:bodyPr/>
        <a:lstStyle/>
        <a:p>
          <a:endParaRPr lang="es-ES"/>
        </a:p>
      </dgm:t>
    </dgm:pt>
    <dgm:pt modelId="{410F98EE-251C-C34E-8D70-C3E169A51AAA}">
      <dgm:prSet phldrT="[Texto]" custT="1"/>
      <dgm:spPr>
        <a:solidFill>
          <a:schemeClr val="accent1">
            <a:lumMod val="20000"/>
            <a:lumOff val="80000"/>
            <a:alpha val="90000"/>
          </a:schemeClr>
        </a:solidFill>
        <a:ln>
          <a:solidFill>
            <a:schemeClr val="accent1">
              <a:alpha val="90000"/>
            </a:schemeClr>
          </a:solidFill>
        </a:ln>
      </dgm:spPr>
      <dgm:t>
        <a:bodyPr/>
        <a:lstStyle/>
        <a:p>
          <a:endParaRPr lang="es-ES" sz="2000">
            <a:latin typeface="Cambria" panose="02040503050406030204" pitchFamily="18" charset="0"/>
          </a:endParaRPr>
        </a:p>
      </dgm:t>
    </dgm:pt>
    <dgm:pt modelId="{6E116238-4BAC-5D4E-B27D-7D4F0C6AF21B}" type="parTrans" cxnId="{99CB8747-E4ED-F549-BA94-6E09E57F2F1E}">
      <dgm:prSet/>
      <dgm:spPr/>
      <dgm:t>
        <a:bodyPr/>
        <a:lstStyle/>
        <a:p>
          <a:endParaRPr lang="es-ES"/>
        </a:p>
      </dgm:t>
    </dgm:pt>
    <dgm:pt modelId="{E8BD5B97-DC00-B845-913C-064EFB8718E9}" type="sibTrans" cxnId="{99CB8747-E4ED-F549-BA94-6E09E57F2F1E}">
      <dgm:prSet/>
      <dgm:spPr/>
      <dgm:t>
        <a:bodyPr/>
        <a:lstStyle/>
        <a:p>
          <a:endParaRPr lang="es-ES"/>
        </a:p>
      </dgm:t>
    </dgm:pt>
    <dgm:pt modelId="{3DE9FC78-10D8-EE44-87B5-BD7F53D9B195}" type="pres">
      <dgm:prSet presAssocID="{E0EADAB3-E4AF-C748-AEB7-C0738D793DCE}" presName="Name0" presStyleCnt="0">
        <dgm:presLayoutVars>
          <dgm:dir/>
          <dgm:animLvl val="lvl"/>
          <dgm:resizeHandles val="exact"/>
        </dgm:presLayoutVars>
      </dgm:prSet>
      <dgm:spPr/>
    </dgm:pt>
    <dgm:pt modelId="{9BC43287-732D-4849-913E-AD1384F56845}" type="pres">
      <dgm:prSet presAssocID="{A4087DF1-A912-B046-9F81-00602C6A80F2}" presName="composite" presStyleCnt="0"/>
      <dgm:spPr/>
    </dgm:pt>
    <dgm:pt modelId="{290C1BF1-52F4-3345-BED9-E57EB9F9DC4F}" type="pres">
      <dgm:prSet presAssocID="{A4087DF1-A912-B046-9F81-00602C6A80F2}" presName="parTx" presStyleLbl="alignNode1" presStyleIdx="0" presStyleCnt="3" custScaleX="121254" custLinFactNeighborY="33096">
        <dgm:presLayoutVars>
          <dgm:chMax val="0"/>
          <dgm:chPref val="0"/>
          <dgm:bulletEnabled val="1"/>
        </dgm:presLayoutVars>
      </dgm:prSet>
      <dgm:spPr/>
    </dgm:pt>
    <dgm:pt modelId="{B35602AE-101A-D34D-B3B7-682EAE859BE3}" type="pres">
      <dgm:prSet presAssocID="{A4087DF1-A912-B046-9F81-00602C6A80F2}" presName="desTx" presStyleLbl="alignAccFollowNode1" presStyleIdx="0" presStyleCnt="3" custScaleX="120793" custScaleY="84530" custLinFactNeighborY="6286">
        <dgm:presLayoutVars>
          <dgm:bulletEnabled val="1"/>
        </dgm:presLayoutVars>
      </dgm:prSet>
      <dgm:spPr/>
    </dgm:pt>
    <dgm:pt modelId="{7B9A3E5F-186D-B340-A4F2-C77A0BE65C06}" type="pres">
      <dgm:prSet presAssocID="{3D43B696-4D3E-0F4B-A352-BC4131D59B3E}" presName="space" presStyleCnt="0"/>
      <dgm:spPr/>
    </dgm:pt>
    <dgm:pt modelId="{2AB0CAAD-E277-4749-BF3D-FA72193D8F51}" type="pres">
      <dgm:prSet presAssocID="{767B5D9E-7C3C-0641-A2CD-11DEC94799E5}" presName="composite" presStyleCnt="0"/>
      <dgm:spPr/>
    </dgm:pt>
    <dgm:pt modelId="{10198EDE-DDFB-124B-8A36-FC2DD2F4576B}" type="pres">
      <dgm:prSet presAssocID="{767B5D9E-7C3C-0641-A2CD-11DEC94799E5}" presName="parTx" presStyleLbl="alignNode1" presStyleIdx="1" presStyleCnt="3" custScaleX="121254" custLinFactNeighborY="33096">
        <dgm:presLayoutVars>
          <dgm:chMax val="0"/>
          <dgm:chPref val="0"/>
          <dgm:bulletEnabled val="1"/>
        </dgm:presLayoutVars>
      </dgm:prSet>
      <dgm:spPr/>
    </dgm:pt>
    <dgm:pt modelId="{84C1CC8F-8BE6-F947-AAEC-4C70FDD153DC}" type="pres">
      <dgm:prSet presAssocID="{767B5D9E-7C3C-0641-A2CD-11DEC94799E5}" presName="desTx" presStyleLbl="alignAccFollowNode1" presStyleIdx="1" presStyleCnt="3" custScaleX="120793" custScaleY="84530" custLinFactNeighborY="6286">
        <dgm:presLayoutVars>
          <dgm:bulletEnabled val="1"/>
        </dgm:presLayoutVars>
      </dgm:prSet>
      <dgm:spPr/>
    </dgm:pt>
    <dgm:pt modelId="{FCEB7DA9-3365-9348-94C9-62E8F627F60E}" type="pres">
      <dgm:prSet presAssocID="{494C2A16-5788-E848-8D2C-053B0162955B}" presName="space" presStyleCnt="0"/>
      <dgm:spPr/>
    </dgm:pt>
    <dgm:pt modelId="{C6612F25-274E-3843-959D-A48CA1F1F0C7}" type="pres">
      <dgm:prSet presAssocID="{13DB653D-A6FC-7A43-9CB3-B9A283C29DC7}" presName="composite" presStyleCnt="0"/>
      <dgm:spPr/>
    </dgm:pt>
    <dgm:pt modelId="{4357BABE-BA30-D44A-A6FF-88CB4ECEBD3A}" type="pres">
      <dgm:prSet presAssocID="{13DB653D-A6FC-7A43-9CB3-B9A283C29DC7}" presName="parTx" presStyleLbl="alignNode1" presStyleIdx="2" presStyleCnt="3" custScaleX="121254" custLinFactNeighborY="33096">
        <dgm:presLayoutVars>
          <dgm:chMax val="0"/>
          <dgm:chPref val="0"/>
          <dgm:bulletEnabled val="1"/>
        </dgm:presLayoutVars>
      </dgm:prSet>
      <dgm:spPr/>
    </dgm:pt>
    <dgm:pt modelId="{4B05A4D0-FD42-1344-8730-3B21B564F78D}" type="pres">
      <dgm:prSet presAssocID="{13DB653D-A6FC-7A43-9CB3-B9A283C29DC7}" presName="desTx" presStyleLbl="alignAccFollowNode1" presStyleIdx="2" presStyleCnt="3" custScaleX="120793" custScaleY="84530" custLinFactNeighborY="6286">
        <dgm:presLayoutVars>
          <dgm:bulletEnabled val="1"/>
        </dgm:presLayoutVars>
      </dgm:prSet>
      <dgm:spPr/>
    </dgm:pt>
  </dgm:ptLst>
  <dgm:cxnLst>
    <dgm:cxn modelId="{529DC115-C68B-8443-ACC7-03CE8CEE3678}" srcId="{949A0F30-E4DA-144A-AD3B-B6F7ABE8980B}" destId="{0849CFEE-3A5A-584C-8674-362D51D298F8}" srcOrd="0" destOrd="0" parTransId="{4E89155B-999A-E649-BD38-F2410F390EF0}" sibTransId="{DC82463F-2EF7-E44E-8F46-7256B5BFF1A0}"/>
    <dgm:cxn modelId="{4BACAD1B-05B2-8B44-849C-691180FD2A06}" srcId="{13DB653D-A6FC-7A43-9CB3-B9A283C29DC7}" destId="{5C79FAAC-0220-4F45-8A04-8418BB675C3C}" srcOrd="2" destOrd="0" parTransId="{FD231747-CFAA-1B4F-AF68-C6FC90E07525}" sibTransId="{CBB2DE6A-02FF-AF40-A55D-A4588CD45261}"/>
    <dgm:cxn modelId="{1984CA30-43B1-8545-8462-D15ACD4BE1AC}" srcId="{A4087DF1-A912-B046-9F81-00602C6A80F2}" destId="{10AC85A3-5010-3748-AFF2-16B8E3F1371B}" srcOrd="1" destOrd="0" parTransId="{CD796CFF-FF01-BF4B-A81A-6526FAB59903}" sibTransId="{05716D15-D396-2B40-9E9B-6D7BAFA5C894}"/>
    <dgm:cxn modelId="{6035B941-9DE2-D84A-868F-729B73C69E60}" type="presOf" srcId="{410F98EE-251C-C34E-8D70-C3E169A51AAA}" destId="{4B05A4D0-FD42-1344-8730-3B21B564F78D}" srcOrd="0" destOrd="1" presId="urn:microsoft.com/office/officeart/2005/8/layout/hList1"/>
    <dgm:cxn modelId="{99CB8747-E4ED-F549-BA94-6E09E57F2F1E}" srcId="{13DB653D-A6FC-7A43-9CB3-B9A283C29DC7}" destId="{410F98EE-251C-C34E-8D70-C3E169A51AAA}" srcOrd="1" destOrd="0" parTransId="{6E116238-4BAC-5D4E-B27D-7D4F0C6AF21B}" sibTransId="{E8BD5B97-DC00-B845-913C-064EFB8718E9}"/>
    <dgm:cxn modelId="{905B194C-2CEC-F147-9B0B-69F5E4523CA1}" type="presOf" srcId="{A97D106D-7145-3A4C-88CD-FE09673ADD8A}" destId="{84C1CC8F-8BE6-F947-AAEC-4C70FDD153DC}" srcOrd="0" destOrd="4" presId="urn:microsoft.com/office/officeart/2005/8/layout/hList1"/>
    <dgm:cxn modelId="{B77E8D54-B7CC-6C4E-B7ED-5640863CB363}" srcId="{A4087DF1-A912-B046-9F81-00602C6A80F2}" destId="{17345FCD-B487-7146-9E97-EAC8BD5D20AB}" srcOrd="0" destOrd="0" parTransId="{2636A60B-F2F1-5F48-A1A3-38B12420E1A1}" sibTransId="{5BDEAE46-1531-9D4D-A89D-DCA8B5AB3836}"/>
    <dgm:cxn modelId="{B23F7F6D-54F5-6846-8D23-1C4C61502C5E}" type="presOf" srcId="{8C464EE7-B640-ED46-8ACE-A0DEB5B92826}" destId="{B35602AE-101A-D34D-B3B7-682EAE859BE3}" srcOrd="0" destOrd="3" presId="urn:microsoft.com/office/officeart/2005/8/layout/hList1"/>
    <dgm:cxn modelId="{A4373370-1469-0541-860B-336AB7C44634}" type="presOf" srcId="{91843A8F-18D7-AF4D-A4AF-58C87AEBD414}" destId="{4B05A4D0-FD42-1344-8730-3B21B564F78D}" srcOrd="0" destOrd="0" presId="urn:microsoft.com/office/officeart/2005/8/layout/hList1"/>
    <dgm:cxn modelId="{32406177-3E1D-D542-9EE4-5CACAA693EEC}" srcId="{E0EADAB3-E4AF-C748-AEB7-C0738D793DCE}" destId="{A4087DF1-A912-B046-9F81-00602C6A80F2}" srcOrd="0" destOrd="0" parTransId="{67EBBEB8-96B1-4240-B993-FD22AA9BB3C8}" sibTransId="{3D43B696-4D3E-0F4B-A352-BC4131D59B3E}"/>
    <dgm:cxn modelId="{3F877679-083F-F14B-ABF7-BEC73CB2D140}" type="presOf" srcId="{949A0F30-E4DA-144A-AD3B-B6F7ABE8980B}" destId="{84C1CC8F-8BE6-F947-AAEC-4C70FDD153DC}" srcOrd="0" destOrd="0" presId="urn:microsoft.com/office/officeart/2005/8/layout/hList1"/>
    <dgm:cxn modelId="{4879CE7D-F1A2-0048-A875-54E3325E154A}" type="presOf" srcId="{13DB653D-A6FC-7A43-9CB3-B9A283C29DC7}" destId="{4357BABE-BA30-D44A-A6FF-88CB4ECEBD3A}" srcOrd="0" destOrd="0" presId="urn:microsoft.com/office/officeart/2005/8/layout/hList1"/>
    <dgm:cxn modelId="{E2C4307F-3038-C946-A659-9ABFF3134E85}" srcId="{949A0F30-E4DA-144A-AD3B-B6F7ABE8980B}" destId="{D4157925-350E-5C4C-B333-88B1FFC2761A}" srcOrd="1" destOrd="0" parTransId="{048FC0E6-E3C0-1D4C-8E2F-6AA452CABBBC}" sibTransId="{1770E575-BFF9-5B45-A9D5-9626C84BEAEA}"/>
    <dgm:cxn modelId="{8A785C80-6239-FD4E-AE8D-166D634F213B}" type="presOf" srcId="{5988AAE9-FCD6-2E4A-86EA-BE8A6A8C0649}" destId="{84C1CC8F-8BE6-F947-AAEC-4C70FDD153DC}" srcOrd="0" destOrd="3" presId="urn:microsoft.com/office/officeart/2005/8/layout/hList1"/>
    <dgm:cxn modelId="{3D92C489-8069-0B4E-A856-3DDC6369AA16}" type="presOf" srcId="{D4157925-350E-5C4C-B333-88B1FFC2761A}" destId="{84C1CC8F-8BE6-F947-AAEC-4C70FDD153DC}" srcOrd="0" destOrd="2" presId="urn:microsoft.com/office/officeart/2005/8/layout/hList1"/>
    <dgm:cxn modelId="{B444BB8D-CAA2-5D45-8DFD-9A46A9659E9C}" type="presOf" srcId="{A4087DF1-A912-B046-9F81-00602C6A80F2}" destId="{290C1BF1-52F4-3345-BED9-E57EB9F9DC4F}" srcOrd="0" destOrd="0" presId="urn:microsoft.com/office/officeart/2005/8/layout/hList1"/>
    <dgm:cxn modelId="{B05F358F-A350-D145-9DA8-7E90FECAD043}" srcId="{E0EADAB3-E4AF-C748-AEB7-C0738D793DCE}" destId="{767B5D9E-7C3C-0641-A2CD-11DEC94799E5}" srcOrd="1" destOrd="0" parTransId="{E790A0B8-B531-8544-A31B-FE8CFDE5D302}" sibTransId="{494C2A16-5788-E848-8D2C-053B0162955B}"/>
    <dgm:cxn modelId="{1EFB6B91-6ADF-CB49-BF93-C0078A88B499}" srcId="{10AC85A3-5010-3748-AFF2-16B8E3F1371B}" destId="{8C464EE7-B640-ED46-8ACE-A0DEB5B92826}" srcOrd="1" destOrd="0" parTransId="{508A9582-A2DC-E14B-B830-97736D76986C}" sibTransId="{6A8AE2C3-093D-9A4D-BA67-996FF8878296}"/>
    <dgm:cxn modelId="{28A94C99-E06C-6140-9F35-5B53D2F8C9A4}" srcId="{E0EADAB3-E4AF-C748-AEB7-C0738D793DCE}" destId="{13DB653D-A6FC-7A43-9CB3-B9A283C29DC7}" srcOrd="2" destOrd="0" parTransId="{C00FCEA6-AE23-5441-B88A-4530171C9DFE}" sibTransId="{EC0832E5-52AC-BF42-AB46-B4EFC828C937}"/>
    <dgm:cxn modelId="{6F4633A0-F363-DC4B-BFD4-7F7A79ED71B3}" type="presOf" srcId="{23CF721E-3B88-F344-9C71-67139DA1B3EE}" destId="{B35602AE-101A-D34D-B3B7-682EAE859BE3}" srcOrd="0" destOrd="2" presId="urn:microsoft.com/office/officeart/2005/8/layout/hList1"/>
    <dgm:cxn modelId="{0FF04CA7-8B0D-A341-AA84-A68548DC5BD5}" srcId="{10AC85A3-5010-3748-AFF2-16B8E3F1371B}" destId="{23CF721E-3B88-F344-9C71-67139DA1B3EE}" srcOrd="0" destOrd="0" parTransId="{27B64F50-C88C-464B-B109-8B80569ADD29}" sibTransId="{8FF43EA8-30AB-714A-999D-8A732A20050B}"/>
    <dgm:cxn modelId="{D79EABB2-C504-8D43-9926-229E037CC7EA}" type="presOf" srcId="{E0EADAB3-E4AF-C748-AEB7-C0738D793DCE}" destId="{3DE9FC78-10D8-EE44-87B5-BD7F53D9B195}" srcOrd="0" destOrd="0" presId="urn:microsoft.com/office/officeart/2005/8/layout/hList1"/>
    <dgm:cxn modelId="{F09E3AB9-385E-544E-A76D-C327D599AF28}" type="presOf" srcId="{767B5D9E-7C3C-0641-A2CD-11DEC94799E5}" destId="{10198EDE-DDFB-124B-8A36-FC2DD2F4576B}" srcOrd="0" destOrd="0" presId="urn:microsoft.com/office/officeart/2005/8/layout/hList1"/>
    <dgm:cxn modelId="{E5E893BC-A08D-CA43-A5E7-C2FE124A2B12}" type="presOf" srcId="{17345FCD-B487-7146-9E97-EAC8BD5D20AB}" destId="{B35602AE-101A-D34D-B3B7-682EAE859BE3}" srcOrd="0" destOrd="0" presId="urn:microsoft.com/office/officeart/2005/8/layout/hList1"/>
    <dgm:cxn modelId="{51F124C2-FAF8-C947-BC39-B3DA59B9AF70}" srcId="{13DB653D-A6FC-7A43-9CB3-B9A283C29DC7}" destId="{91843A8F-18D7-AF4D-A4AF-58C87AEBD414}" srcOrd="0" destOrd="0" parTransId="{090CE9A8-7329-D64E-8993-E69878037E08}" sibTransId="{46E1CB91-0B13-394F-8063-601F8EA25121}"/>
    <dgm:cxn modelId="{6EE711C3-0E19-7A4E-96E8-BFB23A8E6097}" type="presOf" srcId="{5C79FAAC-0220-4F45-8A04-8418BB675C3C}" destId="{4B05A4D0-FD42-1344-8730-3B21B564F78D}" srcOrd="0" destOrd="2" presId="urn:microsoft.com/office/officeart/2005/8/layout/hList1"/>
    <dgm:cxn modelId="{C69607D9-3F80-C640-A0C7-0A9663E7B63F}" srcId="{767B5D9E-7C3C-0641-A2CD-11DEC94799E5}" destId="{949A0F30-E4DA-144A-AD3B-B6F7ABE8980B}" srcOrd="0" destOrd="0" parTransId="{6EB1FE65-57B2-DD4E-88A1-E26E11798523}" sibTransId="{D6DAA202-B8B9-AC4E-BD98-1661AFF31F55}"/>
    <dgm:cxn modelId="{9323F4DA-82B3-1840-9E32-E9D2A7F5C832}" type="presOf" srcId="{10AC85A3-5010-3748-AFF2-16B8E3F1371B}" destId="{B35602AE-101A-D34D-B3B7-682EAE859BE3}" srcOrd="0" destOrd="1" presId="urn:microsoft.com/office/officeart/2005/8/layout/hList1"/>
    <dgm:cxn modelId="{FEC95FE7-463A-EC4A-8506-BDA101166668}" type="presOf" srcId="{0849CFEE-3A5A-584C-8674-362D51D298F8}" destId="{84C1CC8F-8BE6-F947-AAEC-4C70FDD153DC}" srcOrd="0" destOrd="1" presId="urn:microsoft.com/office/officeart/2005/8/layout/hList1"/>
    <dgm:cxn modelId="{9A3DC4F4-5CD9-5D4B-B160-01541EEAFF9A}" srcId="{5988AAE9-FCD6-2E4A-86EA-BE8A6A8C0649}" destId="{A97D106D-7145-3A4C-88CD-FE09673ADD8A}" srcOrd="0" destOrd="0" parTransId="{FA1C38CA-15F0-1140-8862-D98013D660BE}" sibTransId="{6C19D297-368C-FC4C-BBEE-B52C2562DC16}"/>
    <dgm:cxn modelId="{12F656FF-345F-2343-B7CA-02CDEAA17E56}" srcId="{767B5D9E-7C3C-0641-A2CD-11DEC94799E5}" destId="{5988AAE9-FCD6-2E4A-86EA-BE8A6A8C0649}" srcOrd="1" destOrd="0" parTransId="{C499A85A-C84C-6F47-A46C-C91C5E5286A6}" sibTransId="{7E33954F-053E-B440-9188-3C6C032901C4}"/>
    <dgm:cxn modelId="{19192694-6C7F-ED4B-BB50-4FFC221D02F9}" type="presParOf" srcId="{3DE9FC78-10D8-EE44-87B5-BD7F53D9B195}" destId="{9BC43287-732D-4849-913E-AD1384F56845}" srcOrd="0" destOrd="0" presId="urn:microsoft.com/office/officeart/2005/8/layout/hList1"/>
    <dgm:cxn modelId="{E8BF7B5B-1341-8647-87F1-4A245DD1911A}" type="presParOf" srcId="{9BC43287-732D-4849-913E-AD1384F56845}" destId="{290C1BF1-52F4-3345-BED9-E57EB9F9DC4F}" srcOrd="0" destOrd="0" presId="urn:microsoft.com/office/officeart/2005/8/layout/hList1"/>
    <dgm:cxn modelId="{065C63D3-B7C6-7C4C-9E51-8EF176A70A7A}" type="presParOf" srcId="{9BC43287-732D-4849-913E-AD1384F56845}" destId="{B35602AE-101A-D34D-B3B7-682EAE859BE3}" srcOrd="1" destOrd="0" presId="urn:microsoft.com/office/officeart/2005/8/layout/hList1"/>
    <dgm:cxn modelId="{C05B285F-FD8B-4749-BBFB-5C5BC251156E}" type="presParOf" srcId="{3DE9FC78-10D8-EE44-87B5-BD7F53D9B195}" destId="{7B9A3E5F-186D-B340-A4F2-C77A0BE65C06}" srcOrd="1" destOrd="0" presId="urn:microsoft.com/office/officeart/2005/8/layout/hList1"/>
    <dgm:cxn modelId="{AED3AEAE-4128-E445-B9C6-C17D7A4A622B}" type="presParOf" srcId="{3DE9FC78-10D8-EE44-87B5-BD7F53D9B195}" destId="{2AB0CAAD-E277-4749-BF3D-FA72193D8F51}" srcOrd="2" destOrd="0" presId="urn:microsoft.com/office/officeart/2005/8/layout/hList1"/>
    <dgm:cxn modelId="{AD3F30E0-8F49-5A44-9098-13A26D6DA43E}" type="presParOf" srcId="{2AB0CAAD-E277-4749-BF3D-FA72193D8F51}" destId="{10198EDE-DDFB-124B-8A36-FC2DD2F4576B}" srcOrd="0" destOrd="0" presId="urn:microsoft.com/office/officeart/2005/8/layout/hList1"/>
    <dgm:cxn modelId="{E124A623-FCB1-7946-8AFA-98CDA1CAF3EB}" type="presParOf" srcId="{2AB0CAAD-E277-4749-BF3D-FA72193D8F51}" destId="{84C1CC8F-8BE6-F947-AAEC-4C70FDD153DC}" srcOrd="1" destOrd="0" presId="urn:microsoft.com/office/officeart/2005/8/layout/hList1"/>
    <dgm:cxn modelId="{7B643F05-A5BB-D94F-BFA7-CC5F0CDC78DA}" type="presParOf" srcId="{3DE9FC78-10D8-EE44-87B5-BD7F53D9B195}" destId="{FCEB7DA9-3365-9348-94C9-62E8F627F60E}" srcOrd="3" destOrd="0" presId="urn:microsoft.com/office/officeart/2005/8/layout/hList1"/>
    <dgm:cxn modelId="{94786923-EFA5-014B-86F1-21B5B9D389CA}" type="presParOf" srcId="{3DE9FC78-10D8-EE44-87B5-BD7F53D9B195}" destId="{C6612F25-274E-3843-959D-A48CA1F1F0C7}" srcOrd="4" destOrd="0" presId="urn:microsoft.com/office/officeart/2005/8/layout/hList1"/>
    <dgm:cxn modelId="{4CBD25C9-53F3-734E-B2E8-A5A58EEA0A4C}" type="presParOf" srcId="{C6612F25-274E-3843-959D-A48CA1F1F0C7}" destId="{4357BABE-BA30-D44A-A6FF-88CB4ECEBD3A}" srcOrd="0" destOrd="0" presId="urn:microsoft.com/office/officeart/2005/8/layout/hList1"/>
    <dgm:cxn modelId="{590321E9-E0DC-484D-9FCD-64A513A7DEF8}" type="presParOf" srcId="{C6612F25-274E-3843-959D-A48CA1F1F0C7}" destId="{4B05A4D0-FD42-1344-8730-3B21B564F78D}"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C1BF1-52F4-3345-BED9-E57EB9F9DC4F}">
      <dsp:nvSpPr>
        <dsp:cNvPr id="0" name=""/>
        <dsp:cNvSpPr/>
      </dsp:nvSpPr>
      <dsp:spPr>
        <a:xfrm>
          <a:off x="7707" y="556484"/>
          <a:ext cx="3249905" cy="1072098"/>
        </a:xfrm>
        <a:prstGeom prst="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ES" sz="2400" kern="1200">
              <a:solidFill>
                <a:schemeClr val="tx1"/>
              </a:solidFill>
              <a:latin typeface="Cambria" panose="02040503050406030204" pitchFamily="18" charset="0"/>
            </a:rPr>
            <a:t>Lightweight Structures &amp; Sustainability</a:t>
          </a:r>
        </a:p>
      </dsp:txBody>
      <dsp:txXfrm>
        <a:off x="7707" y="556484"/>
        <a:ext cx="3249905" cy="1072098"/>
      </dsp:txXfrm>
    </dsp:sp>
    <dsp:sp modelId="{B35602AE-101A-D34D-B3B7-682EAE859BE3}">
      <dsp:nvSpPr>
        <dsp:cNvPr id="0" name=""/>
        <dsp:cNvSpPr/>
      </dsp:nvSpPr>
      <dsp:spPr>
        <a:xfrm>
          <a:off x="13885" y="1742953"/>
          <a:ext cx="3237549" cy="2923639"/>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a:latin typeface="Cambria" panose="02040503050406030204" pitchFamily="18" charset="0"/>
            </a:rPr>
            <a:t>Minimize environmental impact</a:t>
          </a:r>
        </a:p>
        <a:p>
          <a:pPr marL="228600" lvl="1" indent="-228600" algn="l" defTabSz="1066800">
            <a:lnSpc>
              <a:spcPct val="90000"/>
            </a:lnSpc>
            <a:spcBef>
              <a:spcPct val="0"/>
            </a:spcBef>
            <a:spcAft>
              <a:spcPct val="15000"/>
            </a:spcAft>
            <a:buChar char="•"/>
          </a:pPr>
          <a:r>
            <a:rPr lang="es-ES" sz="2400" kern="1200">
              <a:latin typeface="Cambria" panose="02040503050406030204" pitchFamily="18" charset="0"/>
            </a:rPr>
            <a:t>Key design variables:</a:t>
          </a:r>
          <a:endParaRPr lang="es-ES" sz="2400" b="0" kern="1200">
            <a:latin typeface="Cambria" panose="02040503050406030204" pitchFamily="18" charset="0"/>
          </a:endParaRPr>
        </a:p>
        <a:p>
          <a:pPr marL="457200" lvl="2" indent="-228600" algn="l" defTabSz="1066800">
            <a:lnSpc>
              <a:spcPct val="90000"/>
            </a:lnSpc>
            <a:spcBef>
              <a:spcPct val="0"/>
            </a:spcBef>
            <a:spcAft>
              <a:spcPct val="15000"/>
            </a:spcAft>
            <a:buChar char="•"/>
          </a:pPr>
          <a:r>
            <a:rPr lang="es-ES" sz="2400" kern="1200">
              <a:latin typeface="Cambria" panose="02040503050406030204" pitchFamily="18" charset="0"/>
            </a:rPr>
            <a:t> </a:t>
          </a:r>
          <a:r>
            <a:rPr lang="es-ES" sz="2400" b="0" kern="1200">
              <a:latin typeface="Cambria" panose="02040503050406030204" pitchFamily="18" charset="0"/>
            </a:rPr>
            <a:t>Geometry</a:t>
          </a:r>
        </a:p>
        <a:p>
          <a:pPr marL="457200" lvl="2" indent="-228600" algn="l" defTabSz="1066800">
            <a:lnSpc>
              <a:spcPct val="90000"/>
            </a:lnSpc>
            <a:spcBef>
              <a:spcPct val="0"/>
            </a:spcBef>
            <a:spcAft>
              <a:spcPct val="15000"/>
            </a:spcAft>
            <a:buChar char="•"/>
          </a:pPr>
          <a:r>
            <a:rPr lang="es-ES" sz="2400" b="0" kern="1200">
              <a:latin typeface="Cambria" panose="02040503050406030204" pitchFamily="18" charset="0"/>
            </a:rPr>
            <a:t>Material Selection.</a:t>
          </a:r>
        </a:p>
      </dsp:txBody>
      <dsp:txXfrm>
        <a:off x="13885" y="1742953"/>
        <a:ext cx="3237549" cy="2923639"/>
      </dsp:txXfrm>
    </dsp:sp>
    <dsp:sp modelId="{10198EDE-DDFB-124B-8A36-FC2DD2F4576B}">
      <dsp:nvSpPr>
        <dsp:cNvPr id="0" name=""/>
        <dsp:cNvSpPr/>
      </dsp:nvSpPr>
      <dsp:spPr>
        <a:xfrm>
          <a:off x="3632847" y="556484"/>
          <a:ext cx="3249905" cy="1072098"/>
        </a:xfrm>
        <a:prstGeom prst="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ES" sz="2400" kern="1200" err="1">
              <a:solidFill>
                <a:schemeClr val="tx1"/>
              </a:solidFill>
              <a:latin typeface="Cambria" panose="02040503050406030204" pitchFamily="18" charset="0"/>
            </a:rPr>
            <a:t>Optimization</a:t>
          </a:r>
          <a:r>
            <a:rPr lang="es-ES" sz="2400" kern="1200">
              <a:solidFill>
                <a:schemeClr val="tx1"/>
              </a:solidFill>
              <a:latin typeface="Cambria" panose="02040503050406030204" pitchFamily="18" charset="0"/>
            </a:rPr>
            <a:t> </a:t>
          </a:r>
          <a:r>
            <a:rPr lang="es-ES" sz="2400" kern="1200" err="1">
              <a:solidFill>
                <a:schemeClr val="tx1"/>
              </a:solidFill>
              <a:latin typeface="Cambria" panose="02040503050406030204" pitchFamily="18" charset="0"/>
            </a:rPr>
            <a:t>Challenge</a:t>
          </a:r>
          <a:endParaRPr lang="es-ES" sz="2400" kern="1200">
            <a:solidFill>
              <a:schemeClr val="tx1"/>
            </a:solidFill>
            <a:latin typeface="Cambria" panose="02040503050406030204" pitchFamily="18" charset="0"/>
          </a:endParaRPr>
        </a:p>
      </dsp:txBody>
      <dsp:txXfrm>
        <a:off x="3632847" y="556484"/>
        <a:ext cx="3249905" cy="1072098"/>
      </dsp:txXfrm>
    </dsp:sp>
    <dsp:sp modelId="{84C1CC8F-8BE6-F947-AAEC-4C70FDD153DC}">
      <dsp:nvSpPr>
        <dsp:cNvPr id="0" name=""/>
        <dsp:cNvSpPr/>
      </dsp:nvSpPr>
      <dsp:spPr>
        <a:xfrm>
          <a:off x="3639025" y="1742953"/>
          <a:ext cx="3237549" cy="2923639"/>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err="1">
              <a:latin typeface="Cambria" panose="02040503050406030204" pitchFamily="18" charset="0"/>
            </a:rPr>
            <a:t>Traditional</a:t>
          </a:r>
          <a:r>
            <a:rPr lang="es-ES" sz="2400" kern="1200">
              <a:latin typeface="Cambria" panose="02040503050406030204" pitchFamily="18" charset="0"/>
            </a:rPr>
            <a:t> </a:t>
          </a:r>
          <a:r>
            <a:rPr lang="es-ES" sz="2400" kern="1200" err="1">
              <a:latin typeface="Cambria" panose="02040503050406030204" pitchFamily="18" charset="0"/>
            </a:rPr>
            <a:t>method</a:t>
          </a:r>
          <a:r>
            <a:rPr lang="es-ES" sz="2400" kern="1200">
              <a:latin typeface="Cambria" panose="02040503050406030204" pitchFamily="18" charset="0"/>
            </a:rPr>
            <a:t>:</a:t>
          </a:r>
        </a:p>
        <a:p>
          <a:pPr marL="457200" lvl="2" indent="-228600" algn="l" defTabSz="1066800">
            <a:lnSpc>
              <a:spcPct val="90000"/>
            </a:lnSpc>
            <a:spcBef>
              <a:spcPct val="0"/>
            </a:spcBef>
            <a:spcAft>
              <a:spcPct val="15000"/>
            </a:spcAft>
            <a:buChar char="•"/>
          </a:pPr>
          <a:r>
            <a:rPr lang="es-ES" sz="2400" kern="1200" err="1">
              <a:latin typeface="Cambria" panose="02040503050406030204" pitchFamily="18" charset="0"/>
            </a:rPr>
            <a:t>Sequential</a:t>
          </a:r>
          <a:r>
            <a:rPr lang="es-ES" sz="2400" kern="1200">
              <a:latin typeface="Cambria" panose="02040503050406030204" pitchFamily="18" charset="0"/>
            </a:rPr>
            <a:t> </a:t>
          </a:r>
          <a:r>
            <a:rPr lang="es-ES" sz="2400" kern="1200" err="1">
              <a:latin typeface="Cambria" panose="02040503050406030204" pitchFamily="18" charset="0"/>
            </a:rPr>
            <a:t>optimization</a:t>
          </a:r>
          <a:endParaRPr lang="es-ES" sz="2400" kern="1200">
            <a:latin typeface="Cambria" panose="02040503050406030204" pitchFamily="18" charset="0"/>
          </a:endParaRPr>
        </a:p>
        <a:p>
          <a:pPr marL="457200" lvl="2" indent="-228600" algn="l" defTabSz="1066800">
            <a:lnSpc>
              <a:spcPct val="90000"/>
            </a:lnSpc>
            <a:spcBef>
              <a:spcPct val="0"/>
            </a:spcBef>
            <a:spcAft>
              <a:spcPct val="15000"/>
            </a:spcAft>
            <a:buChar char="•"/>
          </a:pPr>
          <a:endParaRPr lang="es-ES" sz="2400" kern="1200">
            <a:latin typeface="Cambria" panose="02040503050406030204" pitchFamily="18" charset="0"/>
          </a:endParaRPr>
        </a:p>
        <a:p>
          <a:pPr marL="228600" lvl="1" indent="-228600" algn="l" defTabSz="1066800">
            <a:lnSpc>
              <a:spcPct val="90000"/>
            </a:lnSpc>
            <a:spcBef>
              <a:spcPct val="0"/>
            </a:spcBef>
            <a:spcAft>
              <a:spcPct val="15000"/>
            </a:spcAft>
            <a:buChar char="•"/>
          </a:pPr>
          <a:r>
            <a:rPr lang="es-ES" sz="2400" kern="1200" err="1">
              <a:latin typeface="Cambria" panose="02040503050406030204" pitchFamily="18" charset="0"/>
            </a:rPr>
            <a:t>Better</a:t>
          </a:r>
          <a:r>
            <a:rPr lang="es-ES" sz="2400" kern="1200">
              <a:latin typeface="Cambria" panose="02040503050406030204" pitchFamily="18" charset="0"/>
            </a:rPr>
            <a:t> </a:t>
          </a:r>
          <a:r>
            <a:rPr lang="es-ES" sz="2400" kern="1200" err="1">
              <a:latin typeface="Cambria" panose="02040503050406030204" pitchFamily="18" charset="0"/>
            </a:rPr>
            <a:t>approach</a:t>
          </a:r>
          <a:r>
            <a:rPr lang="es-ES" sz="2400" kern="1200">
              <a:latin typeface="Cambria" panose="02040503050406030204" pitchFamily="18" charset="0"/>
            </a:rPr>
            <a:t>:</a:t>
          </a:r>
        </a:p>
        <a:p>
          <a:pPr marL="457200" lvl="2" indent="-228600" algn="l" defTabSz="1066800">
            <a:lnSpc>
              <a:spcPct val="90000"/>
            </a:lnSpc>
            <a:spcBef>
              <a:spcPct val="0"/>
            </a:spcBef>
            <a:spcAft>
              <a:spcPct val="15000"/>
            </a:spcAft>
            <a:buChar char="•"/>
          </a:pPr>
          <a:r>
            <a:rPr lang="es-ES" sz="2400" kern="1200" err="1">
              <a:latin typeface="Cambria" panose="02040503050406030204" pitchFamily="18" charset="0"/>
            </a:rPr>
            <a:t>Coupled</a:t>
          </a:r>
          <a:r>
            <a:rPr lang="es-ES" sz="2400" kern="1200">
              <a:latin typeface="Cambria" panose="02040503050406030204" pitchFamily="18" charset="0"/>
            </a:rPr>
            <a:t> variables</a:t>
          </a:r>
        </a:p>
      </dsp:txBody>
      <dsp:txXfrm>
        <a:off x="3639025" y="1742953"/>
        <a:ext cx="3237549" cy="2923639"/>
      </dsp:txXfrm>
    </dsp:sp>
    <dsp:sp modelId="{4357BABE-BA30-D44A-A6FF-88CB4ECEBD3A}">
      <dsp:nvSpPr>
        <dsp:cNvPr id="0" name=""/>
        <dsp:cNvSpPr/>
      </dsp:nvSpPr>
      <dsp:spPr>
        <a:xfrm>
          <a:off x="7257987" y="556484"/>
          <a:ext cx="3249905" cy="1072098"/>
        </a:xfrm>
        <a:prstGeom prst="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s-ES" sz="2400" kern="1200" err="1">
              <a:solidFill>
                <a:schemeClr val="tx1"/>
              </a:solidFill>
              <a:latin typeface="Cambria" panose="02040503050406030204" pitchFamily="18" charset="0"/>
            </a:rPr>
            <a:t>Research</a:t>
          </a:r>
          <a:r>
            <a:rPr lang="es-ES" sz="2400" kern="1200">
              <a:solidFill>
                <a:schemeClr val="tx1"/>
              </a:solidFill>
              <a:latin typeface="Cambria" panose="02040503050406030204" pitchFamily="18" charset="0"/>
            </a:rPr>
            <a:t> </a:t>
          </a:r>
          <a:r>
            <a:rPr lang="es-ES" sz="2400" kern="1200" err="1">
              <a:solidFill>
                <a:schemeClr val="tx1"/>
              </a:solidFill>
              <a:latin typeface="Cambria" panose="02040503050406030204" pitchFamily="18" charset="0"/>
            </a:rPr>
            <a:t>Objectives</a:t>
          </a:r>
          <a:endParaRPr lang="es-ES" sz="2400" kern="1200">
            <a:solidFill>
              <a:schemeClr val="tx1"/>
            </a:solidFill>
            <a:latin typeface="Cambria" panose="02040503050406030204" pitchFamily="18" charset="0"/>
          </a:endParaRPr>
        </a:p>
      </dsp:txBody>
      <dsp:txXfrm>
        <a:off x="7257987" y="556484"/>
        <a:ext cx="3249905" cy="1072098"/>
      </dsp:txXfrm>
    </dsp:sp>
    <dsp:sp modelId="{4B05A4D0-FD42-1344-8730-3B21B564F78D}">
      <dsp:nvSpPr>
        <dsp:cNvPr id="0" name=""/>
        <dsp:cNvSpPr/>
      </dsp:nvSpPr>
      <dsp:spPr>
        <a:xfrm>
          <a:off x="7264165" y="1742953"/>
          <a:ext cx="3237549" cy="2923639"/>
        </a:xfrm>
        <a:prstGeom prst="rect">
          <a:avLst/>
        </a:prstGeom>
        <a:solidFill>
          <a:schemeClr val="accent1">
            <a:lumMod val="20000"/>
            <a:lumOff val="80000"/>
            <a:alpha val="90000"/>
          </a:schemeClr>
        </a:solidFill>
        <a:ln w="12700" cap="flat" cmpd="sng" algn="ctr">
          <a:solidFill>
            <a:schemeClr val="accent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b="0" kern="1200">
              <a:latin typeface="Cambria" panose="02040503050406030204" pitchFamily="18" charset="0"/>
            </a:rPr>
            <a:t>Identify strategic materials for aerospace.</a:t>
          </a:r>
        </a:p>
        <a:p>
          <a:pPr marL="228600" lvl="1" indent="-228600" algn="l" defTabSz="889000">
            <a:lnSpc>
              <a:spcPct val="90000"/>
            </a:lnSpc>
            <a:spcBef>
              <a:spcPct val="0"/>
            </a:spcBef>
            <a:spcAft>
              <a:spcPct val="15000"/>
            </a:spcAft>
            <a:buChar char="•"/>
          </a:pPr>
          <a:endParaRPr lang="es-ES" sz="2000" kern="1200">
            <a:latin typeface="Cambria" panose="02040503050406030204" pitchFamily="18" charset="0"/>
          </a:endParaRPr>
        </a:p>
        <a:p>
          <a:pPr marL="228600" lvl="1" indent="-228600" algn="l" defTabSz="1066800">
            <a:lnSpc>
              <a:spcPct val="90000"/>
            </a:lnSpc>
            <a:spcBef>
              <a:spcPct val="0"/>
            </a:spcBef>
            <a:spcAft>
              <a:spcPct val="15000"/>
            </a:spcAft>
            <a:buChar char="•"/>
          </a:pPr>
          <a:r>
            <a:rPr lang="es-ES" sz="2400" b="0" kern="1200">
              <a:latin typeface="Cambria" panose="02040503050406030204" pitchFamily="18" charset="0"/>
            </a:rPr>
            <a:t>Predict optimal mechanical and environmental performance.</a:t>
          </a:r>
        </a:p>
      </dsp:txBody>
      <dsp:txXfrm>
        <a:off x="7264165" y="1742953"/>
        <a:ext cx="3237549" cy="29236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DFAF6-84A0-4448-99C6-19A6AE486C4C}" type="datetimeFigureOut">
              <a:rPr lang="en-ES" smtClean="0"/>
              <a:t>24/3/25</a:t>
            </a:fld>
            <a:endParaRPr lang="en-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E1C00-EA84-D543-88D2-4C0BAAEDED9F}" type="slidenum">
              <a:rPr lang="en-ES" smtClean="0"/>
              <a:t>‹#›</a:t>
            </a:fld>
            <a:endParaRPr lang="en-ES"/>
          </a:p>
        </p:txBody>
      </p:sp>
    </p:spTree>
    <p:extLst>
      <p:ext uri="{BB962C8B-B14F-4D97-AF65-F5344CB8AC3E}">
        <p14:creationId xmlns:p14="http://schemas.microsoft.com/office/powerpoint/2010/main" val="3847391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3</a:t>
            </a:fld>
            <a:endParaRPr lang="en-ES"/>
          </a:p>
        </p:txBody>
      </p:sp>
    </p:spTree>
    <p:extLst>
      <p:ext uri="{BB962C8B-B14F-4D97-AF65-F5344CB8AC3E}">
        <p14:creationId xmlns:p14="http://schemas.microsoft.com/office/powerpoint/2010/main" val="1824892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18</a:t>
            </a:fld>
            <a:endParaRPr lang="en-ES"/>
          </a:p>
        </p:txBody>
      </p:sp>
    </p:spTree>
    <p:extLst>
      <p:ext uri="{BB962C8B-B14F-4D97-AF65-F5344CB8AC3E}">
        <p14:creationId xmlns:p14="http://schemas.microsoft.com/office/powerpoint/2010/main" val="3035289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19</a:t>
            </a:fld>
            <a:endParaRPr lang="en-ES"/>
          </a:p>
        </p:txBody>
      </p:sp>
    </p:spTree>
    <p:extLst>
      <p:ext uri="{BB962C8B-B14F-4D97-AF65-F5344CB8AC3E}">
        <p14:creationId xmlns:p14="http://schemas.microsoft.com/office/powerpoint/2010/main" val="2532776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20</a:t>
            </a:fld>
            <a:endParaRPr lang="en-ES"/>
          </a:p>
        </p:txBody>
      </p:sp>
    </p:spTree>
    <p:extLst>
      <p:ext uri="{BB962C8B-B14F-4D97-AF65-F5344CB8AC3E}">
        <p14:creationId xmlns:p14="http://schemas.microsoft.com/office/powerpoint/2010/main" val="50449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21</a:t>
            </a:fld>
            <a:endParaRPr lang="en-ES"/>
          </a:p>
        </p:txBody>
      </p:sp>
    </p:spTree>
    <p:extLst>
      <p:ext uri="{BB962C8B-B14F-4D97-AF65-F5344CB8AC3E}">
        <p14:creationId xmlns:p14="http://schemas.microsoft.com/office/powerpoint/2010/main" val="373606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932E1C00-EA84-D543-88D2-4C0BAAEDED9F}" type="slidenum">
              <a:rPr lang="en-ES" smtClean="0"/>
              <a:t>5</a:t>
            </a:fld>
            <a:endParaRPr lang="en-ES"/>
          </a:p>
        </p:txBody>
      </p:sp>
    </p:spTree>
    <p:extLst>
      <p:ext uri="{BB962C8B-B14F-4D97-AF65-F5344CB8AC3E}">
        <p14:creationId xmlns:p14="http://schemas.microsoft.com/office/powerpoint/2010/main" val="400355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9</a:t>
            </a:fld>
            <a:endParaRPr lang="en-ES"/>
          </a:p>
        </p:txBody>
      </p:sp>
    </p:spTree>
    <p:extLst>
      <p:ext uri="{BB962C8B-B14F-4D97-AF65-F5344CB8AC3E}">
        <p14:creationId xmlns:p14="http://schemas.microsoft.com/office/powerpoint/2010/main" val="2132825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11</a:t>
            </a:fld>
            <a:endParaRPr lang="en-ES"/>
          </a:p>
        </p:txBody>
      </p:sp>
    </p:spTree>
    <p:extLst>
      <p:ext uri="{BB962C8B-B14F-4D97-AF65-F5344CB8AC3E}">
        <p14:creationId xmlns:p14="http://schemas.microsoft.com/office/powerpoint/2010/main" val="127207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12</a:t>
            </a:fld>
            <a:endParaRPr lang="en-ES"/>
          </a:p>
        </p:txBody>
      </p:sp>
    </p:spTree>
    <p:extLst>
      <p:ext uri="{BB962C8B-B14F-4D97-AF65-F5344CB8AC3E}">
        <p14:creationId xmlns:p14="http://schemas.microsoft.com/office/powerpoint/2010/main" val="5830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13</a:t>
            </a:fld>
            <a:endParaRPr lang="en-ES"/>
          </a:p>
        </p:txBody>
      </p:sp>
    </p:spTree>
    <p:extLst>
      <p:ext uri="{BB962C8B-B14F-4D97-AF65-F5344CB8AC3E}">
        <p14:creationId xmlns:p14="http://schemas.microsoft.com/office/powerpoint/2010/main" val="632558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14</a:t>
            </a:fld>
            <a:endParaRPr lang="en-ES"/>
          </a:p>
        </p:txBody>
      </p:sp>
    </p:spTree>
    <p:extLst>
      <p:ext uri="{BB962C8B-B14F-4D97-AF65-F5344CB8AC3E}">
        <p14:creationId xmlns:p14="http://schemas.microsoft.com/office/powerpoint/2010/main" val="419170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15</a:t>
            </a:fld>
            <a:endParaRPr lang="en-ES"/>
          </a:p>
        </p:txBody>
      </p:sp>
    </p:spTree>
    <p:extLst>
      <p:ext uri="{BB962C8B-B14F-4D97-AF65-F5344CB8AC3E}">
        <p14:creationId xmlns:p14="http://schemas.microsoft.com/office/powerpoint/2010/main" val="2395063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a:p>
            <a:endParaRPr lang="en-ES"/>
          </a:p>
          <a:p>
            <a:r>
              <a:rPr lang="en-ES"/>
              <a:t>The aim of the surrogate model is being capable of determining a function such as when some inputs are introduced, it can be able tod etermine the CO2. As an inputs we have the materials and the training data. For the inputs it would be the materials and their properties and some other parameters that are needed to be able to optimize the problem. The final goal is to find a plot in which we can find the deformation – CO2 emmited. For our project we intend to do 200 simulated samples with 5 or 6 materials each. Due to the high number of simulations we will use the High Performance C</a:t>
            </a:r>
            <a:r>
              <a:rPr lang="en-US"/>
              <a:t>o</a:t>
            </a:r>
            <a:r>
              <a:rPr lang="en-ES"/>
              <a:t>mputer of ISAE SUPAERO. In the surrogate we will use a method included in the SMT library like a Bayessian optimization method .</a:t>
            </a:r>
          </a:p>
          <a:p>
            <a:endParaRPr lang="en-ES"/>
          </a:p>
          <a:p>
            <a:r>
              <a:rPr lang="en-ES"/>
              <a:t>First the CAD file will need to be optimized for 4 load cases and the deformations will be computed. </a:t>
            </a:r>
          </a:p>
        </p:txBody>
      </p:sp>
      <p:sp>
        <p:nvSpPr>
          <p:cNvPr id="4" name="Slide Number Placeholder 3"/>
          <p:cNvSpPr>
            <a:spLocks noGrp="1"/>
          </p:cNvSpPr>
          <p:nvPr>
            <p:ph type="sldNum" sz="quarter" idx="5"/>
          </p:nvPr>
        </p:nvSpPr>
        <p:spPr/>
        <p:txBody>
          <a:bodyPr/>
          <a:lstStyle/>
          <a:p>
            <a:fld id="{932E1C00-EA84-D543-88D2-4C0BAAEDED9F}" type="slidenum">
              <a:rPr lang="en-ES" smtClean="0"/>
              <a:t>17</a:t>
            </a:fld>
            <a:endParaRPr lang="en-ES"/>
          </a:p>
        </p:txBody>
      </p:sp>
    </p:spTree>
    <p:extLst>
      <p:ext uri="{BB962C8B-B14F-4D97-AF65-F5344CB8AC3E}">
        <p14:creationId xmlns:p14="http://schemas.microsoft.com/office/powerpoint/2010/main" val="3368074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8B5794-E17E-A2C2-5AED-F66D056E210D}"/>
              </a:ext>
            </a:extLst>
          </p:cNvPr>
          <p:cNvSpPr>
            <a:spLocks noGrp="1"/>
          </p:cNvSpPr>
          <p:nvPr>
            <p:ph type="subTitle" idx="1"/>
          </p:nvPr>
        </p:nvSpPr>
        <p:spPr>
          <a:xfrm>
            <a:off x="1485900" y="3429000"/>
            <a:ext cx="9220200" cy="2434114"/>
          </a:xfrm>
        </p:spPr>
        <p:txBody>
          <a:bodyPr>
            <a:normAutofit/>
          </a:bodyPr>
          <a:lstStyle>
            <a:lvl1pPr marL="0" indent="0" algn="ctr">
              <a:buNone/>
              <a:defRPr sz="2000">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a:p>
          <a:p>
            <a:endParaRPr lang="en-ES"/>
          </a:p>
        </p:txBody>
      </p:sp>
      <p:sp>
        <p:nvSpPr>
          <p:cNvPr id="4" name="Date Placeholder 3">
            <a:extLst>
              <a:ext uri="{FF2B5EF4-FFF2-40B4-BE49-F238E27FC236}">
                <a16:creationId xmlns:a16="http://schemas.microsoft.com/office/drawing/2014/main" id="{F2D21186-138A-CC4A-34C0-5718AC7024B1}"/>
              </a:ext>
            </a:extLst>
          </p:cNvPr>
          <p:cNvSpPr>
            <a:spLocks noGrp="1"/>
          </p:cNvSpPr>
          <p:nvPr>
            <p:ph type="dt" sz="half" idx="10"/>
          </p:nvPr>
        </p:nvSpPr>
        <p:spPr/>
        <p:txBody>
          <a:bodyPr/>
          <a:lstStyle/>
          <a:p>
            <a:fld id="{EDAA0D8F-4F46-7344-B883-0A524DB0EE88}" type="datetime1">
              <a:rPr lang="es-ES_tradnl" smtClean="0"/>
              <a:t>24/3/25</a:t>
            </a:fld>
            <a:endParaRPr lang="en-ES"/>
          </a:p>
        </p:txBody>
      </p:sp>
      <p:pic>
        <p:nvPicPr>
          <p:cNvPr id="8" name="Picture 7">
            <a:extLst>
              <a:ext uri="{FF2B5EF4-FFF2-40B4-BE49-F238E27FC236}">
                <a16:creationId xmlns:a16="http://schemas.microsoft.com/office/drawing/2014/main" id="{577F4F66-4C9F-2B69-9A98-DB761B291BBF}"/>
              </a:ext>
            </a:extLst>
          </p:cNvPr>
          <p:cNvPicPr>
            <a:picLocks noChangeAspect="1"/>
          </p:cNvPicPr>
          <p:nvPr userDrawn="1"/>
        </p:nvPicPr>
        <p:blipFill>
          <a:blip r:embed="rId2"/>
          <a:stretch>
            <a:fillRect/>
          </a:stretch>
        </p:blipFill>
        <p:spPr>
          <a:xfrm>
            <a:off x="9594850" y="138748"/>
            <a:ext cx="2146300" cy="1257300"/>
          </a:xfrm>
          <a:prstGeom prst="rect">
            <a:avLst/>
          </a:prstGeom>
        </p:spPr>
      </p:pic>
      <p:sp>
        <p:nvSpPr>
          <p:cNvPr id="9" name="Subtitle 2">
            <a:extLst>
              <a:ext uri="{FF2B5EF4-FFF2-40B4-BE49-F238E27FC236}">
                <a16:creationId xmlns:a16="http://schemas.microsoft.com/office/drawing/2014/main" id="{CDA7A77C-6F9D-9777-72DB-C1513D49970E}"/>
              </a:ext>
            </a:extLst>
          </p:cNvPr>
          <p:cNvSpPr txBox="1">
            <a:spLocks/>
          </p:cNvSpPr>
          <p:nvPr userDrawn="1"/>
        </p:nvSpPr>
        <p:spPr>
          <a:xfrm>
            <a:off x="1169670" y="1534992"/>
            <a:ext cx="9852660" cy="14007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Cambria" panose="020405030504060302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70000"/>
              </a:lnSpc>
            </a:pPr>
            <a:r>
              <a:rPr lang="en-US" sz="2800" b="1"/>
              <a:t>How to combine ML and ecodesign to find the best structure/material for sustainable aviation?</a:t>
            </a:r>
            <a:endParaRPr lang="en-ES" sz="2800" b="1"/>
          </a:p>
        </p:txBody>
      </p:sp>
    </p:spTree>
    <p:extLst>
      <p:ext uri="{BB962C8B-B14F-4D97-AF65-F5344CB8AC3E}">
        <p14:creationId xmlns:p14="http://schemas.microsoft.com/office/powerpoint/2010/main" val="189377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C2FC-DEAA-1030-BD0F-59E2813421F8}"/>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8AE0536-53A3-6FA0-7D1C-2D74F2742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F75E1A02-C0AA-B76E-D298-C2F53644894F}"/>
              </a:ext>
            </a:extLst>
          </p:cNvPr>
          <p:cNvSpPr>
            <a:spLocks noGrp="1"/>
          </p:cNvSpPr>
          <p:nvPr>
            <p:ph type="dt" sz="half" idx="10"/>
          </p:nvPr>
        </p:nvSpPr>
        <p:spPr/>
        <p:txBody>
          <a:bodyPr/>
          <a:lstStyle/>
          <a:p>
            <a:fld id="{C07E85F5-F402-3D45-9640-02BBBBBBA3E2}" type="datetime1">
              <a:rPr lang="es-ES_tradnl" smtClean="0"/>
              <a:t>24/3/25</a:t>
            </a:fld>
            <a:endParaRPr lang="en-ES"/>
          </a:p>
        </p:txBody>
      </p:sp>
      <p:sp>
        <p:nvSpPr>
          <p:cNvPr id="5" name="Footer Placeholder 4">
            <a:extLst>
              <a:ext uri="{FF2B5EF4-FFF2-40B4-BE49-F238E27FC236}">
                <a16:creationId xmlns:a16="http://schemas.microsoft.com/office/drawing/2014/main" id="{7FF95538-9943-1E96-9DF2-F46E20C21A88}"/>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6" name="Slide Number Placeholder 5">
            <a:extLst>
              <a:ext uri="{FF2B5EF4-FFF2-40B4-BE49-F238E27FC236}">
                <a16:creationId xmlns:a16="http://schemas.microsoft.com/office/drawing/2014/main" id="{3AA0E1E2-EFAA-B709-1869-F0C414B4A0FB}"/>
              </a:ext>
            </a:extLst>
          </p:cNvPr>
          <p:cNvSpPr>
            <a:spLocks noGrp="1"/>
          </p:cNvSpPr>
          <p:nvPr>
            <p:ph type="sldNum" sz="quarter" idx="12"/>
          </p:nvPr>
        </p:nvSpPr>
        <p:spPr/>
        <p:txBody>
          <a:bodyPr/>
          <a:lstStyle/>
          <a:p>
            <a:fld id="{F073B986-019A-BA4C-B249-D686D61BBB23}" type="slidenum">
              <a:rPr lang="en-ES" smtClean="0"/>
              <a:t>‹#›</a:t>
            </a:fld>
            <a:endParaRPr lang="en-ES"/>
          </a:p>
        </p:txBody>
      </p:sp>
    </p:spTree>
    <p:extLst>
      <p:ext uri="{BB962C8B-B14F-4D97-AF65-F5344CB8AC3E}">
        <p14:creationId xmlns:p14="http://schemas.microsoft.com/office/powerpoint/2010/main" val="206277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0B402-2F95-060A-18FA-4DBB7E1847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1F261C58-D5E6-1523-A403-1B0D86BAA0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CBB3A04A-0515-0685-0BC0-3392BA737269}"/>
              </a:ext>
            </a:extLst>
          </p:cNvPr>
          <p:cNvSpPr>
            <a:spLocks noGrp="1"/>
          </p:cNvSpPr>
          <p:nvPr>
            <p:ph type="dt" sz="half" idx="10"/>
          </p:nvPr>
        </p:nvSpPr>
        <p:spPr/>
        <p:txBody>
          <a:bodyPr/>
          <a:lstStyle/>
          <a:p>
            <a:fld id="{76AB1A1F-7DF2-E049-A8A4-8E43D0083AED}" type="datetime1">
              <a:rPr lang="es-ES_tradnl" smtClean="0"/>
              <a:t>24/3/25</a:t>
            </a:fld>
            <a:endParaRPr lang="en-ES"/>
          </a:p>
        </p:txBody>
      </p:sp>
      <p:sp>
        <p:nvSpPr>
          <p:cNvPr id="5" name="Footer Placeholder 4">
            <a:extLst>
              <a:ext uri="{FF2B5EF4-FFF2-40B4-BE49-F238E27FC236}">
                <a16:creationId xmlns:a16="http://schemas.microsoft.com/office/drawing/2014/main" id="{A1CA2C20-9F1F-FF6F-A747-E5FFCCE6AD50}"/>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6" name="Slide Number Placeholder 5">
            <a:extLst>
              <a:ext uri="{FF2B5EF4-FFF2-40B4-BE49-F238E27FC236}">
                <a16:creationId xmlns:a16="http://schemas.microsoft.com/office/drawing/2014/main" id="{0ECBC89D-EEA8-75D7-F1BD-1B316500CAA2}"/>
              </a:ext>
            </a:extLst>
          </p:cNvPr>
          <p:cNvSpPr>
            <a:spLocks noGrp="1"/>
          </p:cNvSpPr>
          <p:nvPr>
            <p:ph type="sldNum" sz="quarter" idx="12"/>
          </p:nvPr>
        </p:nvSpPr>
        <p:spPr/>
        <p:txBody>
          <a:bodyPr/>
          <a:lstStyle/>
          <a:p>
            <a:fld id="{F073B986-019A-BA4C-B249-D686D61BBB23}" type="slidenum">
              <a:rPr lang="en-ES" smtClean="0"/>
              <a:t>‹#›</a:t>
            </a:fld>
            <a:endParaRPr lang="en-ES"/>
          </a:p>
        </p:txBody>
      </p:sp>
    </p:spTree>
    <p:extLst>
      <p:ext uri="{BB962C8B-B14F-4D97-AF65-F5344CB8AC3E}">
        <p14:creationId xmlns:p14="http://schemas.microsoft.com/office/powerpoint/2010/main" val="302922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F0C2F4-4105-63A2-A6FB-509D1C39E472}"/>
              </a:ext>
            </a:extLst>
          </p:cNvPr>
          <p:cNvSpPr/>
          <p:nvPr userDrawn="1"/>
        </p:nvSpPr>
        <p:spPr>
          <a:xfrm>
            <a:off x="-270510" y="6223318"/>
            <a:ext cx="12733020" cy="68103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2" name="Title 1">
            <a:extLst>
              <a:ext uri="{FF2B5EF4-FFF2-40B4-BE49-F238E27FC236}">
                <a16:creationId xmlns:a16="http://schemas.microsoft.com/office/drawing/2014/main" id="{E92D0A7E-41AA-606A-1528-D6114043E6E4}"/>
              </a:ext>
            </a:extLst>
          </p:cNvPr>
          <p:cNvSpPr>
            <a:spLocks noGrp="1"/>
          </p:cNvSpPr>
          <p:nvPr>
            <p:ph type="title"/>
          </p:nvPr>
        </p:nvSpPr>
        <p:spPr/>
        <p:txBody>
          <a:bodyPr/>
          <a:lstStyle/>
          <a:p>
            <a:r>
              <a:rPr lang="en-US"/>
              <a:t>Click to edit Master title style</a:t>
            </a:r>
            <a:endParaRPr lang="en-ES"/>
          </a:p>
        </p:txBody>
      </p:sp>
      <p:sp>
        <p:nvSpPr>
          <p:cNvPr id="3" name="Content Placeholder 2">
            <a:extLst>
              <a:ext uri="{FF2B5EF4-FFF2-40B4-BE49-F238E27FC236}">
                <a16:creationId xmlns:a16="http://schemas.microsoft.com/office/drawing/2014/main" id="{8DC20256-B82E-B477-1488-6E48A544B4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6" name="Slide Number Placeholder 5">
            <a:extLst>
              <a:ext uri="{FF2B5EF4-FFF2-40B4-BE49-F238E27FC236}">
                <a16:creationId xmlns:a16="http://schemas.microsoft.com/office/drawing/2014/main" id="{5D1542E0-7027-D848-237F-B4B01E1CE5ED}"/>
              </a:ext>
            </a:extLst>
          </p:cNvPr>
          <p:cNvSpPr>
            <a:spLocks noGrp="1"/>
          </p:cNvSpPr>
          <p:nvPr>
            <p:ph type="sldNum" sz="quarter" idx="12"/>
          </p:nvPr>
        </p:nvSpPr>
        <p:spPr/>
        <p:txBody>
          <a:bodyPr/>
          <a:lstStyle>
            <a:lvl1pPr>
              <a:defRPr>
                <a:solidFill>
                  <a:schemeClr val="tx1"/>
                </a:solidFill>
              </a:defRPr>
            </a:lvl1pPr>
          </a:lstStyle>
          <a:p>
            <a:fld id="{F073B986-019A-BA4C-B249-D686D61BBB23}" type="slidenum">
              <a:rPr lang="en-ES" smtClean="0"/>
              <a:pPr/>
              <a:t>‹#›</a:t>
            </a:fld>
            <a:endParaRPr lang="en-ES"/>
          </a:p>
        </p:txBody>
      </p:sp>
      <p:sp>
        <p:nvSpPr>
          <p:cNvPr id="9" name="Footer Placeholder 2">
            <a:extLst>
              <a:ext uri="{FF2B5EF4-FFF2-40B4-BE49-F238E27FC236}">
                <a16:creationId xmlns:a16="http://schemas.microsoft.com/office/drawing/2014/main" id="{EF076BAF-F3C6-60C5-5AA0-3FC4A630D6EF}"/>
              </a:ext>
            </a:extLst>
          </p:cNvPr>
          <p:cNvSpPr>
            <a:spLocks noGrp="1"/>
          </p:cNvSpPr>
          <p:nvPr>
            <p:ph type="ftr" sz="quarter" idx="11"/>
          </p:nvPr>
        </p:nvSpPr>
        <p:spPr>
          <a:xfrm>
            <a:off x="4038600" y="6356350"/>
            <a:ext cx="4114800" cy="365125"/>
          </a:xfrm>
        </p:spPr>
        <p:txBody>
          <a:bodyPr/>
          <a:lstStyle>
            <a:lvl1pPr>
              <a:defRPr b="1">
                <a:solidFill>
                  <a:schemeClr val="tx1"/>
                </a:solidFill>
                <a:latin typeface="Cambria" panose="02040503050406030204" pitchFamily="18" charset="0"/>
              </a:defRPr>
            </a:lvl1pPr>
          </a:lstStyle>
          <a:p>
            <a:r>
              <a:rPr lang="en-US"/>
              <a:t>How to combine ML and ecodesign to find the best structure/material for sustainable aviation? </a:t>
            </a:r>
            <a:endParaRPr lang="en-ES"/>
          </a:p>
        </p:txBody>
      </p:sp>
      <p:sp>
        <p:nvSpPr>
          <p:cNvPr id="10" name="Footer Placeholder 2">
            <a:extLst>
              <a:ext uri="{FF2B5EF4-FFF2-40B4-BE49-F238E27FC236}">
                <a16:creationId xmlns:a16="http://schemas.microsoft.com/office/drawing/2014/main" id="{B8E15006-D374-06B7-4B27-0C5A57602B0B}"/>
              </a:ext>
            </a:extLst>
          </p:cNvPr>
          <p:cNvSpPr txBox="1">
            <a:spLocks/>
          </p:cNvSpPr>
          <p:nvPr userDrawn="1"/>
        </p:nvSpPr>
        <p:spPr>
          <a:xfrm>
            <a:off x="512445" y="6370161"/>
            <a:ext cx="2743200" cy="341630"/>
          </a:xfrm>
          <a:prstGeom prst="rect">
            <a:avLst/>
          </a:prstGeom>
        </p:spPr>
        <p:txBody>
          <a:bodyPr vert="horz" lIns="91440" tIns="45720" rIns="91440" bIns="45720" rtlCol="0" anchor="ctr"/>
          <a:lstStyle>
            <a:defPPr>
              <a:defRPr lang="en-ES"/>
            </a:defPPr>
            <a:lvl1pPr marL="0" algn="ctr" defTabSz="914400" rtl="0" eaLnBrk="1" latinLnBrk="0" hangingPunct="1">
              <a:defRPr sz="1200" b="1" kern="1200">
                <a:solidFill>
                  <a:schemeClr val="tx1"/>
                </a:solidFill>
                <a:latin typeface="Cambria" panose="0204050305040603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Ricard Maeso</a:t>
            </a:r>
          </a:p>
          <a:p>
            <a:r>
              <a:rPr lang="en-US"/>
              <a:t>Pablo Ballesteros</a:t>
            </a:r>
            <a:endParaRPr lang="en-ES"/>
          </a:p>
        </p:txBody>
      </p:sp>
      <p:pic>
        <p:nvPicPr>
          <p:cNvPr id="8" name="Picture 7">
            <a:extLst>
              <a:ext uri="{FF2B5EF4-FFF2-40B4-BE49-F238E27FC236}">
                <a16:creationId xmlns:a16="http://schemas.microsoft.com/office/drawing/2014/main" id="{86DE18FC-1FE5-2DA8-A1F2-954A9BC4540B}"/>
              </a:ext>
            </a:extLst>
          </p:cNvPr>
          <p:cNvPicPr>
            <a:picLocks noChangeAspect="1"/>
          </p:cNvPicPr>
          <p:nvPr userDrawn="1"/>
        </p:nvPicPr>
        <p:blipFill>
          <a:blip r:embed="rId2"/>
          <a:stretch>
            <a:fillRect/>
          </a:stretch>
        </p:blipFill>
        <p:spPr>
          <a:xfrm>
            <a:off x="10478530" y="136526"/>
            <a:ext cx="1399780" cy="819990"/>
          </a:xfrm>
          <a:prstGeom prst="rect">
            <a:avLst/>
          </a:prstGeom>
        </p:spPr>
      </p:pic>
    </p:spTree>
    <p:extLst>
      <p:ext uri="{BB962C8B-B14F-4D97-AF65-F5344CB8AC3E}">
        <p14:creationId xmlns:p14="http://schemas.microsoft.com/office/powerpoint/2010/main" val="324084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7884-6F77-3288-DAFA-91E4E240F6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D562EA34-8C87-98A2-6872-83CB7604CE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89338-A2A0-9044-19AF-90FB54951B6E}"/>
              </a:ext>
            </a:extLst>
          </p:cNvPr>
          <p:cNvSpPr>
            <a:spLocks noGrp="1"/>
          </p:cNvSpPr>
          <p:nvPr>
            <p:ph type="dt" sz="half" idx="10"/>
          </p:nvPr>
        </p:nvSpPr>
        <p:spPr/>
        <p:txBody>
          <a:bodyPr/>
          <a:lstStyle/>
          <a:p>
            <a:fld id="{14BEB1AE-7FBE-4B43-A991-326BED49CEE4}" type="datetime1">
              <a:rPr lang="es-ES_tradnl" smtClean="0"/>
              <a:t>24/3/25</a:t>
            </a:fld>
            <a:endParaRPr lang="en-ES"/>
          </a:p>
        </p:txBody>
      </p:sp>
      <p:sp>
        <p:nvSpPr>
          <p:cNvPr id="5" name="Footer Placeholder 4">
            <a:extLst>
              <a:ext uri="{FF2B5EF4-FFF2-40B4-BE49-F238E27FC236}">
                <a16:creationId xmlns:a16="http://schemas.microsoft.com/office/drawing/2014/main" id="{8B664338-FFE2-F0AF-28EF-17779C4D17C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6" name="Slide Number Placeholder 5">
            <a:extLst>
              <a:ext uri="{FF2B5EF4-FFF2-40B4-BE49-F238E27FC236}">
                <a16:creationId xmlns:a16="http://schemas.microsoft.com/office/drawing/2014/main" id="{2E2FE399-2A7A-2FC3-5816-730608816763}"/>
              </a:ext>
            </a:extLst>
          </p:cNvPr>
          <p:cNvSpPr>
            <a:spLocks noGrp="1"/>
          </p:cNvSpPr>
          <p:nvPr>
            <p:ph type="sldNum" sz="quarter" idx="12"/>
          </p:nvPr>
        </p:nvSpPr>
        <p:spPr/>
        <p:txBody>
          <a:bodyPr/>
          <a:lstStyle/>
          <a:p>
            <a:fld id="{F073B986-019A-BA4C-B249-D686D61BBB23}" type="slidenum">
              <a:rPr lang="en-ES" smtClean="0"/>
              <a:t>‹#›</a:t>
            </a:fld>
            <a:endParaRPr lang="en-ES"/>
          </a:p>
        </p:txBody>
      </p:sp>
    </p:spTree>
    <p:extLst>
      <p:ext uri="{BB962C8B-B14F-4D97-AF65-F5344CB8AC3E}">
        <p14:creationId xmlns:p14="http://schemas.microsoft.com/office/powerpoint/2010/main" val="351826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EA39-5E44-BBDD-6699-87F845E2AB60}"/>
              </a:ext>
            </a:extLst>
          </p:cNvPr>
          <p:cNvSpPr>
            <a:spLocks noGrp="1"/>
          </p:cNvSpPr>
          <p:nvPr>
            <p:ph type="title"/>
          </p:nvPr>
        </p:nvSpPr>
        <p:spPr/>
        <p:txBody>
          <a:bodyPr/>
          <a:lstStyle/>
          <a:p>
            <a:r>
              <a:rPr lang="en-US"/>
              <a:t>Click to edit Master title style</a:t>
            </a:r>
            <a:endParaRPr lang="en-ES"/>
          </a:p>
        </p:txBody>
      </p:sp>
      <p:sp>
        <p:nvSpPr>
          <p:cNvPr id="3" name="Content Placeholder 2">
            <a:extLst>
              <a:ext uri="{FF2B5EF4-FFF2-40B4-BE49-F238E27FC236}">
                <a16:creationId xmlns:a16="http://schemas.microsoft.com/office/drawing/2014/main" id="{F37EED0C-6895-6C89-C1D6-C06B79BBE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Content Placeholder 3">
            <a:extLst>
              <a:ext uri="{FF2B5EF4-FFF2-40B4-BE49-F238E27FC236}">
                <a16:creationId xmlns:a16="http://schemas.microsoft.com/office/drawing/2014/main" id="{3CACC31D-DB5B-BD82-81F1-D8600B983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Date Placeholder 4">
            <a:extLst>
              <a:ext uri="{FF2B5EF4-FFF2-40B4-BE49-F238E27FC236}">
                <a16:creationId xmlns:a16="http://schemas.microsoft.com/office/drawing/2014/main" id="{B694BBBF-755C-F351-6479-1C200D34C01A}"/>
              </a:ext>
            </a:extLst>
          </p:cNvPr>
          <p:cNvSpPr>
            <a:spLocks noGrp="1"/>
          </p:cNvSpPr>
          <p:nvPr>
            <p:ph type="dt" sz="half" idx="10"/>
          </p:nvPr>
        </p:nvSpPr>
        <p:spPr/>
        <p:txBody>
          <a:bodyPr/>
          <a:lstStyle/>
          <a:p>
            <a:fld id="{16B41A29-E233-4D44-8FC5-97655FD799EE}" type="datetime1">
              <a:rPr lang="es-ES_tradnl" smtClean="0"/>
              <a:t>24/3/25</a:t>
            </a:fld>
            <a:endParaRPr lang="en-ES"/>
          </a:p>
        </p:txBody>
      </p:sp>
      <p:sp>
        <p:nvSpPr>
          <p:cNvPr id="6" name="Footer Placeholder 5">
            <a:extLst>
              <a:ext uri="{FF2B5EF4-FFF2-40B4-BE49-F238E27FC236}">
                <a16:creationId xmlns:a16="http://schemas.microsoft.com/office/drawing/2014/main" id="{FE368047-A530-7FF2-AB51-29F128F30279}"/>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7" name="Slide Number Placeholder 6">
            <a:extLst>
              <a:ext uri="{FF2B5EF4-FFF2-40B4-BE49-F238E27FC236}">
                <a16:creationId xmlns:a16="http://schemas.microsoft.com/office/drawing/2014/main" id="{BB098613-C967-FA52-2115-99932508C525}"/>
              </a:ext>
            </a:extLst>
          </p:cNvPr>
          <p:cNvSpPr>
            <a:spLocks noGrp="1"/>
          </p:cNvSpPr>
          <p:nvPr>
            <p:ph type="sldNum" sz="quarter" idx="12"/>
          </p:nvPr>
        </p:nvSpPr>
        <p:spPr/>
        <p:txBody>
          <a:bodyPr/>
          <a:lstStyle/>
          <a:p>
            <a:fld id="{F073B986-019A-BA4C-B249-D686D61BBB23}" type="slidenum">
              <a:rPr lang="en-ES" smtClean="0"/>
              <a:t>‹#›</a:t>
            </a:fld>
            <a:endParaRPr lang="en-ES"/>
          </a:p>
        </p:txBody>
      </p:sp>
    </p:spTree>
    <p:extLst>
      <p:ext uri="{BB962C8B-B14F-4D97-AF65-F5344CB8AC3E}">
        <p14:creationId xmlns:p14="http://schemas.microsoft.com/office/powerpoint/2010/main" val="190588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271F-8404-E324-A4A1-18CD423703A2}"/>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10D8EC29-9D34-6072-8EE0-7FC53C6E8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48446F-2C01-85EA-BE89-165C080BEF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F97259A1-B1A9-11DD-FFC7-DD6A43C8E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FB5023-A1F9-CC4F-E0E8-9F8088D01E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37792D25-25BE-FAA0-9975-F2BA4AC9125E}"/>
              </a:ext>
            </a:extLst>
          </p:cNvPr>
          <p:cNvSpPr>
            <a:spLocks noGrp="1"/>
          </p:cNvSpPr>
          <p:nvPr>
            <p:ph type="dt" sz="half" idx="10"/>
          </p:nvPr>
        </p:nvSpPr>
        <p:spPr/>
        <p:txBody>
          <a:bodyPr/>
          <a:lstStyle/>
          <a:p>
            <a:fld id="{A76AF727-CE37-894A-BD37-07A89CD61274}" type="datetime1">
              <a:rPr lang="es-ES_tradnl" smtClean="0"/>
              <a:t>24/3/25</a:t>
            </a:fld>
            <a:endParaRPr lang="en-ES"/>
          </a:p>
        </p:txBody>
      </p:sp>
      <p:sp>
        <p:nvSpPr>
          <p:cNvPr id="8" name="Footer Placeholder 7">
            <a:extLst>
              <a:ext uri="{FF2B5EF4-FFF2-40B4-BE49-F238E27FC236}">
                <a16:creationId xmlns:a16="http://schemas.microsoft.com/office/drawing/2014/main" id="{2531557C-6A59-A010-D48A-12640E402756}"/>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9" name="Slide Number Placeholder 8">
            <a:extLst>
              <a:ext uri="{FF2B5EF4-FFF2-40B4-BE49-F238E27FC236}">
                <a16:creationId xmlns:a16="http://schemas.microsoft.com/office/drawing/2014/main" id="{34A42875-5F8C-1820-AF24-8AF6D891974D}"/>
              </a:ext>
            </a:extLst>
          </p:cNvPr>
          <p:cNvSpPr>
            <a:spLocks noGrp="1"/>
          </p:cNvSpPr>
          <p:nvPr>
            <p:ph type="sldNum" sz="quarter" idx="12"/>
          </p:nvPr>
        </p:nvSpPr>
        <p:spPr/>
        <p:txBody>
          <a:bodyPr/>
          <a:lstStyle/>
          <a:p>
            <a:fld id="{F073B986-019A-BA4C-B249-D686D61BBB23}" type="slidenum">
              <a:rPr lang="en-ES" smtClean="0"/>
              <a:t>‹#›</a:t>
            </a:fld>
            <a:endParaRPr lang="en-ES"/>
          </a:p>
        </p:txBody>
      </p:sp>
    </p:spTree>
    <p:extLst>
      <p:ext uri="{BB962C8B-B14F-4D97-AF65-F5344CB8AC3E}">
        <p14:creationId xmlns:p14="http://schemas.microsoft.com/office/powerpoint/2010/main" val="309892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EC8F-CEF3-012C-FD2D-A92EE0190C00}"/>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B5FF0C46-69D3-7145-929A-C205985B8C3A}"/>
              </a:ext>
            </a:extLst>
          </p:cNvPr>
          <p:cNvSpPr>
            <a:spLocks noGrp="1"/>
          </p:cNvSpPr>
          <p:nvPr>
            <p:ph type="dt" sz="half" idx="10"/>
          </p:nvPr>
        </p:nvSpPr>
        <p:spPr/>
        <p:txBody>
          <a:bodyPr/>
          <a:lstStyle/>
          <a:p>
            <a:fld id="{8999BCE6-766E-F14D-B749-DD960BE34A86}" type="datetime1">
              <a:rPr lang="es-ES_tradnl" smtClean="0"/>
              <a:t>24/3/25</a:t>
            </a:fld>
            <a:endParaRPr lang="en-ES"/>
          </a:p>
        </p:txBody>
      </p:sp>
      <p:sp>
        <p:nvSpPr>
          <p:cNvPr id="4" name="Footer Placeholder 3">
            <a:extLst>
              <a:ext uri="{FF2B5EF4-FFF2-40B4-BE49-F238E27FC236}">
                <a16:creationId xmlns:a16="http://schemas.microsoft.com/office/drawing/2014/main" id="{307433AD-8FCE-DF54-5A31-8D791E0A6B4D}"/>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5" name="Slide Number Placeholder 4">
            <a:extLst>
              <a:ext uri="{FF2B5EF4-FFF2-40B4-BE49-F238E27FC236}">
                <a16:creationId xmlns:a16="http://schemas.microsoft.com/office/drawing/2014/main" id="{E9C7841F-EDEC-EEFC-1A47-72611D84DC69}"/>
              </a:ext>
            </a:extLst>
          </p:cNvPr>
          <p:cNvSpPr>
            <a:spLocks noGrp="1"/>
          </p:cNvSpPr>
          <p:nvPr>
            <p:ph type="sldNum" sz="quarter" idx="12"/>
          </p:nvPr>
        </p:nvSpPr>
        <p:spPr/>
        <p:txBody>
          <a:bodyPr/>
          <a:lstStyle/>
          <a:p>
            <a:fld id="{F073B986-019A-BA4C-B249-D686D61BBB23}" type="slidenum">
              <a:rPr lang="en-ES" smtClean="0"/>
              <a:t>‹#›</a:t>
            </a:fld>
            <a:endParaRPr lang="en-ES"/>
          </a:p>
        </p:txBody>
      </p:sp>
    </p:spTree>
    <p:extLst>
      <p:ext uri="{BB962C8B-B14F-4D97-AF65-F5344CB8AC3E}">
        <p14:creationId xmlns:p14="http://schemas.microsoft.com/office/powerpoint/2010/main" val="366306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BBC3EC-FD22-76EB-943B-214A97E3D747}"/>
              </a:ext>
            </a:extLst>
          </p:cNvPr>
          <p:cNvSpPr/>
          <p:nvPr userDrawn="1"/>
        </p:nvSpPr>
        <p:spPr>
          <a:xfrm>
            <a:off x="-270510" y="6223318"/>
            <a:ext cx="12733020" cy="68103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3" name="Footer Placeholder 2">
            <a:extLst>
              <a:ext uri="{FF2B5EF4-FFF2-40B4-BE49-F238E27FC236}">
                <a16:creationId xmlns:a16="http://schemas.microsoft.com/office/drawing/2014/main" id="{7A3F6A7E-07CA-9515-68BC-B6DCB725A45C}"/>
              </a:ext>
            </a:extLst>
          </p:cNvPr>
          <p:cNvSpPr>
            <a:spLocks noGrp="1"/>
          </p:cNvSpPr>
          <p:nvPr>
            <p:ph type="ftr" sz="quarter" idx="11"/>
          </p:nvPr>
        </p:nvSpPr>
        <p:spPr/>
        <p:txBody>
          <a:bodyPr/>
          <a:lstStyle>
            <a:lvl1pPr>
              <a:defRPr b="1">
                <a:solidFill>
                  <a:schemeClr val="tx1"/>
                </a:solidFill>
                <a:latin typeface="Cambria" panose="02040503050406030204" pitchFamily="18" charset="0"/>
              </a:defRPr>
            </a:lvl1pPr>
          </a:lstStyle>
          <a:p>
            <a:r>
              <a:rPr lang="en-US"/>
              <a:t>How to combine ML and ecodesign to find the best structure/material for sustainable aviation? </a:t>
            </a:r>
            <a:endParaRPr lang="en-ES"/>
          </a:p>
        </p:txBody>
      </p:sp>
      <p:sp>
        <p:nvSpPr>
          <p:cNvPr id="6" name="Footer Placeholder 2">
            <a:extLst>
              <a:ext uri="{FF2B5EF4-FFF2-40B4-BE49-F238E27FC236}">
                <a16:creationId xmlns:a16="http://schemas.microsoft.com/office/drawing/2014/main" id="{0E2260D3-550E-2D72-4E65-BB224DA74BA0}"/>
              </a:ext>
            </a:extLst>
          </p:cNvPr>
          <p:cNvSpPr txBox="1">
            <a:spLocks/>
          </p:cNvSpPr>
          <p:nvPr userDrawn="1"/>
        </p:nvSpPr>
        <p:spPr>
          <a:xfrm>
            <a:off x="512445" y="6370161"/>
            <a:ext cx="2743200" cy="341630"/>
          </a:xfrm>
          <a:prstGeom prst="rect">
            <a:avLst/>
          </a:prstGeom>
        </p:spPr>
        <p:txBody>
          <a:bodyPr vert="horz" lIns="91440" tIns="45720" rIns="91440" bIns="45720" rtlCol="0" anchor="ctr"/>
          <a:lstStyle>
            <a:defPPr>
              <a:defRPr lang="en-ES"/>
            </a:defPPr>
            <a:lvl1pPr marL="0" algn="ctr" defTabSz="914400" rtl="0" eaLnBrk="1" latinLnBrk="0" hangingPunct="1">
              <a:defRPr sz="1200" b="1" kern="1200">
                <a:solidFill>
                  <a:schemeClr val="tx1"/>
                </a:solidFill>
                <a:latin typeface="Cambria" panose="020405030504060302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Ricard Maeso</a:t>
            </a:r>
          </a:p>
          <a:p>
            <a:r>
              <a:rPr lang="en-US"/>
              <a:t>Pablo Ballesteros</a:t>
            </a:r>
            <a:endParaRPr lang="en-ES"/>
          </a:p>
        </p:txBody>
      </p:sp>
      <p:pic>
        <p:nvPicPr>
          <p:cNvPr id="7" name="Picture 6">
            <a:extLst>
              <a:ext uri="{FF2B5EF4-FFF2-40B4-BE49-F238E27FC236}">
                <a16:creationId xmlns:a16="http://schemas.microsoft.com/office/drawing/2014/main" id="{FEC12EFA-C41F-3CD0-B58B-3A9DC8C4E510}"/>
              </a:ext>
            </a:extLst>
          </p:cNvPr>
          <p:cNvPicPr>
            <a:picLocks noChangeAspect="1"/>
          </p:cNvPicPr>
          <p:nvPr userDrawn="1"/>
        </p:nvPicPr>
        <p:blipFill>
          <a:blip r:embed="rId2"/>
          <a:stretch>
            <a:fillRect/>
          </a:stretch>
        </p:blipFill>
        <p:spPr>
          <a:xfrm>
            <a:off x="10264140" y="136525"/>
            <a:ext cx="1614170" cy="945579"/>
          </a:xfrm>
          <a:prstGeom prst="rect">
            <a:avLst/>
          </a:prstGeom>
        </p:spPr>
      </p:pic>
    </p:spTree>
    <p:extLst>
      <p:ext uri="{BB962C8B-B14F-4D97-AF65-F5344CB8AC3E}">
        <p14:creationId xmlns:p14="http://schemas.microsoft.com/office/powerpoint/2010/main" val="217953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01F6-568C-59AA-01D0-F0CA56F95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DE8848BC-D32B-DE68-5045-B1BFF968F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18393BDF-1752-A977-125A-1218578CE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A1264-6019-E8C9-F413-FBA01F7B194D}"/>
              </a:ext>
            </a:extLst>
          </p:cNvPr>
          <p:cNvSpPr>
            <a:spLocks noGrp="1"/>
          </p:cNvSpPr>
          <p:nvPr>
            <p:ph type="dt" sz="half" idx="10"/>
          </p:nvPr>
        </p:nvSpPr>
        <p:spPr/>
        <p:txBody>
          <a:bodyPr/>
          <a:lstStyle/>
          <a:p>
            <a:fld id="{915A5D17-6438-AE4E-8AA9-F36BDF6F2284}" type="datetime1">
              <a:rPr lang="es-ES_tradnl" smtClean="0"/>
              <a:t>24/3/25</a:t>
            </a:fld>
            <a:endParaRPr lang="en-ES"/>
          </a:p>
        </p:txBody>
      </p:sp>
      <p:sp>
        <p:nvSpPr>
          <p:cNvPr id="6" name="Footer Placeholder 5">
            <a:extLst>
              <a:ext uri="{FF2B5EF4-FFF2-40B4-BE49-F238E27FC236}">
                <a16:creationId xmlns:a16="http://schemas.microsoft.com/office/drawing/2014/main" id="{18CAF12D-96EF-D4BC-9983-03E028881A1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7" name="Slide Number Placeholder 6">
            <a:extLst>
              <a:ext uri="{FF2B5EF4-FFF2-40B4-BE49-F238E27FC236}">
                <a16:creationId xmlns:a16="http://schemas.microsoft.com/office/drawing/2014/main" id="{F6B66562-98F0-4FEB-AB2D-334B44266C20}"/>
              </a:ext>
            </a:extLst>
          </p:cNvPr>
          <p:cNvSpPr>
            <a:spLocks noGrp="1"/>
          </p:cNvSpPr>
          <p:nvPr>
            <p:ph type="sldNum" sz="quarter" idx="12"/>
          </p:nvPr>
        </p:nvSpPr>
        <p:spPr/>
        <p:txBody>
          <a:bodyPr/>
          <a:lstStyle/>
          <a:p>
            <a:fld id="{F073B986-019A-BA4C-B249-D686D61BBB23}" type="slidenum">
              <a:rPr lang="en-ES" smtClean="0"/>
              <a:t>‹#›</a:t>
            </a:fld>
            <a:endParaRPr lang="en-ES"/>
          </a:p>
        </p:txBody>
      </p:sp>
    </p:spTree>
    <p:extLst>
      <p:ext uri="{BB962C8B-B14F-4D97-AF65-F5344CB8AC3E}">
        <p14:creationId xmlns:p14="http://schemas.microsoft.com/office/powerpoint/2010/main" val="52557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0446-17B3-2C14-C5FA-B3849DDC4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52B220FA-7B9F-B41A-2471-C541234A4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9EC8A2B2-E719-79BE-9F14-27C7A9000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CA20F-FCE7-0710-24BE-1AEB57100A1F}"/>
              </a:ext>
            </a:extLst>
          </p:cNvPr>
          <p:cNvSpPr>
            <a:spLocks noGrp="1"/>
          </p:cNvSpPr>
          <p:nvPr>
            <p:ph type="dt" sz="half" idx="10"/>
          </p:nvPr>
        </p:nvSpPr>
        <p:spPr/>
        <p:txBody>
          <a:bodyPr/>
          <a:lstStyle/>
          <a:p>
            <a:fld id="{5B13A13B-88B2-9847-9CF1-1A88CC035404}" type="datetime1">
              <a:rPr lang="es-ES_tradnl" smtClean="0"/>
              <a:t>24/3/25</a:t>
            </a:fld>
            <a:endParaRPr lang="en-ES"/>
          </a:p>
        </p:txBody>
      </p:sp>
      <p:sp>
        <p:nvSpPr>
          <p:cNvPr id="6" name="Footer Placeholder 5">
            <a:extLst>
              <a:ext uri="{FF2B5EF4-FFF2-40B4-BE49-F238E27FC236}">
                <a16:creationId xmlns:a16="http://schemas.microsoft.com/office/drawing/2014/main" id="{63326B97-56F0-4925-F211-0647551AB1A6}"/>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7" name="Slide Number Placeholder 6">
            <a:extLst>
              <a:ext uri="{FF2B5EF4-FFF2-40B4-BE49-F238E27FC236}">
                <a16:creationId xmlns:a16="http://schemas.microsoft.com/office/drawing/2014/main" id="{6762759E-96CA-8511-79A1-05C4D18704BF}"/>
              </a:ext>
            </a:extLst>
          </p:cNvPr>
          <p:cNvSpPr>
            <a:spLocks noGrp="1"/>
          </p:cNvSpPr>
          <p:nvPr>
            <p:ph type="sldNum" sz="quarter" idx="12"/>
          </p:nvPr>
        </p:nvSpPr>
        <p:spPr/>
        <p:txBody>
          <a:bodyPr/>
          <a:lstStyle/>
          <a:p>
            <a:fld id="{F073B986-019A-BA4C-B249-D686D61BBB23}" type="slidenum">
              <a:rPr lang="en-ES" smtClean="0"/>
              <a:t>‹#›</a:t>
            </a:fld>
            <a:endParaRPr lang="en-ES"/>
          </a:p>
        </p:txBody>
      </p:sp>
    </p:spTree>
    <p:extLst>
      <p:ext uri="{BB962C8B-B14F-4D97-AF65-F5344CB8AC3E}">
        <p14:creationId xmlns:p14="http://schemas.microsoft.com/office/powerpoint/2010/main" val="154711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CD8461-4828-DE03-7660-4870F5E0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A6AC4252-653E-BF1C-CF64-B870D08BC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F2E0B420-76E8-E686-7891-EF64EE096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463EB-33AE-784F-BF5C-945D5F9C62FC}" type="datetime1">
              <a:rPr lang="es-ES_tradnl" smtClean="0"/>
              <a:t>24/3/25</a:t>
            </a:fld>
            <a:endParaRPr lang="en-ES"/>
          </a:p>
        </p:txBody>
      </p:sp>
      <p:sp>
        <p:nvSpPr>
          <p:cNvPr id="5" name="Footer Placeholder 4">
            <a:extLst>
              <a:ext uri="{FF2B5EF4-FFF2-40B4-BE49-F238E27FC236}">
                <a16:creationId xmlns:a16="http://schemas.microsoft.com/office/drawing/2014/main" id="{FCEDD5C1-5B7D-DD18-19F0-FF4A48644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How to combine ML and ecodesign to find the best structure/material for sustainable aviation? </a:t>
            </a:r>
            <a:endParaRPr lang="en-ES"/>
          </a:p>
        </p:txBody>
      </p:sp>
      <p:sp>
        <p:nvSpPr>
          <p:cNvPr id="6" name="Slide Number Placeholder 5">
            <a:extLst>
              <a:ext uri="{FF2B5EF4-FFF2-40B4-BE49-F238E27FC236}">
                <a16:creationId xmlns:a16="http://schemas.microsoft.com/office/drawing/2014/main" id="{3A9CA49A-5512-D719-7AD1-4E00053B3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3B986-019A-BA4C-B249-D686D61BBB23}" type="slidenum">
              <a:rPr lang="en-ES" smtClean="0"/>
              <a:t>‹#›</a:t>
            </a:fld>
            <a:endParaRPr lang="en-ES"/>
          </a:p>
        </p:txBody>
      </p:sp>
    </p:spTree>
    <p:extLst>
      <p:ext uri="{BB962C8B-B14F-4D97-AF65-F5344CB8AC3E}">
        <p14:creationId xmlns:p14="http://schemas.microsoft.com/office/powerpoint/2010/main" val="2423135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1A_200343B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mid2supaero.github.io/TOSM/" TargetMode="Externa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ymoo.org/algorithms/moo/nsga2.html#nb-nsga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34_BAA4FA34.xml"/><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9_E2568FD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2A_CFD33ADE.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6C7D34-84FD-21BB-0C08-E9DFE846A18B}"/>
              </a:ext>
            </a:extLst>
          </p:cNvPr>
          <p:cNvSpPr>
            <a:spLocks noGrp="1"/>
          </p:cNvSpPr>
          <p:nvPr>
            <p:ph type="subTitle" idx="1"/>
          </p:nvPr>
        </p:nvSpPr>
        <p:spPr>
          <a:xfrm>
            <a:off x="1485900" y="3223260"/>
            <a:ext cx="9220200" cy="2835910"/>
          </a:xfrm>
        </p:spPr>
        <p:txBody>
          <a:bodyPr>
            <a:normAutofit lnSpcReduction="10000"/>
          </a:bodyPr>
          <a:lstStyle/>
          <a:p>
            <a:r>
              <a:rPr lang="en-US" sz="2400" i="1" dirty="0"/>
              <a:t>Final Report</a:t>
            </a:r>
          </a:p>
          <a:p>
            <a:endParaRPr lang="en-US" sz="2800" b="1" dirty="0"/>
          </a:p>
          <a:p>
            <a:r>
              <a:rPr lang="en-US" u="sng" dirty="0"/>
              <a:t>Presented by: </a:t>
            </a:r>
          </a:p>
          <a:p>
            <a:r>
              <a:rPr lang="en-US" dirty="0"/>
              <a:t>Ricard </a:t>
            </a:r>
            <a:r>
              <a:rPr lang="en-US" dirty="0" err="1"/>
              <a:t>Maeso</a:t>
            </a:r>
            <a:r>
              <a:rPr lang="en-US" dirty="0"/>
              <a:t> </a:t>
            </a:r>
            <a:r>
              <a:rPr lang="en-US" dirty="0" err="1"/>
              <a:t>Orti</a:t>
            </a:r>
            <a:endParaRPr lang="en-US" dirty="0"/>
          </a:p>
          <a:p>
            <a:r>
              <a:rPr lang="en-US" dirty="0"/>
              <a:t>Pablo Ballesteros Martín</a:t>
            </a:r>
          </a:p>
          <a:p>
            <a:r>
              <a:rPr lang="en-US" u="sng" dirty="0"/>
              <a:t>Supervisor:</a:t>
            </a:r>
          </a:p>
          <a:p>
            <a:r>
              <a:rPr lang="en-US" dirty="0"/>
              <a:t>Dr. Joseph </a:t>
            </a:r>
            <a:r>
              <a:rPr lang="en-US" dirty="0" err="1"/>
              <a:t>Morlier</a:t>
            </a:r>
            <a:endParaRPr lang="en-US" dirty="0"/>
          </a:p>
          <a:p>
            <a:endParaRPr lang="en-ES" dirty="0"/>
          </a:p>
        </p:txBody>
      </p:sp>
    </p:spTree>
    <p:extLst>
      <p:ext uri="{BB962C8B-B14F-4D97-AF65-F5344CB8AC3E}">
        <p14:creationId xmlns:p14="http://schemas.microsoft.com/office/powerpoint/2010/main" val="3077769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3BB7-8F50-B8CA-9B1A-6DE3D56BBE9F}"/>
              </a:ext>
            </a:extLst>
          </p:cNvPr>
          <p:cNvSpPr>
            <a:spLocks noGrp="1"/>
          </p:cNvSpPr>
          <p:nvPr>
            <p:ph type="title"/>
          </p:nvPr>
        </p:nvSpPr>
        <p:spPr>
          <a:xfrm>
            <a:off x="3281120" y="2766218"/>
            <a:ext cx="5629760" cy="1325563"/>
          </a:xfrm>
        </p:spPr>
        <p:txBody>
          <a:bodyPr>
            <a:normAutofit/>
          </a:bodyPr>
          <a:lstStyle/>
          <a:p>
            <a:r>
              <a:rPr lang="es-ES" sz="6000" dirty="0">
                <a:latin typeface="Cambria" panose="02040503050406030204" pitchFamily="18" charset="0"/>
              </a:rPr>
              <a:t>METHODOLOGY</a:t>
            </a:r>
            <a:endParaRPr lang="en-ES" sz="6000" dirty="0">
              <a:latin typeface="Cambria" panose="02040503050406030204" pitchFamily="18" charset="0"/>
            </a:endParaRPr>
          </a:p>
        </p:txBody>
      </p:sp>
      <p:sp>
        <p:nvSpPr>
          <p:cNvPr id="4" name="Slide Number Placeholder 3">
            <a:extLst>
              <a:ext uri="{FF2B5EF4-FFF2-40B4-BE49-F238E27FC236}">
                <a16:creationId xmlns:a16="http://schemas.microsoft.com/office/drawing/2014/main" id="{5F11D234-4885-7B9C-CB7B-8D8A342083A6}"/>
              </a:ext>
            </a:extLst>
          </p:cNvPr>
          <p:cNvSpPr>
            <a:spLocks noGrp="1"/>
          </p:cNvSpPr>
          <p:nvPr>
            <p:ph type="sldNum" sz="quarter" idx="12"/>
          </p:nvPr>
        </p:nvSpPr>
        <p:spPr/>
        <p:txBody>
          <a:bodyPr/>
          <a:lstStyle/>
          <a:p>
            <a:fld id="{F073B986-019A-BA4C-B249-D686D61BBB23}" type="slidenum">
              <a:rPr lang="en-ES" smtClean="0"/>
              <a:pPr/>
              <a:t>10</a:t>
            </a:fld>
            <a:endParaRPr lang="en-ES"/>
          </a:p>
        </p:txBody>
      </p:sp>
      <p:sp>
        <p:nvSpPr>
          <p:cNvPr id="5" name="Footer Placeholder 4">
            <a:extLst>
              <a:ext uri="{FF2B5EF4-FFF2-40B4-BE49-F238E27FC236}">
                <a16:creationId xmlns:a16="http://schemas.microsoft.com/office/drawing/2014/main" id="{67FBC7FC-CE5A-9978-40CA-A8051BAA2C92}"/>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Tree>
    <p:extLst>
      <p:ext uri="{BB962C8B-B14F-4D97-AF65-F5344CB8AC3E}">
        <p14:creationId xmlns:p14="http://schemas.microsoft.com/office/powerpoint/2010/main" val="298633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11</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10" name="Titre 1">
            <a:extLst>
              <a:ext uri="{FF2B5EF4-FFF2-40B4-BE49-F238E27FC236}">
                <a16:creationId xmlns:a16="http://schemas.microsoft.com/office/drawing/2014/main" id="{6A59EA94-B0AC-944A-A437-FDC7337E08E5}"/>
              </a:ext>
            </a:extLst>
          </p:cNvPr>
          <p:cNvSpPr>
            <a:spLocks noGrp="1"/>
          </p:cNvSpPr>
          <p:nvPr>
            <p:ph type="title"/>
          </p:nvPr>
        </p:nvSpPr>
        <p:spPr>
          <a:xfrm>
            <a:off x="838199" y="365125"/>
            <a:ext cx="8638309" cy="1325563"/>
          </a:xfrm>
        </p:spPr>
        <p:txBody>
          <a:bodyPr>
            <a:normAutofit/>
          </a:bodyPr>
          <a:lstStyle/>
          <a:p>
            <a:r>
              <a:rPr lang="en-GB" dirty="0">
                <a:latin typeface="Cambria" panose="02040503050406030204" pitchFamily="18" charset="0"/>
                <a:ea typeface="Cambria" panose="02040503050406030204" pitchFamily="18" charset="0"/>
              </a:rPr>
              <a:t>Workflow</a:t>
            </a:r>
          </a:p>
        </p:txBody>
      </p:sp>
      <p:sp>
        <p:nvSpPr>
          <p:cNvPr id="3" name="Rectangle 2">
            <a:extLst>
              <a:ext uri="{FF2B5EF4-FFF2-40B4-BE49-F238E27FC236}">
                <a16:creationId xmlns:a16="http://schemas.microsoft.com/office/drawing/2014/main" id="{1BFFECFC-1081-FC70-7D4B-B84D3AA1E3BA}"/>
              </a:ext>
            </a:extLst>
          </p:cNvPr>
          <p:cNvSpPr/>
          <p:nvPr/>
        </p:nvSpPr>
        <p:spPr>
          <a:xfrm>
            <a:off x="2458522" y="1877507"/>
            <a:ext cx="4785755" cy="475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a:latin typeface="Cambria" panose="02040503050406030204" pitchFamily="18" charset="0"/>
              </a:rPr>
              <a:t>1. Material Selection</a:t>
            </a:r>
          </a:p>
        </p:txBody>
      </p:sp>
      <p:sp>
        <p:nvSpPr>
          <p:cNvPr id="6" name="Rectangle 5">
            <a:extLst>
              <a:ext uri="{FF2B5EF4-FFF2-40B4-BE49-F238E27FC236}">
                <a16:creationId xmlns:a16="http://schemas.microsoft.com/office/drawing/2014/main" id="{8A0E37AE-9BDF-DCA5-7D4C-4026B93C19ED}"/>
              </a:ext>
            </a:extLst>
          </p:cNvPr>
          <p:cNvSpPr/>
          <p:nvPr/>
        </p:nvSpPr>
        <p:spPr>
          <a:xfrm>
            <a:off x="5970153" y="2539339"/>
            <a:ext cx="4785755" cy="475013"/>
          </a:xfrm>
          <a:prstGeom prst="rect">
            <a:avLst/>
          </a:prstGeom>
          <a:solidFill>
            <a:srgbClr val="B4C7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a:latin typeface="Cambria" panose="02040503050406030204" pitchFamily="18" charset="0"/>
              </a:rPr>
              <a:t>2. SimJEB configuration</a:t>
            </a:r>
          </a:p>
        </p:txBody>
      </p:sp>
      <p:sp>
        <p:nvSpPr>
          <p:cNvPr id="11" name="Rectangle 10">
            <a:extLst>
              <a:ext uri="{FF2B5EF4-FFF2-40B4-BE49-F238E27FC236}">
                <a16:creationId xmlns:a16="http://schemas.microsoft.com/office/drawing/2014/main" id="{B4A092C5-2FC1-B3FF-B47D-8D890FA51E95}"/>
              </a:ext>
            </a:extLst>
          </p:cNvPr>
          <p:cNvSpPr/>
          <p:nvPr/>
        </p:nvSpPr>
        <p:spPr>
          <a:xfrm>
            <a:off x="2458521" y="3191493"/>
            <a:ext cx="4785755" cy="475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a:latin typeface="Cambria" panose="02040503050406030204" pitchFamily="18" charset="0"/>
              </a:rPr>
              <a:t>3. Finite Element Analysis</a:t>
            </a:r>
          </a:p>
        </p:txBody>
      </p:sp>
      <p:sp>
        <p:nvSpPr>
          <p:cNvPr id="12" name="Rectangle 11">
            <a:extLst>
              <a:ext uri="{FF2B5EF4-FFF2-40B4-BE49-F238E27FC236}">
                <a16:creationId xmlns:a16="http://schemas.microsoft.com/office/drawing/2014/main" id="{B27F8715-3775-5417-6B77-16B885669071}"/>
              </a:ext>
            </a:extLst>
          </p:cNvPr>
          <p:cNvSpPr/>
          <p:nvPr/>
        </p:nvSpPr>
        <p:spPr>
          <a:xfrm>
            <a:off x="2458520" y="4494522"/>
            <a:ext cx="4785755" cy="475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a:latin typeface="Cambria" panose="02040503050406030204" pitchFamily="18" charset="0"/>
              </a:rPr>
              <a:t>5. Pareto Front Optimization</a:t>
            </a:r>
          </a:p>
        </p:txBody>
      </p:sp>
      <p:sp>
        <p:nvSpPr>
          <p:cNvPr id="13" name="Rectangle 12">
            <a:extLst>
              <a:ext uri="{FF2B5EF4-FFF2-40B4-BE49-F238E27FC236}">
                <a16:creationId xmlns:a16="http://schemas.microsoft.com/office/drawing/2014/main" id="{24F9C577-A199-0569-1501-29522706536F}"/>
              </a:ext>
            </a:extLst>
          </p:cNvPr>
          <p:cNvSpPr/>
          <p:nvPr/>
        </p:nvSpPr>
        <p:spPr>
          <a:xfrm>
            <a:off x="6009245" y="3843647"/>
            <a:ext cx="4785755" cy="475013"/>
          </a:xfrm>
          <a:prstGeom prst="rect">
            <a:avLst/>
          </a:prstGeom>
          <a:solidFill>
            <a:srgbClr val="B4C7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a:latin typeface="Cambria" panose="02040503050406030204" pitchFamily="18" charset="0"/>
              </a:rPr>
              <a:t>4. Computation of environmental quantities</a:t>
            </a:r>
          </a:p>
        </p:txBody>
      </p:sp>
      <p:sp>
        <p:nvSpPr>
          <p:cNvPr id="15" name="Rectangle 14">
            <a:extLst>
              <a:ext uri="{FF2B5EF4-FFF2-40B4-BE49-F238E27FC236}">
                <a16:creationId xmlns:a16="http://schemas.microsoft.com/office/drawing/2014/main" id="{5006C7A7-FACA-4F43-221F-3C93D93582D6}"/>
              </a:ext>
            </a:extLst>
          </p:cNvPr>
          <p:cNvSpPr/>
          <p:nvPr/>
        </p:nvSpPr>
        <p:spPr>
          <a:xfrm>
            <a:off x="5970152" y="5145397"/>
            <a:ext cx="4785755" cy="475013"/>
          </a:xfrm>
          <a:prstGeom prst="rect">
            <a:avLst/>
          </a:prstGeom>
          <a:solidFill>
            <a:srgbClr val="B4C7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a:latin typeface="Cambria" panose="02040503050406030204" pitchFamily="18" charset="0"/>
              </a:rPr>
              <a:t>6. Interactive website</a:t>
            </a:r>
          </a:p>
        </p:txBody>
      </p:sp>
    </p:spTree>
    <p:extLst>
      <p:ext uri="{BB962C8B-B14F-4D97-AF65-F5344CB8AC3E}">
        <p14:creationId xmlns:p14="http://schemas.microsoft.com/office/powerpoint/2010/main" val="276294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12</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10" name="Titre 1">
            <a:extLst>
              <a:ext uri="{FF2B5EF4-FFF2-40B4-BE49-F238E27FC236}">
                <a16:creationId xmlns:a16="http://schemas.microsoft.com/office/drawing/2014/main" id="{6A59EA94-B0AC-944A-A437-FDC7337E08E5}"/>
              </a:ext>
            </a:extLst>
          </p:cNvPr>
          <p:cNvSpPr>
            <a:spLocks noGrp="1"/>
          </p:cNvSpPr>
          <p:nvPr>
            <p:ph type="title"/>
          </p:nvPr>
        </p:nvSpPr>
        <p:spPr>
          <a:xfrm>
            <a:off x="838199" y="365125"/>
            <a:ext cx="8638309" cy="1325563"/>
          </a:xfrm>
        </p:spPr>
        <p:txBody>
          <a:bodyPr>
            <a:normAutofit/>
          </a:bodyPr>
          <a:lstStyle/>
          <a:p>
            <a:r>
              <a:rPr lang="en-GB" sz="6000" dirty="0">
                <a:latin typeface="Cambria" panose="02040503050406030204" pitchFamily="18" charset="0"/>
                <a:ea typeface="Cambria" panose="02040503050406030204" pitchFamily="18" charset="0"/>
              </a:rPr>
              <a:t>Material Selection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A9C37C8-686C-2D7D-CAA7-4E715A0031A0}"/>
                  </a:ext>
                </a:extLst>
              </p:cNvPr>
              <p:cNvSpPr txBox="1"/>
              <p:nvPr/>
            </p:nvSpPr>
            <p:spPr>
              <a:xfrm>
                <a:off x="1903225" y="5138134"/>
                <a:ext cx="5228705" cy="518860"/>
              </a:xfrm>
              <a:prstGeom prst="rect">
                <a:avLst/>
              </a:prstGeom>
              <a:noFill/>
            </p:spPr>
            <p:txBody>
              <a:bodyPr wrap="square">
                <a:spAutoFit/>
              </a:bodyPr>
              <a:lstStyle/>
              <a:p>
                <a14:m>
                  <m:oMath xmlns:m="http://schemas.openxmlformats.org/officeDocument/2006/math">
                    <m:r>
                      <a:rPr lang="es-ES" b="0" i="1" smtClean="0">
                        <a:latin typeface="Cambria Math" panose="02040503050406030204" pitchFamily="18" charset="0"/>
                      </a:rPr>
                      <m:t>𝐶</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𝑂</m:t>
                        </m:r>
                      </m:e>
                      <m:sub>
                        <m:r>
                          <a:rPr lang="es-ES" b="0" i="1" smtClean="0">
                            <a:latin typeface="Cambria Math" panose="02040503050406030204" pitchFamily="18" charset="0"/>
                          </a:rPr>
                          <m:t>2</m:t>
                        </m:r>
                      </m:sub>
                    </m:sSub>
                    <m:r>
                      <a:rPr lang="es-ES" b="0" i="1" smtClean="0">
                        <a:latin typeface="Cambria Math" panose="02040503050406030204" pitchFamily="18" charset="0"/>
                      </a:rPr>
                      <m:t>=</m:t>
                    </m:r>
                    <m:r>
                      <a:rPr lang="es-ES" b="0" i="1" smtClean="0">
                        <a:latin typeface="Cambria Math" panose="02040503050406030204" pitchFamily="18" charset="0"/>
                      </a:rPr>
                      <m:t>𝐶</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𝑂</m:t>
                        </m:r>
                      </m:e>
                      <m:sub>
                        <m:r>
                          <a:rPr lang="es-ES" b="0" i="1" smtClean="0">
                            <a:latin typeface="Cambria Math" panose="02040503050406030204" pitchFamily="18" charset="0"/>
                          </a:rPr>
                          <m:t>2</m:t>
                        </m:r>
                      </m:sub>
                      <m:sup>
                        <m:r>
                          <a:rPr lang="es-ES" b="0" i="1" smtClean="0">
                            <a:latin typeface="Cambria Math" panose="02040503050406030204" pitchFamily="18" charset="0"/>
                          </a:rPr>
                          <m:t>𝑝𝑟𝑜𝑑</m:t>
                        </m:r>
                      </m:sup>
                    </m:sSubSup>
                    <m:r>
                      <a:rPr lang="es-ES" b="0" i="1" smtClean="0">
                        <a:latin typeface="Cambria Math" panose="02040503050406030204" pitchFamily="18" charset="0"/>
                      </a:rPr>
                      <m:t>+</m:t>
                    </m:r>
                    <m:r>
                      <a:rPr lang="es-ES" b="0" i="1" smtClean="0">
                        <a:latin typeface="Cambria Math" panose="02040503050406030204" pitchFamily="18" charset="0"/>
                      </a:rPr>
                      <m:t>𝐶</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𝑂</m:t>
                        </m:r>
                      </m:e>
                      <m:sub>
                        <m:r>
                          <a:rPr lang="es-ES" b="0" i="1" smtClean="0">
                            <a:latin typeface="Cambria Math" panose="02040503050406030204" pitchFamily="18" charset="0"/>
                          </a:rPr>
                          <m:t>2</m:t>
                        </m:r>
                      </m:sub>
                      <m:sup>
                        <m:r>
                          <a:rPr lang="es-ES" b="0" i="1" smtClean="0">
                            <a:latin typeface="Cambria Math" panose="02040503050406030204" pitchFamily="18" charset="0"/>
                          </a:rPr>
                          <m:t>𝑢𝑠𝑒</m:t>
                        </m:r>
                      </m:sup>
                    </m:sSubSup>
                    <m:r>
                      <a:rPr lang="es-ES" b="0" i="1" smtClean="0">
                        <a:latin typeface="Cambria Math" panose="02040503050406030204" pitchFamily="18" charset="0"/>
                      </a:rPr>
                      <m:t>=</m:t>
                    </m:r>
                    <m:r>
                      <a:rPr lang="es-ES" b="0" i="1" smtClean="0">
                        <a:latin typeface="Cambria Math" panose="02040503050406030204" pitchFamily="18" charset="0"/>
                      </a:rPr>
                      <m:t>𝐶</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𝑂</m:t>
                        </m:r>
                      </m:e>
                      <m:sub>
                        <m:r>
                          <a:rPr lang="es-ES" b="0" i="1" smtClean="0">
                            <a:latin typeface="Cambria Math" panose="02040503050406030204" pitchFamily="18" charset="0"/>
                          </a:rPr>
                          <m:t>2</m:t>
                        </m:r>
                      </m:sub>
                      <m:sup>
                        <m:r>
                          <a:rPr lang="es-ES" b="0" i="1" smtClean="0">
                            <a:latin typeface="Cambria Math" panose="02040503050406030204" pitchFamily="18" charset="0"/>
                          </a:rPr>
                          <m:t>𝑝𝑟𝑜𝑑</m:t>
                        </m:r>
                      </m:sup>
                    </m:sSubSup>
                    <m:r>
                      <a:rPr lang="es-ES" b="0" i="1" smtClean="0">
                        <a:latin typeface="Cambria Math" panose="02040503050406030204" pitchFamily="18" charset="0"/>
                      </a:rPr>
                      <m:t>+98.8</m:t>
                    </m:r>
                    <m:f>
                      <m:fPr>
                        <m:ctrlPr>
                          <a:rPr lang="es-ES" b="0" i="1" smtClean="0">
                            <a:latin typeface="Cambria Math" panose="02040503050406030204" pitchFamily="18" charset="0"/>
                          </a:rPr>
                        </m:ctrlPr>
                      </m:fPr>
                      <m:num>
                        <m:r>
                          <a:rPr lang="es-ES" b="0" i="1" smtClean="0">
                            <a:latin typeface="Cambria Math" panose="02040503050406030204" pitchFamily="18" charset="0"/>
                          </a:rPr>
                          <m:t>𝑡</m:t>
                        </m:r>
                        <m:r>
                          <a:rPr lang="es-ES" b="0" i="1" smtClean="0">
                            <a:latin typeface="Cambria Math" panose="02040503050406030204" pitchFamily="18" charset="0"/>
                          </a:rPr>
                          <m:t> </m:t>
                        </m:r>
                        <m:r>
                          <a:rPr lang="es-ES" b="0" i="1" smtClean="0">
                            <a:latin typeface="Cambria Math" panose="02040503050406030204" pitchFamily="18" charset="0"/>
                          </a:rPr>
                          <m:t>𝐶</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𝑂</m:t>
                            </m:r>
                          </m:e>
                          <m:sub>
                            <m:r>
                              <a:rPr lang="es-ES" b="0" i="1" smtClean="0">
                                <a:latin typeface="Cambria Math" panose="02040503050406030204" pitchFamily="18" charset="0"/>
                              </a:rPr>
                              <m:t>2</m:t>
                            </m:r>
                          </m:sub>
                        </m:sSub>
                      </m:num>
                      <m:den>
                        <m:r>
                          <a:rPr lang="es-ES" b="0" i="1" smtClean="0">
                            <a:latin typeface="Cambria Math" panose="02040503050406030204" pitchFamily="18" charset="0"/>
                          </a:rPr>
                          <m:t>𝑘𝑔</m:t>
                        </m:r>
                      </m:den>
                    </m:f>
                    <m:r>
                      <a:rPr lang="es-ES" b="0" i="1" smtClean="0">
                        <a:latin typeface="Cambria Math" panose="02040503050406030204" pitchFamily="18" charset="0"/>
                      </a:rPr>
                      <m:t>·</m:t>
                    </m:r>
                    <m:r>
                      <a:rPr lang="es-ES" b="0" i="1" smtClean="0">
                        <a:latin typeface="Cambria Math" panose="02040503050406030204" pitchFamily="18" charset="0"/>
                      </a:rPr>
                      <m:t>𝑀</m:t>
                    </m:r>
                  </m:oMath>
                </a14:m>
                <a:r>
                  <a:rPr lang="en-ES" dirty="0"/>
                  <a:t> </a:t>
                </a:r>
              </a:p>
            </p:txBody>
          </p:sp>
        </mc:Choice>
        <mc:Fallback xmlns="">
          <p:sp>
            <p:nvSpPr>
              <p:cNvPr id="2" name="TextBox 1">
                <a:extLst>
                  <a:ext uri="{FF2B5EF4-FFF2-40B4-BE49-F238E27FC236}">
                    <a16:creationId xmlns:a16="http://schemas.microsoft.com/office/drawing/2014/main" id="{BA9C37C8-686C-2D7D-CAA7-4E715A0031A0}"/>
                  </a:ext>
                </a:extLst>
              </p:cNvPr>
              <p:cNvSpPr txBox="1">
                <a:spLocks noRot="1" noChangeAspect="1" noMove="1" noResize="1" noEditPoints="1" noAdjustHandles="1" noChangeArrowheads="1" noChangeShapeType="1" noTextEdit="1"/>
              </p:cNvSpPr>
              <p:nvPr/>
            </p:nvSpPr>
            <p:spPr>
              <a:xfrm>
                <a:off x="1903225" y="5138134"/>
                <a:ext cx="5228705" cy="518860"/>
              </a:xfrm>
              <a:prstGeom prst="rect">
                <a:avLst/>
              </a:prstGeom>
              <a:blipFill>
                <a:blip r:embed="rId3"/>
                <a:stretch>
                  <a:fillRect b="-5882"/>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672F707B-05D5-E53C-CCCD-DF95EE58B147}"/>
              </a:ext>
            </a:extLst>
          </p:cNvPr>
          <p:cNvPicPr>
            <a:picLocks noChangeAspect="1"/>
          </p:cNvPicPr>
          <p:nvPr/>
        </p:nvPicPr>
        <p:blipFill>
          <a:blip r:embed="rId4"/>
          <a:stretch>
            <a:fillRect/>
          </a:stretch>
        </p:blipFill>
        <p:spPr>
          <a:xfrm>
            <a:off x="2386857" y="2157722"/>
            <a:ext cx="6934201" cy="2496301"/>
          </a:xfrm>
          <a:prstGeom prst="rect">
            <a:avLst/>
          </a:prstGeom>
        </p:spPr>
      </p:pic>
      <p:sp>
        <p:nvSpPr>
          <p:cNvPr id="6" name="TextBox 5">
            <a:extLst>
              <a:ext uri="{FF2B5EF4-FFF2-40B4-BE49-F238E27FC236}">
                <a16:creationId xmlns:a16="http://schemas.microsoft.com/office/drawing/2014/main" id="{CBE28369-4F27-B1BC-0509-1FAF0B71BA8C}"/>
              </a:ext>
            </a:extLst>
          </p:cNvPr>
          <p:cNvSpPr txBox="1"/>
          <p:nvPr/>
        </p:nvSpPr>
        <p:spPr>
          <a:xfrm>
            <a:off x="4603048" y="4649861"/>
            <a:ext cx="2501818" cy="307777"/>
          </a:xfrm>
          <a:prstGeom prst="rect">
            <a:avLst/>
          </a:prstGeom>
          <a:noFill/>
        </p:spPr>
        <p:txBody>
          <a:bodyPr wrap="square" rtlCol="0">
            <a:spAutoFit/>
          </a:bodyPr>
          <a:lstStyle/>
          <a:p>
            <a:r>
              <a:rPr lang="es-ES" sz="1400" b="1" dirty="0">
                <a:latin typeface="Cambria" panose="02040503050406030204" pitchFamily="18" charset="0"/>
              </a:rPr>
              <a:t>Table 1</a:t>
            </a:r>
            <a:r>
              <a:rPr lang="en-ES" sz="1400" b="1" dirty="0">
                <a:latin typeface="Cambria" panose="02040503050406030204" pitchFamily="18" charset="0"/>
              </a:rPr>
              <a:t> : </a:t>
            </a:r>
            <a:r>
              <a:rPr lang="en-ES" sz="1400" dirty="0">
                <a:latin typeface="Cambria" panose="02040503050406030204" pitchFamily="18" charset="0"/>
              </a:rPr>
              <a:t>Material Properties </a:t>
            </a:r>
          </a:p>
        </p:txBody>
      </p:sp>
      <p:sp>
        <p:nvSpPr>
          <p:cNvPr id="7" name="TextBox 6">
            <a:extLst>
              <a:ext uri="{FF2B5EF4-FFF2-40B4-BE49-F238E27FC236}">
                <a16:creationId xmlns:a16="http://schemas.microsoft.com/office/drawing/2014/main" id="{E116E4C4-DDE7-7A57-057C-700FAF300EAF}"/>
              </a:ext>
            </a:extLst>
          </p:cNvPr>
          <p:cNvSpPr txBox="1"/>
          <p:nvPr/>
        </p:nvSpPr>
        <p:spPr>
          <a:xfrm>
            <a:off x="7131930" y="5221842"/>
            <a:ext cx="4689155" cy="461665"/>
          </a:xfrm>
          <a:prstGeom prst="rect">
            <a:avLst/>
          </a:prstGeom>
          <a:noFill/>
        </p:spPr>
        <p:txBody>
          <a:bodyPr wrap="square">
            <a:spAutoFit/>
          </a:bodyPr>
          <a:lstStyle/>
          <a:p>
            <a:r>
              <a:rPr lang="en-AU" sz="1200" dirty="0">
                <a:latin typeface="Cambria" panose="02040503050406030204" pitchFamily="18" charset="0"/>
              </a:rPr>
              <a:t>From: Edouard </a:t>
            </a:r>
            <a:r>
              <a:rPr lang="en-AU" sz="1200" dirty="0" err="1">
                <a:latin typeface="Cambria" panose="02040503050406030204" pitchFamily="18" charset="0"/>
              </a:rPr>
              <a:t>Duriez</a:t>
            </a:r>
            <a:r>
              <a:rPr lang="en-AU" sz="1200" dirty="0">
                <a:latin typeface="Cambria" panose="02040503050406030204" pitchFamily="18" charset="0"/>
              </a:rPr>
              <a:t>, Joseph </a:t>
            </a:r>
            <a:r>
              <a:rPr lang="en-AU" sz="1200" dirty="0" err="1">
                <a:latin typeface="Cambria" panose="02040503050406030204" pitchFamily="18" charset="0"/>
              </a:rPr>
              <a:t>Morlier</a:t>
            </a:r>
            <a:r>
              <a:rPr lang="en-AU" sz="1200" dirty="0">
                <a:latin typeface="Cambria" panose="02040503050406030204" pitchFamily="18" charset="0"/>
              </a:rPr>
              <a:t>, Catherine </a:t>
            </a:r>
            <a:r>
              <a:rPr lang="en-AU" sz="1200" dirty="0" err="1">
                <a:latin typeface="Cambria" panose="02040503050406030204" pitchFamily="18" charset="0"/>
              </a:rPr>
              <a:t>Azzaro-Pantel</a:t>
            </a:r>
            <a:r>
              <a:rPr lang="en-AU" sz="1200" dirty="0">
                <a:latin typeface="Cambria" panose="02040503050406030204" pitchFamily="18" charset="0"/>
              </a:rPr>
              <a:t>, M. Charlotte. Ecodesign with topology optimization. </a:t>
            </a:r>
          </a:p>
        </p:txBody>
      </p:sp>
      <p:sp>
        <p:nvSpPr>
          <p:cNvPr id="8" name="Left Brace 7">
            <a:extLst>
              <a:ext uri="{FF2B5EF4-FFF2-40B4-BE49-F238E27FC236}">
                <a16:creationId xmlns:a16="http://schemas.microsoft.com/office/drawing/2014/main" id="{0054A08B-DA32-D05C-A549-2B9C6DB40100}"/>
              </a:ext>
            </a:extLst>
          </p:cNvPr>
          <p:cNvSpPr/>
          <p:nvPr/>
        </p:nvSpPr>
        <p:spPr>
          <a:xfrm>
            <a:off x="2115403" y="2634019"/>
            <a:ext cx="317173" cy="794982"/>
          </a:xfrm>
          <a:prstGeom prst="leftBrace">
            <a:avLst/>
          </a:prstGeom>
          <a:no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ES"/>
          </a:p>
        </p:txBody>
      </p:sp>
      <p:sp>
        <p:nvSpPr>
          <p:cNvPr id="9" name="Left Brace 8">
            <a:extLst>
              <a:ext uri="{FF2B5EF4-FFF2-40B4-BE49-F238E27FC236}">
                <a16:creationId xmlns:a16="http://schemas.microsoft.com/office/drawing/2014/main" id="{C3E745CB-BA57-DDB1-4E8B-0C00696F4836}"/>
              </a:ext>
            </a:extLst>
          </p:cNvPr>
          <p:cNvSpPr/>
          <p:nvPr/>
        </p:nvSpPr>
        <p:spPr>
          <a:xfrm>
            <a:off x="2069684" y="3563841"/>
            <a:ext cx="317173" cy="874938"/>
          </a:xfrm>
          <a:prstGeom prst="leftBrace">
            <a:avLst/>
          </a:prstGeom>
          <a:no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ES"/>
          </a:p>
        </p:txBody>
      </p:sp>
      <p:sp>
        <p:nvSpPr>
          <p:cNvPr id="11" name="TextBox 10">
            <a:extLst>
              <a:ext uri="{FF2B5EF4-FFF2-40B4-BE49-F238E27FC236}">
                <a16:creationId xmlns:a16="http://schemas.microsoft.com/office/drawing/2014/main" id="{FF32F0DF-C4C2-1CB0-2A5E-EED694A00C20}"/>
              </a:ext>
            </a:extLst>
          </p:cNvPr>
          <p:cNvSpPr txBox="1"/>
          <p:nvPr/>
        </p:nvSpPr>
        <p:spPr>
          <a:xfrm>
            <a:off x="783883" y="2823156"/>
            <a:ext cx="1331520" cy="369332"/>
          </a:xfrm>
          <a:prstGeom prst="rect">
            <a:avLst/>
          </a:prstGeom>
          <a:noFill/>
        </p:spPr>
        <p:txBody>
          <a:bodyPr wrap="square" rtlCol="0">
            <a:spAutoFit/>
          </a:bodyPr>
          <a:lstStyle/>
          <a:p>
            <a:r>
              <a:rPr lang="en-ES" dirty="0">
                <a:latin typeface="Cambria" panose="02040503050406030204" pitchFamily="18" charset="0"/>
              </a:rPr>
              <a:t>Mechanical</a:t>
            </a:r>
          </a:p>
        </p:txBody>
      </p:sp>
      <p:sp>
        <p:nvSpPr>
          <p:cNvPr id="12" name="TextBox 11">
            <a:extLst>
              <a:ext uri="{FF2B5EF4-FFF2-40B4-BE49-F238E27FC236}">
                <a16:creationId xmlns:a16="http://schemas.microsoft.com/office/drawing/2014/main" id="{3DEB93E8-52F9-5876-FCBE-86D07D2B738B}"/>
              </a:ext>
            </a:extLst>
          </p:cNvPr>
          <p:cNvSpPr txBox="1"/>
          <p:nvPr/>
        </p:nvSpPr>
        <p:spPr>
          <a:xfrm>
            <a:off x="246185" y="3678625"/>
            <a:ext cx="1687772" cy="646331"/>
          </a:xfrm>
          <a:prstGeom prst="rect">
            <a:avLst/>
          </a:prstGeom>
          <a:noFill/>
        </p:spPr>
        <p:txBody>
          <a:bodyPr wrap="square" rtlCol="0">
            <a:spAutoFit/>
          </a:bodyPr>
          <a:lstStyle/>
          <a:p>
            <a:r>
              <a:rPr lang="en-ES" dirty="0">
                <a:latin typeface="Cambria" panose="02040503050406030204" pitchFamily="18" charset="0"/>
              </a:rPr>
              <a:t>(Specific )</a:t>
            </a:r>
          </a:p>
          <a:p>
            <a:r>
              <a:rPr lang="en-ES" dirty="0">
                <a:latin typeface="Cambria" panose="02040503050406030204" pitchFamily="18" charset="0"/>
              </a:rPr>
              <a:t>Environmental </a:t>
            </a:r>
          </a:p>
        </p:txBody>
      </p:sp>
    </p:spTree>
    <p:extLst>
      <p:ext uri="{BB962C8B-B14F-4D97-AF65-F5344CB8AC3E}">
        <p14:creationId xmlns:p14="http://schemas.microsoft.com/office/powerpoint/2010/main" val="419254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13</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10" name="Titre 1">
            <a:extLst>
              <a:ext uri="{FF2B5EF4-FFF2-40B4-BE49-F238E27FC236}">
                <a16:creationId xmlns:a16="http://schemas.microsoft.com/office/drawing/2014/main" id="{6A59EA94-B0AC-944A-A437-FDC7337E08E5}"/>
              </a:ext>
            </a:extLst>
          </p:cNvPr>
          <p:cNvSpPr>
            <a:spLocks noGrp="1"/>
          </p:cNvSpPr>
          <p:nvPr>
            <p:ph type="title"/>
          </p:nvPr>
        </p:nvSpPr>
        <p:spPr>
          <a:xfrm>
            <a:off x="838199" y="365125"/>
            <a:ext cx="8638309" cy="1325563"/>
          </a:xfrm>
        </p:spPr>
        <p:txBody>
          <a:bodyPr>
            <a:normAutofit/>
          </a:bodyPr>
          <a:lstStyle/>
          <a:p>
            <a:r>
              <a:rPr lang="en-GB" sz="6000" dirty="0">
                <a:latin typeface="Cambria" panose="02040503050406030204" pitchFamily="18" charset="0"/>
                <a:ea typeface="Cambria" panose="02040503050406030204" pitchFamily="18" charset="0"/>
              </a:rPr>
              <a:t>Problem Formulation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087DF4-9CDC-6016-C84A-9031C41BD8DE}"/>
                  </a:ext>
                </a:extLst>
              </p:cNvPr>
              <p:cNvSpPr txBox="1"/>
              <p:nvPr/>
            </p:nvSpPr>
            <p:spPr>
              <a:xfrm>
                <a:off x="1134093" y="2214748"/>
                <a:ext cx="2675732" cy="365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s-ES" b="0" i="1" smtClean="0">
                                  <a:latin typeface="Cambria Math" panose="02040503050406030204" pitchFamily="18" charset="0"/>
                                </a:rPr>
                                <m:t>𝑥</m:t>
                              </m:r>
                            </m:lim>
                          </m:limLow>
                        </m:fName>
                        <m:e>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1</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2</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 …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𝑁</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e>
                      </m:func>
                    </m:oMath>
                  </m:oMathPara>
                </a14:m>
                <a:endParaRPr lang="en-ES" dirty="0"/>
              </a:p>
            </p:txBody>
          </p:sp>
        </mc:Choice>
        <mc:Fallback xmlns="">
          <p:sp>
            <p:nvSpPr>
              <p:cNvPr id="3" name="TextBox 2">
                <a:extLst>
                  <a:ext uri="{FF2B5EF4-FFF2-40B4-BE49-F238E27FC236}">
                    <a16:creationId xmlns:a16="http://schemas.microsoft.com/office/drawing/2014/main" id="{E2087DF4-9CDC-6016-C84A-9031C41BD8DE}"/>
                  </a:ext>
                </a:extLst>
              </p:cNvPr>
              <p:cNvSpPr txBox="1">
                <a:spLocks noRot="1" noChangeAspect="1" noMove="1" noResize="1" noEditPoints="1" noAdjustHandles="1" noChangeArrowheads="1" noChangeShapeType="1" noTextEdit="1"/>
              </p:cNvSpPr>
              <p:nvPr/>
            </p:nvSpPr>
            <p:spPr>
              <a:xfrm>
                <a:off x="1134093" y="2214748"/>
                <a:ext cx="2675732" cy="365421"/>
              </a:xfrm>
              <a:prstGeom prst="rect">
                <a:avLst/>
              </a:prstGeom>
              <a:blipFill>
                <a:blip r:embed="rId3"/>
                <a:stretch>
                  <a:fillRect l="-1896" t="-6667" r="-2844" b="-6667"/>
                </a:stretch>
              </a:blipFill>
            </p:spPr>
            <p:txBody>
              <a:bodyPr/>
              <a:lstStyle/>
              <a:p>
                <a:r>
                  <a:rPr lang="en-E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4389781-6CED-802C-9B47-6E23379C12A9}"/>
                  </a:ext>
                </a:extLst>
              </p:cNvPr>
              <p:cNvSpPr txBox="1"/>
              <p:nvPr/>
            </p:nvSpPr>
            <p:spPr>
              <a:xfrm>
                <a:off x="1102232" y="2934105"/>
                <a:ext cx="14727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𝑠𝑢𝑏𝑗𝑒𝑐𝑡𝑒𝑑</m:t>
                      </m:r>
                      <m:r>
                        <a:rPr lang="es-ES" b="0" i="1" smtClean="0">
                          <a:latin typeface="Cambria Math" panose="02040503050406030204" pitchFamily="18" charset="0"/>
                        </a:rPr>
                        <m:t> </m:t>
                      </m:r>
                      <m:r>
                        <a:rPr lang="es-ES" b="0" i="1" smtClean="0">
                          <a:latin typeface="Cambria Math" panose="02040503050406030204" pitchFamily="18" charset="0"/>
                        </a:rPr>
                        <m:t>𝑡𝑜</m:t>
                      </m:r>
                      <m:r>
                        <a:rPr lang="es-ES" b="0" i="1" smtClean="0">
                          <a:latin typeface="Cambria Math" panose="02040503050406030204" pitchFamily="18" charset="0"/>
                        </a:rPr>
                        <m:t> :</m:t>
                      </m:r>
                    </m:oMath>
                  </m:oMathPara>
                </a14:m>
                <a:endParaRPr lang="en-ES" dirty="0"/>
              </a:p>
            </p:txBody>
          </p:sp>
        </mc:Choice>
        <mc:Fallback xmlns="">
          <p:sp>
            <p:nvSpPr>
              <p:cNvPr id="6" name="TextBox 5">
                <a:extLst>
                  <a:ext uri="{FF2B5EF4-FFF2-40B4-BE49-F238E27FC236}">
                    <a16:creationId xmlns:a16="http://schemas.microsoft.com/office/drawing/2014/main" id="{54389781-6CED-802C-9B47-6E23379C12A9}"/>
                  </a:ext>
                </a:extLst>
              </p:cNvPr>
              <p:cNvSpPr txBox="1">
                <a:spLocks noRot="1" noChangeAspect="1" noMove="1" noResize="1" noEditPoints="1" noAdjustHandles="1" noChangeArrowheads="1" noChangeShapeType="1" noTextEdit="1"/>
              </p:cNvSpPr>
              <p:nvPr/>
            </p:nvSpPr>
            <p:spPr>
              <a:xfrm>
                <a:off x="1102232" y="2934105"/>
                <a:ext cx="1472711" cy="276999"/>
              </a:xfrm>
              <a:prstGeom prst="rect">
                <a:avLst/>
              </a:prstGeom>
              <a:blipFill>
                <a:blip r:embed="rId4"/>
                <a:stretch>
                  <a:fillRect l="-5394" t="-2174" r="-2075"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56D1329-AB80-9DBD-6CE8-696A0F582524}"/>
                  </a:ext>
                </a:extLst>
              </p:cNvPr>
              <p:cNvSpPr txBox="1"/>
              <p:nvPr/>
            </p:nvSpPr>
            <p:spPr>
              <a:xfrm>
                <a:off x="1134093" y="3429000"/>
                <a:ext cx="2810769" cy="4800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i="1" smtClean="0">
                              <a:latin typeface="Cambria Math" panose="02040503050406030204" pitchFamily="18" charset="0"/>
                            </a:rPr>
                            <m:t>𝑔</m:t>
                          </m:r>
                        </m:e>
                        <m:sub>
                          <m:r>
                            <a:rPr lang="es-ES" b="0" i="1" smtClean="0">
                              <a:latin typeface="Cambria Math" panose="02040503050406030204" pitchFamily="18" charset="0"/>
                            </a:rPr>
                            <m:t>1</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r>
                        <a:rPr lang="es-ES" b="0" i="1" smtClean="0">
                          <a:latin typeface="Cambria Math" panose="02040503050406030204" pitchFamily="18" charset="0"/>
                        </a:rPr>
                        <m:t>𝜎</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𝜎</m:t>
                              </m:r>
                            </m:e>
                            <m:sub>
                              <m:r>
                                <a:rPr lang="es-ES" b="0" i="1" smtClean="0">
                                  <a:latin typeface="Cambria Math" panose="02040503050406030204" pitchFamily="18" charset="0"/>
                                </a:rPr>
                                <m:t>𝑦𝑖𝑒𝑙𝑑</m:t>
                              </m:r>
                            </m:sub>
                          </m:sSub>
                        </m:num>
                        <m:den>
                          <m:r>
                            <a:rPr lang="es-ES" b="0" i="1" smtClean="0">
                              <a:latin typeface="Cambria Math" panose="02040503050406030204" pitchFamily="18" charset="0"/>
                            </a:rPr>
                            <m:t>𝑆𝐹</m:t>
                          </m:r>
                        </m:den>
                      </m:f>
                      <m:r>
                        <a:rPr lang="es-ES" b="0" i="1" smtClean="0">
                          <a:latin typeface="Cambria Math" panose="02040503050406030204" pitchFamily="18" charset="0"/>
                        </a:rPr>
                        <m:t>≤0</m:t>
                      </m:r>
                    </m:oMath>
                  </m:oMathPara>
                </a14:m>
                <a:endParaRPr lang="en-ES" dirty="0"/>
              </a:p>
            </p:txBody>
          </p:sp>
        </mc:Choice>
        <mc:Fallback xmlns="">
          <p:sp>
            <p:nvSpPr>
              <p:cNvPr id="7" name="TextBox 6">
                <a:extLst>
                  <a:ext uri="{FF2B5EF4-FFF2-40B4-BE49-F238E27FC236}">
                    <a16:creationId xmlns:a16="http://schemas.microsoft.com/office/drawing/2014/main" id="{556D1329-AB80-9DBD-6CE8-696A0F582524}"/>
                  </a:ext>
                </a:extLst>
              </p:cNvPr>
              <p:cNvSpPr txBox="1">
                <a:spLocks noRot="1" noChangeAspect="1" noMove="1" noResize="1" noEditPoints="1" noAdjustHandles="1" noChangeArrowheads="1" noChangeShapeType="1" noTextEdit="1"/>
              </p:cNvSpPr>
              <p:nvPr/>
            </p:nvSpPr>
            <p:spPr>
              <a:xfrm>
                <a:off x="1134093" y="3429000"/>
                <a:ext cx="2810769" cy="480068"/>
              </a:xfrm>
              <a:prstGeom prst="rect">
                <a:avLst/>
              </a:prstGeom>
              <a:blipFill>
                <a:blip r:embed="rId5"/>
                <a:stretch>
                  <a:fillRect l="-1802" r="-1351" b="-15789"/>
                </a:stretch>
              </a:blipFill>
            </p:spPr>
            <p:txBody>
              <a:bodyPr/>
              <a:lstStyle/>
              <a:p>
                <a:r>
                  <a:rPr lang="en-E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4ABDB9-BEAE-AFB8-CE00-91B7767E8361}"/>
                  </a:ext>
                </a:extLst>
              </p:cNvPr>
              <p:cNvSpPr txBox="1"/>
              <p:nvPr/>
            </p:nvSpPr>
            <p:spPr>
              <a:xfrm>
                <a:off x="1134093" y="4179981"/>
                <a:ext cx="23879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i="1" smtClean="0">
                              <a:latin typeface="Cambria Math" panose="02040503050406030204" pitchFamily="18" charset="0"/>
                            </a:rPr>
                            <m:t>𝑔</m:t>
                          </m:r>
                        </m:e>
                        <m:sub>
                          <m:r>
                            <a:rPr lang="es-ES" b="0" i="1" smtClean="0">
                              <a:latin typeface="Cambria Math" panose="02040503050406030204" pitchFamily="18" charset="0"/>
                            </a:rPr>
                            <m:t>2</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𝑢</m:t>
                          </m:r>
                        </m:e>
                        <m:sub>
                          <m:r>
                            <a:rPr lang="es-ES" b="0" i="1" smtClean="0">
                              <a:latin typeface="Cambria Math" panose="02040503050406030204" pitchFamily="18" charset="0"/>
                            </a:rPr>
                            <m:t>𝑚𝑎𝑥</m:t>
                          </m:r>
                        </m:sub>
                      </m:sSub>
                      <m:r>
                        <a:rPr lang="es-ES" b="0" i="1" smtClean="0">
                          <a:latin typeface="Cambria Math" panose="02040503050406030204" pitchFamily="18" charset="0"/>
                        </a:rPr>
                        <m:t>−10≤0</m:t>
                      </m:r>
                    </m:oMath>
                  </m:oMathPara>
                </a14:m>
                <a:endParaRPr lang="en-ES" dirty="0"/>
              </a:p>
            </p:txBody>
          </p:sp>
        </mc:Choice>
        <mc:Fallback xmlns="">
          <p:sp>
            <p:nvSpPr>
              <p:cNvPr id="11" name="TextBox 10">
                <a:extLst>
                  <a:ext uri="{FF2B5EF4-FFF2-40B4-BE49-F238E27FC236}">
                    <a16:creationId xmlns:a16="http://schemas.microsoft.com/office/drawing/2014/main" id="{374ABDB9-BEAE-AFB8-CE00-91B7767E8361}"/>
                  </a:ext>
                </a:extLst>
              </p:cNvPr>
              <p:cNvSpPr txBox="1">
                <a:spLocks noRot="1" noChangeAspect="1" noMove="1" noResize="1" noEditPoints="1" noAdjustHandles="1" noChangeArrowheads="1" noChangeShapeType="1" noTextEdit="1"/>
              </p:cNvSpPr>
              <p:nvPr/>
            </p:nvSpPr>
            <p:spPr>
              <a:xfrm>
                <a:off x="1134093" y="4179981"/>
                <a:ext cx="2387961" cy="276999"/>
              </a:xfrm>
              <a:prstGeom prst="rect">
                <a:avLst/>
              </a:prstGeom>
              <a:blipFill>
                <a:blip r:embed="rId6"/>
                <a:stretch>
                  <a:fillRect l="-2041" r="-204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A9A413F-4DFE-184B-9325-B67284AD1ED4}"/>
                  </a:ext>
                </a:extLst>
              </p:cNvPr>
              <p:cNvSpPr txBox="1"/>
              <p:nvPr/>
            </p:nvSpPr>
            <p:spPr>
              <a:xfrm>
                <a:off x="1102231" y="4810916"/>
                <a:ext cx="8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𝑤h𝑒𝑟𝑒</m:t>
                      </m:r>
                      <m:r>
                        <a:rPr lang="es-ES" b="0" i="1" smtClean="0">
                          <a:latin typeface="Cambria Math" panose="02040503050406030204" pitchFamily="18" charset="0"/>
                        </a:rPr>
                        <m:t> : </m:t>
                      </m:r>
                    </m:oMath>
                  </m:oMathPara>
                </a14:m>
                <a:endParaRPr lang="en-ES" dirty="0"/>
              </a:p>
            </p:txBody>
          </p:sp>
        </mc:Choice>
        <mc:Fallback xmlns="">
          <p:sp>
            <p:nvSpPr>
              <p:cNvPr id="12" name="TextBox 11">
                <a:extLst>
                  <a:ext uri="{FF2B5EF4-FFF2-40B4-BE49-F238E27FC236}">
                    <a16:creationId xmlns:a16="http://schemas.microsoft.com/office/drawing/2014/main" id="{4A9A413F-4DFE-184B-9325-B67284AD1ED4}"/>
                  </a:ext>
                </a:extLst>
              </p:cNvPr>
              <p:cNvSpPr txBox="1">
                <a:spLocks noRot="1" noChangeAspect="1" noMove="1" noResize="1" noEditPoints="1" noAdjustHandles="1" noChangeArrowheads="1" noChangeShapeType="1" noTextEdit="1"/>
              </p:cNvSpPr>
              <p:nvPr/>
            </p:nvSpPr>
            <p:spPr>
              <a:xfrm>
                <a:off x="1102231" y="4810916"/>
                <a:ext cx="878702" cy="276999"/>
              </a:xfrm>
              <a:prstGeom prst="rect">
                <a:avLst/>
              </a:prstGeom>
              <a:blipFill>
                <a:blip r:embed="rId7"/>
                <a:stretch>
                  <a:fillRect l="-625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8688A1-56B7-1BD7-6CC4-F6EF44F4328D}"/>
                  </a:ext>
                </a:extLst>
              </p:cNvPr>
              <p:cNvSpPr txBox="1"/>
              <p:nvPr/>
            </p:nvSpPr>
            <p:spPr>
              <a:xfrm>
                <a:off x="1102231" y="5375365"/>
                <a:ext cx="1750351"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𝑔𝑒𝑜𝑚</m:t>
                          </m:r>
                        </m:sub>
                      </m:sSub>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𝑚𝑎𝑡</m:t>
                          </m:r>
                        </m:sub>
                      </m:sSub>
                      <m:r>
                        <a:rPr lang="es-ES" b="0" i="1" smtClean="0">
                          <a:latin typeface="Cambria Math" panose="02040503050406030204" pitchFamily="18" charset="0"/>
                        </a:rPr>
                        <m:t>]</m:t>
                      </m:r>
                    </m:oMath>
                  </m:oMathPara>
                </a14:m>
                <a:endParaRPr lang="en-ES" dirty="0"/>
              </a:p>
            </p:txBody>
          </p:sp>
        </mc:Choice>
        <mc:Fallback xmlns="">
          <p:sp>
            <p:nvSpPr>
              <p:cNvPr id="13" name="TextBox 12">
                <a:extLst>
                  <a:ext uri="{FF2B5EF4-FFF2-40B4-BE49-F238E27FC236}">
                    <a16:creationId xmlns:a16="http://schemas.microsoft.com/office/drawing/2014/main" id="{648688A1-56B7-1BD7-6CC4-F6EF44F4328D}"/>
                  </a:ext>
                </a:extLst>
              </p:cNvPr>
              <p:cNvSpPr txBox="1">
                <a:spLocks noRot="1" noChangeAspect="1" noMove="1" noResize="1" noEditPoints="1" noAdjustHandles="1" noChangeArrowheads="1" noChangeShapeType="1" noTextEdit="1"/>
              </p:cNvSpPr>
              <p:nvPr/>
            </p:nvSpPr>
            <p:spPr>
              <a:xfrm>
                <a:off x="1102231" y="5375365"/>
                <a:ext cx="1750351" cy="299569"/>
              </a:xfrm>
              <a:prstGeom prst="rect">
                <a:avLst/>
              </a:prstGeom>
              <a:blipFill>
                <a:blip r:embed="rId8"/>
                <a:stretch>
                  <a:fillRect l="-1394" t="-2041" r="-4530" b="-28571"/>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1CDA692B-8E4D-DB6C-244E-ADF0B5FB033F}"/>
              </a:ext>
            </a:extLst>
          </p:cNvPr>
          <p:cNvPicPr>
            <a:picLocks noChangeAspect="1"/>
          </p:cNvPicPr>
          <p:nvPr/>
        </p:nvPicPr>
        <p:blipFill rotWithShape="1">
          <a:blip r:embed="rId9"/>
          <a:srcRect b="349"/>
          <a:stretch/>
        </p:blipFill>
        <p:spPr>
          <a:xfrm>
            <a:off x="5157353" y="2234507"/>
            <a:ext cx="6373091" cy="2777312"/>
          </a:xfrm>
          <a:prstGeom prst="rect">
            <a:avLst/>
          </a:prstGeom>
        </p:spPr>
      </p:pic>
      <p:sp>
        <p:nvSpPr>
          <p:cNvPr id="16" name="TextBox 15">
            <a:extLst>
              <a:ext uri="{FF2B5EF4-FFF2-40B4-BE49-F238E27FC236}">
                <a16:creationId xmlns:a16="http://schemas.microsoft.com/office/drawing/2014/main" id="{CDDE26AE-F6B0-AF4E-0430-4AAB5517C598}"/>
              </a:ext>
            </a:extLst>
          </p:cNvPr>
          <p:cNvSpPr txBox="1"/>
          <p:nvPr/>
        </p:nvSpPr>
        <p:spPr>
          <a:xfrm>
            <a:off x="6360718" y="5011819"/>
            <a:ext cx="3966359" cy="307777"/>
          </a:xfrm>
          <a:prstGeom prst="rect">
            <a:avLst/>
          </a:prstGeom>
          <a:noFill/>
        </p:spPr>
        <p:txBody>
          <a:bodyPr wrap="square" rtlCol="0">
            <a:spAutoFit/>
          </a:bodyPr>
          <a:lstStyle/>
          <a:p>
            <a:r>
              <a:rPr lang="es-ES" sz="1400" b="1" dirty="0">
                <a:latin typeface="Cambria" panose="02040503050406030204" pitchFamily="18" charset="0"/>
              </a:rPr>
              <a:t>Table 2</a:t>
            </a:r>
            <a:r>
              <a:rPr lang="en-ES" sz="1400" b="1" dirty="0">
                <a:latin typeface="Cambria" panose="02040503050406030204" pitchFamily="18" charset="0"/>
              </a:rPr>
              <a:t> : </a:t>
            </a:r>
            <a:r>
              <a:rPr lang="en-ES" sz="1400" dirty="0">
                <a:latin typeface="Cambria" panose="02040503050406030204" pitchFamily="18" charset="0"/>
              </a:rPr>
              <a:t>P</a:t>
            </a:r>
            <a:r>
              <a:rPr lang="en-US" sz="1400" dirty="0">
                <a:latin typeface="Cambria" panose="02040503050406030204" pitchFamily="18" charset="0"/>
              </a:rPr>
              <a:t>a</a:t>
            </a:r>
            <a:r>
              <a:rPr lang="en-ES" sz="1400" dirty="0">
                <a:latin typeface="Cambria" panose="02040503050406030204" pitchFamily="18" charset="0"/>
              </a:rPr>
              <a:t>reto Front Optimization Formulation</a:t>
            </a:r>
          </a:p>
        </p:txBody>
      </p:sp>
    </p:spTree>
    <p:extLst>
      <p:ext uri="{BB962C8B-B14F-4D97-AF65-F5344CB8AC3E}">
        <p14:creationId xmlns:p14="http://schemas.microsoft.com/office/powerpoint/2010/main" val="272631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14</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10" name="Titre 1">
            <a:extLst>
              <a:ext uri="{FF2B5EF4-FFF2-40B4-BE49-F238E27FC236}">
                <a16:creationId xmlns:a16="http://schemas.microsoft.com/office/drawing/2014/main" id="{6A59EA94-B0AC-944A-A437-FDC7337E08E5}"/>
              </a:ext>
            </a:extLst>
          </p:cNvPr>
          <p:cNvSpPr>
            <a:spLocks noGrp="1"/>
          </p:cNvSpPr>
          <p:nvPr>
            <p:ph type="title"/>
          </p:nvPr>
        </p:nvSpPr>
        <p:spPr>
          <a:xfrm>
            <a:off x="838199" y="365125"/>
            <a:ext cx="8638309" cy="1325563"/>
          </a:xfrm>
        </p:spPr>
        <p:txBody>
          <a:bodyPr>
            <a:normAutofit/>
          </a:bodyPr>
          <a:lstStyle/>
          <a:p>
            <a:r>
              <a:rPr lang="en-GB" sz="6000" dirty="0">
                <a:latin typeface="Cambria" panose="02040503050406030204" pitchFamily="18" charset="0"/>
                <a:ea typeface="Cambria" panose="02040503050406030204" pitchFamily="18" charset="0"/>
              </a:rPr>
              <a:t>NSGA-2</a:t>
            </a:r>
          </a:p>
        </p:txBody>
      </p:sp>
      <p:pic>
        <p:nvPicPr>
          <p:cNvPr id="14" name="Picture 13">
            <a:extLst>
              <a:ext uri="{FF2B5EF4-FFF2-40B4-BE49-F238E27FC236}">
                <a16:creationId xmlns:a16="http://schemas.microsoft.com/office/drawing/2014/main" id="{DD21C349-8F36-7406-3430-B1088F3E1846}"/>
              </a:ext>
            </a:extLst>
          </p:cNvPr>
          <p:cNvPicPr>
            <a:picLocks noChangeAspect="1"/>
          </p:cNvPicPr>
          <p:nvPr/>
        </p:nvPicPr>
        <p:blipFill>
          <a:blip r:embed="rId3"/>
          <a:stretch>
            <a:fillRect/>
          </a:stretch>
        </p:blipFill>
        <p:spPr>
          <a:xfrm>
            <a:off x="6096000" y="615972"/>
            <a:ext cx="4114800" cy="2334583"/>
          </a:xfrm>
          <a:prstGeom prst="rect">
            <a:avLst/>
          </a:prstGeom>
        </p:spPr>
      </p:pic>
      <p:pic>
        <p:nvPicPr>
          <p:cNvPr id="16" name="Picture 15">
            <a:extLst>
              <a:ext uri="{FF2B5EF4-FFF2-40B4-BE49-F238E27FC236}">
                <a16:creationId xmlns:a16="http://schemas.microsoft.com/office/drawing/2014/main" id="{131C3AEF-9E49-01D3-4177-2EBA5F2E5DCE}"/>
              </a:ext>
            </a:extLst>
          </p:cNvPr>
          <p:cNvPicPr>
            <a:picLocks noChangeAspect="1"/>
          </p:cNvPicPr>
          <p:nvPr/>
        </p:nvPicPr>
        <p:blipFill>
          <a:blip r:embed="rId4"/>
          <a:stretch>
            <a:fillRect/>
          </a:stretch>
        </p:blipFill>
        <p:spPr>
          <a:xfrm>
            <a:off x="6536665" y="2950555"/>
            <a:ext cx="3233469" cy="2483008"/>
          </a:xfrm>
          <a:prstGeom prst="rect">
            <a:avLst/>
          </a:prstGeom>
        </p:spPr>
      </p:pic>
      <p:sp>
        <p:nvSpPr>
          <p:cNvPr id="17" name="TextBox 16">
            <a:extLst>
              <a:ext uri="{FF2B5EF4-FFF2-40B4-BE49-F238E27FC236}">
                <a16:creationId xmlns:a16="http://schemas.microsoft.com/office/drawing/2014/main" id="{A4FB6AC7-E808-9969-887B-13DF07FB5A0A}"/>
              </a:ext>
            </a:extLst>
          </p:cNvPr>
          <p:cNvSpPr txBox="1"/>
          <p:nvPr/>
        </p:nvSpPr>
        <p:spPr>
          <a:xfrm>
            <a:off x="6372593" y="5291678"/>
            <a:ext cx="3966359" cy="307777"/>
          </a:xfrm>
          <a:prstGeom prst="rect">
            <a:avLst/>
          </a:prstGeom>
          <a:noFill/>
        </p:spPr>
        <p:txBody>
          <a:bodyPr wrap="square" rtlCol="0">
            <a:spAutoFit/>
          </a:bodyPr>
          <a:lstStyle/>
          <a:p>
            <a:r>
              <a:rPr lang="es-ES" sz="1400" b="1" dirty="0">
                <a:latin typeface="Cambria" panose="02040503050406030204" pitchFamily="18" charset="0"/>
              </a:rPr>
              <a:t>Fig. 6</a:t>
            </a:r>
            <a:r>
              <a:rPr lang="en-ES" sz="1400" b="1" dirty="0">
                <a:latin typeface="Cambria" panose="02040503050406030204" pitchFamily="18" charset="0"/>
              </a:rPr>
              <a:t>: </a:t>
            </a:r>
            <a:r>
              <a:rPr lang="en-ES" sz="1400" dirty="0">
                <a:latin typeface="Cambria" panose="02040503050406030204" pitchFamily="18" charset="0"/>
              </a:rPr>
              <a:t>P</a:t>
            </a:r>
            <a:r>
              <a:rPr lang="en-US" sz="1400" dirty="0">
                <a:latin typeface="Cambria" panose="02040503050406030204" pitchFamily="18" charset="0"/>
              </a:rPr>
              <a:t>a</a:t>
            </a:r>
            <a:r>
              <a:rPr lang="en-ES" sz="1400" dirty="0">
                <a:latin typeface="Cambria" panose="02040503050406030204" pitchFamily="18" charset="0"/>
              </a:rPr>
              <a:t>reto Front Optimization Formulation [4]</a:t>
            </a:r>
          </a:p>
        </p:txBody>
      </p:sp>
      <p:sp>
        <p:nvSpPr>
          <p:cNvPr id="18" name="Content Placeholder 10">
            <a:extLst>
              <a:ext uri="{FF2B5EF4-FFF2-40B4-BE49-F238E27FC236}">
                <a16:creationId xmlns:a16="http://schemas.microsoft.com/office/drawing/2014/main" id="{A0F58362-4AB4-BD8C-A21C-0CC1CE644E94}"/>
              </a:ext>
            </a:extLst>
          </p:cNvPr>
          <p:cNvSpPr txBox="1">
            <a:spLocks/>
          </p:cNvSpPr>
          <p:nvPr/>
        </p:nvSpPr>
        <p:spPr>
          <a:xfrm>
            <a:off x="648289" y="2128830"/>
            <a:ext cx="5170619" cy="6643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latin typeface="Cambria" panose="02040503050406030204" pitchFamily="18" charset="0"/>
              </a:rPr>
              <a:t>Genetic algorithm for MOO problems by finding Pareto Fronts</a:t>
            </a:r>
          </a:p>
        </p:txBody>
      </p:sp>
      <p:sp>
        <p:nvSpPr>
          <p:cNvPr id="19" name="TextBox 18">
            <a:extLst>
              <a:ext uri="{FF2B5EF4-FFF2-40B4-BE49-F238E27FC236}">
                <a16:creationId xmlns:a16="http://schemas.microsoft.com/office/drawing/2014/main" id="{C29F5872-41B0-DFC5-360F-829A9BEF392B}"/>
              </a:ext>
            </a:extLst>
          </p:cNvPr>
          <p:cNvSpPr txBox="1"/>
          <p:nvPr/>
        </p:nvSpPr>
        <p:spPr>
          <a:xfrm>
            <a:off x="964018" y="3130230"/>
            <a:ext cx="4539162" cy="2123658"/>
          </a:xfrm>
          <a:prstGeom prst="rect">
            <a:avLst/>
          </a:prstGeom>
          <a:noFill/>
        </p:spPr>
        <p:txBody>
          <a:bodyPr wrap="square" rtlCol="0">
            <a:spAutoFit/>
          </a:bodyPr>
          <a:lstStyle/>
          <a:p>
            <a:r>
              <a:rPr lang="en-ES" sz="2200" dirty="0">
                <a:latin typeface="Cambria" panose="02040503050406030204" pitchFamily="18" charset="0"/>
              </a:rPr>
              <a:t>1. Inititalization </a:t>
            </a:r>
          </a:p>
          <a:p>
            <a:r>
              <a:rPr lang="en-ES" sz="2200" dirty="0">
                <a:latin typeface="Cambria" panose="02040503050406030204" pitchFamily="18" charset="0"/>
              </a:rPr>
              <a:t>2. Non-Dominated Sorting</a:t>
            </a:r>
          </a:p>
          <a:p>
            <a:r>
              <a:rPr lang="en-ES" sz="2200" dirty="0">
                <a:latin typeface="Cambria" panose="02040503050406030204" pitchFamily="18" charset="0"/>
              </a:rPr>
              <a:t>3. Crowding Distance Assignment </a:t>
            </a:r>
          </a:p>
          <a:p>
            <a:r>
              <a:rPr lang="en-ES" sz="2200" dirty="0">
                <a:latin typeface="Cambria" panose="02040503050406030204" pitchFamily="18" charset="0"/>
              </a:rPr>
              <a:t>4. Selection</a:t>
            </a:r>
          </a:p>
          <a:p>
            <a:r>
              <a:rPr lang="en-ES" sz="2200" dirty="0">
                <a:latin typeface="Cambria" panose="02040503050406030204" pitchFamily="18" charset="0"/>
              </a:rPr>
              <a:t>5. Crossvover and mutation </a:t>
            </a:r>
          </a:p>
          <a:p>
            <a:r>
              <a:rPr lang="en-ES" sz="2200" dirty="0">
                <a:latin typeface="Cambria" panose="02040503050406030204" pitchFamily="18" charset="0"/>
              </a:rPr>
              <a:t>6. Elitism and Survival</a:t>
            </a:r>
          </a:p>
        </p:txBody>
      </p:sp>
    </p:spTree>
    <p:extLst>
      <p:ext uri="{BB962C8B-B14F-4D97-AF65-F5344CB8AC3E}">
        <p14:creationId xmlns:p14="http://schemas.microsoft.com/office/powerpoint/2010/main" val="128638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15</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10" name="Titre 1">
            <a:extLst>
              <a:ext uri="{FF2B5EF4-FFF2-40B4-BE49-F238E27FC236}">
                <a16:creationId xmlns:a16="http://schemas.microsoft.com/office/drawing/2014/main" id="{6A59EA94-B0AC-944A-A437-FDC7337E08E5}"/>
              </a:ext>
            </a:extLst>
          </p:cNvPr>
          <p:cNvSpPr>
            <a:spLocks noGrp="1"/>
          </p:cNvSpPr>
          <p:nvPr>
            <p:ph type="title"/>
          </p:nvPr>
        </p:nvSpPr>
        <p:spPr>
          <a:xfrm>
            <a:off x="1158833" y="2766218"/>
            <a:ext cx="3200401" cy="1325563"/>
          </a:xfrm>
        </p:spPr>
        <p:txBody>
          <a:bodyPr>
            <a:normAutofit/>
          </a:bodyPr>
          <a:lstStyle/>
          <a:p>
            <a:r>
              <a:rPr lang="en-GB" sz="6000" dirty="0">
                <a:latin typeface="Cambria" panose="02040503050406030204" pitchFamily="18" charset="0"/>
                <a:ea typeface="Cambria" panose="02040503050406030204" pitchFamily="18" charset="0"/>
              </a:rPr>
              <a:t>RESULTS</a:t>
            </a:r>
          </a:p>
        </p:txBody>
      </p:sp>
      <p:pic>
        <p:nvPicPr>
          <p:cNvPr id="2" name="Picture 1">
            <a:extLst>
              <a:ext uri="{FF2B5EF4-FFF2-40B4-BE49-F238E27FC236}">
                <a16:creationId xmlns:a16="http://schemas.microsoft.com/office/drawing/2014/main" id="{D3C5DAD3-3A8E-1E5E-4252-C18576D2361F}"/>
              </a:ext>
            </a:extLst>
          </p:cNvPr>
          <p:cNvPicPr>
            <a:picLocks noChangeAspect="1"/>
          </p:cNvPicPr>
          <p:nvPr/>
        </p:nvPicPr>
        <p:blipFill rotWithShape="1">
          <a:blip r:embed="rId4"/>
          <a:srcRect l="21206" t="7944" r="9694" b="11257"/>
          <a:stretch/>
        </p:blipFill>
        <p:spPr>
          <a:xfrm>
            <a:off x="5852919" y="1020701"/>
            <a:ext cx="5180248" cy="4845711"/>
          </a:xfrm>
          <a:prstGeom prst="rect">
            <a:avLst/>
          </a:prstGeom>
        </p:spPr>
      </p:pic>
      <p:sp>
        <p:nvSpPr>
          <p:cNvPr id="7" name="TextBox 6">
            <a:extLst>
              <a:ext uri="{FF2B5EF4-FFF2-40B4-BE49-F238E27FC236}">
                <a16:creationId xmlns:a16="http://schemas.microsoft.com/office/drawing/2014/main" id="{A85E1BA3-B606-625F-FCA3-3BD9716C8FAC}"/>
              </a:ext>
            </a:extLst>
          </p:cNvPr>
          <p:cNvSpPr txBox="1"/>
          <p:nvPr/>
        </p:nvSpPr>
        <p:spPr>
          <a:xfrm>
            <a:off x="6857530" y="5837299"/>
            <a:ext cx="3171026" cy="307777"/>
          </a:xfrm>
          <a:prstGeom prst="rect">
            <a:avLst/>
          </a:prstGeom>
          <a:noFill/>
        </p:spPr>
        <p:txBody>
          <a:bodyPr wrap="square" rtlCol="0">
            <a:spAutoFit/>
          </a:bodyPr>
          <a:lstStyle/>
          <a:p>
            <a:r>
              <a:rPr lang="en-AU" sz="1400" b="1">
                <a:latin typeface="Cambria" panose="02040503050406030204" pitchFamily="18" charset="0"/>
              </a:rPr>
              <a:t>Fig. 7: </a:t>
            </a:r>
            <a:r>
              <a:rPr lang="en-AU" sz="1400">
                <a:latin typeface="Cambria" panose="02040503050406030204" pitchFamily="18" charset="0"/>
              </a:rPr>
              <a:t>3D plot of the baseline results</a:t>
            </a:r>
          </a:p>
        </p:txBody>
      </p:sp>
    </p:spTree>
    <p:extLst>
      <p:ext uri="{BB962C8B-B14F-4D97-AF65-F5344CB8AC3E}">
        <p14:creationId xmlns:p14="http://schemas.microsoft.com/office/powerpoint/2010/main" val="537084850"/>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8153-31E1-3348-0F05-CFE19F9C00F3}"/>
              </a:ext>
            </a:extLst>
          </p:cNvPr>
          <p:cNvSpPr>
            <a:spLocks noGrp="1"/>
          </p:cNvSpPr>
          <p:nvPr>
            <p:ph type="title"/>
          </p:nvPr>
        </p:nvSpPr>
        <p:spPr/>
        <p:txBody>
          <a:bodyPr>
            <a:normAutofit/>
          </a:bodyPr>
          <a:lstStyle/>
          <a:p>
            <a:r>
              <a:rPr lang="en-GB" dirty="0">
                <a:latin typeface="Cambria" panose="02040503050406030204" pitchFamily="18" charset="0"/>
                <a:ea typeface="Cambria" panose="02040503050406030204" pitchFamily="18" charset="0"/>
              </a:rPr>
              <a:t>Stress and Displacements</a:t>
            </a:r>
            <a:endParaRPr lang="en-ES" dirty="0"/>
          </a:p>
        </p:txBody>
      </p:sp>
      <p:sp>
        <p:nvSpPr>
          <p:cNvPr id="4" name="Slide Number Placeholder 3">
            <a:extLst>
              <a:ext uri="{FF2B5EF4-FFF2-40B4-BE49-F238E27FC236}">
                <a16:creationId xmlns:a16="http://schemas.microsoft.com/office/drawing/2014/main" id="{F9D27985-1308-C4C0-4840-78A54F78324A}"/>
              </a:ext>
            </a:extLst>
          </p:cNvPr>
          <p:cNvSpPr>
            <a:spLocks noGrp="1"/>
          </p:cNvSpPr>
          <p:nvPr>
            <p:ph type="sldNum" sz="quarter" idx="12"/>
          </p:nvPr>
        </p:nvSpPr>
        <p:spPr/>
        <p:txBody>
          <a:bodyPr/>
          <a:lstStyle/>
          <a:p>
            <a:fld id="{F073B986-019A-BA4C-B249-D686D61BBB23}" type="slidenum">
              <a:rPr lang="en-ES" smtClean="0"/>
              <a:pPr/>
              <a:t>16</a:t>
            </a:fld>
            <a:endParaRPr lang="en-ES"/>
          </a:p>
        </p:txBody>
      </p:sp>
      <p:sp>
        <p:nvSpPr>
          <p:cNvPr id="5" name="Footer Placeholder 4">
            <a:extLst>
              <a:ext uri="{FF2B5EF4-FFF2-40B4-BE49-F238E27FC236}">
                <a16:creationId xmlns:a16="http://schemas.microsoft.com/office/drawing/2014/main" id="{D5431571-1DB1-85BB-8FEF-041D45E1A3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pic>
        <p:nvPicPr>
          <p:cNvPr id="6" name="Imagen 6" descr="Gráfico, Gráfico de superficie&#10;&#10;Descripción generada automáticamente">
            <a:extLst>
              <a:ext uri="{FF2B5EF4-FFF2-40B4-BE49-F238E27FC236}">
                <a16:creationId xmlns:a16="http://schemas.microsoft.com/office/drawing/2014/main" id="{79322B13-C872-6DA4-14EB-E439AC58E612}"/>
              </a:ext>
            </a:extLst>
          </p:cNvPr>
          <p:cNvPicPr>
            <a:picLocks noChangeAspect="1"/>
          </p:cNvPicPr>
          <p:nvPr/>
        </p:nvPicPr>
        <p:blipFill rotWithShape="1">
          <a:blip r:embed="rId2"/>
          <a:srcRect r="15999"/>
          <a:stretch/>
        </p:blipFill>
        <p:spPr>
          <a:xfrm>
            <a:off x="705712" y="1920742"/>
            <a:ext cx="5205968" cy="3064015"/>
          </a:xfrm>
          <a:prstGeom prst="rect">
            <a:avLst/>
          </a:prstGeom>
        </p:spPr>
      </p:pic>
      <p:pic>
        <p:nvPicPr>
          <p:cNvPr id="7" name="Imagen 11" descr="Gráfico, Gráfico de superficie&#10;&#10;Descripción generada automáticamente">
            <a:extLst>
              <a:ext uri="{FF2B5EF4-FFF2-40B4-BE49-F238E27FC236}">
                <a16:creationId xmlns:a16="http://schemas.microsoft.com/office/drawing/2014/main" id="{5CFB8460-4798-2CA5-CE72-D1E9B41E0844}"/>
              </a:ext>
            </a:extLst>
          </p:cNvPr>
          <p:cNvPicPr>
            <a:picLocks noChangeAspect="1"/>
          </p:cNvPicPr>
          <p:nvPr/>
        </p:nvPicPr>
        <p:blipFill rotWithShape="1">
          <a:blip r:embed="rId3"/>
          <a:srcRect r="17278"/>
          <a:stretch/>
        </p:blipFill>
        <p:spPr>
          <a:xfrm>
            <a:off x="6280322" y="1920742"/>
            <a:ext cx="5105023" cy="3064015"/>
          </a:xfrm>
          <a:prstGeom prst="rect">
            <a:avLst/>
          </a:prstGeom>
        </p:spPr>
      </p:pic>
      <p:sp>
        <p:nvSpPr>
          <p:cNvPr id="8" name="TextBox 1">
            <a:extLst>
              <a:ext uri="{FF2B5EF4-FFF2-40B4-BE49-F238E27FC236}">
                <a16:creationId xmlns:a16="http://schemas.microsoft.com/office/drawing/2014/main" id="{474E6E73-9CD4-6FA7-F76C-3CB7D1F2948A}"/>
              </a:ext>
            </a:extLst>
          </p:cNvPr>
          <p:cNvSpPr txBox="1"/>
          <p:nvPr/>
        </p:nvSpPr>
        <p:spPr>
          <a:xfrm>
            <a:off x="1449004" y="5191061"/>
            <a:ext cx="3719384" cy="307777"/>
          </a:xfrm>
          <a:prstGeom prst="rect">
            <a:avLst/>
          </a:prstGeom>
          <a:noFill/>
        </p:spPr>
        <p:txBody>
          <a:bodyPr wrap="square" rtlCol="0">
            <a:spAutoFit/>
          </a:bodyPr>
          <a:lstStyle/>
          <a:p>
            <a:r>
              <a:rPr lang="en-AU" sz="1400" b="1" dirty="0">
                <a:latin typeface="Cambria" panose="02040503050406030204" pitchFamily="18" charset="0"/>
              </a:rPr>
              <a:t>Fig 8 : </a:t>
            </a:r>
            <a:r>
              <a:rPr lang="en-AU" sz="1400" dirty="0">
                <a:latin typeface="Cambria" panose="02040503050406030204" pitchFamily="18" charset="0"/>
              </a:rPr>
              <a:t>Displacements for Bracket #135</a:t>
            </a:r>
          </a:p>
        </p:txBody>
      </p:sp>
      <p:sp>
        <p:nvSpPr>
          <p:cNvPr id="9" name="TextBox 1">
            <a:extLst>
              <a:ext uri="{FF2B5EF4-FFF2-40B4-BE49-F238E27FC236}">
                <a16:creationId xmlns:a16="http://schemas.microsoft.com/office/drawing/2014/main" id="{39C9761B-7C81-9B58-867D-7A5DFD8EA2E0}"/>
              </a:ext>
            </a:extLst>
          </p:cNvPr>
          <p:cNvSpPr txBox="1"/>
          <p:nvPr/>
        </p:nvSpPr>
        <p:spPr>
          <a:xfrm>
            <a:off x="6973141" y="5191060"/>
            <a:ext cx="3719384" cy="307777"/>
          </a:xfrm>
          <a:prstGeom prst="rect">
            <a:avLst/>
          </a:prstGeom>
          <a:noFill/>
        </p:spPr>
        <p:txBody>
          <a:bodyPr wrap="square" rtlCol="0">
            <a:spAutoFit/>
          </a:bodyPr>
          <a:lstStyle/>
          <a:p>
            <a:r>
              <a:rPr lang="en-AU" sz="1400" b="1" dirty="0">
                <a:latin typeface="Cambria" panose="02040503050406030204" pitchFamily="18" charset="0"/>
              </a:rPr>
              <a:t>Fig 9 : </a:t>
            </a:r>
            <a:r>
              <a:rPr lang="en-AU" sz="1400" dirty="0">
                <a:latin typeface="Cambria" panose="02040503050406030204" pitchFamily="18" charset="0"/>
              </a:rPr>
              <a:t>Displacements for Bracket #95</a:t>
            </a:r>
          </a:p>
        </p:txBody>
      </p:sp>
    </p:spTree>
    <p:extLst>
      <p:ext uri="{BB962C8B-B14F-4D97-AF65-F5344CB8AC3E}">
        <p14:creationId xmlns:p14="http://schemas.microsoft.com/office/powerpoint/2010/main" val="392536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17</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pic>
        <p:nvPicPr>
          <p:cNvPr id="9" name="Imagen 8" descr="Imagen que contiene Interfaz de usuario gráfica&#10;&#10;Descripción generada automáticamente">
            <a:extLst>
              <a:ext uri="{FF2B5EF4-FFF2-40B4-BE49-F238E27FC236}">
                <a16:creationId xmlns:a16="http://schemas.microsoft.com/office/drawing/2014/main" id="{CDD2688C-9636-8FA2-44DA-7F758690E1B3}"/>
              </a:ext>
            </a:extLst>
          </p:cNvPr>
          <p:cNvPicPr>
            <a:picLocks noChangeAspect="1"/>
          </p:cNvPicPr>
          <p:nvPr/>
        </p:nvPicPr>
        <p:blipFill>
          <a:blip r:embed="rId3"/>
          <a:stretch>
            <a:fillRect/>
          </a:stretch>
        </p:blipFill>
        <p:spPr>
          <a:xfrm>
            <a:off x="946947" y="1180249"/>
            <a:ext cx="4376352" cy="2182055"/>
          </a:xfrm>
          <a:prstGeom prst="rect">
            <a:avLst/>
          </a:prstGeom>
        </p:spPr>
      </p:pic>
      <p:pic>
        <p:nvPicPr>
          <p:cNvPr id="12" name="Imagen 11" descr="Imagen que contiene Diagrama&#10;&#10;Descripción generada automáticamente">
            <a:extLst>
              <a:ext uri="{FF2B5EF4-FFF2-40B4-BE49-F238E27FC236}">
                <a16:creationId xmlns:a16="http://schemas.microsoft.com/office/drawing/2014/main" id="{EA472F61-FD3E-1921-CA6D-14E20D8877A4}"/>
              </a:ext>
            </a:extLst>
          </p:cNvPr>
          <p:cNvPicPr>
            <a:picLocks noChangeAspect="1"/>
          </p:cNvPicPr>
          <p:nvPr/>
        </p:nvPicPr>
        <p:blipFill>
          <a:blip r:embed="rId4"/>
          <a:stretch>
            <a:fillRect/>
          </a:stretch>
        </p:blipFill>
        <p:spPr>
          <a:xfrm>
            <a:off x="946947" y="3422243"/>
            <a:ext cx="4394908" cy="2174356"/>
          </a:xfrm>
          <a:prstGeom prst="rect">
            <a:avLst/>
          </a:prstGeom>
        </p:spPr>
      </p:pic>
      <p:pic>
        <p:nvPicPr>
          <p:cNvPr id="14" name="Imagen 13" descr="Gráfico&#10;&#10;Descripción generada automáticamente con confianza media">
            <a:extLst>
              <a:ext uri="{FF2B5EF4-FFF2-40B4-BE49-F238E27FC236}">
                <a16:creationId xmlns:a16="http://schemas.microsoft.com/office/drawing/2014/main" id="{4E757456-E71C-F50B-15BD-20EECE0B7CDE}"/>
              </a:ext>
            </a:extLst>
          </p:cNvPr>
          <p:cNvPicPr>
            <a:picLocks noChangeAspect="1"/>
          </p:cNvPicPr>
          <p:nvPr/>
        </p:nvPicPr>
        <p:blipFill>
          <a:blip r:embed="rId5"/>
          <a:stretch>
            <a:fillRect/>
          </a:stretch>
        </p:blipFill>
        <p:spPr>
          <a:xfrm>
            <a:off x="6868703" y="1180249"/>
            <a:ext cx="4376352" cy="2174356"/>
          </a:xfrm>
          <a:prstGeom prst="rect">
            <a:avLst/>
          </a:prstGeom>
        </p:spPr>
      </p:pic>
      <p:pic>
        <p:nvPicPr>
          <p:cNvPr id="16" name="Imagen 15" descr="Diagrama&#10;&#10;Descripción generada automáticamente con confianza media">
            <a:extLst>
              <a:ext uri="{FF2B5EF4-FFF2-40B4-BE49-F238E27FC236}">
                <a16:creationId xmlns:a16="http://schemas.microsoft.com/office/drawing/2014/main" id="{176B87BC-9DF2-8FD3-4450-800EC931FC26}"/>
              </a:ext>
            </a:extLst>
          </p:cNvPr>
          <p:cNvPicPr>
            <a:picLocks noChangeAspect="1"/>
          </p:cNvPicPr>
          <p:nvPr/>
        </p:nvPicPr>
        <p:blipFill>
          <a:blip r:embed="rId6"/>
          <a:stretch>
            <a:fillRect/>
          </a:stretch>
        </p:blipFill>
        <p:spPr>
          <a:xfrm>
            <a:off x="6868703" y="3422243"/>
            <a:ext cx="4367089" cy="2174357"/>
          </a:xfrm>
          <a:prstGeom prst="rect">
            <a:avLst/>
          </a:prstGeom>
        </p:spPr>
      </p:pic>
      <p:sp>
        <p:nvSpPr>
          <p:cNvPr id="17" name="TextBox 1">
            <a:extLst>
              <a:ext uri="{FF2B5EF4-FFF2-40B4-BE49-F238E27FC236}">
                <a16:creationId xmlns:a16="http://schemas.microsoft.com/office/drawing/2014/main" id="{EC1E10CA-611C-98C6-1AE5-1398AF09D611}"/>
              </a:ext>
            </a:extLst>
          </p:cNvPr>
          <p:cNvSpPr txBox="1"/>
          <p:nvPr/>
        </p:nvSpPr>
        <p:spPr>
          <a:xfrm>
            <a:off x="1831183" y="5609046"/>
            <a:ext cx="2626435" cy="307777"/>
          </a:xfrm>
          <a:prstGeom prst="rect">
            <a:avLst/>
          </a:prstGeom>
          <a:noFill/>
        </p:spPr>
        <p:txBody>
          <a:bodyPr wrap="square" rtlCol="0">
            <a:spAutoFit/>
          </a:bodyPr>
          <a:lstStyle/>
          <a:p>
            <a:r>
              <a:rPr lang="en-ES" sz="1400" b="1" dirty="0">
                <a:latin typeface="Cambria" panose="02040503050406030204" pitchFamily="18" charset="0"/>
              </a:rPr>
              <a:t>Fig </a:t>
            </a:r>
            <a:r>
              <a:rPr lang="es-ES" sz="1400" b="1" dirty="0">
                <a:latin typeface="Cambria" panose="02040503050406030204" pitchFamily="18" charset="0"/>
              </a:rPr>
              <a:t>10</a:t>
            </a:r>
            <a:r>
              <a:rPr lang="en-ES" sz="1400" b="1" dirty="0">
                <a:latin typeface="Cambria" panose="02040503050406030204" pitchFamily="18" charset="0"/>
              </a:rPr>
              <a:t> : </a:t>
            </a:r>
            <a:r>
              <a:rPr lang="es-ES" sz="1400" dirty="0">
                <a:latin typeface="Cambria" panose="02040503050406030204" pitchFamily="18" charset="0"/>
              </a:rPr>
              <a:t>Stress </a:t>
            </a:r>
            <a:r>
              <a:rPr lang="es-ES" sz="1400" dirty="0" err="1">
                <a:latin typeface="Cambria" panose="02040503050406030204" pitchFamily="18" charset="0"/>
              </a:rPr>
              <a:t>for</a:t>
            </a:r>
            <a:r>
              <a:rPr lang="es-ES" sz="1400" dirty="0">
                <a:latin typeface="Cambria" panose="02040503050406030204" pitchFamily="18" charset="0"/>
              </a:rPr>
              <a:t> </a:t>
            </a:r>
            <a:r>
              <a:rPr lang="es-ES" sz="1400" dirty="0" err="1">
                <a:latin typeface="Cambria" panose="02040503050406030204" pitchFamily="18" charset="0"/>
              </a:rPr>
              <a:t>Bracket</a:t>
            </a:r>
            <a:r>
              <a:rPr lang="es-ES" sz="1400" dirty="0">
                <a:latin typeface="Cambria" panose="02040503050406030204" pitchFamily="18" charset="0"/>
              </a:rPr>
              <a:t> #135</a:t>
            </a:r>
            <a:endParaRPr lang="en-ES" sz="1400" dirty="0">
              <a:latin typeface="Cambria" panose="02040503050406030204" pitchFamily="18" charset="0"/>
            </a:endParaRPr>
          </a:p>
        </p:txBody>
      </p:sp>
      <p:sp>
        <p:nvSpPr>
          <p:cNvPr id="18" name="TextBox 1">
            <a:extLst>
              <a:ext uri="{FF2B5EF4-FFF2-40B4-BE49-F238E27FC236}">
                <a16:creationId xmlns:a16="http://schemas.microsoft.com/office/drawing/2014/main" id="{CC326D25-5065-E716-838A-EB3939AC34DD}"/>
              </a:ext>
            </a:extLst>
          </p:cNvPr>
          <p:cNvSpPr txBox="1"/>
          <p:nvPr/>
        </p:nvSpPr>
        <p:spPr>
          <a:xfrm>
            <a:off x="7739029" y="5609047"/>
            <a:ext cx="2626435" cy="307777"/>
          </a:xfrm>
          <a:prstGeom prst="rect">
            <a:avLst/>
          </a:prstGeom>
          <a:noFill/>
        </p:spPr>
        <p:txBody>
          <a:bodyPr wrap="square" rtlCol="0">
            <a:spAutoFit/>
          </a:bodyPr>
          <a:lstStyle/>
          <a:p>
            <a:r>
              <a:rPr lang="en-ES" sz="1400" b="1" dirty="0">
                <a:latin typeface="Cambria" panose="02040503050406030204" pitchFamily="18" charset="0"/>
              </a:rPr>
              <a:t>Fig </a:t>
            </a:r>
            <a:r>
              <a:rPr lang="es-ES" sz="1400" b="1" dirty="0">
                <a:latin typeface="Cambria" panose="02040503050406030204" pitchFamily="18" charset="0"/>
              </a:rPr>
              <a:t>11</a:t>
            </a:r>
            <a:r>
              <a:rPr lang="en-ES" sz="1400" b="1" dirty="0">
                <a:latin typeface="Cambria" panose="02040503050406030204" pitchFamily="18" charset="0"/>
              </a:rPr>
              <a:t> : </a:t>
            </a:r>
            <a:r>
              <a:rPr lang="es-ES" sz="1400" dirty="0">
                <a:latin typeface="Cambria" panose="02040503050406030204" pitchFamily="18" charset="0"/>
              </a:rPr>
              <a:t>Stress </a:t>
            </a:r>
            <a:r>
              <a:rPr lang="es-ES" sz="1400" dirty="0" err="1">
                <a:latin typeface="Cambria" panose="02040503050406030204" pitchFamily="18" charset="0"/>
              </a:rPr>
              <a:t>for</a:t>
            </a:r>
            <a:r>
              <a:rPr lang="es-ES" sz="1400" dirty="0">
                <a:latin typeface="Cambria" panose="02040503050406030204" pitchFamily="18" charset="0"/>
              </a:rPr>
              <a:t> </a:t>
            </a:r>
            <a:r>
              <a:rPr lang="es-ES" sz="1400" dirty="0" err="1">
                <a:latin typeface="Cambria" panose="02040503050406030204" pitchFamily="18" charset="0"/>
              </a:rPr>
              <a:t>Bracket</a:t>
            </a:r>
            <a:r>
              <a:rPr lang="es-ES" sz="1400" dirty="0">
                <a:latin typeface="Cambria" panose="02040503050406030204" pitchFamily="18" charset="0"/>
              </a:rPr>
              <a:t> #95</a:t>
            </a:r>
            <a:endParaRPr lang="en-ES" sz="1400" dirty="0">
              <a:latin typeface="Cambria" panose="02040503050406030204" pitchFamily="18" charset="0"/>
            </a:endParaRPr>
          </a:p>
        </p:txBody>
      </p:sp>
    </p:spTree>
    <p:extLst>
      <p:ext uri="{BB962C8B-B14F-4D97-AF65-F5344CB8AC3E}">
        <p14:creationId xmlns:p14="http://schemas.microsoft.com/office/powerpoint/2010/main" val="3474499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10EC72C-6FE1-F7CE-39A1-CB209929B92D}"/>
              </a:ext>
            </a:extLst>
          </p:cNvPr>
          <p:cNvPicPr>
            <a:picLocks noChangeAspect="1"/>
          </p:cNvPicPr>
          <p:nvPr/>
        </p:nvPicPr>
        <p:blipFill>
          <a:blip r:embed="rId3"/>
          <a:stretch>
            <a:fillRect/>
          </a:stretch>
        </p:blipFill>
        <p:spPr>
          <a:xfrm>
            <a:off x="6448301" y="2318734"/>
            <a:ext cx="5722726" cy="2861363"/>
          </a:xfrm>
          <a:prstGeom prst="rect">
            <a:avLst/>
          </a:prstGeom>
        </p:spPr>
      </p:pic>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18</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10" name="Titre 1">
            <a:extLst>
              <a:ext uri="{FF2B5EF4-FFF2-40B4-BE49-F238E27FC236}">
                <a16:creationId xmlns:a16="http://schemas.microsoft.com/office/drawing/2014/main" id="{6A59EA94-B0AC-944A-A437-FDC7337E08E5}"/>
              </a:ext>
            </a:extLst>
          </p:cNvPr>
          <p:cNvSpPr>
            <a:spLocks noGrp="1"/>
          </p:cNvSpPr>
          <p:nvPr>
            <p:ph type="title"/>
          </p:nvPr>
        </p:nvSpPr>
        <p:spPr>
          <a:xfrm>
            <a:off x="838199" y="365125"/>
            <a:ext cx="8638309" cy="1325563"/>
          </a:xfrm>
        </p:spPr>
        <p:txBody>
          <a:bodyPr>
            <a:normAutofit/>
          </a:bodyPr>
          <a:lstStyle/>
          <a:p>
            <a:r>
              <a:rPr lang="en-GB" dirty="0">
                <a:latin typeface="Cambria" panose="02040503050406030204" pitchFamily="18" charset="0"/>
                <a:ea typeface="Cambria" panose="02040503050406030204" pitchFamily="18" charset="0"/>
              </a:rPr>
              <a:t>Data Exploration</a:t>
            </a:r>
          </a:p>
        </p:txBody>
      </p:sp>
      <p:cxnSp>
        <p:nvCxnSpPr>
          <p:cNvPr id="14" name="Straight Connector 13">
            <a:extLst>
              <a:ext uri="{FF2B5EF4-FFF2-40B4-BE49-F238E27FC236}">
                <a16:creationId xmlns:a16="http://schemas.microsoft.com/office/drawing/2014/main" id="{BADE4D88-BF05-2AF6-271C-2A811980DAB2}"/>
              </a:ext>
            </a:extLst>
          </p:cNvPr>
          <p:cNvCxnSpPr/>
          <p:nvPr/>
        </p:nvCxnSpPr>
        <p:spPr>
          <a:xfrm>
            <a:off x="624443" y="3928232"/>
            <a:ext cx="5257801" cy="0"/>
          </a:xfrm>
          <a:prstGeom prst="line">
            <a:avLst/>
          </a:prstGeom>
          <a:ln w="28575">
            <a:solidFill>
              <a:srgbClr val="B4C7E7"/>
            </a:solidFill>
          </a:ln>
        </p:spPr>
        <p:style>
          <a:lnRef idx="1">
            <a:schemeClr val="accent1"/>
          </a:lnRef>
          <a:fillRef idx="0">
            <a:schemeClr val="accent1"/>
          </a:fillRef>
          <a:effectRef idx="0">
            <a:schemeClr val="accent1"/>
          </a:effectRef>
          <a:fontRef idx="minor">
            <a:schemeClr val="tx1"/>
          </a:fontRef>
        </p:style>
      </p:cxnSp>
      <p:pic>
        <p:nvPicPr>
          <p:cNvPr id="16" name="Graphic 15" descr="Open hand with plant">
            <a:extLst>
              <a:ext uri="{FF2B5EF4-FFF2-40B4-BE49-F238E27FC236}">
                <a16:creationId xmlns:a16="http://schemas.microsoft.com/office/drawing/2014/main" id="{FAC17D52-BA23-3435-E06E-BED7969EAC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4443" y="4047751"/>
            <a:ext cx="466096" cy="466096"/>
          </a:xfrm>
          <a:prstGeom prst="rect">
            <a:avLst/>
          </a:prstGeom>
        </p:spPr>
      </p:pic>
      <p:pic>
        <p:nvPicPr>
          <p:cNvPr id="18" name="Graphic 17" descr="Tools">
            <a:extLst>
              <a:ext uri="{FF2B5EF4-FFF2-40B4-BE49-F238E27FC236}">
                <a16:creationId xmlns:a16="http://schemas.microsoft.com/office/drawing/2014/main" id="{B70D6E6C-7CE8-15D0-505C-E1F0CF1268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7291" y="1695316"/>
            <a:ext cx="457200" cy="457200"/>
          </a:xfrm>
          <a:prstGeom prst="rect">
            <a:avLst/>
          </a:prstGeom>
        </p:spPr>
      </p:pic>
      <p:sp>
        <p:nvSpPr>
          <p:cNvPr id="19" name="Content Placeholder 10">
            <a:extLst>
              <a:ext uri="{FF2B5EF4-FFF2-40B4-BE49-F238E27FC236}">
                <a16:creationId xmlns:a16="http://schemas.microsoft.com/office/drawing/2014/main" id="{A406785F-BB51-4192-CB65-00F92943AEB3}"/>
              </a:ext>
            </a:extLst>
          </p:cNvPr>
          <p:cNvSpPr txBox="1">
            <a:spLocks/>
          </p:cNvSpPr>
          <p:nvPr/>
        </p:nvSpPr>
        <p:spPr>
          <a:xfrm>
            <a:off x="711625" y="2318735"/>
            <a:ext cx="6049886" cy="17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latin typeface="Cambria" panose="02040503050406030204" pitchFamily="18" charset="0"/>
              </a:rPr>
              <a:t>BeCU C17000 and AISI 304 higher masses </a:t>
            </a:r>
          </a:p>
          <a:p>
            <a:r>
              <a:rPr lang="en-GB" sz="2400" dirty="0">
                <a:latin typeface="Cambria" panose="02040503050406030204" pitchFamily="18" charset="0"/>
              </a:rPr>
              <a:t>Aluminium shows higher displacements</a:t>
            </a:r>
          </a:p>
          <a:p>
            <a:r>
              <a:rPr lang="en-GB" sz="2400" dirty="0">
                <a:latin typeface="Cambria" panose="02040503050406030204" pitchFamily="18" charset="0"/>
              </a:rPr>
              <a:t>No differences in stress results</a:t>
            </a:r>
          </a:p>
        </p:txBody>
      </p:sp>
      <p:sp>
        <p:nvSpPr>
          <p:cNvPr id="22" name="Content Placeholder 10">
            <a:extLst>
              <a:ext uri="{FF2B5EF4-FFF2-40B4-BE49-F238E27FC236}">
                <a16:creationId xmlns:a16="http://schemas.microsoft.com/office/drawing/2014/main" id="{E7818E9B-0BB0-F04A-57E4-A33718355E3C}"/>
              </a:ext>
            </a:extLst>
          </p:cNvPr>
          <p:cNvSpPr txBox="1">
            <a:spLocks/>
          </p:cNvSpPr>
          <p:nvPr/>
        </p:nvSpPr>
        <p:spPr>
          <a:xfrm>
            <a:off x="857491" y="4563961"/>
            <a:ext cx="6049886" cy="17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latin typeface="Cambria" panose="02040503050406030204" pitchFamily="18" charset="0"/>
              </a:rPr>
              <a:t>Density and specific emissions of Al-2024 reduces significantly vs Ti-6Al-4V</a:t>
            </a:r>
          </a:p>
          <a:p>
            <a:r>
              <a:rPr lang="en-GB" sz="2400" dirty="0">
                <a:latin typeface="Cambria" panose="02040503050406030204" pitchFamily="18" charset="0"/>
              </a:rPr>
              <a:t>Alternatives use more water but less energy</a:t>
            </a:r>
          </a:p>
          <a:p>
            <a:endParaRPr lang="en-GB" sz="2400" dirty="0">
              <a:latin typeface="Cambria" panose="02040503050406030204" pitchFamily="18" charset="0"/>
            </a:endParaRPr>
          </a:p>
        </p:txBody>
      </p:sp>
      <p:sp>
        <p:nvSpPr>
          <p:cNvPr id="23" name="TextBox 1">
            <a:extLst>
              <a:ext uri="{FF2B5EF4-FFF2-40B4-BE49-F238E27FC236}">
                <a16:creationId xmlns:a16="http://schemas.microsoft.com/office/drawing/2014/main" id="{6909A415-60BC-6800-1C65-94E050A7FCA4}"/>
              </a:ext>
            </a:extLst>
          </p:cNvPr>
          <p:cNvSpPr txBox="1"/>
          <p:nvPr/>
        </p:nvSpPr>
        <p:spPr>
          <a:xfrm>
            <a:off x="7944806" y="5145405"/>
            <a:ext cx="3719384" cy="307777"/>
          </a:xfrm>
          <a:prstGeom prst="rect">
            <a:avLst/>
          </a:prstGeom>
          <a:noFill/>
        </p:spPr>
        <p:txBody>
          <a:bodyPr wrap="square" rtlCol="0">
            <a:spAutoFit/>
          </a:bodyPr>
          <a:lstStyle/>
          <a:p>
            <a:r>
              <a:rPr lang="en-CA" sz="1400" b="1" dirty="0">
                <a:latin typeface="Cambria" panose="02040503050406030204" pitchFamily="18" charset="0"/>
              </a:rPr>
              <a:t>Fig 12 : </a:t>
            </a:r>
            <a:r>
              <a:rPr lang="en-CA" sz="1400" dirty="0">
                <a:latin typeface="Cambria" panose="02040503050406030204" pitchFamily="18" charset="0"/>
              </a:rPr>
              <a:t>Percentage of change </a:t>
            </a:r>
            <a:r>
              <a:rPr lang="en-CA" sz="1400" dirty="0" err="1">
                <a:latin typeface="Cambria" panose="02040503050406030204" pitchFamily="18" charset="0"/>
              </a:rPr>
              <a:t>wrt</a:t>
            </a:r>
            <a:r>
              <a:rPr lang="en-CA" sz="1400" dirty="0">
                <a:latin typeface="Cambria" panose="02040503050406030204" pitchFamily="18" charset="0"/>
              </a:rPr>
              <a:t> Ti-6Al-4V</a:t>
            </a:r>
          </a:p>
        </p:txBody>
      </p:sp>
    </p:spTree>
    <p:extLst>
      <p:ext uri="{BB962C8B-B14F-4D97-AF65-F5344CB8AC3E}">
        <p14:creationId xmlns:p14="http://schemas.microsoft.com/office/powerpoint/2010/main" val="100757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19</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10" name="Titre 1">
            <a:extLst>
              <a:ext uri="{FF2B5EF4-FFF2-40B4-BE49-F238E27FC236}">
                <a16:creationId xmlns:a16="http://schemas.microsoft.com/office/drawing/2014/main" id="{6A59EA94-B0AC-944A-A437-FDC7337E08E5}"/>
              </a:ext>
            </a:extLst>
          </p:cNvPr>
          <p:cNvSpPr>
            <a:spLocks noGrp="1"/>
          </p:cNvSpPr>
          <p:nvPr>
            <p:ph type="title"/>
          </p:nvPr>
        </p:nvSpPr>
        <p:spPr>
          <a:xfrm>
            <a:off x="838199" y="365125"/>
            <a:ext cx="8638309" cy="1325563"/>
          </a:xfrm>
        </p:spPr>
        <p:txBody>
          <a:bodyPr>
            <a:normAutofit/>
          </a:bodyPr>
          <a:lstStyle/>
          <a:p>
            <a:r>
              <a:rPr lang="en-GB" dirty="0">
                <a:latin typeface="Cambria" panose="02040503050406030204" pitchFamily="18" charset="0"/>
                <a:ea typeface="Cambria" panose="02040503050406030204" pitchFamily="18" charset="0"/>
              </a:rPr>
              <a:t>Pareto Front Example</a:t>
            </a:r>
          </a:p>
        </p:txBody>
      </p:sp>
      <p:pic>
        <p:nvPicPr>
          <p:cNvPr id="20" name="Picture 19">
            <a:extLst>
              <a:ext uri="{FF2B5EF4-FFF2-40B4-BE49-F238E27FC236}">
                <a16:creationId xmlns:a16="http://schemas.microsoft.com/office/drawing/2014/main" id="{A0EA7615-4489-F852-FE11-0A75C9A8AAA6}"/>
              </a:ext>
            </a:extLst>
          </p:cNvPr>
          <p:cNvPicPr>
            <a:picLocks noChangeAspect="1"/>
          </p:cNvPicPr>
          <p:nvPr/>
        </p:nvPicPr>
        <p:blipFill>
          <a:blip r:embed="rId3"/>
          <a:stretch>
            <a:fillRect/>
          </a:stretch>
        </p:blipFill>
        <p:spPr>
          <a:xfrm>
            <a:off x="6023017" y="1450725"/>
            <a:ext cx="5330783" cy="4264627"/>
          </a:xfrm>
          <a:prstGeom prst="rect">
            <a:avLst/>
          </a:prstGeom>
        </p:spPr>
      </p:pic>
      <p:sp>
        <p:nvSpPr>
          <p:cNvPr id="23" name="Oval 22">
            <a:extLst>
              <a:ext uri="{FF2B5EF4-FFF2-40B4-BE49-F238E27FC236}">
                <a16:creationId xmlns:a16="http://schemas.microsoft.com/office/drawing/2014/main" id="{04A10938-21FF-969F-00F7-87A8C3199F0E}"/>
              </a:ext>
            </a:extLst>
          </p:cNvPr>
          <p:cNvSpPr/>
          <p:nvPr/>
        </p:nvSpPr>
        <p:spPr>
          <a:xfrm>
            <a:off x="6736030" y="4281653"/>
            <a:ext cx="1484415" cy="87877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24" name="TextBox 23">
            <a:extLst>
              <a:ext uri="{FF2B5EF4-FFF2-40B4-BE49-F238E27FC236}">
                <a16:creationId xmlns:a16="http://schemas.microsoft.com/office/drawing/2014/main" id="{EB197DD2-2EC0-880A-F237-8CB865982305}"/>
              </a:ext>
            </a:extLst>
          </p:cNvPr>
          <p:cNvSpPr txBox="1"/>
          <p:nvPr/>
        </p:nvSpPr>
        <p:spPr>
          <a:xfrm>
            <a:off x="8153400" y="4351708"/>
            <a:ext cx="865908" cy="369332"/>
          </a:xfrm>
          <a:prstGeom prst="rect">
            <a:avLst/>
          </a:prstGeom>
          <a:noFill/>
        </p:spPr>
        <p:txBody>
          <a:bodyPr wrap="square" rtlCol="0">
            <a:spAutoFit/>
          </a:bodyPr>
          <a:lstStyle/>
          <a:p>
            <a:r>
              <a:rPr lang="en-ES" dirty="0">
                <a:solidFill>
                  <a:srgbClr val="FF0000"/>
                </a:solidFill>
                <a:latin typeface="Cambria" panose="02040503050406030204" pitchFamily="18" charset="0"/>
              </a:rPr>
              <a:t>Ideal</a:t>
            </a:r>
          </a:p>
        </p:txBody>
      </p:sp>
      <p:sp>
        <p:nvSpPr>
          <p:cNvPr id="25" name="Content Placeholder 10">
            <a:extLst>
              <a:ext uri="{FF2B5EF4-FFF2-40B4-BE49-F238E27FC236}">
                <a16:creationId xmlns:a16="http://schemas.microsoft.com/office/drawing/2014/main" id="{FAA97DA0-1925-2B5E-554A-61BC986AE26B}"/>
              </a:ext>
            </a:extLst>
          </p:cNvPr>
          <p:cNvSpPr txBox="1">
            <a:spLocks/>
          </p:cNvSpPr>
          <p:nvPr/>
        </p:nvSpPr>
        <p:spPr>
          <a:xfrm>
            <a:off x="521619" y="2956277"/>
            <a:ext cx="6049886" cy="17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latin typeface="Cambria" panose="02040503050406030204" pitchFamily="18" charset="0"/>
              </a:rPr>
              <a:t>Exponential decay behaviour</a:t>
            </a:r>
          </a:p>
          <a:p>
            <a:r>
              <a:rPr lang="en-GB" sz="2400" dirty="0">
                <a:latin typeface="Cambria" panose="02040503050406030204" pitchFamily="18" charset="0"/>
              </a:rPr>
              <a:t>Ideal results : Left-bottom side</a:t>
            </a:r>
          </a:p>
          <a:p>
            <a:r>
              <a:rPr lang="en-GB" sz="2400" err="1">
                <a:latin typeface="Cambria" panose="02040503050406030204" pitchFamily="18" charset="0"/>
              </a:rPr>
              <a:t>BeCU</a:t>
            </a:r>
            <a:r>
              <a:rPr lang="en-GB" sz="2400" dirty="0">
                <a:latin typeface="Cambria" panose="02040503050406030204" pitchFamily="18" charset="0"/>
              </a:rPr>
              <a:t> C17000 less favourable</a:t>
            </a:r>
          </a:p>
        </p:txBody>
      </p:sp>
      <p:sp>
        <p:nvSpPr>
          <p:cNvPr id="26" name="TextBox 1">
            <a:extLst>
              <a:ext uri="{FF2B5EF4-FFF2-40B4-BE49-F238E27FC236}">
                <a16:creationId xmlns:a16="http://schemas.microsoft.com/office/drawing/2014/main" id="{6F6683E6-5F89-E8EF-AD17-D461B43F7673}"/>
              </a:ext>
            </a:extLst>
          </p:cNvPr>
          <p:cNvSpPr txBox="1"/>
          <p:nvPr/>
        </p:nvSpPr>
        <p:spPr>
          <a:xfrm>
            <a:off x="7885321" y="5627268"/>
            <a:ext cx="2267973" cy="307777"/>
          </a:xfrm>
          <a:prstGeom prst="rect">
            <a:avLst/>
          </a:prstGeom>
          <a:noFill/>
        </p:spPr>
        <p:txBody>
          <a:bodyPr wrap="square" rtlCol="0">
            <a:spAutoFit/>
          </a:bodyPr>
          <a:lstStyle/>
          <a:p>
            <a:r>
              <a:rPr lang="en-CA" sz="1400" b="1" dirty="0">
                <a:latin typeface="Cambria" panose="02040503050406030204" pitchFamily="18" charset="0"/>
              </a:rPr>
              <a:t>Fig 13 : </a:t>
            </a:r>
            <a:r>
              <a:rPr lang="en-CA" sz="1400" dirty="0">
                <a:latin typeface="Cambria" panose="02040503050406030204" pitchFamily="18" charset="0"/>
              </a:rPr>
              <a:t>2D Pareto Front</a:t>
            </a:r>
          </a:p>
        </p:txBody>
      </p:sp>
    </p:spTree>
    <p:extLst>
      <p:ext uri="{BB962C8B-B14F-4D97-AF65-F5344CB8AC3E}">
        <p14:creationId xmlns:p14="http://schemas.microsoft.com/office/powerpoint/2010/main" val="167283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6D89324-AF95-7CF8-E35E-68557557F8BA}"/>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5" name="Titre 1">
            <a:extLst>
              <a:ext uri="{FF2B5EF4-FFF2-40B4-BE49-F238E27FC236}">
                <a16:creationId xmlns:a16="http://schemas.microsoft.com/office/drawing/2014/main" id="{3326FEBF-0CD0-8965-370E-5D2EF702DCA3}"/>
              </a:ext>
            </a:extLst>
          </p:cNvPr>
          <p:cNvSpPr txBox="1">
            <a:spLocks/>
          </p:cNvSpPr>
          <p:nvPr/>
        </p:nvSpPr>
        <p:spPr>
          <a:xfrm>
            <a:off x="838200" y="365125"/>
            <a:ext cx="5900928"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Cambria" panose="02040503050406030204" pitchFamily="18" charset="0"/>
                <a:ea typeface="Cambria" panose="02040503050406030204" pitchFamily="18" charset="0"/>
              </a:rPr>
              <a:t>Outline</a:t>
            </a:r>
          </a:p>
        </p:txBody>
      </p:sp>
      <p:sp>
        <p:nvSpPr>
          <p:cNvPr id="4" name="TextBox 3">
            <a:extLst>
              <a:ext uri="{FF2B5EF4-FFF2-40B4-BE49-F238E27FC236}">
                <a16:creationId xmlns:a16="http://schemas.microsoft.com/office/drawing/2014/main" id="{ED5E6F47-E1C1-A14F-B282-B92AD6AC1490}"/>
              </a:ext>
            </a:extLst>
          </p:cNvPr>
          <p:cNvSpPr txBox="1"/>
          <p:nvPr/>
        </p:nvSpPr>
        <p:spPr>
          <a:xfrm>
            <a:off x="6095999" y="4841411"/>
            <a:ext cx="5420497" cy="738664"/>
          </a:xfrm>
          <a:prstGeom prst="rect">
            <a:avLst/>
          </a:prstGeom>
          <a:noFill/>
        </p:spPr>
        <p:txBody>
          <a:bodyPr wrap="square" rtlCol="0">
            <a:spAutoFit/>
          </a:bodyPr>
          <a:lstStyle/>
          <a:p>
            <a:r>
              <a:rPr lang="en-ES" sz="1400" b="1">
                <a:latin typeface="Cambria" panose="02040503050406030204" pitchFamily="18" charset="0"/>
              </a:rPr>
              <a:t>Fig 1 : </a:t>
            </a:r>
            <a:r>
              <a:rPr lang="en-ES" sz="1400">
                <a:latin typeface="Cambria" panose="02040503050406030204" pitchFamily="18" charset="0"/>
              </a:rPr>
              <a:t>Brackets from SimJEB database. </a:t>
            </a:r>
            <a:r>
              <a:rPr lang="es-ES" sz="1400" dirty="0" err="1">
                <a:latin typeface="Cambria" panose="02040503050406030204" pitchFamily="18" charset="0"/>
              </a:rPr>
              <a:t>Image</a:t>
            </a:r>
            <a:r>
              <a:rPr lang="es-ES" sz="1400" dirty="0">
                <a:latin typeface="Cambria" panose="02040503050406030204" pitchFamily="18" charset="0"/>
              </a:rPr>
              <a:t>: </a:t>
            </a:r>
            <a:r>
              <a:rPr lang="en-US" sz="1400" dirty="0">
                <a:latin typeface="Cambria" panose="02040503050406030204" pitchFamily="18" charset="0"/>
              </a:rPr>
              <a:t>Whalen, E., </a:t>
            </a:r>
            <a:r>
              <a:rPr lang="en-US" sz="1400" dirty="0" err="1">
                <a:latin typeface="Cambria" panose="02040503050406030204" pitchFamily="18" charset="0"/>
              </a:rPr>
              <a:t>Beyene</a:t>
            </a:r>
            <a:r>
              <a:rPr lang="en-US" sz="1400" dirty="0">
                <a:latin typeface="Cambria" panose="02040503050406030204" pitchFamily="18" charset="0"/>
              </a:rPr>
              <a:t>, A. and Mueller, C. (2021), </a:t>
            </a:r>
            <a:r>
              <a:rPr lang="en-US" sz="1400" dirty="0" err="1">
                <a:latin typeface="Cambria" panose="02040503050406030204" pitchFamily="18" charset="0"/>
              </a:rPr>
              <a:t>SimJEB</a:t>
            </a:r>
            <a:r>
              <a:rPr lang="en-US" sz="1400" dirty="0">
                <a:latin typeface="Cambria" panose="02040503050406030204" pitchFamily="18" charset="0"/>
              </a:rPr>
              <a:t>: Simulated Jet Engine Bracket Dataset. Computer Graphics Forum, 40: 9-17. </a:t>
            </a:r>
            <a:endParaRPr lang="en-ES" sz="1400">
              <a:latin typeface="Cambria" panose="02040503050406030204" pitchFamily="18" charset="0"/>
            </a:endParaRPr>
          </a:p>
        </p:txBody>
      </p:sp>
      <p:sp>
        <p:nvSpPr>
          <p:cNvPr id="6" name="TextBox 5">
            <a:extLst>
              <a:ext uri="{FF2B5EF4-FFF2-40B4-BE49-F238E27FC236}">
                <a16:creationId xmlns:a16="http://schemas.microsoft.com/office/drawing/2014/main" id="{F6340D75-1CA7-4D45-F601-544902B06B15}"/>
              </a:ext>
            </a:extLst>
          </p:cNvPr>
          <p:cNvSpPr txBox="1"/>
          <p:nvPr/>
        </p:nvSpPr>
        <p:spPr>
          <a:xfrm>
            <a:off x="985652" y="1690688"/>
            <a:ext cx="4358244" cy="4154984"/>
          </a:xfrm>
          <a:prstGeom prst="rect">
            <a:avLst/>
          </a:prstGeom>
          <a:noFill/>
        </p:spPr>
        <p:txBody>
          <a:bodyPr wrap="square" rtlCol="0">
            <a:spAutoFit/>
          </a:bodyPr>
          <a:lstStyle/>
          <a:p>
            <a:pPr marL="342900" indent="-342900">
              <a:buAutoNum type="arabicPeriod"/>
            </a:pPr>
            <a:r>
              <a:rPr lang="en-ES" sz="2400" dirty="0">
                <a:latin typeface="Cambria" panose="02040503050406030204" pitchFamily="18" charset="0"/>
              </a:rPr>
              <a:t>Introduction</a:t>
            </a:r>
          </a:p>
          <a:p>
            <a:pPr marL="342900" indent="-342900">
              <a:buAutoNum type="arabicPeriod"/>
            </a:pPr>
            <a:endParaRPr lang="en-ES" sz="2400" dirty="0">
              <a:latin typeface="Cambria" panose="02040503050406030204" pitchFamily="18" charset="0"/>
            </a:endParaRPr>
          </a:p>
          <a:p>
            <a:pPr marL="342900" indent="-342900">
              <a:buAutoNum type="arabicPeriod"/>
            </a:pPr>
            <a:r>
              <a:rPr lang="en-ES" sz="2400" dirty="0">
                <a:latin typeface="Cambria" panose="02040503050406030204" pitchFamily="18" charset="0"/>
              </a:rPr>
              <a:t>State of the art</a:t>
            </a:r>
          </a:p>
          <a:p>
            <a:pPr marL="342900" indent="-342900">
              <a:buAutoNum type="arabicPeriod"/>
            </a:pPr>
            <a:endParaRPr lang="en-ES" sz="2400" dirty="0">
              <a:latin typeface="Cambria" panose="02040503050406030204" pitchFamily="18" charset="0"/>
            </a:endParaRPr>
          </a:p>
          <a:p>
            <a:pPr marL="342900" indent="-342900">
              <a:buAutoNum type="arabicPeriod"/>
            </a:pPr>
            <a:r>
              <a:rPr lang="en-ES" sz="2400" dirty="0">
                <a:latin typeface="Cambria" panose="02040503050406030204" pitchFamily="18" charset="0"/>
              </a:rPr>
              <a:t>Methodology</a:t>
            </a:r>
          </a:p>
          <a:p>
            <a:pPr marL="342900" indent="-342900">
              <a:buAutoNum type="arabicPeriod"/>
            </a:pPr>
            <a:endParaRPr lang="en-ES" sz="2400" dirty="0">
              <a:latin typeface="Cambria" panose="02040503050406030204" pitchFamily="18" charset="0"/>
            </a:endParaRPr>
          </a:p>
          <a:p>
            <a:pPr marL="342900" indent="-342900">
              <a:buAutoNum type="arabicPeriod"/>
            </a:pPr>
            <a:r>
              <a:rPr lang="en-ES" sz="2400" dirty="0">
                <a:latin typeface="Cambria" panose="02040503050406030204" pitchFamily="18" charset="0"/>
              </a:rPr>
              <a:t>Results</a:t>
            </a:r>
          </a:p>
          <a:p>
            <a:pPr marL="342900" indent="-342900">
              <a:buAutoNum type="arabicPeriod"/>
            </a:pPr>
            <a:endParaRPr lang="en-ES" sz="2400" dirty="0">
              <a:latin typeface="Cambria" panose="02040503050406030204" pitchFamily="18" charset="0"/>
            </a:endParaRPr>
          </a:p>
          <a:p>
            <a:pPr marL="342900" indent="-342900">
              <a:buAutoNum type="arabicPeriod"/>
            </a:pPr>
            <a:r>
              <a:rPr lang="en-ES" sz="2400" dirty="0">
                <a:latin typeface="Cambria" panose="02040503050406030204" pitchFamily="18" charset="0"/>
              </a:rPr>
              <a:t>Interactive Website</a:t>
            </a:r>
          </a:p>
          <a:p>
            <a:pPr marL="342900" indent="-342900">
              <a:buAutoNum type="arabicPeriod"/>
            </a:pPr>
            <a:endParaRPr lang="en-ES" sz="2400" dirty="0">
              <a:latin typeface="Cambria" panose="02040503050406030204" pitchFamily="18" charset="0"/>
            </a:endParaRPr>
          </a:p>
          <a:p>
            <a:pPr marL="342900" indent="-342900">
              <a:buAutoNum type="arabicPeriod"/>
            </a:pPr>
            <a:r>
              <a:rPr lang="en-ES" sz="2400" dirty="0">
                <a:latin typeface="Cambria" panose="02040503050406030204" pitchFamily="18" charset="0"/>
              </a:rPr>
              <a:t>Conclusions</a:t>
            </a:r>
          </a:p>
        </p:txBody>
      </p:sp>
      <p:pic>
        <p:nvPicPr>
          <p:cNvPr id="9" name="Picture 8">
            <a:extLst>
              <a:ext uri="{FF2B5EF4-FFF2-40B4-BE49-F238E27FC236}">
                <a16:creationId xmlns:a16="http://schemas.microsoft.com/office/drawing/2014/main" id="{64C6CF95-1D71-0ADA-3229-9C9D12C7DFA9}"/>
              </a:ext>
            </a:extLst>
          </p:cNvPr>
          <p:cNvPicPr>
            <a:picLocks noChangeAspect="1"/>
          </p:cNvPicPr>
          <p:nvPr/>
        </p:nvPicPr>
        <p:blipFill rotWithShape="1">
          <a:blip r:embed="rId2"/>
          <a:srcRect l="18949" t="13182" r="7713" b="2962"/>
          <a:stretch/>
        </p:blipFill>
        <p:spPr>
          <a:xfrm>
            <a:off x="6207826" y="1197865"/>
            <a:ext cx="4998522" cy="3643546"/>
          </a:xfrm>
          <a:prstGeom prst="rect">
            <a:avLst/>
          </a:prstGeom>
        </p:spPr>
      </p:pic>
    </p:spTree>
    <p:extLst>
      <p:ext uri="{BB962C8B-B14F-4D97-AF65-F5344CB8AC3E}">
        <p14:creationId xmlns:p14="http://schemas.microsoft.com/office/powerpoint/2010/main" val="789877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9A948D-25EF-05E1-CE9C-F34572D129F0}"/>
              </a:ext>
            </a:extLst>
          </p:cNvPr>
          <p:cNvPicPr>
            <a:picLocks noChangeAspect="1"/>
          </p:cNvPicPr>
          <p:nvPr/>
        </p:nvPicPr>
        <p:blipFill>
          <a:blip r:embed="rId3"/>
          <a:stretch>
            <a:fillRect/>
          </a:stretch>
        </p:blipFill>
        <p:spPr>
          <a:xfrm>
            <a:off x="7076869" y="1467296"/>
            <a:ext cx="4516252" cy="3387189"/>
          </a:xfrm>
          <a:prstGeom prst="rect">
            <a:avLst/>
          </a:prstGeom>
        </p:spPr>
      </p:pic>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20</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10" name="Titre 1">
            <a:extLst>
              <a:ext uri="{FF2B5EF4-FFF2-40B4-BE49-F238E27FC236}">
                <a16:creationId xmlns:a16="http://schemas.microsoft.com/office/drawing/2014/main" id="{6A59EA94-B0AC-944A-A437-FDC7337E08E5}"/>
              </a:ext>
            </a:extLst>
          </p:cNvPr>
          <p:cNvSpPr>
            <a:spLocks noGrp="1"/>
          </p:cNvSpPr>
          <p:nvPr>
            <p:ph type="title"/>
          </p:nvPr>
        </p:nvSpPr>
        <p:spPr>
          <a:xfrm>
            <a:off x="838199" y="365125"/>
            <a:ext cx="8638309" cy="1325563"/>
          </a:xfrm>
        </p:spPr>
        <p:txBody>
          <a:bodyPr>
            <a:normAutofit/>
          </a:bodyPr>
          <a:lstStyle/>
          <a:p>
            <a:r>
              <a:rPr lang="en-GB" dirty="0">
                <a:latin typeface="Cambria" panose="02040503050406030204" pitchFamily="18" charset="0"/>
                <a:ea typeface="Cambria" panose="02040503050406030204" pitchFamily="18" charset="0"/>
              </a:rPr>
              <a:t>3D Pareto Front</a:t>
            </a:r>
          </a:p>
        </p:txBody>
      </p:sp>
      <p:pic>
        <p:nvPicPr>
          <p:cNvPr id="16" name="Picture 15">
            <a:extLst>
              <a:ext uri="{FF2B5EF4-FFF2-40B4-BE49-F238E27FC236}">
                <a16:creationId xmlns:a16="http://schemas.microsoft.com/office/drawing/2014/main" id="{E59B581F-1477-EDD3-B4CD-730B076FF7DC}"/>
              </a:ext>
            </a:extLst>
          </p:cNvPr>
          <p:cNvPicPr>
            <a:picLocks noChangeAspect="1"/>
          </p:cNvPicPr>
          <p:nvPr/>
        </p:nvPicPr>
        <p:blipFill>
          <a:blip r:embed="rId4"/>
          <a:stretch>
            <a:fillRect/>
          </a:stretch>
        </p:blipFill>
        <p:spPr>
          <a:xfrm>
            <a:off x="1182913" y="2531330"/>
            <a:ext cx="3769098" cy="3506276"/>
          </a:xfrm>
          <a:prstGeom prst="rect">
            <a:avLst/>
          </a:prstGeom>
        </p:spPr>
      </p:pic>
      <p:sp>
        <p:nvSpPr>
          <p:cNvPr id="20" name="Content Placeholder 10">
            <a:extLst>
              <a:ext uri="{FF2B5EF4-FFF2-40B4-BE49-F238E27FC236}">
                <a16:creationId xmlns:a16="http://schemas.microsoft.com/office/drawing/2014/main" id="{3467D61F-819B-FC98-89B1-756444979EA5}"/>
              </a:ext>
            </a:extLst>
          </p:cNvPr>
          <p:cNvSpPr txBox="1">
            <a:spLocks/>
          </p:cNvSpPr>
          <p:nvPr/>
        </p:nvSpPr>
        <p:spPr>
          <a:xfrm>
            <a:off x="699749" y="1724217"/>
            <a:ext cx="6049886" cy="17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latin typeface="Cambria" panose="02040503050406030204" pitchFamily="18" charset="0"/>
              </a:rPr>
              <a:t>Feasibility of all generations</a:t>
            </a:r>
          </a:p>
          <a:p>
            <a:r>
              <a:rPr lang="en-GB" sz="2400" dirty="0">
                <a:latin typeface="Cambria" panose="02040503050406030204" pitchFamily="18" charset="0"/>
              </a:rPr>
              <a:t>Possibly under constrained </a:t>
            </a:r>
          </a:p>
        </p:txBody>
      </p:sp>
      <p:sp>
        <p:nvSpPr>
          <p:cNvPr id="22" name="TextBox 21">
            <a:extLst>
              <a:ext uri="{FF2B5EF4-FFF2-40B4-BE49-F238E27FC236}">
                <a16:creationId xmlns:a16="http://schemas.microsoft.com/office/drawing/2014/main" id="{C6C33FAB-434A-752C-B521-DAB7274DC14D}"/>
              </a:ext>
            </a:extLst>
          </p:cNvPr>
          <p:cNvSpPr txBox="1"/>
          <p:nvPr/>
        </p:nvSpPr>
        <p:spPr>
          <a:xfrm>
            <a:off x="7419108" y="5587324"/>
            <a:ext cx="4114800" cy="369332"/>
          </a:xfrm>
          <a:prstGeom prst="rect">
            <a:avLst/>
          </a:prstGeom>
          <a:noFill/>
        </p:spPr>
        <p:txBody>
          <a:bodyPr wrap="square">
            <a:spAutoFit/>
          </a:bodyPr>
          <a:lstStyle/>
          <a:p>
            <a:r>
              <a:rPr lang="en-US" b="1" i="0" u="sng" dirty="0">
                <a:effectLst/>
                <a:latin typeface="-apple-system"/>
                <a:hlinkClick r:id="rId5"/>
              </a:rPr>
              <a:t>https://mid2supaero.github.io/TOSM/</a:t>
            </a:r>
            <a:endParaRPr lang="en-ES" dirty="0"/>
          </a:p>
        </p:txBody>
      </p:sp>
      <p:sp>
        <p:nvSpPr>
          <p:cNvPr id="23" name="TextBox 1">
            <a:extLst>
              <a:ext uri="{FF2B5EF4-FFF2-40B4-BE49-F238E27FC236}">
                <a16:creationId xmlns:a16="http://schemas.microsoft.com/office/drawing/2014/main" id="{72B1A51B-849A-12D5-99D9-43BD96EEA8A2}"/>
              </a:ext>
            </a:extLst>
          </p:cNvPr>
          <p:cNvSpPr txBox="1"/>
          <p:nvPr/>
        </p:nvSpPr>
        <p:spPr>
          <a:xfrm>
            <a:off x="2220792" y="5956656"/>
            <a:ext cx="2267973" cy="307777"/>
          </a:xfrm>
          <a:prstGeom prst="rect">
            <a:avLst/>
          </a:prstGeom>
          <a:noFill/>
        </p:spPr>
        <p:txBody>
          <a:bodyPr wrap="square" rtlCol="0">
            <a:spAutoFit/>
          </a:bodyPr>
          <a:lstStyle/>
          <a:p>
            <a:r>
              <a:rPr lang="en-CA" sz="1400" b="1" dirty="0">
                <a:latin typeface="Cambria" panose="02040503050406030204" pitchFamily="18" charset="0"/>
              </a:rPr>
              <a:t>Fig 14 : </a:t>
            </a:r>
            <a:r>
              <a:rPr lang="en-CA" sz="1400" dirty="0">
                <a:latin typeface="Cambria" panose="02040503050406030204" pitchFamily="18" charset="0"/>
              </a:rPr>
              <a:t>3D Pareto Front</a:t>
            </a:r>
          </a:p>
        </p:txBody>
      </p:sp>
      <p:sp>
        <p:nvSpPr>
          <p:cNvPr id="24" name="TextBox 1">
            <a:extLst>
              <a:ext uri="{FF2B5EF4-FFF2-40B4-BE49-F238E27FC236}">
                <a16:creationId xmlns:a16="http://schemas.microsoft.com/office/drawing/2014/main" id="{3D4D1B8D-6581-8F7C-9EA6-7028CC50D35E}"/>
              </a:ext>
            </a:extLst>
          </p:cNvPr>
          <p:cNvSpPr txBox="1"/>
          <p:nvPr/>
        </p:nvSpPr>
        <p:spPr>
          <a:xfrm>
            <a:off x="8271764" y="4854485"/>
            <a:ext cx="2737323" cy="307777"/>
          </a:xfrm>
          <a:prstGeom prst="rect">
            <a:avLst/>
          </a:prstGeom>
          <a:noFill/>
        </p:spPr>
        <p:txBody>
          <a:bodyPr wrap="square" rtlCol="0">
            <a:spAutoFit/>
          </a:bodyPr>
          <a:lstStyle/>
          <a:p>
            <a:r>
              <a:rPr lang="en-CA" sz="1400" b="1" dirty="0">
                <a:latin typeface="Cambria" panose="02040503050406030204" pitchFamily="18" charset="0"/>
              </a:rPr>
              <a:t>Fig 15 : </a:t>
            </a:r>
            <a:r>
              <a:rPr lang="en-CA" sz="1400" dirty="0">
                <a:latin typeface="Cambria" panose="02040503050406030204" pitchFamily="18" charset="0"/>
              </a:rPr>
              <a:t>Constraint Violation</a:t>
            </a:r>
          </a:p>
        </p:txBody>
      </p:sp>
    </p:spTree>
    <p:extLst>
      <p:ext uri="{BB962C8B-B14F-4D97-AF65-F5344CB8AC3E}">
        <p14:creationId xmlns:p14="http://schemas.microsoft.com/office/powerpoint/2010/main" val="253819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21</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10" name="Titre 1">
            <a:extLst>
              <a:ext uri="{FF2B5EF4-FFF2-40B4-BE49-F238E27FC236}">
                <a16:creationId xmlns:a16="http://schemas.microsoft.com/office/drawing/2014/main" id="{6A59EA94-B0AC-944A-A437-FDC7337E08E5}"/>
              </a:ext>
            </a:extLst>
          </p:cNvPr>
          <p:cNvSpPr>
            <a:spLocks noGrp="1"/>
          </p:cNvSpPr>
          <p:nvPr>
            <p:ph type="title"/>
          </p:nvPr>
        </p:nvSpPr>
        <p:spPr>
          <a:xfrm>
            <a:off x="838199" y="365125"/>
            <a:ext cx="8496869" cy="1325563"/>
          </a:xfrm>
        </p:spPr>
        <p:txBody>
          <a:bodyPr>
            <a:normAutofit/>
          </a:bodyPr>
          <a:lstStyle/>
          <a:p>
            <a:r>
              <a:rPr lang="en-GB" sz="6000" dirty="0">
                <a:latin typeface="Cambria" panose="02040503050406030204" pitchFamily="18" charset="0"/>
                <a:ea typeface="Cambria" panose="02040503050406030204" pitchFamily="18" charset="0"/>
              </a:rPr>
              <a:t>Possible Lines of Work</a:t>
            </a:r>
          </a:p>
        </p:txBody>
      </p:sp>
      <p:pic>
        <p:nvPicPr>
          <p:cNvPr id="3" name="Graphic 2" descr="Question mark">
            <a:extLst>
              <a:ext uri="{FF2B5EF4-FFF2-40B4-BE49-F238E27FC236}">
                <a16:creationId xmlns:a16="http://schemas.microsoft.com/office/drawing/2014/main" id="{6A202080-13C4-C280-32B8-CC147CD5EF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6725" y="2859769"/>
            <a:ext cx="1557536" cy="1557536"/>
          </a:xfrm>
          <a:prstGeom prst="rect">
            <a:avLst/>
          </a:prstGeom>
        </p:spPr>
      </p:pic>
      <p:sp>
        <p:nvSpPr>
          <p:cNvPr id="6" name="TextBox 5">
            <a:extLst>
              <a:ext uri="{FF2B5EF4-FFF2-40B4-BE49-F238E27FC236}">
                <a16:creationId xmlns:a16="http://schemas.microsoft.com/office/drawing/2014/main" id="{4A796D1B-BEC9-DA3B-9188-D43DCDB45F79}"/>
              </a:ext>
            </a:extLst>
          </p:cNvPr>
          <p:cNvSpPr txBox="1"/>
          <p:nvPr/>
        </p:nvSpPr>
        <p:spPr>
          <a:xfrm>
            <a:off x="5923128" y="3638537"/>
            <a:ext cx="184731" cy="369332"/>
          </a:xfrm>
          <a:prstGeom prst="rect">
            <a:avLst/>
          </a:prstGeom>
          <a:noFill/>
        </p:spPr>
        <p:txBody>
          <a:bodyPr wrap="none" rtlCol="0">
            <a:spAutoFit/>
          </a:bodyPr>
          <a:lstStyle/>
          <a:p>
            <a:endParaRPr lang="en-ES" dirty="0"/>
          </a:p>
        </p:txBody>
      </p:sp>
      <p:sp>
        <p:nvSpPr>
          <p:cNvPr id="8" name="Oval 7">
            <a:extLst>
              <a:ext uri="{FF2B5EF4-FFF2-40B4-BE49-F238E27FC236}">
                <a16:creationId xmlns:a16="http://schemas.microsoft.com/office/drawing/2014/main" id="{BCEEE953-CB82-3C77-BD8A-5F05471B4FED}"/>
              </a:ext>
            </a:extLst>
          </p:cNvPr>
          <p:cNvSpPr/>
          <p:nvPr/>
        </p:nvSpPr>
        <p:spPr>
          <a:xfrm>
            <a:off x="1343863" y="4007870"/>
            <a:ext cx="2230611" cy="1870416"/>
          </a:xfrm>
          <a:prstGeom prst="ellipse">
            <a:avLst/>
          </a:prstGeom>
          <a:solidFill>
            <a:srgbClr val="B4C7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000" dirty="0">
                <a:latin typeface="Cambria" panose="02040503050406030204" pitchFamily="18" charset="0"/>
              </a:rPr>
              <a:t>Continuous optimization</a:t>
            </a:r>
          </a:p>
        </p:txBody>
      </p:sp>
      <p:sp>
        <p:nvSpPr>
          <p:cNvPr id="9" name="Oval 8">
            <a:extLst>
              <a:ext uri="{FF2B5EF4-FFF2-40B4-BE49-F238E27FC236}">
                <a16:creationId xmlns:a16="http://schemas.microsoft.com/office/drawing/2014/main" id="{91ABBB6A-7AF2-A203-A2C5-4968964478FC}"/>
              </a:ext>
            </a:extLst>
          </p:cNvPr>
          <p:cNvSpPr/>
          <p:nvPr/>
        </p:nvSpPr>
        <p:spPr>
          <a:xfrm>
            <a:off x="1343862" y="1812855"/>
            <a:ext cx="2230611" cy="1825682"/>
          </a:xfrm>
          <a:prstGeom prst="ellipse">
            <a:avLst/>
          </a:prstGeom>
          <a:solidFill>
            <a:srgbClr val="B4C7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000" dirty="0">
                <a:latin typeface="Cambria" panose="02040503050406030204" pitchFamily="18" charset="0"/>
              </a:rPr>
              <a:t>Surrogate modelling</a:t>
            </a:r>
          </a:p>
        </p:txBody>
      </p:sp>
      <p:sp>
        <p:nvSpPr>
          <p:cNvPr id="11" name="Oval 10">
            <a:extLst>
              <a:ext uri="{FF2B5EF4-FFF2-40B4-BE49-F238E27FC236}">
                <a16:creationId xmlns:a16="http://schemas.microsoft.com/office/drawing/2014/main" id="{7EB8AAC1-17AE-E42E-1C92-4277224B6029}"/>
              </a:ext>
            </a:extLst>
          </p:cNvPr>
          <p:cNvSpPr/>
          <p:nvPr/>
        </p:nvSpPr>
        <p:spPr>
          <a:xfrm>
            <a:off x="8331958" y="1812855"/>
            <a:ext cx="2230611" cy="1870416"/>
          </a:xfrm>
          <a:prstGeom prst="ellipse">
            <a:avLst/>
          </a:prstGeom>
          <a:solidFill>
            <a:srgbClr val="B4C7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000" dirty="0">
                <a:latin typeface="Cambria" panose="02040503050406030204" pitchFamily="18" charset="0"/>
              </a:rPr>
              <a:t>Increase material database</a:t>
            </a:r>
          </a:p>
        </p:txBody>
      </p:sp>
      <p:sp>
        <p:nvSpPr>
          <p:cNvPr id="12" name="Oval 11">
            <a:extLst>
              <a:ext uri="{FF2B5EF4-FFF2-40B4-BE49-F238E27FC236}">
                <a16:creationId xmlns:a16="http://schemas.microsoft.com/office/drawing/2014/main" id="{E4424454-FFDB-9DD5-B160-5AD8E82FBB27}"/>
              </a:ext>
            </a:extLst>
          </p:cNvPr>
          <p:cNvSpPr/>
          <p:nvPr/>
        </p:nvSpPr>
        <p:spPr>
          <a:xfrm>
            <a:off x="8331957" y="4007869"/>
            <a:ext cx="2230611" cy="1870416"/>
          </a:xfrm>
          <a:prstGeom prst="ellipse">
            <a:avLst/>
          </a:prstGeom>
          <a:solidFill>
            <a:srgbClr val="B4C7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sz="2000" dirty="0">
                <a:latin typeface="Cambria" panose="02040503050406030204" pitchFamily="18" charset="0"/>
              </a:rPr>
              <a:t>Add features website</a:t>
            </a:r>
          </a:p>
        </p:txBody>
      </p:sp>
    </p:spTree>
    <p:extLst>
      <p:ext uri="{BB962C8B-B14F-4D97-AF65-F5344CB8AC3E}">
        <p14:creationId xmlns:p14="http://schemas.microsoft.com/office/powerpoint/2010/main" val="1809906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2073F-AD16-F324-F53A-B3DC71715276}"/>
              </a:ext>
            </a:extLst>
          </p:cNvPr>
          <p:cNvSpPr>
            <a:spLocks noGrp="1"/>
          </p:cNvSpPr>
          <p:nvPr>
            <p:ph idx="1"/>
          </p:nvPr>
        </p:nvSpPr>
        <p:spPr>
          <a:xfrm>
            <a:off x="748507" y="1510315"/>
            <a:ext cx="8006255" cy="4351338"/>
          </a:xfrm>
        </p:spPr>
        <p:txBody>
          <a:bodyPr>
            <a:normAutofit fontScale="92500" lnSpcReduction="10000"/>
          </a:bodyPr>
          <a:lstStyle/>
          <a:p>
            <a:pPr lvl="1"/>
            <a:endParaRPr lang="en-ES" u="sng">
              <a:latin typeface="Cambria" panose="02040503050406030204" pitchFamily="18" charset="0"/>
            </a:endParaRPr>
          </a:p>
          <a:p>
            <a:r>
              <a:rPr lang="es-ES">
                <a:latin typeface="Cambria" panose="02040503050406030204" pitchFamily="18" charset="0"/>
              </a:rPr>
              <a:t>Comprehensive Database</a:t>
            </a:r>
          </a:p>
          <a:p>
            <a:pPr lvl="1"/>
            <a:r>
              <a:rPr lang="es-ES">
                <a:latin typeface="Cambria" panose="02040503050406030204" pitchFamily="18" charset="0"/>
              </a:rPr>
              <a:t>Extended SimJEB to integrate mechanical and environmental impact of materials.</a:t>
            </a:r>
          </a:p>
          <a:p>
            <a:r>
              <a:rPr lang="es-ES">
                <a:latin typeface="Cambria" panose="02040503050406030204" pitchFamily="18" charset="0"/>
              </a:rPr>
              <a:t>Decoupled Optimization:</a:t>
            </a:r>
          </a:p>
          <a:p>
            <a:pPr lvl="1"/>
            <a:r>
              <a:rPr lang="es-ES">
                <a:latin typeface="Cambria" panose="02040503050406030204" pitchFamily="18" charset="0"/>
              </a:rPr>
              <a:t>Material- specific design is essential.</a:t>
            </a:r>
          </a:p>
          <a:p>
            <a:r>
              <a:rPr lang="es-ES">
                <a:latin typeface="Cambria" panose="02040503050406030204" pitchFamily="18" charset="0"/>
              </a:rPr>
              <a:t>Pareto-Optimal Solutions:</a:t>
            </a:r>
          </a:p>
          <a:p>
            <a:pPr lvl="1"/>
            <a:r>
              <a:rPr lang="es-ES">
                <a:latin typeface="Cambria" panose="02040503050406030204" pitchFamily="18" charset="0"/>
              </a:rPr>
              <a:t>NSGA-2 MOO solution, balancing mechanical performance and environmental footprint</a:t>
            </a:r>
          </a:p>
          <a:p>
            <a:r>
              <a:rPr lang="es-ES">
                <a:latin typeface="Cambria" panose="02040503050406030204" pitchFamily="18" charset="0"/>
              </a:rPr>
              <a:t>Interactive Tool:</a:t>
            </a:r>
          </a:p>
          <a:p>
            <a:pPr lvl="1"/>
            <a:r>
              <a:rPr lang="es-ES">
                <a:latin typeface="Cambria" panose="02040503050406030204" pitchFamily="18" charset="0"/>
              </a:rPr>
              <a:t>Web based design tool for dynamic exploration of results</a:t>
            </a:r>
          </a:p>
          <a:p>
            <a:endParaRPr lang="en-ES"/>
          </a:p>
        </p:txBody>
      </p:sp>
      <p:sp>
        <p:nvSpPr>
          <p:cNvPr id="4" name="Slide Number Placeholder 3">
            <a:extLst>
              <a:ext uri="{FF2B5EF4-FFF2-40B4-BE49-F238E27FC236}">
                <a16:creationId xmlns:a16="http://schemas.microsoft.com/office/drawing/2014/main" id="{FD020966-ED64-D8FD-793D-36C86C5927C2}"/>
              </a:ext>
            </a:extLst>
          </p:cNvPr>
          <p:cNvSpPr>
            <a:spLocks noGrp="1"/>
          </p:cNvSpPr>
          <p:nvPr>
            <p:ph type="sldNum" sz="quarter" idx="12"/>
          </p:nvPr>
        </p:nvSpPr>
        <p:spPr/>
        <p:txBody>
          <a:bodyPr/>
          <a:lstStyle/>
          <a:p>
            <a:fld id="{F073B986-019A-BA4C-B249-D686D61BBB23}" type="slidenum">
              <a:rPr lang="en-ES" smtClean="0"/>
              <a:pPr/>
              <a:t>22</a:t>
            </a:fld>
            <a:endParaRPr lang="en-ES"/>
          </a:p>
        </p:txBody>
      </p:sp>
      <p:sp>
        <p:nvSpPr>
          <p:cNvPr id="5" name="Footer Placeholder 4">
            <a:extLst>
              <a:ext uri="{FF2B5EF4-FFF2-40B4-BE49-F238E27FC236}">
                <a16:creationId xmlns:a16="http://schemas.microsoft.com/office/drawing/2014/main" id="{80658BE5-A611-E5E3-C8CE-B39A13607D26}"/>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9" name="Title 1">
            <a:extLst>
              <a:ext uri="{FF2B5EF4-FFF2-40B4-BE49-F238E27FC236}">
                <a16:creationId xmlns:a16="http://schemas.microsoft.com/office/drawing/2014/main" id="{B023B8B1-9656-D6D0-F1DA-EC279C475D7A}"/>
              </a:ext>
            </a:extLst>
          </p:cNvPr>
          <p:cNvSpPr txBox="1">
            <a:spLocks/>
          </p:cNvSpPr>
          <p:nvPr/>
        </p:nvSpPr>
        <p:spPr>
          <a:xfrm>
            <a:off x="748507" y="320675"/>
            <a:ext cx="4401064"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Cambria" panose="02040503050406030204" pitchFamily="18" charset="0"/>
                <a:ea typeface="Cambria" panose="02040503050406030204" pitchFamily="18" charset="0"/>
              </a:rPr>
              <a:t>Conclusions</a:t>
            </a:r>
            <a:endParaRPr lang="en-ES" sz="6000" dirty="0"/>
          </a:p>
        </p:txBody>
      </p:sp>
    </p:spTree>
    <p:extLst>
      <p:ext uri="{BB962C8B-B14F-4D97-AF65-F5344CB8AC3E}">
        <p14:creationId xmlns:p14="http://schemas.microsoft.com/office/powerpoint/2010/main" val="3843766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4E4FD-939D-DAD6-1835-1975DDAEAE54}"/>
              </a:ext>
            </a:extLst>
          </p:cNvPr>
          <p:cNvSpPr>
            <a:spLocks noGrp="1"/>
          </p:cNvSpPr>
          <p:nvPr>
            <p:ph idx="1"/>
          </p:nvPr>
        </p:nvSpPr>
        <p:spPr>
          <a:xfrm>
            <a:off x="838199" y="1690688"/>
            <a:ext cx="10515600" cy="4351338"/>
          </a:xfrm>
        </p:spPr>
        <p:txBody>
          <a:bodyPr>
            <a:normAutofit fontScale="85000" lnSpcReduction="10000"/>
          </a:bodyPr>
          <a:lstStyle/>
          <a:p>
            <a:pPr marL="0" indent="0" algn="just">
              <a:lnSpc>
                <a:spcPct val="150000"/>
              </a:lnSpc>
              <a:buNone/>
            </a:pPr>
            <a:r>
              <a:rPr lang="en-US" sz="2000" dirty="0">
                <a:latin typeface="Cambria" panose="02040503050406030204" pitchFamily="18" charset="0"/>
              </a:rPr>
              <a:t>[1] Whalen, E., </a:t>
            </a:r>
            <a:r>
              <a:rPr lang="en-US" sz="2000" dirty="0" err="1">
                <a:latin typeface="Cambria" panose="02040503050406030204" pitchFamily="18" charset="0"/>
              </a:rPr>
              <a:t>Beyene</a:t>
            </a:r>
            <a:r>
              <a:rPr lang="en-US" sz="2000" dirty="0">
                <a:latin typeface="Cambria" panose="02040503050406030204" pitchFamily="18" charset="0"/>
              </a:rPr>
              <a:t>, A. and Mueller, C. (2021), SimJEB: Simulated Jet Engine Bracket Dataset. Computer Graphics Forum, 40: 9-17. </a:t>
            </a:r>
          </a:p>
          <a:p>
            <a:pPr marL="0" indent="0" algn="just">
              <a:lnSpc>
                <a:spcPct val="150000"/>
              </a:lnSpc>
              <a:buNone/>
            </a:pPr>
            <a:r>
              <a:rPr lang="en-US" sz="2000" dirty="0">
                <a:latin typeface="Cambria" panose="02040503050406030204" pitchFamily="18" charset="0"/>
              </a:rPr>
              <a:t>[2] Edouard </a:t>
            </a:r>
            <a:r>
              <a:rPr lang="en-US" sz="2000" dirty="0" err="1">
                <a:latin typeface="Cambria" panose="02040503050406030204" pitchFamily="18" charset="0"/>
              </a:rPr>
              <a:t>Duriez</a:t>
            </a:r>
            <a:r>
              <a:rPr lang="en-US" sz="2000" dirty="0">
                <a:latin typeface="Cambria" panose="02040503050406030204" pitchFamily="18" charset="0"/>
              </a:rPr>
              <a:t>, Joseph </a:t>
            </a:r>
            <a:r>
              <a:rPr lang="en-US" sz="2000" dirty="0" err="1">
                <a:latin typeface="Cambria" panose="02040503050406030204" pitchFamily="18" charset="0"/>
              </a:rPr>
              <a:t>Morlier</a:t>
            </a:r>
            <a:r>
              <a:rPr lang="en-US" sz="2000" dirty="0">
                <a:latin typeface="Cambria" panose="02040503050406030204" pitchFamily="18" charset="0"/>
              </a:rPr>
              <a:t>, Catherine </a:t>
            </a:r>
            <a:r>
              <a:rPr lang="en-US" sz="2000" dirty="0" err="1">
                <a:latin typeface="Cambria" panose="02040503050406030204" pitchFamily="18" charset="0"/>
              </a:rPr>
              <a:t>Azzaro-Pantel</a:t>
            </a:r>
            <a:r>
              <a:rPr lang="en-US" sz="2000" dirty="0">
                <a:latin typeface="Cambria" panose="02040503050406030204" pitchFamily="18" charset="0"/>
              </a:rPr>
              <a:t>, M. Charlotte. Ecodesign with topology optimization. Procedia CIRP, 2022, 109, pp.454-459. 10.1016/j.procir.2022.05.278 . hal-03722152 </a:t>
            </a:r>
          </a:p>
          <a:p>
            <a:pPr marL="0" indent="0" algn="just">
              <a:lnSpc>
                <a:spcPct val="150000"/>
              </a:lnSpc>
              <a:buNone/>
            </a:pPr>
            <a:r>
              <a:rPr lang="en-US" sz="2000" dirty="0">
                <a:latin typeface="Cambria" panose="02040503050406030204" pitchFamily="18" charset="0"/>
              </a:rPr>
              <a:t>[3] </a:t>
            </a:r>
            <a:r>
              <a:rPr lang="en-US" sz="2000" dirty="0" err="1">
                <a:latin typeface="Cambria" panose="02040503050406030204" pitchFamily="18" charset="0"/>
              </a:rPr>
              <a:t>Asai</a:t>
            </a:r>
            <a:r>
              <a:rPr lang="en-US" sz="2000" dirty="0">
                <a:latin typeface="Cambria" panose="02040503050406030204" pitchFamily="18" charset="0"/>
              </a:rPr>
              <a:t>, Gustavo (2023), Ecodesign and 3D topology </a:t>
            </a:r>
            <a:r>
              <a:rPr lang="en-US" sz="2000" dirty="0" err="1">
                <a:latin typeface="Cambria" panose="02040503050406030204" pitchFamily="18" charset="0"/>
              </a:rPr>
              <a:t>optimisation</a:t>
            </a:r>
            <a:r>
              <a:rPr lang="en-US" sz="2000" dirty="0">
                <a:latin typeface="Cambria" panose="02040503050406030204" pitchFamily="18" charset="0"/>
              </a:rPr>
              <a:t>. ISAE-SUPAERO.</a:t>
            </a:r>
          </a:p>
          <a:p>
            <a:pPr marL="0" indent="0" algn="just">
              <a:lnSpc>
                <a:spcPct val="150000"/>
              </a:lnSpc>
              <a:buNone/>
            </a:pPr>
            <a:r>
              <a:rPr lang="en-US" sz="2000" dirty="0">
                <a:latin typeface="Cambria" panose="02040503050406030204" pitchFamily="18" charset="0"/>
              </a:rPr>
              <a:t>[4] Blank, J., “</a:t>
            </a:r>
            <a:r>
              <a:rPr lang="en-US" sz="2000" dirty="0" err="1">
                <a:latin typeface="Cambria" panose="02040503050406030204" pitchFamily="18" charset="0"/>
              </a:rPr>
              <a:t>Pymoo</a:t>
            </a:r>
            <a:r>
              <a:rPr lang="en-US" sz="2000" dirty="0">
                <a:latin typeface="Cambria" panose="02040503050406030204" pitchFamily="18" charset="0"/>
              </a:rPr>
              <a:t>: Multi-objective optimization in Python”, 2020. URL </a:t>
            </a:r>
            <a:r>
              <a:rPr lang="en-US" sz="2000" dirty="0">
                <a:latin typeface="Cambria" panose="02040503050406030204" pitchFamily="18" charset="0"/>
                <a:hlinkClick r:id="rId2"/>
              </a:rPr>
              <a:t>https://pymoo.org/algorithms/moo/nsga2.html#nb-nsga2</a:t>
            </a:r>
            <a:r>
              <a:rPr lang="en-US" sz="2000" dirty="0">
                <a:latin typeface="Cambria" panose="02040503050406030204" pitchFamily="18" charset="0"/>
              </a:rPr>
              <a:t> </a:t>
            </a:r>
          </a:p>
          <a:p>
            <a:pPr marL="0" indent="0" algn="just">
              <a:lnSpc>
                <a:spcPct val="150000"/>
              </a:lnSpc>
              <a:buNone/>
            </a:pPr>
            <a:r>
              <a:rPr lang="en-US" sz="2000" dirty="0">
                <a:latin typeface="Cambria" panose="02040503050406030204" pitchFamily="18" charset="0"/>
              </a:rPr>
              <a:t>[5] Luis </a:t>
            </a:r>
            <a:r>
              <a:rPr lang="en-US" sz="2000" dirty="0" err="1">
                <a:latin typeface="Cambria" panose="02040503050406030204" pitchFamily="18" charset="0"/>
              </a:rPr>
              <a:t>Yepes</a:t>
            </a:r>
            <a:r>
              <a:rPr lang="en-US" sz="2000" dirty="0">
                <a:latin typeface="Cambria" panose="02040503050406030204" pitchFamily="18" charset="0"/>
              </a:rPr>
              <a:t> </a:t>
            </a:r>
            <a:r>
              <a:rPr lang="en-US" sz="2000" dirty="0" err="1">
                <a:latin typeface="Cambria" panose="02040503050406030204" pitchFamily="18" charset="0"/>
              </a:rPr>
              <a:t>Llorente</a:t>
            </a:r>
            <a:r>
              <a:rPr lang="en-US" sz="2000" dirty="0">
                <a:latin typeface="Cambria" panose="02040503050406030204" pitchFamily="18" charset="0"/>
              </a:rPr>
              <a:t>, et al. “A Hybrid Machine Learning and Evolutionary Approach to Material Selection and Design Optimization for Eco-Friendly Structures.” Structural and Multidisciplinary Optimization, vol. 67, no. 5, 1 May 2024, https://</a:t>
            </a:r>
            <a:r>
              <a:rPr lang="en-US" sz="2000" dirty="0" err="1">
                <a:latin typeface="Cambria" panose="02040503050406030204" pitchFamily="18" charset="0"/>
              </a:rPr>
              <a:t>doi.org</a:t>
            </a:r>
            <a:r>
              <a:rPr lang="en-US" sz="2000" dirty="0">
                <a:latin typeface="Cambria" panose="02040503050406030204" pitchFamily="18" charset="0"/>
              </a:rPr>
              <a:t>/10.1007/s00158-024-03777-z. Accessed 18 June 2024.</a:t>
            </a:r>
            <a:endParaRPr lang="en-ES" sz="2000" dirty="0">
              <a:latin typeface="Cambria" panose="02040503050406030204" pitchFamily="18" charset="0"/>
            </a:endParaRPr>
          </a:p>
        </p:txBody>
      </p:sp>
      <p:sp>
        <p:nvSpPr>
          <p:cNvPr id="4" name="Slide Number Placeholder 3">
            <a:extLst>
              <a:ext uri="{FF2B5EF4-FFF2-40B4-BE49-F238E27FC236}">
                <a16:creationId xmlns:a16="http://schemas.microsoft.com/office/drawing/2014/main" id="{25307D1D-B15D-2AF8-09E4-062926E316A3}"/>
              </a:ext>
            </a:extLst>
          </p:cNvPr>
          <p:cNvSpPr>
            <a:spLocks noGrp="1"/>
          </p:cNvSpPr>
          <p:nvPr>
            <p:ph type="sldNum" sz="quarter" idx="12"/>
          </p:nvPr>
        </p:nvSpPr>
        <p:spPr/>
        <p:txBody>
          <a:bodyPr/>
          <a:lstStyle/>
          <a:p>
            <a:fld id="{F073B986-019A-BA4C-B249-D686D61BBB23}" type="slidenum">
              <a:rPr lang="en-ES" smtClean="0"/>
              <a:pPr/>
              <a:t>23</a:t>
            </a:fld>
            <a:endParaRPr lang="en-ES"/>
          </a:p>
        </p:txBody>
      </p:sp>
      <p:sp>
        <p:nvSpPr>
          <p:cNvPr id="5" name="Footer Placeholder 4">
            <a:extLst>
              <a:ext uri="{FF2B5EF4-FFF2-40B4-BE49-F238E27FC236}">
                <a16:creationId xmlns:a16="http://schemas.microsoft.com/office/drawing/2014/main" id="{6826CFC5-1189-A03F-79DA-C7F53FC051BC}"/>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6" name="Titre 1">
            <a:extLst>
              <a:ext uri="{FF2B5EF4-FFF2-40B4-BE49-F238E27FC236}">
                <a16:creationId xmlns:a16="http://schemas.microsoft.com/office/drawing/2014/main" id="{C594FB9E-E55D-3A9A-3471-FC7846584BEB}"/>
              </a:ext>
            </a:extLst>
          </p:cNvPr>
          <p:cNvSpPr>
            <a:spLocks noGrp="1"/>
          </p:cNvSpPr>
          <p:nvPr>
            <p:ph type="title"/>
          </p:nvPr>
        </p:nvSpPr>
        <p:spPr>
          <a:xfrm>
            <a:off x="838199" y="365125"/>
            <a:ext cx="5488459" cy="1325563"/>
          </a:xfrm>
        </p:spPr>
        <p:txBody>
          <a:bodyPr>
            <a:normAutofit/>
          </a:bodyPr>
          <a:lstStyle/>
          <a:p>
            <a:r>
              <a:rPr lang="en-GB" sz="6000" dirty="0">
                <a:latin typeface="Cambria" panose="02040503050406030204" pitchFamily="18" charset="0"/>
                <a:ea typeface="Cambria" panose="02040503050406030204" pitchFamily="18" charset="0"/>
              </a:rPr>
              <a:t>References</a:t>
            </a:r>
          </a:p>
        </p:txBody>
      </p:sp>
    </p:spTree>
    <p:extLst>
      <p:ext uri="{BB962C8B-B14F-4D97-AF65-F5344CB8AC3E}">
        <p14:creationId xmlns:p14="http://schemas.microsoft.com/office/powerpoint/2010/main" val="361314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3</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10" name="Titre 1">
            <a:extLst>
              <a:ext uri="{FF2B5EF4-FFF2-40B4-BE49-F238E27FC236}">
                <a16:creationId xmlns:a16="http://schemas.microsoft.com/office/drawing/2014/main" id="{6A59EA94-B0AC-944A-A437-FDC7337E08E5}"/>
              </a:ext>
            </a:extLst>
          </p:cNvPr>
          <p:cNvSpPr>
            <a:spLocks noGrp="1"/>
          </p:cNvSpPr>
          <p:nvPr>
            <p:ph type="title"/>
          </p:nvPr>
        </p:nvSpPr>
        <p:spPr>
          <a:xfrm>
            <a:off x="838199" y="365125"/>
            <a:ext cx="8638309" cy="1325563"/>
          </a:xfrm>
        </p:spPr>
        <p:txBody>
          <a:bodyPr>
            <a:normAutofit/>
          </a:bodyPr>
          <a:lstStyle/>
          <a:p>
            <a:r>
              <a:rPr lang="en-GB" sz="6000">
                <a:latin typeface="Cambria" panose="02040503050406030204" pitchFamily="18" charset="0"/>
                <a:ea typeface="Cambria" panose="02040503050406030204" pitchFamily="18" charset="0"/>
              </a:rPr>
              <a:t>Introduction</a:t>
            </a:r>
          </a:p>
        </p:txBody>
      </p:sp>
      <p:graphicFrame>
        <p:nvGraphicFramePr>
          <p:cNvPr id="8" name="Diagrama 7">
            <a:extLst>
              <a:ext uri="{FF2B5EF4-FFF2-40B4-BE49-F238E27FC236}">
                <a16:creationId xmlns:a16="http://schemas.microsoft.com/office/drawing/2014/main" id="{2FCD9446-A6E9-1549-F84A-54DE75C475E1}"/>
              </a:ext>
            </a:extLst>
          </p:cNvPr>
          <p:cNvGraphicFramePr/>
          <p:nvPr>
            <p:extLst>
              <p:ext uri="{D42A27DB-BD31-4B8C-83A1-F6EECF244321}">
                <p14:modId xmlns:p14="http://schemas.microsoft.com/office/powerpoint/2010/main" val="898701401"/>
              </p:ext>
            </p:extLst>
          </p:nvPr>
        </p:nvGraphicFramePr>
        <p:xfrm>
          <a:off x="838199" y="1277006"/>
          <a:ext cx="10515601" cy="46665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31374132"/>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3BB7-8F50-B8CA-9B1A-6DE3D56BBE9F}"/>
              </a:ext>
            </a:extLst>
          </p:cNvPr>
          <p:cNvSpPr>
            <a:spLocks noGrp="1"/>
          </p:cNvSpPr>
          <p:nvPr>
            <p:ph type="title"/>
          </p:nvPr>
        </p:nvSpPr>
        <p:spPr>
          <a:xfrm>
            <a:off x="2630907" y="2386430"/>
            <a:ext cx="6849979" cy="1325563"/>
          </a:xfrm>
        </p:spPr>
        <p:txBody>
          <a:bodyPr>
            <a:normAutofit/>
          </a:bodyPr>
          <a:lstStyle/>
          <a:p>
            <a:r>
              <a:rPr lang="en-ES" sz="6000" dirty="0">
                <a:latin typeface="Cambria" panose="02040503050406030204" pitchFamily="18" charset="0"/>
              </a:rPr>
              <a:t>STATE OF THE ART</a:t>
            </a:r>
          </a:p>
        </p:txBody>
      </p:sp>
      <p:sp>
        <p:nvSpPr>
          <p:cNvPr id="4" name="Slide Number Placeholder 3">
            <a:extLst>
              <a:ext uri="{FF2B5EF4-FFF2-40B4-BE49-F238E27FC236}">
                <a16:creationId xmlns:a16="http://schemas.microsoft.com/office/drawing/2014/main" id="{5F11D234-4885-7B9C-CB7B-8D8A342083A6}"/>
              </a:ext>
            </a:extLst>
          </p:cNvPr>
          <p:cNvSpPr>
            <a:spLocks noGrp="1"/>
          </p:cNvSpPr>
          <p:nvPr>
            <p:ph type="sldNum" sz="quarter" idx="12"/>
          </p:nvPr>
        </p:nvSpPr>
        <p:spPr/>
        <p:txBody>
          <a:bodyPr/>
          <a:lstStyle/>
          <a:p>
            <a:fld id="{F073B986-019A-BA4C-B249-D686D61BBB23}" type="slidenum">
              <a:rPr lang="en-ES" smtClean="0"/>
              <a:pPr/>
              <a:t>4</a:t>
            </a:fld>
            <a:endParaRPr lang="en-ES"/>
          </a:p>
        </p:txBody>
      </p:sp>
      <p:sp>
        <p:nvSpPr>
          <p:cNvPr id="5" name="Footer Placeholder 4">
            <a:extLst>
              <a:ext uri="{FF2B5EF4-FFF2-40B4-BE49-F238E27FC236}">
                <a16:creationId xmlns:a16="http://schemas.microsoft.com/office/drawing/2014/main" id="{67FBC7FC-CE5A-9978-40CA-A8051BAA2C92}"/>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Tree>
    <p:extLst>
      <p:ext uri="{BB962C8B-B14F-4D97-AF65-F5344CB8AC3E}">
        <p14:creationId xmlns:p14="http://schemas.microsoft.com/office/powerpoint/2010/main" val="404016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250922-9036-70AE-849C-03CB4CA75D99}"/>
              </a:ext>
            </a:extLst>
          </p:cNvPr>
          <p:cNvSpPr>
            <a:spLocks noGrp="1"/>
          </p:cNvSpPr>
          <p:nvPr>
            <p:ph type="sldNum" sz="quarter" idx="12"/>
          </p:nvPr>
        </p:nvSpPr>
        <p:spPr/>
        <p:txBody>
          <a:bodyPr/>
          <a:lstStyle/>
          <a:p>
            <a:fld id="{F073B986-019A-BA4C-B249-D686D61BBB23}" type="slidenum">
              <a:rPr lang="en-ES" smtClean="0"/>
              <a:pPr/>
              <a:t>5</a:t>
            </a:fld>
            <a:endParaRPr lang="en-ES"/>
          </a:p>
        </p:txBody>
      </p:sp>
      <p:sp>
        <p:nvSpPr>
          <p:cNvPr id="6" name="Footer Placeholder 5">
            <a:extLst>
              <a:ext uri="{FF2B5EF4-FFF2-40B4-BE49-F238E27FC236}">
                <a16:creationId xmlns:a16="http://schemas.microsoft.com/office/drawing/2014/main" id="{BFE6027D-0E0F-9A31-2C2A-0EF002698A29}"/>
              </a:ext>
            </a:extLst>
          </p:cNvPr>
          <p:cNvSpPr>
            <a:spLocks noGrp="1"/>
          </p:cNvSpPr>
          <p:nvPr>
            <p:ph type="ftr" sz="quarter" idx="11"/>
          </p:nvPr>
        </p:nvSpPr>
        <p:spPr>
          <a:xfrm>
            <a:off x="3581400" y="6424930"/>
            <a:ext cx="5029200" cy="365125"/>
          </a:xfrm>
        </p:spPr>
        <p:txBody>
          <a:bodyPr/>
          <a:lstStyle/>
          <a:p>
            <a:r>
              <a:rPr lang="en-US"/>
              <a:t>How to combine ML and ecodesign to find the best structure/material for sustainable aviation?</a:t>
            </a:r>
            <a:endParaRPr lang="en-ES"/>
          </a:p>
          <a:p>
            <a:endParaRPr lang="en-ES"/>
          </a:p>
        </p:txBody>
      </p:sp>
      <p:sp>
        <p:nvSpPr>
          <p:cNvPr id="7" name="Titre 1">
            <a:extLst>
              <a:ext uri="{FF2B5EF4-FFF2-40B4-BE49-F238E27FC236}">
                <a16:creationId xmlns:a16="http://schemas.microsoft.com/office/drawing/2014/main" id="{14E87903-3D85-121C-E697-2E14A46879E5}"/>
              </a:ext>
            </a:extLst>
          </p:cNvPr>
          <p:cNvSpPr>
            <a:spLocks noGrp="1"/>
          </p:cNvSpPr>
          <p:nvPr>
            <p:ph type="title"/>
          </p:nvPr>
        </p:nvSpPr>
        <p:spPr>
          <a:xfrm>
            <a:off x="838199" y="365125"/>
            <a:ext cx="7772401" cy="1325563"/>
          </a:xfrm>
        </p:spPr>
        <p:txBody>
          <a:bodyPr>
            <a:normAutofit/>
          </a:bodyPr>
          <a:lstStyle/>
          <a:p>
            <a:r>
              <a:rPr lang="en-GB" sz="6000">
                <a:latin typeface="Cambria" panose="02040503050406030204" pitchFamily="18" charset="0"/>
                <a:ea typeface="Cambria" panose="02040503050406030204" pitchFamily="18" charset="0"/>
              </a:rPr>
              <a:t>SimJEB Library</a:t>
            </a:r>
          </a:p>
        </p:txBody>
      </p:sp>
      <p:sp>
        <p:nvSpPr>
          <p:cNvPr id="5" name="TextBox 4">
            <a:extLst>
              <a:ext uri="{FF2B5EF4-FFF2-40B4-BE49-F238E27FC236}">
                <a16:creationId xmlns:a16="http://schemas.microsoft.com/office/drawing/2014/main" id="{B9D2EF5B-6627-E925-6DDC-334FC732DF79}"/>
              </a:ext>
            </a:extLst>
          </p:cNvPr>
          <p:cNvSpPr txBox="1"/>
          <p:nvPr/>
        </p:nvSpPr>
        <p:spPr>
          <a:xfrm>
            <a:off x="8023309" y="5237849"/>
            <a:ext cx="3917782" cy="861774"/>
          </a:xfrm>
          <a:prstGeom prst="rect">
            <a:avLst/>
          </a:prstGeom>
          <a:noFill/>
        </p:spPr>
        <p:txBody>
          <a:bodyPr wrap="square" rtlCol="0">
            <a:spAutoFit/>
          </a:bodyPr>
          <a:lstStyle/>
          <a:p>
            <a:pPr algn="just"/>
            <a:r>
              <a:rPr lang="en-ES" sz="1400" b="1" dirty="0">
                <a:latin typeface="Cambria" panose="02040503050406030204" pitchFamily="18" charset="0"/>
              </a:rPr>
              <a:t>Fig </a:t>
            </a:r>
            <a:r>
              <a:rPr lang="es-ES" sz="1400" b="1" dirty="0">
                <a:latin typeface="Cambria" panose="02040503050406030204" pitchFamily="18" charset="0"/>
              </a:rPr>
              <a:t>2</a:t>
            </a:r>
            <a:r>
              <a:rPr lang="en-ES" sz="1400" b="1" dirty="0">
                <a:latin typeface="Cambria" panose="02040503050406030204" pitchFamily="18" charset="0"/>
              </a:rPr>
              <a:t> : </a:t>
            </a:r>
            <a:r>
              <a:rPr lang="en-ES" sz="1400" dirty="0">
                <a:latin typeface="Cambria" panose="02040503050406030204" pitchFamily="18" charset="0"/>
              </a:rPr>
              <a:t>Loads applied to the </a:t>
            </a:r>
            <a:r>
              <a:rPr lang="es-ES" sz="1400" dirty="0">
                <a:latin typeface="Cambria" panose="02040503050406030204" pitchFamily="18" charset="0"/>
              </a:rPr>
              <a:t>B</a:t>
            </a:r>
            <a:r>
              <a:rPr lang="en-ES" sz="1400" dirty="0">
                <a:latin typeface="Cambria" panose="02040503050406030204" pitchFamily="18" charset="0"/>
              </a:rPr>
              <a:t>rackets</a:t>
            </a:r>
            <a:r>
              <a:rPr lang="es-ES" sz="1400" dirty="0">
                <a:latin typeface="Cambria" panose="02040503050406030204" pitchFamily="18" charset="0"/>
              </a:rPr>
              <a:t>. </a:t>
            </a:r>
            <a:r>
              <a:rPr lang="es-ES" sz="1200" dirty="0" err="1">
                <a:latin typeface="Cambria" panose="02040503050406030204" pitchFamily="18" charset="0"/>
              </a:rPr>
              <a:t>Image</a:t>
            </a:r>
            <a:r>
              <a:rPr lang="es-ES" sz="1200" dirty="0">
                <a:latin typeface="Cambria" panose="02040503050406030204" pitchFamily="18" charset="0"/>
              </a:rPr>
              <a:t>: </a:t>
            </a:r>
            <a:r>
              <a:rPr lang="en-US" sz="1200" dirty="0">
                <a:latin typeface="Cambria" panose="02040503050406030204" pitchFamily="18" charset="0"/>
              </a:rPr>
              <a:t>Whalen, E., </a:t>
            </a:r>
            <a:r>
              <a:rPr lang="en-US" sz="1200" dirty="0" err="1">
                <a:latin typeface="Cambria" panose="02040503050406030204" pitchFamily="18" charset="0"/>
              </a:rPr>
              <a:t>Beyene</a:t>
            </a:r>
            <a:r>
              <a:rPr lang="en-US" sz="1200" dirty="0">
                <a:latin typeface="Cambria" panose="02040503050406030204" pitchFamily="18" charset="0"/>
              </a:rPr>
              <a:t>, A. and Mueller, C. (2021), </a:t>
            </a:r>
            <a:r>
              <a:rPr lang="en-US" sz="1200" dirty="0" err="1">
                <a:latin typeface="Cambria" panose="02040503050406030204" pitchFamily="18" charset="0"/>
              </a:rPr>
              <a:t>SimJEB</a:t>
            </a:r>
            <a:r>
              <a:rPr lang="en-US" sz="1200" dirty="0">
                <a:latin typeface="Cambria" panose="02040503050406030204" pitchFamily="18" charset="0"/>
              </a:rPr>
              <a:t>: Simulated Jet Engine Bracket Dataset. Computer Graphics Forum, 40: 9-17. </a:t>
            </a:r>
            <a:endParaRPr lang="en-ES" sz="1400" dirty="0">
              <a:latin typeface="Cambria" panose="02040503050406030204" pitchFamily="18" charset="0"/>
            </a:endParaRPr>
          </a:p>
        </p:txBody>
      </p:sp>
      <p:pic>
        <p:nvPicPr>
          <p:cNvPr id="8" name="Picture 7">
            <a:extLst>
              <a:ext uri="{FF2B5EF4-FFF2-40B4-BE49-F238E27FC236}">
                <a16:creationId xmlns:a16="http://schemas.microsoft.com/office/drawing/2014/main" id="{59673638-EFAB-6FE9-B778-945AF8C3232F}"/>
              </a:ext>
            </a:extLst>
          </p:cNvPr>
          <p:cNvPicPr>
            <a:picLocks noChangeAspect="1"/>
          </p:cNvPicPr>
          <p:nvPr/>
        </p:nvPicPr>
        <p:blipFill>
          <a:blip r:embed="rId4"/>
          <a:stretch>
            <a:fillRect/>
          </a:stretch>
        </p:blipFill>
        <p:spPr>
          <a:xfrm>
            <a:off x="8884356" y="1847683"/>
            <a:ext cx="2056009" cy="3321586"/>
          </a:xfrm>
          <a:prstGeom prst="rect">
            <a:avLst/>
          </a:prstGeom>
        </p:spPr>
      </p:pic>
      <p:sp>
        <p:nvSpPr>
          <p:cNvPr id="11" name="Content Placeholder 10">
            <a:extLst>
              <a:ext uri="{FF2B5EF4-FFF2-40B4-BE49-F238E27FC236}">
                <a16:creationId xmlns:a16="http://schemas.microsoft.com/office/drawing/2014/main" id="{94F30628-38FB-E87E-54D3-6819CC8D6EA5}"/>
              </a:ext>
            </a:extLst>
          </p:cNvPr>
          <p:cNvSpPr>
            <a:spLocks noGrp="1"/>
          </p:cNvSpPr>
          <p:nvPr>
            <p:ph idx="1"/>
          </p:nvPr>
        </p:nvSpPr>
        <p:spPr>
          <a:xfrm>
            <a:off x="838199" y="2176502"/>
            <a:ext cx="7081791" cy="2743386"/>
          </a:xfrm>
        </p:spPr>
        <p:txBody>
          <a:bodyPr>
            <a:normAutofit/>
          </a:bodyPr>
          <a:lstStyle/>
          <a:p>
            <a:r>
              <a:rPr lang="en-ES" sz="2400" dirty="0">
                <a:latin typeface="Cambria" panose="02040503050406030204" pitchFamily="18" charset="0"/>
              </a:rPr>
              <a:t>Public collection of mechanical brackets</a:t>
            </a:r>
          </a:p>
          <a:p>
            <a:r>
              <a:rPr lang="en-ES" sz="2400" dirty="0">
                <a:latin typeface="Cambria" panose="02040503050406030204" pitchFamily="18" charset="0"/>
              </a:rPr>
              <a:t>Simulations</a:t>
            </a:r>
          </a:p>
          <a:p>
            <a:r>
              <a:rPr lang="en-ES" sz="2400" dirty="0">
                <a:latin typeface="Cambria" panose="02040503050406030204" pitchFamily="18" charset="0"/>
              </a:rPr>
              <a:t>+300 brackets</a:t>
            </a:r>
          </a:p>
          <a:p>
            <a:r>
              <a:rPr lang="en-ES" sz="2400" dirty="0">
                <a:latin typeface="Cambria" panose="02040503050406030204" pitchFamily="18" charset="0"/>
              </a:rPr>
              <a:t>Same bolts, interface and engineering task</a:t>
            </a:r>
          </a:p>
          <a:p>
            <a:r>
              <a:rPr lang="en-ES" sz="2400" dirty="0">
                <a:latin typeface="Cambria" panose="02040503050406030204" pitchFamily="18" charset="0"/>
              </a:rPr>
              <a:t>Ti-6Al-4V</a:t>
            </a:r>
          </a:p>
          <a:p>
            <a:r>
              <a:rPr lang="en-ES" sz="2400" dirty="0">
                <a:latin typeface="Cambria" panose="02040503050406030204" pitchFamily="18" charset="0"/>
              </a:rPr>
              <a:t>Manufacturability</a:t>
            </a:r>
          </a:p>
        </p:txBody>
      </p:sp>
      <p:pic>
        <p:nvPicPr>
          <p:cNvPr id="3" name="Picture 2">
            <a:extLst>
              <a:ext uri="{FF2B5EF4-FFF2-40B4-BE49-F238E27FC236}">
                <a16:creationId xmlns:a16="http://schemas.microsoft.com/office/drawing/2014/main" id="{F0358DD0-9D02-F238-0545-71786C7F606C}"/>
              </a:ext>
            </a:extLst>
          </p:cNvPr>
          <p:cNvPicPr>
            <a:picLocks noChangeAspect="1"/>
          </p:cNvPicPr>
          <p:nvPr/>
        </p:nvPicPr>
        <p:blipFill>
          <a:blip r:embed="rId5"/>
          <a:stretch>
            <a:fillRect/>
          </a:stretch>
        </p:blipFill>
        <p:spPr>
          <a:xfrm>
            <a:off x="6434428" y="281934"/>
            <a:ext cx="2313050" cy="1734788"/>
          </a:xfrm>
          <a:prstGeom prst="rect">
            <a:avLst/>
          </a:prstGeom>
        </p:spPr>
      </p:pic>
    </p:spTree>
    <p:extLst>
      <p:ext uri="{BB962C8B-B14F-4D97-AF65-F5344CB8AC3E}">
        <p14:creationId xmlns:p14="http://schemas.microsoft.com/office/powerpoint/2010/main" val="379732373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6DE7-1AE2-C380-2335-5F7BA7CE1BF9}"/>
              </a:ext>
            </a:extLst>
          </p:cNvPr>
          <p:cNvSpPr>
            <a:spLocks noGrp="1"/>
          </p:cNvSpPr>
          <p:nvPr>
            <p:ph type="title"/>
          </p:nvPr>
        </p:nvSpPr>
        <p:spPr/>
        <p:txBody>
          <a:bodyPr/>
          <a:lstStyle/>
          <a:p>
            <a:r>
              <a:rPr lang="en-US" dirty="0">
                <a:effectLst/>
                <a:latin typeface="Cambria" panose="02040503050406030204" pitchFamily="18" charset="0"/>
              </a:rPr>
              <a:t>Multi-Objective Optimization</a:t>
            </a:r>
            <a:endParaRPr lang="en-ES" dirty="0"/>
          </a:p>
        </p:txBody>
      </p:sp>
      <p:sp>
        <p:nvSpPr>
          <p:cNvPr id="4" name="Slide Number Placeholder 3">
            <a:extLst>
              <a:ext uri="{FF2B5EF4-FFF2-40B4-BE49-F238E27FC236}">
                <a16:creationId xmlns:a16="http://schemas.microsoft.com/office/drawing/2014/main" id="{7DD5385E-A257-78E1-A814-9FFABB3E1226}"/>
              </a:ext>
            </a:extLst>
          </p:cNvPr>
          <p:cNvSpPr>
            <a:spLocks noGrp="1"/>
          </p:cNvSpPr>
          <p:nvPr>
            <p:ph type="sldNum" sz="quarter" idx="12"/>
          </p:nvPr>
        </p:nvSpPr>
        <p:spPr/>
        <p:txBody>
          <a:bodyPr/>
          <a:lstStyle/>
          <a:p>
            <a:fld id="{F073B986-019A-BA4C-B249-D686D61BBB23}" type="slidenum">
              <a:rPr lang="en-ES" smtClean="0"/>
              <a:pPr/>
              <a:t>6</a:t>
            </a:fld>
            <a:endParaRPr lang="en-ES"/>
          </a:p>
        </p:txBody>
      </p:sp>
      <p:sp>
        <p:nvSpPr>
          <p:cNvPr id="5" name="Footer Placeholder 4">
            <a:extLst>
              <a:ext uri="{FF2B5EF4-FFF2-40B4-BE49-F238E27FC236}">
                <a16:creationId xmlns:a16="http://schemas.microsoft.com/office/drawing/2014/main" id="{7961E38C-CF27-9150-45B8-17D7E79046D9}"/>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52DE36CA-9612-F960-A147-3183CCBE749A}"/>
                  </a:ext>
                </a:extLst>
              </p:cNvPr>
              <p:cNvSpPr/>
              <p:nvPr/>
            </p:nvSpPr>
            <p:spPr>
              <a:xfrm>
                <a:off x="1246088" y="3952487"/>
                <a:ext cx="3633246" cy="87501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b="0" i="1" smtClean="0">
                          <a:solidFill>
                            <a:schemeClr val="tx1"/>
                          </a:solidFill>
                          <a:latin typeface="Cambria Math" panose="02040503050406030204" pitchFamily="18" charset="0"/>
                        </a:rPr>
                        <m:t>𝑚𝑖𝑛𝑖𝑚𝑖𝑧𝑒</m:t>
                      </m:r>
                      <m:r>
                        <a:rPr lang="es-ES" b="0" i="1" smtClean="0">
                          <a:solidFill>
                            <a:schemeClr val="tx1"/>
                          </a:solidFill>
                          <a:latin typeface="Cambria Math" panose="02040503050406030204" pitchFamily="18" charset="0"/>
                        </a:rPr>
                        <m:t> </m:t>
                      </m:r>
                      <m:d>
                        <m:dPr>
                          <m:begChr m:val="{"/>
                          <m:endChr m:val="}"/>
                          <m:ctrlPr>
                            <a:rPr lang="es-ES" b="0" i="1" smtClean="0">
                              <a:solidFill>
                                <a:schemeClr val="tx1"/>
                              </a:solidFill>
                              <a:latin typeface="Cambria Math" panose="02040503050406030204" pitchFamily="18" charset="0"/>
                            </a:rPr>
                          </m:ctrlPr>
                        </m:dPr>
                        <m:e>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𝑓</m:t>
                              </m:r>
                            </m:e>
                            <m:sub>
                              <m:r>
                                <a:rPr lang="es-ES" b="0" i="1" smtClean="0">
                                  <a:solidFill>
                                    <a:schemeClr val="tx1"/>
                                  </a:solidFill>
                                  <a:latin typeface="Cambria Math" panose="02040503050406030204" pitchFamily="18" charset="0"/>
                                </a:rPr>
                                <m:t>1</m:t>
                              </m:r>
                            </m:sub>
                          </m:sSub>
                          <m:d>
                            <m:dPr>
                              <m:ctrlPr>
                                <a:rPr lang="es-ES" b="0" i="1" smtClean="0">
                                  <a:solidFill>
                                    <a:schemeClr val="tx1"/>
                                  </a:solidFill>
                                  <a:latin typeface="Cambria Math" panose="02040503050406030204" pitchFamily="18" charset="0"/>
                                </a:rPr>
                              </m:ctrlPr>
                            </m:dPr>
                            <m:e>
                              <m:r>
                                <a:rPr lang="es-ES" b="0" i="1" smtClean="0">
                                  <a:solidFill>
                                    <a:schemeClr val="tx1"/>
                                  </a:solidFill>
                                  <a:latin typeface="Cambria Math" panose="02040503050406030204" pitchFamily="18" charset="0"/>
                                </a:rPr>
                                <m:t>𝑥</m:t>
                              </m:r>
                            </m:e>
                          </m:d>
                          <m:r>
                            <a:rPr lang="es-ES" b="0" i="1" smtClean="0">
                              <a:solidFill>
                                <a:schemeClr val="tx1"/>
                              </a:solidFill>
                              <a:latin typeface="Cambria Math" panose="02040503050406030204" pitchFamily="18" charset="0"/>
                            </a:rPr>
                            <m:t>, </m:t>
                          </m:r>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𝑓</m:t>
                              </m:r>
                            </m:e>
                            <m:sub>
                              <m:r>
                                <a:rPr lang="es-ES" b="0" i="1" smtClean="0">
                                  <a:solidFill>
                                    <a:schemeClr val="tx1"/>
                                  </a:solidFill>
                                  <a:latin typeface="Cambria Math" panose="02040503050406030204" pitchFamily="18" charset="0"/>
                                </a:rPr>
                                <m:t>2</m:t>
                              </m:r>
                            </m:sub>
                          </m:sSub>
                          <m:d>
                            <m:dPr>
                              <m:ctrlPr>
                                <a:rPr lang="es-ES" b="0" i="1" smtClean="0">
                                  <a:solidFill>
                                    <a:schemeClr val="tx1"/>
                                  </a:solidFill>
                                  <a:latin typeface="Cambria Math" panose="02040503050406030204" pitchFamily="18" charset="0"/>
                                </a:rPr>
                              </m:ctrlPr>
                            </m:dPr>
                            <m:e>
                              <m:r>
                                <a:rPr lang="es-ES" b="0" i="1" smtClean="0">
                                  <a:solidFill>
                                    <a:schemeClr val="tx1"/>
                                  </a:solidFill>
                                  <a:latin typeface="Cambria Math" panose="02040503050406030204" pitchFamily="18" charset="0"/>
                                </a:rPr>
                                <m:t>𝑥</m:t>
                              </m:r>
                            </m:e>
                          </m:d>
                          <m:r>
                            <a:rPr lang="es-ES" b="0" i="1" smtClean="0">
                              <a:solidFill>
                                <a:schemeClr val="tx1"/>
                              </a:solidFill>
                              <a:latin typeface="Cambria Math" panose="02040503050406030204" pitchFamily="18" charset="0"/>
                            </a:rPr>
                            <m:t>,…,</m:t>
                          </m:r>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𝑓</m:t>
                              </m:r>
                            </m:e>
                            <m:sub>
                              <m:r>
                                <a:rPr lang="es-ES" b="0" i="1" smtClean="0">
                                  <a:solidFill>
                                    <a:schemeClr val="tx1"/>
                                  </a:solidFill>
                                  <a:latin typeface="Cambria Math" panose="02040503050406030204" pitchFamily="18" charset="0"/>
                                </a:rPr>
                                <m:t>𝑘</m:t>
                              </m:r>
                            </m:sub>
                          </m:sSub>
                          <m:d>
                            <m:dPr>
                              <m:ctrlPr>
                                <a:rPr lang="es-ES" b="0" i="1" smtClean="0">
                                  <a:solidFill>
                                    <a:schemeClr val="tx1"/>
                                  </a:solidFill>
                                  <a:latin typeface="Cambria Math" panose="02040503050406030204" pitchFamily="18" charset="0"/>
                                </a:rPr>
                              </m:ctrlPr>
                            </m:dPr>
                            <m:e>
                              <m:r>
                                <a:rPr lang="es-ES" b="0" i="1" smtClean="0">
                                  <a:solidFill>
                                    <a:schemeClr val="tx1"/>
                                  </a:solidFill>
                                  <a:latin typeface="Cambria Math" panose="02040503050406030204" pitchFamily="18" charset="0"/>
                                </a:rPr>
                                <m:t>𝑥</m:t>
                              </m:r>
                            </m:e>
                          </m:d>
                        </m:e>
                      </m:d>
                    </m:oMath>
                  </m:oMathPara>
                </a14:m>
                <a:endParaRPr lang="es-ES" b="0">
                  <a:solidFill>
                    <a:schemeClr val="tx1"/>
                  </a:solidFill>
                  <a:latin typeface="Cambria" panose="02040503050406030204" pitchFamily="18" charset="0"/>
                </a:endParaRPr>
              </a:p>
              <a:p>
                <a:pPr algn="ctr"/>
                <a:endParaRPr lang="es-ES" sz="1000">
                  <a:solidFill>
                    <a:schemeClr val="tx1"/>
                  </a:solidFill>
                  <a:latin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b="0" i="1" smtClean="0">
                          <a:solidFill>
                            <a:schemeClr val="tx1"/>
                          </a:solidFill>
                          <a:latin typeface="Cambria Math" panose="02040503050406030204" pitchFamily="18" charset="0"/>
                        </a:rPr>
                        <m:t>𝑠𝑢𝑏𝑗𝑒𝑐𝑡</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𝑡𝑜</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𝑥</m:t>
                      </m:r>
                      <m:r>
                        <a:rPr lang="es-ES" b="0" i="1" smtClean="0">
                          <a:solidFill>
                            <a:schemeClr val="tx1"/>
                          </a:solidFill>
                          <a:latin typeface="Cambria Math" panose="02040503050406030204" pitchFamily="18" charset="0"/>
                          <a:ea typeface="Cambria Math" panose="02040503050406030204" pitchFamily="18" charset="0"/>
                        </a:rPr>
                        <m:t>∈</m:t>
                      </m:r>
                      <m:r>
                        <a:rPr lang="es-ES" b="0" i="1" smtClean="0">
                          <a:solidFill>
                            <a:schemeClr val="tx1"/>
                          </a:solidFill>
                          <a:latin typeface="Cambria Math" panose="02040503050406030204" pitchFamily="18" charset="0"/>
                          <a:ea typeface="Cambria Math" panose="02040503050406030204" pitchFamily="18" charset="0"/>
                        </a:rPr>
                        <m:t>𝑆</m:t>
                      </m:r>
                    </m:oMath>
                  </m:oMathPara>
                </a14:m>
                <a:endParaRPr lang="es-ES">
                  <a:solidFill>
                    <a:schemeClr val="tx1"/>
                  </a:solidFill>
                  <a:latin typeface="Cambria" panose="02040503050406030204" pitchFamily="18" charset="0"/>
                </a:endParaRPr>
              </a:p>
            </p:txBody>
          </p:sp>
        </mc:Choice>
        <mc:Fallback xmlns="">
          <p:sp>
            <p:nvSpPr>
              <p:cNvPr id="6" name="Rectangle 7">
                <a:extLst>
                  <a:ext uri="{FF2B5EF4-FFF2-40B4-BE49-F238E27FC236}">
                    <a16:creationId xmlns:a16="http://schemas.microsoft.com/office/drawing/2014/main" id="{52DE36CA-9612-F960-A147-3183CCBE749A}"/>
                  </a:ext>
                </a:extLst>
              </p:cNvPr>
              <p:cNvSpPr>
                <a:spLocks noRot="1" noChangeAspect="1" noMove="1" noResize="1" noEditPoints="1" noAdjustHandles="1" noChangeArrowheads="1" noChangeShapeType="1" noTextEdit="1"/>
              </p:cNvSpPr>
              <p:nvPr/>
            </p:nvSpPr>
            <p:spPr>
              <a:xfrm>
                <a:off x="1246088" y="3952487"/>
                <a:ext cx="3633246" cy="875012"/>
              </a:xfrm>
              <a:prstGeom prst="rect">
                <a:avLst/>
              </a:prstGeom>
              <a:blipFill>
                <a:blip r:embed="rId3"/>
                <a:stretch>
                  <a:fillRect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3151712-1EC0-962A-165C-E1B1EF6373CB}"/>
                  </a:ext>
                </a:extLst>
              </p:cNvPr>
              <p:cNvSpPr txBox="1"/>
              <p:nvPr/>
            </p:nvSpPr>
            <p:spPr>
              <a:xfrm>
                <a:off x="6664935" y="2232769"/>
                <a:ext cx="3171381" cy="3674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1</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2</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𝑘</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e>
                          </m:d>
                        </m:e>
                        <m:sup>
                          <m:r>
                            <a:rPr lang="es-ES" b="0" i="1" smtClean="0">
                              <a:latin typeface="Cambria Math" panose="02040503050406030204" pitchFamily="18" charset="0"/>
                            </a:rPr>
                            <m:t>𝑇</m:t>
                          </m:r>
                        </m:sup>
                      </m:sSup>
                    </m:oMath>
                  </m:oMathPara>
                </a14:m>
                <a:endParaRPr lang="es-ES" dirty="0"/>
              </a:p>
            </p:txBody>
          </p:sp>
        </mc:Choice>
        <mc:Fallback xmlns="">
          <p:sp>
            <p:nvSpPr>
              <p:cNvPr id="10" name="CuadroTexto 9">
                <a:extLst>
                  <a:ext uri="{FF2B5EF4-FFF2-40B4-BE49-F238E27FC236}">
                    <a16:creationId xmlns:a16="http://schemas.microsoft.com/office/drawing/2014/main" id="{83151712-1EC0-962A-165C-E1B1EF6373CB}"/>
                  </a:ext>
                </a:extLst>
              </p:cNvPr>
              <p:cNvSpPr txBox="1">
                <a:spLocks noRot="1" noChangeAspect="1" noMove="1" noResize="1" noEditPoints="1" noAdjustHandles="1" noChangeArrowheads="1" noChangeShapeType="1" noTextEdit="1"/>
              </p:cNvSpPr>
              <p:nvPr/>
            </p:nvSpPr>
            <p:spPr>
              <a:xfrm>
                <a:off x="6664935" y="2232769"/>
                <a:ext cx="3171381" cy="367473"/>
              </a:xfrm>
              <a:prstGeom prst="rect">
                <a:avLst/>
              </a:prstGeom>
              <a:blipFill>
                <a:blip r:embed="rId4"/>
                <a:stretch>
                  <a:fillRect l="-2111" r="-192"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111D2F73-EA8C-33E4-66B0-B85696743E33}"/>
                  </a:ext>
                </a:extLst>
              </p:cNvPr>
              <p:cNvSpPr txBox="1"/>
              <p:nvPr/>
            </p:nvSpPr>
            <p:spPr>
              <a:xfrm>
                <a:off x="7270260" y="3538185"/>
                <a:ext cx="19607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sub>
                              </m:sSub>
                            </m:e>
                          </m:d>
                        </m:e>
                        <m:sup>
                          <m:r>
                            <a:rPr lang="es-ES" b="0" i="1" smtClean="0">
                              <a:latin typeface="Cambria Math" panose="02040503050406030204" pitchFamily="18" charset="0"/>
                            </a:rPr>
                            <m:t>𝑇</m:t>
                          </m:r>
                        </m:sup>
                      </m:sSup>
                    </m:oMath>
                  </m:oMathPara>
                </a14:m>
                <a:endParaRPr lang="es-ES"/>
              </a:p>
            </p:txBody>
          </p:sp>
        </mc:Choice>
        <mc:Fallback xmlns="">
          <p:sp>
            <p:nvSpPr>
              <p:cNvPr id="11" name="CuadroTexto 10">
                <a:extLst>
                  <a:ext uri="{FF2B5EF4-FFF2-40B4-BE49-F238E27FC236}">
                    <a16:creationId xmlns:a16="http://schemas.microsoft.com/office/drawing/2014/main" id="{111D2F73-EA8C-33E4-66B0-B85696743E33}"/>
                  </a:ext>
                </a:extLst>
              </p:cNvPr>
              <p:cNvSpPr txBox="1">
                <a:spLocks noRot="1" noChangeAspect="1" noMove="1" noResize="1" noEditPoints="1" noAdjustHandles="1" noChangeArrowheads="1" noChangeShapeType="1" noTextEdit="1"/>
              </p:cNvSpPr>
              <p:nvPr/>
            </p:nvSpPr>
            <p:spPr>
              <a:xfrm>
                <a:off x="7270260" y="3538185"/>
                <a:ext cx="1960730" cy="276999"/>
              </a:xfrm>
              <a:prstGeom prst="rect">
                <a:avLst/>
              </a:prstGeom>
              <a:blipFill>
                <a:blip r:embed="rId5"/>
                <a:stretch>
                  <a:fillRect l="-1246" t="-4348" r="-623" b="-15217"/>
                </a:stretch>
              </a:blipFill>
            </p:spPr>
            <p:txBody>
              <a:bodyPr/>
              <a:lstStyle/>
              <a:p>
                <a:r>
                  <a:rPr lang="en-US">
                    <a:noFill/>
                  </a:rPr>
                  <a:t> </a:t>
                </a:r>
              </a:p>
            </p:txBody>
          </p:sp>
        </mc:Fallback>
      </mc:AlternateContent>
      <p:sp>
        <p:nvSpPr>
          <p:cNvPr id="12" name="Content Placeholder 10">
            <a:extLst>
              <a:ext uri="{FF2B5EF4-FFF2-40B4-BE49-F238E27FC236}">
                <a16:creationId xmlns:a16="http://schemas.microsoft.com/office/drawing/2014/main" id="{0DCB0CA7-1AAB-DF1E-64A7-00DC75F14A97}"/>
              </a:ext>
            </a:extLst>
          </p:cNvPr>
          <p:cNvSpPr txBox="1">
            <a:spLocks/>
          </p:cNvSpPr>
          <p:nvPr/>
        </p:nvSpPr>
        <p:spPr>
          <a:xfrm>
            <a:off x="648289" y="2128830"/>
            <a:ext cx="5593485" cy="1483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latin typeface="Cambria" panose="02040503050406030204" pitchFamily="18" charset="0"/>
              </a:rPr>
              <a:t>Modern engineering demands</a:t>
            </a:r>
          </a:p>
          <a:p>
            <a:r>
              <a:rPr lang="en-GB" sz="2400" dirty="0">
                <a:latin typeface="Cambria" panose="02040503050406030204" pitchFamily="18" charset="0"/>
              </a:rPr>
              <a:t>Trade-off between conflicting objectives</a:t>
            </a:r>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72612295-87C9-8A63-2900-064C7319B3C0}"/>
                  </a:ext>
                </a:extLst>
              </p:cNvPr>
              <p:cNvSpPr txBox="1"/>
              <p:nvPr/>
            </p:nvSpPr>
            <p:spPr>
              <a:xfrm>
                <a:off x="8161017" y="4825986"/>
                <a:ext cx="1792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m:t>
                      </m:r>
                    </m:oMath>
                  </m:oMathPara>
                </a14:m>
                <a:endParaRPr lang="es-ES"/>
              </a:p>
            </p:txBody>
          </p:sp>
        </mc:Choice>
        <mc:Fallback xmlns="">
          <p:sp>
            <p:nvSpPr>
              <p:cNvPr id="13" name="CuadroTexto 12">
                <a:extLst>
                  <a:ext uri="{FF2B5EF4-FFF2-40B4-BE49-F238E27FC236}">
                    <a16:creationId xmlns:a16="http://schemas.microsoft.com/office/drawing/2014/main" id="{72612295-87C9-8A63-2900-064C7319B3C0}"/>
                  </a:ext>
                </a:extLst>
              </p:cNvPr>
              <p:cNvSpPr txBox="1">
                <a:spLocks noRot="1" noChangeAspect="1" noMove="1" noResize="1" noEditPoints="1" noAdjustHandles="1" noChangeArrowheads="1" noChangeShapeType="1" noTextEdit="1"/>
              </p:cNvSpPr>
              <p:nvPr/>
            </p:nvSpPr>
            <p:spPr>
              <a:xfrm>
                <a:off x="8161017" y="4825986"/>
                <a:ext cx="179216" cy="276999"/>
              </a:xfrm>
              <a:prstGeom prst="rect">
                <a:avLst/>
              </a:prstGeom>
              <a:blipFill>
                <a:blip r:embed="rId6"/>
                <a:stretch>
                  <a:fillRect l="-34483" r="-27586" b="-6667"/>
                </a:stretch>
              </a:blipFill>
            </p:spPr>
            <p:txBody>
              <a:bodyPr/>
              <a:lstStyle/>
              <a:p>
                <a:r>
                  <a:rPr lang="en-US">
                    <a:noFill/>
                  </a:rPr>
                  <a:t> </a:t>
                </a:r>
              </a:p>
            </p:txBody>
          </p:sp>
        </mc:Fallback>
      </mc:AlternateContent>
      <p:sp>
        <p:nvSpPr>
          <p:cNvPr id="14" name="Abrir llave 13">
            <a:extLst>
              <a:ext uri="{FF2B5EF4-FFF2-40B4-BE49-F238E27FC236}">
                <a16:creationId xmlns:a16="http://schemas.microsoft.com/office/drawing/2014/main" id="{5FE4EAFC-9DBB-212D-67CF-B5028486B5B1}"/>
              </a:ext>
            </a:extLst>
          </p:cNvPr>
          <p:cNvSpPr/>
          <p:nvPr/>
        </p:nvSpPr>
        <p:spPr>
          <a:xfrm>
            <a:off x="5907820" y="1683544"/>
            <a:ext cx="796696" cy="3490912"/>
          </a:xfrm>
          <a:prstGeom prst="leftBrace">
            <a:avLst>
              <a:gd name="adj1" fmla="val 0"/>
              <a:gd name="adj2" fmla="val 75354"/>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6" name="Content Placeholder 10">
            <a:extLst>
              <a:ext uri="{FF2B5EF4-FFF2-40B4-BE49-F238E27FC236}">
                <a16:creationId xmlns:a16="http://schemas.microsoft.com/office/drawing/2014/main" id="{53D65AA5-5A53-6150-F10E-7D917ACA2B52}"/>
              </a:ext>
            </a:extLst>
          </p:cNvPr>
          <p:cNvSpPr txBox="1">
            <a:spLocks/>
          </p:cNvSpPr>
          <p:nvPr/>
        </p:nvSpPr>
        <p:spPr>
          <a:xfrm>
            <a:off x="6607444" y="1867644"/>
            <a:ext cx="3286363"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a:latin typeface="Cambria" panose="02040503050406030204" pitchFamily="18" charset="0"/>
              </a:rPr>
              <a:t>Vector of objective functions</a:t>
            </a:r>
          </a:p>
        </p:txBody>
      </p:sp>
      <p:sp>
        <p:nvSpPr>
          <p:cNvPr id="18" name="Content Placeholder 10">
            <a:extLst>
              <a:ext uri="{FF2B5EF4-FFF2-40B4-BE49-F238E27FC236}">
                <a16:creationId xmlns:a16="http://schemas.microsoft.com/office/drawing/2014/main" id="{8CC83C82-745D-A78A-BABD-34194B003F7D}"/>
              </a:ext>
            </a:extLst>
          </p:cNvPr>
          <p:cNvSpPr txBox="1">
            <a:spLocks/>
          </p:cNvSpPr>
          <p:nvPr/>
        </p:nvSpPr>
        <p:spPr>
          <a:xfrm>
            <a:off x="6821827" y="3130605"/>
            <a:ext cx="2857596"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a:latin typeface="Cambria" panose="02040503050406030204" pitchFamily="18" charset="0"/>
              </a:rPr>
              <a:t>Decision variable vector</a:t>
            </a:r>
          </a:p>
        </p:txBody>
      </p:sp>
      <p:sp>
        <p:nvSpPr>
          <p:cNvPr id="21" name="Content Placeholder 10">
            <a:extLst>
              <a:ext uri="{FF2B5EF4-FFF2-40B4-BE49-F238E27FC236}">
                <a16:creationId xmlns:a16="http://schemas.microsoft.com/office/drawing/2014/main" id="{6BA7CE38-A295-A928-37A5-87594E8D9AB3}"/>
              </a:ext>
            </a:extLst>
          </p:cNvPr>
          <p:cNvSpPr txBox="1">
            <a:spLocks/>
          </p:cNvSpPr>
          <p:nvPr/>
        </p:nvSpPr>
        <p:spPr>
          <a:xfrm>
            <a:off x="7270260" y="4407009"/>
            <a:ext cx="1960730"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a:latin typeface="Cambria" panose="02040503050406030204" pitchFamily="18" charset="0"/>
              </a:rPr>
              <a:t>Feasible Region</a:t>
            </a:r>
          </a:p>
        </p:txBody>
      </p:sp>
    </p:spTree>
    <p:extLst>
      <p:ext uri="{BB962C8B-B14F-4D97-AF65-F5344CB8AC3E}">
        <p14:creationId xmlns:p14="http://schemas.microsoft.com/office/powerpoint/2010/main" val="3486726878"/>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6DE7-1AE2-C380-2335-5F7BA7CE1BF9}"/>
              </a:ext>
            </a:extLst>
          </p:cNvPr>
          <p:cNvSpPr>
            <a:spLocks noGrp="1"/>
          </p:cNvSpPr>
          <p:nvPr>
            <p:ph type="title"/>
          </p:nvPr>
        </p:nvSpPr>
        <p:spPr/>
        <p:txBody>
          <a:bodyPr/>
          <a:lstStyle/>
          <a:p>
            <a:r>
              <a:rPr lang="en-US" dirty="0">
                <a:effectLst/>
                <a:latin typeface="Cambria" panose="02040503050406030204" pitchFamily="18" charset="0"/>
              </a:rPr>
              <a:t>Pareto Optimality </a:t>
            </a:r>
            <a:endParaRPr lang="en-ES" dirty="0"/>
          </a:p>
        </p:txBody>
      </p:sp>
      <p:sp>
        <p:nvSpPr>
          <p:cNvPr id="4" name="Slide Number Placeholder 3">
            <a:extLst>
              <a:ext uri="{FF2B5EF4-FFF2-40B4-BE49-F238E27FC236}">
                <a16:creationId xmlns:a16="http://schemas.microsoft.com/office/drawing/2014/main" id="{7DD5385E-A257-78E1-A814-9FFABB3E1226}"/>
              </a:ext>
            </a:extLst>
          </p:cNvPr>
          <p:cNvSpPr>
            <a:spLocks noGrp="1"/>
          </p:cNvSpPr>
          <p:nvPr>
            <p:ph type="sldNum" sz="quarter" idx="12"/>
          </p:nvPr>
        </p:nvSpPr>
        <p:spPr/>
        <p:txBody>
          <a:bodyPr/>
          <a:lstStyle/>
          <a:p>
            <a:fld id="{F073B986-019A-BA4C-B249-D686D61BBB23}" type="slidenum">
              <a:rPr lang="en-ES" smtClean="0"/>
              <a:pPr/>
              <a:t>7</a:t>
            </a:fld>
            <a:endParaRPr lang="en-ES"/>
          </a:p>
        </p:txBody>
      </p:sp>
      <p:sp>
        <p:nvSpPr>
          <p:cNvPr id="5" name="Footer Placeholder 4">
            <a:extLst>
              <a:ext uri="{FF2B5EF4-FFF2-40B4-BE49-F238E27FC236}">
                <a16:creationId xmlns:a16="http://schemas.microsoft.com/office/drawing/2014/main" id="{7961E38C-CF27-9150-45B8-17D7E79046D9}"/>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6" name="Content Placeholder 10">
            <a:extLst>
              <a:ext uri="{FF2B5EF4-FFF2-40B4-BE49-F238E27FC236}">
                <a16:creationId xmlns:a16="http://schemas.microsoft.com/office/drawing/2014/main" id="{FA256567-2E79-3978-75AE-37D0BBEEC0D6}"/>
              </a:ext>
            </a:extLst>
          </p:cNvPr>
          <p:cNvSpPr txBox="1">
            <a:spLocks noGrp="1"/>
          </p:cNvSpPr>
          <p:nvPr>
            <p:ph idx="1"/>
          </p:nvPr>
        </p:nvSpPr>
        <p:spPr>
          <a:xfrm>
            <a:off x="838200" y="1690688"/>
            <a:ext cx="4948451" cy="132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latin typeface="Cambria" panose="02040503050406030204" pitchFamily="18" charset="0"/>
              </a:rPr>
              <a:t>Evaluates the quality of solutions</a:t>
            </a:r>
          </a:p>
        </p:txBody>
      </p:sp>
      <mc:AlternateContent xmlns:mc="http://schemas.openxmlformats.org/markup-compatibility/2006" xmlns:a14="http://schemas.microsoft.com/office/drawing/2010/main">
        <mc:Choice Requires="a14">
          <p:sp>
            <p:nvSpPr>
              <p:cNvPr id="7" name="Rectangle 7">
                <a:extLst>
                  <a:ext uri="{FF2B5EF4-FFF2-40B4-BE49-F238E27FC236}">
                    <a16:creationId xmlns:a16="http://schemas.microsoft.com/office/drawing/2014/main" id="{3650AA6B-098A-D662-38BB-90B8CE86E6A8}"/>
                  </a:ext>
                </a:extLst>
              </p:cNvPr>
              <p:cNvSpPr/>
              <p:nvPr/>
            </p:nvSpPr>
            <p:spPr>
              <a:xfrm>
                <a:off x="760077" y="2683975"/>
                <a:ext cx="5181445" cy="26375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𝑓</m:t>
                          </m:r>
                        </m:e>
                        <m:sub>
                          <m:r>
                            <a:rPr lang="es-ES" b="0" i="1" smtClean="0">
                              <a:solidFill>
                                <a:schemeClr val="tx1"/>
                              </a:solidFill>
                              <a:latin typeface="Cambria Math" panose="02040503050406030204" pitchFamily="18" charset="0"/>
                            </a:rPr>
                            <m:t>𝑖</m:t>
                          </m:r>
                        </m:sub>
                      </m:sSub>
                      <m:d>
                        <m:dPr>
                          <m:ctrlPr>
                            <a:rPr lang="es-ES" b="0" i="1" smtClean="0">
                              <a:solidFill>
                                <a:schemeClr val="tx1"/>
                              </a:solidFill>
                              <a:latin typeface="Cambria Math" panose="02040503050406030204" pitchFamily="18" charset="0"/>
                            </a:rPr>
                          </m:ctrlPr>
                        </m:dPr>
                        <m:e>
                          <m:r>
                            <a:rPr lang="es-ES" b="0" i="1" smtClean="0">
                              <a:solidFill>
                                <a:schemeClr val="tx1"/>
                              </a:solidFill>
                              <a:latin typeface="Cambria Math" panose="02040503050406030204" pitchFamily="18" charset="0"/>
                            </a:rPr>
                            <m:t>𝑥</m:t>
                          </m:r>
                        </m:e>
                      </m:d>
                      <m:r>
                        <a:rPr lang="es-ES" b="0" i="1" smtClean="0">
                          <a:solidFill>
                            <a:schemeClr val="tx1"/>
                          </a:solidFill>
                          <a:latin typeface="Cambria Math" panose="02040503050406030204" pitchFamily="18" charset="0"/>
                        </a:rPr>
                        <m:t>≤</m:t>
                      </m:r>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𝑓</m:t>
                          </m:r>
                        </m:e>
                        <m:sub>
                          <m:r>
                            <a:rPr lang="es-ES" b="0" i="1" smtClean="0">
                              <a:solidFill>
                                <a:schemeClr val="tx1"/>
                              </a:solidFill>
                              <a:latin typeface="Cambria Math" panose="02040503050406030204" pitchFamily="18" charset="0"/>
                            </a:rPr>
                            <m:t>𝑖</m:t>
                          </m:r>
                        </m:sub>
                      </m:sSub>
                      <m:d>
                        <m:dPr>
                          <m:ctrlPr>
                            <a:rPr lang="es-ES" b="0" i="1" smtClean="0">
                              <a:solidFill>
                                <a:schemeClr val="tx1"/>
                              </a:solidFill>
                              <a:latin typeface="Cambria Math" panose="02040503050406030204" pitchFamily="18" charset="0"/>
                            </a:rPr>
                          </m:ctrlPr>
                        </m:dPr>
                        <m:e>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𝑥</m:t>
                              </m:r>
                            </m:e>
                            <m:sup>
                              <m:r>
                                <a:rPr lang="es-ES" b="0" i="1" smtClean="0">
                                  <a:solidFill>
                                    <a:schemeClr val="tx1"/>
                                  </a:solidFill>
                                  <a:latin typeface="Cambria Math" panose="02040503050406030204" pitchFamily="18" charset="0"/>
                                </a:rPr>
                                <m:t>∗</m:t>
                              </m:r>
                            </m:sup>
                          </m:sSup>
                        </m:e>
                      </m:d>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𝑓𝑜𝑟</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𝑎𝑙𝑙</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𝑖</m:t>
                      </m:r>
                      <m:r>
                        <a:rPr lang="es-ES" b="0" i="1" smtClean="0">
                          <a:solidFill>
                            <a:schemeClr val="tx1"/>
                          </a:solidFill>
                          <a:latin typeface="Cambria Math" panose="02040503050406030204" pitchFamily="18" charset="0"/>
                        </a:rPr>
                        <m:t>=1,…,</m:t>
                      </m:r>
                      <m:r>
                        <a:rPr lang="es-ES" b="0" i="1" smtClean="0">
                          <a:solidFill>
                            <a:schemeClr val="tx1"/>
                          </a:solidFill>
                          <a:latin typeface="Cambria Math" panose="02040503050406030204" pitchFamily="18" charset="0"/>
                        </a:rPr>
                        <m:t>𝑘</m:t>
                      </m:r>
                    </m:oMath>
                  </m:oMathPara>
                </a14:m>
                <a:endParaRPr lang="es-ES" b="0">
                  <a:solidFill>
                    <a:schemeClr val="tx1"/>
                  </a:solidFill>
                  <a:latin typeface="Cambria" panose="02040503050406030204" pitchFamily="18" charset="0"/>
                </a:endParaRPr>
              </a:p>
            </p:txBody>
          </p:sp>
        </mc:Choice>
        <mc:Fallback xmlns="">
          <p:sp>
            <p:nvSpPr>
              <p:cNvPr id="7" name="Rectangle 7">
                <a:extLst>
                  <a:ext uri="{FF2B5EF4-FFF2-40B4-BE49-F238E27FC236}">
                    <a16:creationId xmlns:a16="http://schemas.microsoft.com/office/drawing/2014/main" id="{3650AA6B-098A-D662-38BB-90B8CE86E6A8}"/>
                  </a:ext>
                </a:extLst>
              </p:cNvPr>
              <p:cNvSpPr>
                <a:spLocks noRot="1" noChangeAspect="1" noMove="1" noResize="1" noEditPoints="1" noAdjustHandles="1" noChangeArrowheads="1" noChangeShapeType="1" noTextEdit="1"/>
              </p:cNvSpPr>
              <p:nvPr/>
            </p:nvSpPr>
            <p:spPr>
              <a:xfrm>
                <a:off x="760077" y="2683975"/>
                <a:ext cx="5181445" cy="263753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FDD83F9D-5DB2-16CD-4BF2-F530EBA9A5F7}"/>
                  </a:ext>
                </a:extLst>
              </p:cNvPr>
              <p:cNvSpPr txBox="1"/>
              <p:nvPr/>
            </p:nvSpPr>
            <p:spPr>
              <a:xfrm>
                <a:off x="1657059" y="4427111"/>
                <a:ext cx="337586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𝑗</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&lt;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𝑗</m:t>
                          </m:r>
                        </m:sub>
                      </m:sSub>
                      <m:d>
                        <m:dPr>
                          <m:ctrlPr>
                            <a:rPr lang="es-ES" b="0" i="1" smtClean="0">
                              <a:latin typeface="Cambria Math" panose="02040503050406030204" pitchFamily="18" charset="0"/>
                            </a:rPr>
                          </m:ctrlPr>
                        </m:dPr>
                        <m:e>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m:t>
                              </m:r>
                            </m:sup>
                          </m:sSup>
                        </m:e>
                      </m:d>
                      <m:r>
                        <a:rPr lang="es-ES" b="0" i="1" smtClean="0">
                          <a:latin typeface="Cambria Math" panose="02040503050406030204" pitchFamily="18" charset="0"/>
                        </a:rPr>
                        <m:t>   </m:t>
                      </m:r>
                      <m:r>
                        <a:rPr lang="es-ES" b="0" i="1" smtClean="0">
                          <a:latin typeface="Cambria Math" panose="02040503050406030204" pitchFamily="18" charset="0"/>
                        </a:rPr>
                        <m:t>𝑓𝑜𝑟</m:t>
                      </m:r>
                      <m:r>
                        <a:rPr lang="es-ES" b="0" i="1" smtClean="0">
                          <a:latin typeface="Cambria Math" panose="02040503050406030204" pitchFamily="18" charset="0"/>
                        </a:rPr>
                        <m:t> </m:t>
                      </m:r>
                      <m:r>
                        <a:rPr lang="es-ES" b="0" i="1" smtClean="0">
                          <a:latin typeface="Cambria Math" panose="02040503050406030204" pitchFamily="18" charset="0"/>
                        </a:rPr>
                        <m:t>𝑎𝑡</m:t>
                      </m:r>
                      <m:r>
                        <a:rPr lang="es-ES" b="0" i="1" smtClean="0">
                          <a:latin typeface="Cambria Math" panose="02040503050406030204" pitchFamily="18" charset="0"/>
                        </a:rPr>
                        <m:t> </m:t>
                      </m:r>
                      <m:r>
                        <a:rPr lang="es-ES" b="0" i="1" smtClean="0">
                          <a:latin typeface="Cambria Math" panose="02040503050406030204" pitchFamily="18" charset="0"/>
                        </a:rPr>
                        <m:t>𝑙𝑒𝑎𝑠𝑡</m:t>
                      </m:r>
                      <m:r>
                        <a:rPr lang="es-ES" b="0" i="1" smtClean="0">
                          <a:latin typeface="Cambria Math" panose="02040503050406030204" pitchFamily="18" charset="0"/>
                        </a:rPr>
                        <m:t> </m:t>
                      </m:r>
                      <m:r>
                        <a:rPr lang="es-ES" b="0" i="1" smtClean="0">
                          <a:latin typeface="Cambria Math" panose="02040503050406030204" pitchFamily="18" charset="0"/>
                        </a:rPr>
                        <m:t>𝑜𝑛𝑒</m:t>
                      </m:r>
                      <m:r>
                        <a:rPr lang="es-ES" b="0" i="1" smtClean="0">
                          <a:latin typeface="Cambria Math" panose="02040503050406030204" pitchFamily="18" charset="0"/>
                        </a:rPr>
                        <m:t> </m:t>
                      </m:r>
                      <m:r>
                        <a:rPr lang="es-ES" b="0" i="1" smtClean="0">
                          <a:latin typeface="Cambria Math" panose="02040503050406030204" pitchFamily="18" charset="0"/>
                        </a:rPr>
                        <m:t>𝑗</m:t>
                      </m:r>
                    </m:oMath>
                  </m:oMathPara>
                </a14:m>
                <a:endParaRPr lang="es-ES"/>
              </a:p>
            </p:txBody>
          </p:sp>
        </mc:Choice>
        <mc:Fallback xmlns="">
          <p:sp>
            <p:nvSpPr>
              <p:cNvPr id="8" name="CuadroTexto 7">
                <a:extLst>
                  <a:ext uri="{FF2B5EF4-FFF2-40B4-BE49-F238E27FC236}">
                    <a16:creationId xmlns:a16="http://schemas.microsoft.com/office/drawing/2014/main" id="{FDD83F9D-5DB2-16CD-4BF2-F530EBA9A5F7}"/>
                  </a:ext>
                </a:extLst>
              </p:cNvPr>
              <p:cNvSpPr txBox="1">
                <a:spLocks noRot="1" noChangeAspect="1" noMove="1" noResize="1" noEditPoints="1" noAdjustHandles="1" noChangeArrowheads="1" noChangeShapeType="1" noTextEdit="1"/>
              </p:cNvSpPr>
              <p:nvPr/>
            </p:nvSpPr>
            <p:spPr>
              <a:xfrm>
                <a:off x="1657059" y="4427111"/>
                <a:ext cx="3375861" cy="299313"/>
              </a:xfrm>
              <a:prstGeom prst="rect">
                <a:avLst/>
              </a:prstGeom>
              <a:blipFill>
                <a:blip r:embed="rId3"/>
                <a:stretch>
                  <a:fillRect l="-1986" r="-1986"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7CC58262-419D-00D7-6A51-ECB3A6DB4447}"/>
                  </a:ext>
                </a:extLst>
              </p:cNvPr>
              <p:cNvSpPr txBox="1"/>
              <p:nvPr/>
            </p:nvSpPr>
            <p:spPr>
              <a:xfrm>
                <a:off x="874761" y="2890684"/>
                <a:ext cx="494045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𝐴</m:t>
                      </m:r>
                      <m:r>
                        <a:rPr lang="es-ES" b="0" i="1" smtClean="0">
                          <a:latin typeface="Cambria Math" panose="02040503050406030204" pitchFamily="18" charset="0"/>
                        </a:rPr>
                        <m:t> </m:t>
                      </m:r>
                      <m:r>
                        <a:rPr lang="es-ES" b="0" i="1" smtClean="0">
                          <a:latin typeface="Cambria Math" panose="02040503050406030204" pitchFamily="18" charset="0"/>
                        </a:rPr>
                        <m:t>𝑠𝑜𝑙𝑢𝑡𝑖𝑜𝑛</m:t>
                      </m:r>
                      <m:r>
                        <a:rPr lang="es-ES" b="0" i="1" smtClean="0">
                          <a:latin typeface="Cambria Math" panose="02040503050406030204" pitchFamily="18" charset="0"/>
                        </a:rPr>
                        <m:t> </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m:t>
                          </m:r>
                        </m:sup>
                      </m:sSup>
                      <m:r>
                        <a:rPr lang="es-E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Ω</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𝑖𝑠</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𝑃𝑎𝑟𝑒𝑡𝑜</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𝑜𝑝𝑡𝑖𝑚𝑎𝑙</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𝑖𝑓</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𝑡h𝑒𝑟𝑒</m:t>
                      </m:r>
                      <m:r>
                        <a:rPr lang="es-ES" b="0" i="1" smtClean="0">
                          <a:latin typeface="Cambria Math" panose="02040503050406030204" pitchFamily="18" charset="0"/>
                          <a:ea typeface="Cambria Math" panose="02040503050406030204" pitchFamily="18" charset="0"/>
                        </a:rPr>
                        <m:t> </m:t>
                      </m:r>
                    </m:oMath>
                  </m:oMathPara>
                </a14:m>
                <a:endParaRPr lang="es-ES" b="0"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𝑑𝑜𝑒𝑠</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𝑛𝑜𝑡</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𝑒𝑥𝑖𝑠𝑡</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𝑎𝑛𝑜𝑡h𝑒𝑟</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𝑠𝑜𝑙𝑢𝑡𝑖𝑜𝑛</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Ω</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𝑠𝑢𝑐h</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𝑡h𝑎𝑡</m:t>
                      </m:r>
                    </m:oMath>
                  </m:oMathPara>
                </a14:m>
                <a:endParaRPr lang="es-ES"/>
              </a:p>
            </p:txBody>
          </p:sp>
        </mc:Choice>
        <mc:Fallback xmlns="">
          <p:sp>
            <p:nvSpPr>
              <p:cNvPr id="10" name="CuadroTexto 9">
                <a:extLst>
                  <a:ext uri="{FF2B5EF4-FFF2-40B4-BE49-F238E27FC236}">
                    <a16:creationId xmlns:a16="http://schemas.microsoft.com/office/drawing/2014/main" id="{7CC58262-419D-00D7-6A51-ECB3A6DB4447}"/>
                  </a:ext>
                </a:extLst>
              </p:cNvPr>
              <p:cNvSpPr txBox="1">
                <a:spLocks noRot="1" noChangeAspect="1" noMove="1" noResize="1" noEditPoints="1" noAdjustHandles="1" noChangeArrowheads="1" noChangeShapeType="1" noTextEdit="1"/>
              </p:cNvSpPr>
              <p:nvPr/>
            </p:nvSpPr>
            <p:spPr>
              <a:xfrm>
                <a:off x="874761" y="2890684"/>
                <a:ext cx="4940455" cy="553998"/>
              </a:xfrm>
              <a:prstGeom prst="rect">
                <a:avLst/>
              </a:prstGeom>
              <a:blipFill>
                <a:blip r:embed="rId4"/>
                <a:stretch>
                  <a:fillRect l="-740" r="-617" b="-3297"/>
                </a:stretch>
              </a:blipFill>
            </p:spPr>
            <p:txBody>
              <a:bodyPr/>
              <a:lstStyle/>
              <a:p>
                <a:r>
                  <a:rPr lang="en-US">
                    <a:noFill/>
                  </a:rPr>
                  <a:t> </a:t>
                </a:r>
              </a:p>
            </p:txBody>
          </p:sp>
        </mc:Fallback>
      </mc:AlternateContent>
      <p:pic>
        <p:nvPicPr>
          <p:cNvPr id="13" name="Imagen 12" descr="Gráfico, Gráfico de dispersión&#10;&#10;Descripción generada automáticamente">
            <a:extLst>
              <a:ext uri="{FF2B5EF4-FFF2-40B4-BE49-F238E27FC236}">
                <a16:creationId xmlns:a16="http://schemas.microsoft.com/office/drawing/2014/main" id="{5C18925A-B0DE-1DEE-F47E-AE542A27DB8C}"/>
              </a:ext>
            </a:extLst>
          </p:cNvPr>
          <p:cNvPicPr>
            <a:picLocks noChangeAspect="1"/>
          </p:cNvPicPr>
          <p:nvPr/>
        </p:nvPicPr>
        <p:blipFill>
          <a:blip r:embed="rId5"/>
          <a:stretch>
            <a:fillRect/>
          </a:stretch>
        </p:blipFill>
        <p:spPr>
          <a:xfrm>
            <a:off x="6683633" y="1933149"/>
            <a:ext cx="4523635" cy="3388359"/>
          </a:xfrm>
          <a:prstGeom prst="rect">
            <a:avLst/>
          </a:prstGeom>
        </p:spPr>
      </p:pic>
      <p:sp>
        <p:nvSpPr>
          <p:cNvPr id="14" name="Content Placeholder 10">
            <a:extLst>
              <a:ext uri="{FF2B5EF4-FFF2-40B4-BE49-F238E27FC236}">
                <a16:creationId xmlns:a16="http://schemas.microsoft.com/office/drawing/2014/main" id="{364F23D4-F448-1EEF-6230-DB2557033D73}"/>
              </a:ext>
            </a:extLst>
          </p:cNvPr>
          <p:cNvSpPr txBox="1">
            <a:spLocks/>
          </p:cNvSpPr>
          <p:nvPr/>
        </p:nvSpPr>
        <p:spPr>
          <a:xfrm>
            <a:off x="6918953" y="5198675"/>
            <a:ext cx="4272549" cy="3651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a:latin typeface="Cambria" panose="02040503050406030204" pitchFamily="18" charset="0"/>
              </a:rPr>
              <a:t>Set of possible solutions for the optimization problem</a:t>
            </a:r>
          </a:p>
        </p:txBody>
      </p:sp>
      <p:sp>
        <p:nvSpPr>
          <p:cNvPr id="9" name="TextBox 8">
            <a:extLst>
              <a:ext uri="{FF2B5EF4-FFF2-40B4-BE49-F238E27FC236}">
                <a16:creationId xmlns:a16="http://schemas.microsoft.com/office/drawing/2014/main" id="{58960817-06FB-0C60-A4BD-D2559F3B50A8}"/>
              </a:ext>
            </a:extLst>
          </p:cNvPr>
          <p:cNvSpPr txBox="1"/>
          <p:nvPr/>
        </p:nvSpPr>
        <p:spPr>
          <a:xfrm>
            <a:off x="7063159" y="5321508"/>
            <a:ext cx="4368764" cy="307777"/>
          </a:xfrm>
          <a:prstGeom prst="rect">
            <a:avLst/>
          </a:prstGeom>
          <a:noFill/>
        </p:spPr>
        <p:txBody>
          <a:bodyPr wrap="square" rtlCol="0">
            <a:spAutoFit/>
          </a:bodyPr>
          <a:lstStyle/>
          <a:p>
            <a:r>
              <a:rPr lang="en-ES" sz="1400" b="1" dirty="0">
                <a:latin typeface="Cambria" panose="02040503050406030204" pitchFamily="18" charset="0"/>
              </a:rPr>
              <a:t>Fig 3: </a:t>
            </a:r>
            <a:endParaRPr lang="en-ES" sz="1400" dirty="0">
              <a:latin typeface="Cambria" panose="02040503050406030204" pitchFamily="18" charset="0"/>
            </a:endParaRPr>
          </a:p>
        </p:txBody>
      </p:sp>
    </p:spTree>
    <p:extLst>
      <p:ext uri="{BB962C8B-B14F-4D97-AF65-F5344CB8AC3E}">
        <p14:creationId xmlns:p14="http://schemas.microsoft.com/office/powerpoint/2010/main" val="1128210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Diagrama&#10;&#10;Descripción generada automáticamente">
            <a:extLst>
              <a:ext uri="{FF2B5EF4-FFF2-40B4-BE49-F238E27FC236}">
                <a16:creationId xmlns:a16="http://schemas.microsoft.com/office/drawing/2014/main" id="{C02E94FF-DED8-3BB4-B87F-BA8BE6E93248}"/>
              </a:ext>
            </a:extLst>
          </p:cNvPr>
          <p:cNvPicPr>
            <a:picLocks noChangeAspect="1"/>
          </p:cNvPicPr>
          <p:nvPr/>
        </p:nvPicPr>
        <p:blipFill>
          <a:blip r:embed="rId2">
            <a:alphaModFix/>
          </a:blip>
          <a:stretch>
            <a:fillRect/>
          </a:stretch>
        </p:blipFill>
        <p:spPr>
          <a:xfrm>
            <a:off x="6595672" y="1727451"/>
            <a:ext cx="5363767" cy="3471369"/>
          </a:xfrm>
          <a:prstGeom prst="rect">
            <a:avLst/>
          </a:prstGeom>
        </p:spPr>
      </p:pic>
      <p:sp>
        <p:nvSpPr>
          <p:cNvPr id="2" name="Title 1">
            <a:extLst>
              <a:ext uri="{FF2B5EF4-FFF2-40B4-BE49-F238E27FC236}">
                <a16:creationId xmlns:a16="http://schemas.microsoft.com/office/drawing/2014/main" id="{16CA6DE7-1AE2-C380-2335-5F7BA7CE1BF9}"/>
              </a:ext>
            </a:extLst>
          </p:cNvPr>
          <p:cNvSpPr>
            <a:spLocks noGrp="1"/>
          </p:cNvSpPr>
          <p:nvPr>
            <p:ph type="title"/>
          </p:nvPr>
        </p:nvSpPr>
        <p:spPr/>
        <p:txBody>
          <a:bodyPr/>
          <a:lstStyle/>
          <a:p>
            <a:r>
              <a:rPr lang="en-US">
                <a:effectLst/>
                <a:latin typeface="Cambria" panose="02040503050406030204" pitchFamily="18" charset="0"/>
              </a:rPr>
              <a:t>Pareto Optimality </a:t>
            </a:r>
            <a:endParaRPr lang="en-ES"/>
          </a:p>
        </p:txBody>
      </p:sp>
      <p:sp>
        <p:nvSpPr>
          <p:cNvPr id="4" name="Slide Number Placeholder 3">
            <a:extLst>
              <a:ext uri="{FF2B5EF4-FFF2-40B4-BE49-F238E27FC236}">
                <a16:creationId xmlns:a16="http://schemas.microsoft.com/office/drawing/2014/main" id="{7DD5385E-A257-78E1-A814-9FFABB3E1226}"/>
              </a:ext>
            </a:extLst>
          </p:cNvPr>
          <p:cNvSpPr>
            <a:spLocks noGrp="1"/>
          </p:cNvSpPr>
          <p:nvPr>
            <p:ph type="sldNum" sz="quarter" idx="12"/>
          </p:nvPr>
        </p:nvSpPr>
        <p:spPr/>
        <p:txBody>
          <a:bodyPr/>
          <a:lstStyle/>
          <a:p>
            <a:fld id="{F073B986-019A-BA4C-B249-D686D61BBB23}" type="slidenum">
              <a:rPr lang="en-ES" smtClean="0"/>
              <a:pPr/>
              <a:t>8</a:t>
            </a:fld>
            <a:endParaRPr lang="en-ES"/>
          </a:p>
        </p:txBody>
      </p:sp>
      <p:sp>
        <p:nvSpPr>
          <p:cNvPr id="5" name="Footer Placeholder 4">
            <a:extLst>
              <a:ext uri="{FF2B5EF4-FFF2-40B4-BE49-F238E27FC236}">
                <a16:creationId xmlns:a16="http://schemas.microsoft.com/office/drawing/2014/main" id="{7961E38C-CF27-9150-45B8-17D7E79046D9}"/>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6" name="Content Placeholder 10">
            <a:extLst>
              <a:ext uri="{FF2B5EF4-FFF2-40B4-BE49-F238E27FC236}">
                <a16:creationId xmlns:a16="http://schemas.microsoft.com/office/drawing/2014/main" id="{FA256567-2E79-3978-75AE-37D0BBEEC0D6}"/>
              </a:ext>
            </a:extLst>
          </p:cNvPr>
          <p:cNvSpPr txBox="1">
            <a:spLocks noGrp="1"/>
          </p:cNvSpPr>
          <p:nvPr>
            <p:ph idx="1"/>
          </p:nvPr>
        </p:nvSpPr>
        <p:spPr>
          <a:xfrm>
            <a:off x="838200" y="1690688"/>
            <a:ext cx="4948451" cy="132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a:latin typeface="Cambria" panose="02040503050406030204" pitchFamily="18" charset="0"/>
              </a:rPr>
              <a:t>Evaluates the quality of solutions</a:t>
            </a:r>
          </a:p>
        </p:txBody>
      </p:sp>
      <mc:AlternateContent xmlns:mc="http://schemas.openxmlformats.org/markup-compatibility/2006" xmlns:a14="http://schemas.microsoft.com/office/drawing/2010/main">
        <mc:Choice Requires="a14">
          <p:sp>
            <p:nvSpPr>
              <p:cNvPr id="7" name="Rectangle 7">
                <a:extLst>
                  <a:ext uri="{FF2B5EF4-FFF2-40B4-BE49-F238E27FC236}">
                    <a16:creationId xmlns:a16="http://schemas.microsoft.com/office/drawing/2014/main" id="{3650AA6B-098A-D662-38BB-90B8CE86E6A8}"/>
                  </a:ext>
                </a:extLst>
              </p:cNvPr>
              <p:cNvSpPr/>
              <p:nvPr/>
            </p:nvSpPr>
            <p:spPr>
              <a:xfrm>
                <a:off x="760077" y="2683975"/>
                <a:ext cx="5181445" cy="26375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𝑓</m:t>
                          </m:r>
                        </m:e>
                        <m:sub>
                          <m:r>
                            <a:rPr lang="es-ES" b="0" i="1" smtClean="0">
                              <a:solidFill>
                                <a:schemeClr val="tx1"/>
                              </a:solidFill>
                              <a:latin typeface="Cambria Math" panose="02040503050406030204" pitchFamily="18" charset="0"/>
                            </a:rPr>
                            <m:t>𝑖</m:t>
                          </m:r>
                        </m:sub>
                      </m:sSub>
                      <m:d>
                        <m:dPr>
                          <m:ctrlPr>
                            <a:rPr lang="es-ES" b="0" i="1" smtClean="0">
                              <a:solidFill>
                                <a:schemeClr val="tx1"/>
                              </a:solidFill>
                              <a:latin typeface="Cambria Math" panose="02040503050406030204" pitchFamily="18" charset="0"/>
                            </a:rPr>
                          </m:ctrlPr>
                        </m:dPr>
                        <m:e>
                          <m:r>
                            <a:rPr lang="es-ES" b="0" i="1" smtClean="0">
                              <a:solidFill>
                                <a:schemeClr val="tx1"/>
                              </a:solidFill>
                              <a:latin typeface="Cambria Math" panose="02040503050406030204" pitchFamily="18" charset="0"/>
                            </a:rPr>
                            <m:t>𝑥</m:t>
                          </m:r>
                        </m:e>
                      </m:d>
                      <m:r>
                        <a:rPr lang="es-ES" b="0" i="1" smtClean="0">
                          <a:solidFill>
                            <a:schemeClr val="tx1"/>
                          </a:solidFill>
                          <a:latin typeface="Cambria Math" panose="02040503050406030204" pitchFamily="18" charset="0"/>
                        </a:rPr>
                        <m:t>≤</m:t>
                      </m:r>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𝑓</m:t>
                          </m:r>
                        </m:e>
                        <m:sub>
                          <m:r>
                            <a:rPr lang="es-ES" b="0" i="1" smtClean="0">
                              <a:solidFill>
                                <a:schemeClr val="tx1"/>
                              </a:solidFill>
                              <a:latin typeface="Cambria Math" panose="02040503050406030204" pitchFamily="18" charset="0"/>
                            </a:rPr>
                            <m:t>𝑖</m:t>
                          </m:r>
                        </m:sub>
                      </m:sSub>
                      <m:d>
                        <m:dPr>
                          <m:ctrlPr>
                            <a:rPr lang="es-ES" b="0" i="1" smtClean="0">
                              <a:solidFill>
                                <a:schemeClr val="tx1"/>
                              </a:solidFill>
                              <a:latin typeface="Cambria Math" panose="02040503050406030204" pitchFamily="18" charset="0"/>
                            </a:rPr>
                          </m:ctrlPr>
                        </m:dPr>
                        <m:e>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𝑥</m:t>
                              </m:r>
                            </m:e>
                            <m:sup>
                              <m:r>
                                <a:rPr lang="es-ES" b="0" i="1" smtClean="0">
                                  <a:solidFill>
                                    <a:schemeClr val="tx1"/>
                                  </a:solidFill>
                                  <a:latin typeface="Cambria Math" panose="02040503050406030204" pitchFamily="18" charset="0"/>
                                </a:rPr>
                                <m:t>∗</m:t>
                              </m:r>
                            </m:sup>
                          </m:sSup>
                        </m:e>
                      </m:d>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𝑓𝑜𝑟</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𝑎𝑙𝑙</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𝑖</m:t>
                      </m:r>
                      <m:r>
                        <a:rPr lang="es-ES" b="0" i="1" smtClean="0">
                          <a:solidFill>
                            <a:schemeClr val="tx1"/>
                          </a:solidFill>
                          <a:latin typeface="Cambria Math" panose="02040503050406030204" pitchFamily="18" charset="0"/>
                        </a:rPr>
                        <m:t>=1,…,</m:t>
                      </m:r>
                      <m:r>
                        <a:rPr lang="es-ES" b="0" i="1" smtClean="0">
                          <a:solidFill>
                            <a:schemeClr val="tx1"/>
                          </a:solidFill>
                          <a:latin typeface="Cambria Math" panose="02040503050406030204" pitchFamily="18" charset="0"/>
                        </a:rPr>
                        <m:t>𝑘</m:t>
                      </m:r>
                    </m:oMath>
                  </m:oMathPara>
                </a14:m>
                <a:endParaRPr lang="es-ES" b="0">
                  <a:solidFill>
                    <a:schemeClr val="tx1"/>
                  </a:solidFill>
                  <a:latin typeface="Cambria" panose="02040503050406030204" pitchFamily="18" charset="0"/>
                </a:endParaRPr>
              </a:p>
            </p:txBody>
          </p:sp>
        </mc:Choice>
        <mc:Fallback xmlns="">
          <p:sp>
            <p:nvSpPr>
              <p:cNvPr id="7" name="Rectangle 7">
                <a:extLst>
                  <a:ext uri="{FF2B5EF4-FFF2-40B4-BE49-F238E27FC236}">
                    <a16:creationId xmlns:a16="http://schemas.microsoft.com/office/drawing/2014/main" id="{3650AA6B-098A-D662-38BB-90B8CE86E6A8}"/>
                  </a:ext>
                </a:extLst>
              </p:cNvPr>
              <p:cNvSpPr>
                <a:spLocks noRot="1" noChangeAspect="1" noMove="1" noResize="1" noEditPoints="1" noAdjustHandles="1" noChangeArrowheads="1" noChangeShapeType="1" noTextEdit="1"/>
              </p:cNvSpPr>
              <p:nvPr/>
            </p:nvSpPr>
            <p:spPr>
              <a:xfrm>
                <a:off x="760077" y="2683975"/>
                <a:ext cx="5181445" cy="26375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FDD83F9D-5DB2-16CD-4BF2-F530EBA9A5F7}"/>
                  </a:ext>
                </a:extLst>
              </p:cNvPr>
              <p:cNvSpPr txBox="1"/>
              <p:nvPr/>
            </p:nvSpPr>
            <p:spPr>
              <a:xfrm>
                <a:off x="1657059" y="4427111"/>
                <a:ext cx="337586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𝑗</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&lt;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𝑗</m:t>
                          </m:r>
                        </m:sub>
                      </m:sSub>
                      <m:d>
                        <m:dPr>
                          <m:ctrlPr>
                            <a:rPr lang="es-ES" b="0" i="1" smtClean="0">
                              <a:latin typeface="Cambria Math" panose="02040503050406030204" pitchFamily="18" charset="0"/>
                            </a:rPr>
                          </m:ctrlPr>
                        </m:dPr>
                        <m:e>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m:t>
                              </m:r>
                            </m:sup>
                          </m:sSup>
                        </m:e>
                      </m:d>
                      <m:r>
                        <a:rPr lang="es-ES" b="0" i="1" smtClean="0">
                          <a:latin typeface="Cambria Math" panose="02040503050406030204" pitchFamily="18" charset="0"/>
                        </a:rPr>
                        <m:t>   </m:t>
                      </m:r>
                      <m:r>
                        <a:rPr lang="es-ES" b="0" i="1" smtClean="0">
                          <a:latin typeface="Cambria Math" panose="02040503050406030204" pitchFamily="18" charset="0"/>
                        </a:rPr>
                        <m:t>𝑓𝑜𝑟</m:t>
                      </m:r>
                      <m:r>
                        <a:rPr lang="es-ES" b="0" i="1" smtClean="0">
                          <a:latin typeface="Cambria Math" panose="02040503050406030204" pitchFamily="18" charset="0"/>
                        </a:rPr>
                        <m:t> </m:t>
                      </m:r>
                      <m:r>
                        <a:rPr lang="es-ES" b="0" i="1" smtClean="0">
                          <a:latin typeface="Cambria Math" panose="02040503050406030204" pitchFamily="18" charset="0"/>
                        </a:rPr>
                        <m:t>𝑎𝑡</m:t>
                      </m:r>
                      <m:r>
                        <a:rPr lang="es-ES" b="0" i="1" smtClean="0">
                          <a:latin typeface="Cambria Math" panose="02040503050406030204" pitchFamily="18" charset="0"/>
                        </a:rPr>
                        <m:t> </m:t>
                      </m:r>
                      <m:r>
                        <a:rPr lang="es-ES" b="0" i="1" smtClean="0">
                          <a:latin typeface="Cambria Math" panose="02040503050406030204" pitchFamily="18" charset="0"/>
                        </a:rPr>
                        <m:t>𝑙𝑒𝑎𝑠𝑡</m:t>
                      </m:r>
                      <m:r>
                        <a:rPr lang="es-ES" b="0" i="1" smtClean="0">
                          <a:latin typeface="Cambria Math" panose="02040503050406030204" pitchFamily="18" charset="0"/>
                        </a:rPr>
                        <m:t> </m:t>
                      </m:r>
                      <m:r>
                        <a:rPr lang="es-ES" b="0" i="1" smtClean="0">
                          <a:latin typeface="Cambria Math" panose="02040503050406030204" pitchFamily="18" charset="0"/>
                        </a:rPr>
                        <m:t>𝑜𝑛𝑒</m:t>
                      </m:r>
                      <m:r>
                        <a:rPr lang="es-ES" b="0" i="1" smtClean="0">
                          <a:latin typeface="Cambria Math" panose="02040503050406030204" pitchFamily="18" charset="0"/>
                        </a:rPr>
                        <m:t> </m:t>
                      </m:r>
                      <m:r>
                        <a:rPr lang="es-ES" b="0" i="1" smtClean="0">
                          <a:latin typeface="Cambria Math" panose="02040503050406030204" pitchFamily="18" charset="0"/>
                        </a:rPr>
                        <m:t>𝑗</m:t>
                      </m:r>
                    </m:oMath>
                  </m:oMathPara>
                </a14:m>
                <a:endParaRPr lang="es-ES"/>
              </a:p>
            </p:txBody>
          </p:sp>
        </mc:Choice>
        <mc:Fallback xmlns="">
          <p:sp>
            <p:nvSpPr>
              <p:cNvPr id="8" name="CuadroTexto 7">
                <a:extLst>
                  <a:ext uri="{FF2B5EF4-FFF2-40B4-BE49-F238E27FC236}">
                    <a16:creationId xmlns:a16="http://schemas.microsoft.com/office/drawing/2014/main" id="{FDD83F9D-5DB2-16CD-4BF2-F530EBA9A5F7}"/>
                  </a:ext>
                </a:extLst>
              </p:cNvPr>
              <p:cNvSpPr txBox="1">
                <a:spLocks noRot="1" noChangeAspect="1" noMove="1" noResize="1" noEditPoints="1" noAdjustHandles="1" noChangeArrowheads="1" noChangeShapeType="1" noTextEdit="1"/>
              </p:cNvSpPr>
              <p:nvPr/>
            </p:nvSpPr>
            <p:spPr>
              <a:xfrm>
                <a:off x="1657059" y="4427111"/>
                <a:ext cx="3375861" cy="299313"/>
              </a:xfrm>
              <a:prstGeom prst="rect">
                <a:avLst/>
              </a:prstGeom>
              <a:blipFill>
                <a:blip r:embed="rId4"/>
                <a:stretch>
                  <a:fillRect l="-1986" r="-1986"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7CC58262-419D-00D7-6A51-ECB3A6DB4447}"/>
                  </a:ext>
                </a:extLst>
              </p:cNvPr>
              <p:cNvSpPr txBox="1"/>
              <p:nvPr/>
            </p:nvSpPr>
            <p:spPr>
              <a:xfrm>
                <a:off x="874761" y="2890684"/>
                <a:ext cx="494045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𝐴</m:t>
                      </m:r>
                      <m:r>
                        <a:rPr lang="es-ES" b="0" i="1" smtClean="0">
                          <a:latin typeface="Cambria Math" panose="02040503050406030204" pitchFamily="18" charset="0"/>
                        </a:rPr>
                        <m:t> </m:t>
                      </m:r>
                      <m:r>
                        <a:rPr lang="es-ES" b="0" i="1" smtClean="0">
                          <a:latin typeface="Cambria Math" panose="02040503050406030204" pitchFamily="18" charset="0"/>
                        </a:rPr>
                        <m:t>𝑠𝑜𝑙𝑢𝑡𝑖𝑜𝑛</m:t>
                      </m:r>
                      <m:r>
                        <a:rPr lang="es-ES" b="0" i="1" smtClean="0">
                          <a:latin typeface="Cambria Math" panose="02040503050406030204" pitchFamily="18" charset="0"/>
                        </a:rPr>
                        <m:t> </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m:t>
                          </m:r>
                        </m:sup>
                      </m:sSup>
                      <m:r>
                        <a:rPr lang="es-E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Ω</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𝑖𝑠</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𝑃𝑎𝑟𝑒𝑡𝑜</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𝑜𝑝𝑡𝑖𝑚𝑎𝑙</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𝑖𝑓</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𝑡h𝑒𝑟𝑒</m:t>
                      </m:r>
                      <m:r>
                        <a:rPr lang="es-ES" b="0" i="1" smtClean="0">
                          <a:latin typeface="Cambria Math" panose="02040503050406030204" pitchFamily="18" charset="0"/>
                          <a:ea typeface="Cambria Math" panose="02040503050406030204" pitchFamily="18" charset="0"/>
                        </a:rPr>
                        <m:t> </m:t>
                      </m:r>
                    </m:oMath>
                  </m:oMathPara>
                </a14:m>
                <a:endParaRPr lang="es-ES" b="0"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𝑑𝑜𝑒𝑠</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𝑛𝑜𝑡</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𝑒𝑥𝑖𝑠𝑡</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𝑎𝑛𝑜𝑡h𝑒𝑟</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𝑠𝑜𝑙𝑢𝑡𝑖𝑜𝑛</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Ω</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𝑠𝑢𝑐h</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𝑡h𝑎𝑡</m:t>
                      </m:r>
                    </m:oMath>
                  </m:oMathPara>
                </a14:m>
                <a:endParaRPr lang="es-ES"/>
              </a:p>
            </p:txBody>
          </p:sp>
        </mc:Choice>
        <mc:Fallback xmlns="">
          <p:sp>
            <p:nvSpPr>
              <p:cNvPr id="10" name="CuadroTexto 9">
                <a:extLst>
                  <a:ext uri="{FF2B5EF4-FFF2-40B4-BE49-F238E27FC236}">
                    <a16:creationId xmlns:a16="http://schemas.microsoft.com/office/drawing/2014/main" id="{7CC58262-419D-00D7-6A51-ECB3A6DB4447}"/>
                  </a:ext>
                </a:extLst>
              </p:cNvPr>
              <p:cNvSpPr txBox="1">
                <a:spLocks noRot="1" noChangeAspect="1" noMove="1" noResize="1" noEditPoints="1" noAdjustHandles="1" noChangeArrowheads="1" noChangeShapeType="1" noTextEdit="1"/>
              </p:cNvSpPr>
              <p:nvPr/>
            </p:nvSpPr>
            <p:spPr>
              <a:xfrm>
                <a:off x="874761" y="2890684"/>
                <a:ext cx="4940455" cy="553998"/>
              </a:xfrm>
              <a:prstGeom prst="rect">
                <a:avLst/>
              </a:prstGeom>
              <a:blipFill>
                <a:blip r:embed="rId5"/>
                <a:stretch>
                  <a:fillRect l="-740" r="-617" b="-3297"/>
                </a:stretch>
              </a:blipFill>
            </p:spPr>
            <p:txBody>
              <a:bodyPr/>
              <a:lstStyle/>
              <a:p>
                <a:r>
                  <a:rPr lang="en-US">
                    <a:noFill/>
                  </a:rPr>
                  <a:t> </a:t>
                </a:r>
              </a:p>
            </p:txBody>
          </p:sp>
        </mc:Fallback>
      </mc:AlternateContent>
      <p:sp>
        <p:nvSpPr>
          <p:cNvPr id="11" name="Content Placeholder 10">
            <a:extLst>
              <a:ext uri="{FF2B5EF4-FFF2-40B4-BE49-F238E27FC236}">
                <a16:creationId xmlns:a16="http://schemas.microsoft.com/office/drawing/2014/main" id="{2B3B36D9-2343-FCE5-D064-BE956E3CA141}"/>
              </a:ext>
            </a:extLst>
          </p:cNvPr>
          <p:cNvSpPr txBox="1">
            <a:spLocks/>
          </p:cNvSpPr>
          <p:nvPr/>
        </p:nvSpPr>
        <p:spPr>
          <a:xfrm>
            <a:off x="6918953" y="5198675"/>
            <a:ext cx="4272549" cy="3651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a:latin typeface="Cambria" panose="02040503050406030204" pitchFamily="18" charset="0"/>
              </a:rPr>
              <a:t>Pareto front for the optimization problem</a:t>
            </a:r>
          </a:p>
        </p:txBody>
      </p:sp>
      <p:sp>
        <p:nvSpPr>
          <p:cNvPr id="3" name="TextBox 2">
            <a:extLst>
              <a:ext uri="{FF2B5EF4-FFF2-40B4-BE49-F238E27FC236}">
                <a16:creationId xmlns:a16="http://schemas.microsoft.com/office/drawing/2014/main" id="{F889B0CC-B98C-2254-5FB2-58324EC3ECA7}"/>
              </a:ext>
            </a:extLst>
          </p:cNvPr>
          <p:cNvSpPr txBox="1"/>
          <p:nvPr/>
        </p:nvSpPr>
        <p:spPr>
          <a:xfrm>
            <a:off x="7063159" y="5321508"/>
            <a:ext cx="4368764" cy="307777"/>
          </a:xfrm>
          <a:prstGeom prst="rect">
            <a:avLst/>
          </a:prstGeom>
          <a:noFill/>
        </p:spPr>
        <p:txBody>
          <a:bodyPr wrap="square" rtlCol="0">
            <a:spAutoFit/>
          </a:bodyPr>
          <a:lstStyle/>
          <a:p>
            <a:r>
              <a:rPr lang="en-ES" sz="1400" b="1" dirty="0">
                <a:latin typeface="Cambria" panose="02040503050406030204" pitchFamily="18" charset="0"/>
              </a:rPr>
              <a:t>Fig 4: </a:t>
            </a:r>
            <a:endParaRPr lang="en-ES" sz="1400" dirty="0">
              <a:latin typeface="Cambria" panose="02040503050406030204" pitchFamily="18" charset="0"/>
            </a:endParaRPr>
          </a:p>
        </p:txBody>
      </p:sp>
    </p:spTree>
    <p:extLst>
      <p:ext uri="{BB962C8B-B14F-4D97-AF65-F5344CB8AC3E}">
        <p14:creationId xmlns:p14="http://schemas.microsoft.com/office/powerpoint/2010/main" val="281536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5">
            <a:extLst>
              <a:ext uri="{FF2B5EF4-FFF2-40B4-BE49-F238E27FC236}">
                <a16:creationId xmlns:a16="http://schemas.microsoft.com/office/drawing/2014/main" id="{EDD21F12-6B8B-3226-E6EB-C66CF9112425}"/>
              </a:ext>
            </a:extLst>
          </p:cNvPr>
          <p:cNvPicPr>
            <a:picLocks noGrp="1" noChangeAspect="1"/>
          </p:cNvPicPr>
          <p:nvPr>
            <p:ph idx="1"/>
          </p:nvPr>
        </p:nvPicPr>
        <p:blipFill>
          <a:blip r:embed="rId3"/>
          <a:stretch>
            <a:fillRect/>
          </a:stretch>
        </p:blipFill>
        <p:spPr>
          <a:xfrm>
            <a:off x="7390953" y="2130186"/>
            <a:ext cx="4757391" cy="3539143"/>
          </a:xfrm>
        </p:spPr>
      </p:pic>
      <p:sp>
        <p:nvSpPr>
          <p:cNvPr id="4" name="Slide Number Placeholder 3">
            <a:extLst>
              <a:ext uri="{FF2B5EF4-FFF2-40B4-BE49-F238E27FC236}">
                <a16:creationId xmlns:a16="http://schemas.microsoft.com/office/drawing/2014/main" id="{6E051B09-8DE2-764D-DD13-2361CC60EB96}"/>
              </a:ext>
            </a:extLst>
          </p:cNvPr>
          <p:cNvSpPr>
            <a:spLocks noGrp="1"/>
          </p:cNvSpPr>
          <p:nvPr>
            <p:ph type="sldNum" sz="quarter" idx="12"/>
          </p:nvPr>
        </p:nvSpPr>
        <p:spPr/>
        <p:txBody>
          <a:bodyPr/>
          <a:lstStyle/>
          <a:p>
            <a:fld id="{F073B986-019A-BA4C-B249-D686D61BBB23}" type="slidenum">
              <a:rPr lang="en-ES" smtClean="0"/>
              <a:pPr/>
              <a:t>9</a:t>
            </a:fld>
            <a:endParaRPr lang="en-ES"/>
          </a:p>
        </p:txBody>
      </p:sp>
      <p:sp>
        <p:nvSpPr>
          <p:cNvPr id="5" name="Footer Placeholder 4">
            <a:extLst>
              <a:ext uri="{FF2B5EF4-FFF2-40B4-BE49-F238E27FC236}">
                <a16:creationId xmlns:a16="http://schemas.microsoft.com/office/drawing/2014/main" id="{08F7BDCA-4E6F-4885-7738-3EB0D0186D24}"/>
              </a:ext>
            </a:extLst>
          </p:cNvPr>
          <p:cNvSpPr>
            <a:spLocks noGrp="1"/>
          </p:cNvSpPr>
          <p:nvPr>
            <p:ph type="ftr" sz="quarter" idx="11"/>
          </p:nvPr>
        </p:nvSpPr>
        <p:spPr/>
        <p:txBody>
          <a:bodyPr/>
          <a:lstStyle/>
          <a:p>
            <a:r>
              <a:rPr lang="en-US"/>
              <a:t>How to combine ML and ecodesign to find the best structure/material for sustainable aviation? </a:t>
            </a:r>
            <a:endParaRPr lang="en-ES"/>
          </a:p>
        </p:txBody>
      </p:sp>
      <p:sp>
        <p:nvSpPr>
          <p:cNvPr id="10" name="Titre 1">
            <a:extLst>
              <a:ext uri="{FF2B5EF4-FFF2-40B4-BE49-F238E27FC236}">
                <a16:creationId xmlns:a16="http://schemas.microsoft.com/office/drawing/2014/main" id="{6A59EA94-B0AC-944A-A437-FDC7337E08E5}"/>
              </a:ext>
            </a:extLst>
          </p:cNvPr>
          <p:cNvSpPr>
            <a:spLocks noGrp="1"/>
          </p:cNvSpPr>
          <p:nvPr>
            <p:ph type="title"/>
          </p:nvPr>
        </p:nvSpPr>
        <p:spPr>
          <a:xfrm>
            <a:off x="838199" y="239003"/>
            <a:ext cx="6260433" cy="1325563"/>
          </a:xfrm>
        </p:spPr>
        <p:txBody>
          <a:bodyPr>
            <a:normAutofit/>
          </a:bodyPr>
          <a:lstStyle/>
          <a:p>
            <a:r>
              <a:rPr lang="en-US" dirty="0">
                <a:effectLst/>
                <a:latin typeface="Cambria" panose="02040503050406030204" pitchFamily="18" charset="0"/>
              </a:rPr>
              <a:t>ML for Material Selection</a:t>
            </a:r>
          </a:p>
        </p:txBody>
      </p:sp>
      <p:sp>
        <p:nvSpPr>
          <p:cNvPr id="2" name="TextBox 1">
            <a:extLst>
              <a:ext uri="{FF2B5EF4-FFF2-40B4-BE49-F238E27FC236}">
                <a16:creationId xmlns:a16="http://schemas.microsoft.com/office/drawing/2014/main" id="{4AA5E3A3-06AF-E657-13C2-285A14CE0281}"/>
              </a:ext>
            </a:extLst>
          </p:cNvPr>
          <p:cNvSpPr txBox="1"/>
          <p:nvPr/>
        </p:nvSpPr>
        <p:spPr>
          <a:xfrm>
            <a:off x="7218704" y="5571234"/>
            <a:ext cx="5101887" cy="677108"/>
          </a:xfrm>
          <a:prstGeom prst="rect">
            <a:avLst/>
          </a:prstGeom>
          <a:noFill/>
        </p:spPr>
        <p:txBody>
          <a:bodyPr wrap="square" rtlCol="0">
            <a:spAutoFit/>
          </a:bodyPr>
          <a:lstStyle/>
          <a:p>
            <a:r>
              <a:rPr lang="en-ES" sz="1400" b="1" dirty="0">
                <a:latin typeface="Cambria" panose="02040503050406030204" pitchFamily="18" charset="0"/>
              </a:rPr>
              <a:t>Fig </a:t>
            </a:r>
            <a:r>
              <a:rPr lang="es-ES" sz="1400" b="1" dirty="0">
                <a:latin typeface="Cambria" panose="02040503050406030204" pitchFamily="18" charset="0"/>
              </a:rPr>
              <a:t>5</a:t>
            </a:r>
            <a:r>
              <a:rPr lang="en-ES" sz="1400" b="1" dirty="0">
                <a:latin typeface="Cambria" panose="02040503050406030204" pitchFamily="18" charset="0"/>
              </a:rPr>
              <a:t> : </a:t>
            </a:r>
            <a:r>
              <a:rPr lang="en-ES" sz="1400" dirty="0">
                <a:latin typeface="Cambria" panose="02040503050406030204" pitchFamily="18" charset="0"/>
              </a:rPr>
              <a:t>2-D latent space</a:t>
            </a:r>
            <a:r>
              <a:rPr lang="es-ES" sz="1400" dirty="0">
                <a:latin typeface="Cambria" panose="02040503050406030204" pitchFamily="18" charset="0"/>
              </a:rPr>
              <a:t>. </a:t>
            </a:r>
            <a:r>
              <a:rPr lang="es-ES" sz="1200" dirty="0" err="1">
                <a:latin typeface="Cambria" panose="02040503050406030204" pitchFamily="18" charset="0"/>
              </a:rPr>
              <a:t>Image</a:t>
            </a:r>
            <a:r>
              <a:rPr lang="es-ES" sz="1200" dirty="0">
                <a:latin typeface="Cambria" panose="02040503050406030204" pitchFamily="18" charset="0"/>
              </a:rPr>
              <a:t>: </a:t>
            </a:r>
            <a:r>
              <a:rPr lang="en-US" sz="1200" dirty="0">
                <a:latin typeface="Cambria" panose="02040503050406030204" pitchFamily="18" charset="0"/>
              </a:rPr>
              <a:t>Luis </a:t>
            </a:r>
            <a:r>
              <a:rPr lang="en-US" sz="1200" dirty="0" err="1">
                <a:latin typeface="Cambria" panose="02040503050406030204" pitchFamily="18" charset="0"/>
              </a:rPr>
              <a:t>Yepes</a:t>
            </a:r>
            <a:r>
              <a:rPr lang="en-US" sz="1200" dirty="0">
                <a:latin typeface="Cambria" panose="02040503050406030204" pitchFamily="18" charset="0"/>
              </a:rPr>
              <a:t> </a:t>
            </a:r>
            <a:r>
              <a:rPr lang="en-US" sz="1200" dirty="0" err="1">
                <a:latin typeface="Cambria" panose="02040503050406030204" pitchFamily="18" charset="0"/>
              </a:rPr>
              <a:t>Llorente</a:t>
            </a:r>
            <a:r>
              <a:rPr lang="en-US" sz="1200" dirty="0">
                <a:latin typeface="Cambria" panose="02040503050406030204" pitchFamily="18" charset="0"/>
              </a:rPr>
              <a:t>, Joseph </a:t>
            </a:r>
            <a:r>
              <a:rPr lang="en-US" sz="1200" dirty="0" err="1">
                <a:latin typeface="Cambria" panose="02040503050406030204" pitchFamily="18" charset="0"/>
              </a:rPr>
              <a:t>Morlier</a:t>
            </a:r>
            <a:r>
              <a:rPr lang="en-US" sz="1200" dirty="0">
                <a:latin typeface="Cambria" panose="02040503050406030204" pitchFamily="18" charset="0"/>
              </a:rPr>
              <a:t>, et al. “A Hybrid Machine Learning and Evolutionary Approach to Material Selection and Design Optimization for Eco-Friendly Structures.” </a:t>
            </a:r>
            <a:endParaRPr lang="en-ES" sz="1200" dirty="0">
              <a:latin typeface="Cambria" panose="02040503050406030204" pitchFamily="18" charset="0"/>
            </a:endParaRPr>
          </a:p>
        </p:txBody>
      </p:sp>
      <p:sp>
        <p:nvSpPr>
          <p:cNvPr id="8" name="Rectangle 7">
            <a:extLst>
              <a:ext uri="{FF2B5EF4-FFF2-40B4-BE49-F238E27FC236}">
                <a16:creationId xmlns:a16="http://schemas.microsoft.com/office/drawing/2014/main" id="{2A5043E3-23CA-150F-656A-546623FB850F}"/>
              </a:ext>
            </a:extLst>
          </p:cNvPr>
          <p:cNvSpPr/>
          <p:nvPr/>
        </p:nvSpPr>
        <p:spPr>
          <a:xfrm>
            <a:off x="6930121" y="1330001"/>
            <a:ext cx="2689973" cy="87501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ES" dirty="0">
                <a:solidFill>
                  <a:schemeClr val="tx1"/>
                </a:solidFill>
                <a:latin typeface="Cambria" panose="02040503050406030204" pitchFamily="18" charset="0"/>
              </a:rPr>
              <a:t>Variational Autoencoders</a:t>
            </a:r>
          </a:p>
        </p:txBody>
      </p:sp>
      <p:cxnSp>
        <p:nvCxnSpPr>
          <p:cNvPr id="12" name="Straight Arrow Connector 11">
            <a:extLst>
              <a:ext uri="{FF2B5EF4-FFF2-40B4-BE49-F238E27FC236}">
                <a16:creationId xmlns:a16="http://schemas.microsoft.com/office/drawing/2014/main" id="{B69B6D93-7E8A-BBA9-76C7-D2E6FC2D9549}"/>
              </a:ext>
            </a:extLst>
          </p:cNvPr>
          <p:cNvCxnSpPr>
            <a:cxnSpLocks/>
            <a:endCxn id="8" idx="1"/>
          </p:cNvCxnSpPr>
          <p:nvPr/>
        </p:nvCxnSpPr>
        <p:spPr>
          <a:xfrm>
            <a:off x="5261880" y="1760931"/>
            <a:ext cx="1668241" cy="65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8717615-6542-55AB-61E8-B0A6247BBBA0}"/>
              </a:ext>
            </a:extLst>
          </p:cNvPr>
          <p:cNvSpPr txBox="1"/>
          <p:nvPr/>
        </p:nvSpPr>
        <p:spPr>
          <a:xfrm>
            <a:off x="5120558" y="1416313"/>
            <a:ext cx="1864895" cy="369332"/>
          </a:xfrm>
          <a:prstGeom prst="rect">
            <a:avLst/>
          </a:prstGeom>
          <a:noFill/>
        </p:spPr>
        <p:txBody>
          <a:bodyPr wrap="square" rtlCol="0">
            <a:spAutoFit/>
          </a:bodyPr>
          <a:lstStyle/>
          <a:p>
            <a:r>
              <a:rPr lang="en-ES" dirty="0"/>
              <a:t>Discrete Variables</a:t>
            </a:r>
          </a:p>
        </p:txBody>
      </p:sp>
      <p:sp>
        <p:nvSpPr>
          <p:cNvPr id="18" name="TextBox 17">
            <a:extLst>
              <a:ext uri="{FF2B5EF4-FFF2-40B4-BE49-F238E27FC236}">
                <a16:creationId xmlns:a16="http://schemas.microsoft.com/office/drawing/2014/main" id="{92DD6BDC-4EF4-57DD-CB4E-C98F152896F9}"/>
              </a:ext>
            </a:extLst>
          </p:cNvPr>
          <p:cNvSpPr txBox="1"/>
          <p:nvPr/>
        </p:nvSpPr>
        <p:spPr>
          <a:xfrm>
            <a:off x="4949381" y="1796502"/>
            <a:ext cx="2015289" cy="369332"/>
          </a:xfrm>
          <a:prstGeom prst="rect">
            <a:avLst/>
          </a:prstGeom>
          <a:noFill/>
        </p:spPr>
        <p:txBody>
          <a:bodyPr wrap="square" rtlCol="0">
            <a:spAutoFit/>
          </a:bodyPr>
          <a:lstStyle/>
          <a:p>
            <a:r>
              <a:rPr lang="en-ES" dirty="0"/>
              <a:t>Material Properties</a:t>
            </a:r>
          </a:p>
        </p:txBody>
      </p:sp>
      <p:cxnSp>
        <p:nvCxnSpPr>
          <p:cNvPr id="19" name="Straight Arrow Connector 18">
            <a:extLst>
              <a:ext uri="{FF2B5EF4-FFF2-40B4-BE49-F238E27FC236}">
                <a16:creationId xmlns:a16="http://schemas.microsoft.com/office/drawing/2014/main" id="{323159F9-DB85-C9BC-405F-6F9B07E43B9E}"/>
              </a:ext>
            </a:extLst>
          </p:cNvPr>
          <p:cNvCxnSpPr>
            <a:cxnSpLocks/>
          </p:cNvCxnSpPr>
          <p:nvPr/>
        </p:nvCxnSpPr>
        <p:spPr>
          <a:xfrm>
            <a:off x="9621247" y="1834636"/>
            <a:ext cx="21656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838857-8B06-ED4E-3720-F5AD5FA5D364}"/>
              </a:ext>
            </a:extLst>
          </p:cNvPr>
          <p:cNvSpPr txBox="1"/>
          <p:nvPr/>
        </p:nvSpPr>
        <p:spPr>
          <a:xfrm>
            <a:off x="9509356" y="1343584"/>
            <a:ext cx="2587791" cy="880369"/>
          </a:xfrm>
          <a:prstGeom prst="rect">
            <a:avLst/>
          </a:prstGeom>
          <a:noFill/>
        </p:spPr>
        <p:txBody>
          <a:bodyPr wrap="square" rtlCol="0">
            <a:spAutoFit/>
          </a:bodyPr>
          <a:lstStyle/>
          <a:p>
            <a:pPr algn="ctr">
              <a:lnSpc>
                <a:spcPct val="150000"/>
              </a:lnSpc>
            </a:pPr>
            <a:r>
              <a:rPr lang="en-ES" dirty="0"/>
              <a:t>Continuous and</a:t>
            </a:r>
          </a:p>
          <a:p>
            <a:pPr algn="ctr">
              <a:lnSpc>
                <a:spcPct val="150000"/>
              </a:lnSpc>
            </a:pPr>
            <a:r>
              <a:rPr lang="en-ES" dirty="0"/>
              <a:t> Differentiable Variables</a:t>
            </a:r>
          </a:p>
        </p:txBody>
      </p:sp>
      <p:sp>
        <p:nvSpPr>
          <p:cNvPr id="27" name="Content Placeholder 10">
            <a:extLst>
              <a:ext uri="{FF2B5EF4-FFF2-40B4-BE49-F238E27FC236}">
                <a16:creationId xmlns:a16="http://schemas.microsoft.com/office/drawing/2014/main" id="{ED7E4A6C-0032-95A6-9CC0-D804C8C34418}"/>
              </a:ext>
            </a:extLst>
          </p:cNvPr>
          <p:cNvSpPr txBox="1">
            <a:spLocks/>
          </p:cNvSpPr>
          <p:nvPr/>
        </p:nvSpPr>
        <p:spPr>
          <a:xfrm>
            <a:off x="633183" y="1980262"/>
            <a:ext cx="4167865" cy="172136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ES" sz="2400" dirty="0">
                <a:latin typeface="Cambria" panose="02040503050406030204" pitchFamily="18" charset="0"/>
              </a:rPr>
              <a:t>VAEs </a:t>
            </a:r>
            <a:r>
              <a:rPr lang="en-US" sz="2400" dirty="0">
                <a:effectLst/>
                <a:latin typeface="Cambria" panose="02040503050406030204" pitchFamily="18" charset="0"/>
              </a:rPr>
              <a:t>represent high-dimensional data in a lower-dimensional latent space</a:t>
            </a:r>
          </a:p>
          <a:p>
            <a:pPr algn="just"/>
            <a:r>
              <a:rPr lang="en-ES" sz="2400" dirty="0">
                <a:latin typeface="Cambria" panose="02040503050406030204" pitchFamily="18" charset="0"/>
              </a:rPr>
              <a:t>Continuous variables enables gradient based algorithms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5DF337B-B03A-605F-DCAA-05918118227D}"/>
                  </a:ext>
                </a:extLst>
              </p:cNvPr>
              <p:cNvSpPr txBox="1"/>
              <p:nvPr/>
            </p:nvSpPr>
            <p:spPr>
              <a:xfrm>
                <a:off x="3928568" y="3807389"/>
                <a:ext cx="2743764" cy="396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limLow>
                            <m:limLowPr>
                              <m:ctrlPr>
                                <a:rPr lang="es-ES" b="0" i="1" smtClean="0">
                                  <a:latin typeface="Cambria Math" panose="02040503050406030204" pitchFamily="18" charset="0"/>
                                </a:rPr>
                              </m:ctrlPr>
                            </m:limLowPr>
                            <m:e>
                              <m:r>
                                <m:rPr>
                                  <m:sty m:val="p"/>
                                </m:rPr>
                                <a:rPr lang="es-ES" b="0" i="0" smtClean="0">
                                  <a:latin typeface="Cambria Math" panose="02040503050406030204" pitchFamily="18" charset="0"/>
                                </a:rPr>
                                <m:t>min</m:t>
                              </m:r>
                            </m:e>
                            <m:lim>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𝑖</m:t>
                                  </m:r>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𝐴</m:t>
                              </m:r>
                              <m:r>
                                <a:rPr lang="es-ES" b="0" i="1" smtClean="0">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𝑧</m:t>
                                  </m:r>
                                </m:e>
                                <m:sub>
                                  <m:r>
                                    <a:rPr lang="es-ES" b="0" i="1" smtClean="0">
                                      <a:latin typeface="Cambria Math" panose="02040503050406030204" pitchFamily="18" charset="0"/>
                                      <a:ea typeface="Cambria Math" panose="02040503050406030204" pitchFamily="18" charset="0"/>
                                    </a:rPr>
                                    <m:t>0</m:t>
                                  </m:r>
                                </m:sub>
                              </m:sSub>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𝑧</m:t>
                                  </m:r>
                                </m:e>
                                <m:sub>
                                  <m:r>
                                    <a:rPr lang="es-ES" b="0" i="1" smtClean="0">
                                      <a:latin typeface="Cambria Math" panose="02040503050406030204" pitchFamily="18" charset="0"/>
                                      <a:ea typeface="Cambria Math" panose="02040503050406030204" pitchFamily="18" charset="0"/>
                                    </a:rPr>
                                    <m:t>1</m:t>
                                  </m:r>
                                </m:sub>
                              </m:sSub>
                            </m:lim>
                          </m:limLow>
                        </m:fName>
                        <m:e>
                          <m:r>
                            <a:rPr lang="es-ES" b="0" i="1" smtClean="0">
                              <a:latin typeface="Cambria Math" panose="02040503050406030204" pitchFamily="18" charset="0"/>
                              <a:ea typeface="Cambria Math" panose="02040503050406030204" pitchFamily="18" charset="0"/>
                            </a:rPr>
                            <m:t>𝜓</m:t>
                          </m:r>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𝐴</m:t>
                              </m:r>
                            </m:e>
                            <m:sub>
                              <m:r>
                                <a:rPr lang="es-ES" b="0" i="1" smtClean="0">
                                  <a:latin typeface="Cambria Math" panose="02040503050406030204" pitchFamily="18" charset="0"/>
                                  <a:ea typeface="Cambria Math" panose="02040503050406030204" pitchFamily="18" charset="0"/>
                                </a:rPr>
                                <m:t>𝑖</m:t>
                              </m:r>
                            </m:sub>
                          </m:sSub>
                          <m:r>
                            <a:rPr lang="es-ES" b="0" i="1" smtClean="0">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𝐴</m:t>
                              </m:r>
                            </m:e>
                            <m:sub>
                              <m:r>
                                <a:rPr lang="es-ES" b="0" i="1" smtClean="0">
                                  <a:latin typeface="Cambria Math" panose="02040503050406030204" pitchFamily="18" charset="0"/>
                                  <a:ea typeface="Cambria Math" panose="02040503050406030204" pitchFamily="18" charset="0"/>
                                </a:rPr>
                                <m:t>𝑁</m:t>
                              </m:r>
                            </m:sub>
                          </m:sSub>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𝑧</m:t>
                              </m:r>
                            </m:e>
                            <m:sub>
                              <m:r>
                                <a:rPr lang="es-ES" b="0" i="1" smtClean="0">
                                  <a:latin typeface="Cambria Math" panose="02040503050406030204" pitchFamily="18" charset="0"/>
                                  <a:ea typeface="Cambria Math" panose="02040503050406030204" pitchFamily="18" charset="0"/>
                                </a:rPr>
                                <m:t>0</m:t>
                              </m:r>
                            </m:sub>
                          </m:sSub>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𝑧</m:t>
                              </m:r>
                            </m:e>
                            <m:sub>
                              <m:r>
                                <a:rPr lang="es-ES" b="0" i="1" smtClean="0">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m:t>
                          </m:r>
                        </m:e>
                      </m:func>
                    </m:oMath>
                  </m:oMathPara>
                </a14:m>
                <a:endParaRPr lang="en-ES" dirty="0"/>
              </a:p>
            </p:txBody>
          </p:sp>
        </mc:Choice>
        <mc:Fallback xmlns="">
          <p:sp>
            <p:nvSpPr>
              <p:cNvPr id="35" name="TextBox 34">
                <a:extLst>
                  <a:ext uri="{FF2B5EF4-FFF2-40B4-BE49-F238E27FC236}">
                    <a16:creationId xmlns:a16="http://schemas.microsoft.com/office/drawing/2014/main" id="{55DF337B-B03A-605F-DCAA-05918118227D}"/>
                  </a:ext>
                </a:extLst>
              </p:cNvPr>
              <p:cNvSpPr txBox="1">
                <a:spLocks noRot="1" noChangeAspect="1" noMove="1" noResize="1" noEditPoints="1" noAdjustHandles="1" noChangeArrowheads="1" noChangeShapeType="1" noTextEdit="1"/>
              </p:cNvSpPr>
              <p:nvPr/>
            </p:nvSpPr>
            <p:spPr>
              <a:xfrm>
                <a:off x="3928568" y="3807389"/>
                <a:ext cx="2743764" cy="396840"/>
              </a:xfrm>
              <a:prstGeom prst="rect">
                <a:avLst/>
              </a:prstGeom>
              <a:blipFill>
                <a:blip r:embed="rId4"/>
                <a:stretch>
                  <a:fillRect l="-665" t="-1538" r="-2439"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6841B9-AF25-2286-8A51-196770CDBE02}"/>
                  </a:ext>
                </a:extLst>
              </p:cNvPr>
              <p:cNvSpPr txBox="1"/>
              <p:nvPr/>
            </p:nvSpPr>
            <p:spPr>
              <a:xfrm>
                <a:off x="4712384" y="4269708"/>
                <a:ext cx="25011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𝐾</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𝑁</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1</m:t>
                              </m:r>
                            </m:sub>
                          </m:sSub>
                        </m:e>
                      </m:d>
                      <m:r>
                        <a:rPr lang="es-ES" b="0" i="1" smtClean="0">
                          <a:latin typeface="Cambria Math" panose="02040503050406030204" pitchFamily="18" charset="0"/>
                        </a:rPr>
                        <m:t>𝑢</m:t>
                      </m:r>
                      <m:r>
                        <a:rPr lang="es-ES" b="0" i="1" smtClean="0">
                          <a:latin typeface="Cambria Math" panose="02040503050406030204" pitchFamily="18" charset="0"/>
                        </a:rPr>
                        <m:t>=</m:t>
                      </m:r>
                      <m:r>
                        <a:rPr lang="es-ES" b="0" i="1" smtClean="0">
                          <a:latin typeface="Cambria Math" panose="02040503050406030204" pitchFamily="18" charset="0"/>
                        </a:rPr>
                        <m:t>𝑓</m:t>
                      </m:r>
                    </m:oMath>
                  </m:oMathPara>
                </a14:m>
                <a:endParaRPr lang="en-ES" dirty="0"/>
              </a:p>
            </p:txBody>
          </p:sp>
        </mc:Choice>
        <mc:Fallback xmlns="">
          <p:sp>
            <p:nvSpPr>
              <p:cNvPr id="37" name="TextBox 36">
                <a:extLst>
                  <a:ext uri="{FF2B5EF4-FFF2-40B4-BE49-F238E27FC236}">
                    <a16:creationId xmlns:a16="http://schemas.microsoft.com/office/drawing/2014/main" id="{2C6841B9-AF25-2286-8A51-196770CDBE02}"/>
                  </a:ext>
                </a:extLst>
              </p:cNvPr>
              <p:cNvSpPr txBox="1">
                <a:spLocks noRot="1" noChangeAspect="1" noMove="1" noResize="1" noEditPoints="1" noAdjustHandles="1" noChangeArrowheads="1" noChangeShapeType="1" noTextEdit="1"/>
              </p:cNvSpPr>
              <p:nvPr/>
            </p:nvSpPr>
            <p:spPr>
              <a:xfrm>
                <a:off x="4712384" y="4269708"/>
                <a:ext cx="2501198" cy="276999"/>
              </a:xfrm>
              <a:prstGeom prst="rect">
                <a:avLst/>
              </a:prstGeom>
              <a:blipFill>
                <a:blip r:embed="rId5"/>
                <a:stretch>
                  <a:fillRect l="-1707" t="-2174" r="-268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3BEEE1C-77E3-00F0-4663-55AD95B89D6D}"/>
                  </a:ext>
                </a:extLst>
              </p:cNvPr>
              <p:cNvSpPr txBox="1"/>
              <p:nvPr/>
            </p:nvSpPr>
            <p:spPr>
              <a:xfrm>
                <a:off x="4712384" y="4610855"/>
                <a:ext cx="23333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𝑔</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𝑁</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1</m:t>
                              </m:r>
                            </m:sub>
                          </m:sSub>
                        </m:e>
                      </m:d>
                      <m:r>
                        <a:rPr lang="es-ES" b="0" i="1" smtClean="0">
                          <a:latin typeface="Cambria Math" panose="02040503050406030204" pitchFamily="18" charset="0"/>
                          <a:ea typeface="Cambria Math" panose="02040503050406030204" pitchFamily="18" charset="0"/>
                        </a:rPr>
                        <m:t>≤0</m:t>
                      </m:r>
                    </m:oMath>
                  </m:oMathPara>
                </a14:m>
                <a:endParaRPr lang="en-ES" dirty="0"/>
              </a:p>
            </p:txBody>
          </p:sp>
        </mc:Choice>
        <mc:Fallback xmlns="">
          <p:sp>
            <p:nvSpPr>
              <p:cNvPr id="38" name="TextBox 37">
                <a:extLst>
                  <a:ext uri="{FF2B5EF4-FFF2-40B4-BE49-F238E27FC236}">
                    <a16:creationId xmlns:a16="http://schemas.microsoft.com/office/drawing/2014/main" id="{33BEEE1C-77E3-00F0-4663-55AD95B89D6D}"/>
                  </a:ext>
                </a:extLst>
              </p:cNvPr>
              <p:cNvSpPr txBox="1">
                <a:spLocks noRot="1" noChangeAspect="1" noMove="1" noResize="1" noEditPoints="1" noAdjustHandles="1" noChangeArrowheads="1" noChangeShapeType="1" noTextEdit="1"/>
              </p:cNvSpPr>
              <p:nvPr/>
            </p:nvSpPr>
            <p:spPr>
              <a:xfrm>
                <a:off x="4712384" y="4610855"/>
                <a:ext cx="2333331" cy="276999"/>
              </a:xfrm>
              <a:prstGeom prst="rect">
                <a:avLst/>
              </a:prstGeom>
              <a:blipFill>
                <a:blip r:embed="rId6"/>
                <a:stretch>
                  <a:fillRect l="-2089" r="-2089"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F16CA6A-2A83-E857-3CB2-9ECB8D40A62A}"/>
                  </a:ext>
                </a:extLst>
              </p:cNvPr>
              <p:cNvSpPr txBox="1"/>
              <p:nvPr/>
            </p:nvSpPr>
            <p:spPr>
              <a:xfrm>
                <a:off x="4945055" y="2607368"/>
                <a:ext cx="321800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800" b="0" i="1" dirty="0" smtClean="0">
                          <a:effectLst/>
                          <a:latin typeface="Cambria Math" panose="02040503050406030204" pitchFamily="18" charset="0"/>
                        </a:rPr>
                        <m:t>𝑧</m:t>
                      </m:r>
                      <m:r>
                        <a:rPr lang="es-ES" sz="1800" b="0" i="1" dirty="0" smtClean="0">
                          <a:effectLst/>
                          <a:latin typeface="Cambria Math" panose="02040503050406030204" pitchFamily="18" charset="0"/>
                        </a:rPr>
                        <m:t> ~</m:t>
                      </m:r>
                      <m:r>
                        <a:rPr lang="es-ES" sz="1800" b="0" i="1" dirty="0" smtClean="0">
                          <a:effectLst/>
                          <a:latin typeface="Cambria Math" panose="02040503050406030204" pitchFamily="18" charset="0"/>
                          <a:ea typeface="Cambria Math" panose="02040503050406030204" pitchFamily="18" charset="0"/>
                        </a:rPr>
                        <m:t>𝒩</m:t>
                      </m:r>
                      <m:r>
                        <a:rPr lang="es-ES" sz="1800" b="0" i="1" dirty="0" smtClean="0">
                          <a:effectLst/>
                          <a:latin typeface="Cambria Math" panose="02040503050406030204" pitchFamily="18" charset="0"/>
                          <a:ea typeface="Cambria Math" panose="02040503050406030204" pitchFamily="18" charset="0"/>
                        </a:rPr>
                        <m:t>(</m:t>
                      </m:r>
                      <m:r>
                        <a:rPr lang="es-ES" sz="1800" b="0" i="1" dirty="0" smtClean="0">
                          <a:effectLst/>
                          <a:latin typeface="Cambria Math" panose="02040503050406030204" pitchFamily="18" charset="0"/>
                          <a:ea typeface="Cambria Math" panose="02040503050406030204" pitchFamily="18" charset="0"/>
                        </a:rPr>
                        <m:t>𝑚</m:t>
                      </m:r>
                      <m:r>
                        <a:rPr lang="es-ES" sz="1800" b="0" i="1" dirty="0" smtClean="0">
                          <a:effectLst/>
                          <a:latin typeface="Cambria Math" panose="02040503050406030204" pitchFamily="18" charset="0"/>
                          <a:ea typeface="Cambria Math" panose="02040503050406030204" pitchFamily="18" charset="0"/>
                        </a:rPr>
                        <m:t>=0, </m:t>
                      </m:r>
                      <m:r>
                        <a:rPr lang="es-ES" sz="1800" b="0" i="1" dirty="0" smtClean="0">
                          <a:effectLst/>
                          <a:latin typeface="Cambria Math" panose="02040503050406030204" pitchFamily="18" charset="0"/>
                          <a:ea typeface="Cambria Math" panose="02040503050406030204" pitchFamily="18" charset="0"/>
                        </a:rPr>
                        <m:t>𝜎</m:t>
                      </m:r>
                      <m:r>
                        <a:rPr lang="es-ES" sz="1800" b="0" i="1" dirty="0" smtClean="0">
                          <a:effectLst/>
                          <a:latin typeface="Cambria Math" panose="02040503050406030204" pitchFamily="18" charset="0"/>
                          <a:ea typeface="Cambria Math" panose="02040503050406030204" pitchFamily="18" charset="0"/>
                        </a:rPr>
                        <m:t>=1)</m:t>
                      </m:r>
                    </m:oMath>
                  </m:oMathPara>
                </a14:m>
                <a:endParaRPr lang="en-ES" sz="1800" dirty="0">
                  <a:latin typeface="Cambria" panose="02040503050406030204" pitchFamily="18" charset="0"/>
                </a:endParaRPr>
              </a:p>
            </p:txBody>
          </p:sp>
        </mc:Choice>
        <mc:Fallback xmlns="">
          <p:sp>
            <p:nvSpPr>
              <p:cNvPr id="41" name="TextBox 40">
                <a:extLst>
                  <a:ext uri="{FF2B5EF4-FFF2-40B4-BE49-F238E27FC236}">
                    <a16:creationId xmlns:a16="http://schemas.microsoft.com/office/drawing/2014/main" id="{AF16CA6A-2A83-E857-3CB2-9ECB8D40A62A}"/>
                  </a:ext>
                </a:extLst>
              </p:cNvPr>
              <p:cNvSpPr txBox="1">
                <a:spLocks noRot="1" noChangeAspect="1" noMove="1" noResize="1" noEditPoints="1" noAdjustHandles="1" noChangeArrowheads="1" noChangeShapeType="1" noTextEdit="1"/>
              </p:cNvSpPr>
              <p:nvPr/>
            </p:nvSpPr>
            <p:spPr>
              <a:xfrm>
                <a:off x="4945055" y="2607368"/>
                <a:ext cx="3218001" cy="369332"/>
              </a:xfrm>
              <a:prstGeom prst="rect">
                <a:avLst/>
              </a:prstGeom>
              <a:blipFill>
                <a:blip r:embed="rId7"/>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E19B1FE-9E1C-FE06-54F0-CB69992A7805}"/>
                  </a:ext>
                </a:extLst>
              </p:cNvPr>
              <p:cNvSpPr txBox="1"/>
              <p:nvPr/>
            </p:nvSpPr>
            <p:spPr>
              <a:xfrm>
                <a:off x="4712384" y="4954875"/>
                <a:ext cx="1809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n-US" i="1" smtClean="0">
                              <a:latin typeface="Cambria Math" panose="02040503050406030204" pitchFamily="18" charset="0"/>
                            </a:rPr>
                            <m:t>𝐴</m:t>
                          </m:r>
                        </m:e>
                        <m:sub>
                          <m:r>
                            <a:rPr lang="es-ES" b="0" i="1" smtClean="0">
                              <a:latin typeface="Cambria Math" panose="02040503050406030204" pitchFamily="18" charset="0"/>
                            </a:rPr>
                            <m:t>𝑚𝑖𝑛</m:t>
                          </m:r>
                        </m:sub>
                      </m:sSub>
                      <m:r>
                        <a:rPr lang="es-ES" i="1">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𝐴</m:t>
                      </m:r>
                      <m:r>
                        <a:rPr lang="es-ES"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r>
                            <a:rPr lang="en-US" i="1">
                              <a:latin typeface="Cambria Math" panose="02040503050406030204" pitchFamily="18" charset="0"/>
                            </a:rPr>
                            <m:t>𝐴</m:t>
                          </m:r>
                        </m:e>
                        <m:sub>
                          <m:r>
                            <a:rPr lang="es-ES" i="1">
                              <a:latin typeface="Cambria Math" panose="02040503050406030204" pitchFamily="18" charset="0"/>
                            </a:rPr>
                            <m:t>𝑚</m:t>
                          </m:r>
                          <m:r>
                            <a:rPr lang="es-ES" b="0" i="1" smtClean="0">
                              <a:latin typeface="Cambria Math" panose="02040503050406030204" pitchFamily="18" charset="0"/>
                            </a:rPr>
                            <m:t>𝑎𝑥</m:t>
                          </m:r>
                        </m:sub>
                      </m:sSub>
                    </m:oMath>
                  </m:oMathPara>
                </a14:m>
                <a:endParaRPr lang="en-ES" dirty="0"/>
              </a:p>
            </p:txBody>
          </p:sp>
        </mc:Choice>
        <mc:Fallback xmlns="">
          <p:sp>
            <p:nvSpPr>
              <p:cNvPr id="42" name="TextBox 41">
                <a:extLst>
                  <a:ext uri="{FF2B5EF4-FFF2-40B4-BE49-F238E27FC236}">
                    <a16:creationId xmlns:a16="http://schemas.microsoft.com/office/drawing/2014/main" id="{DE19B1FE-9E1C-FE06-54F0-CB69992A7805}"/>
                  </a:ext>
                </a:extLst>
              </p:cNvPr>
              <p:cNvSpPr txBox="1">
                <a:spLocks noRot="1" noChangeAspect="1" noMove="1" noResize="1" noEditPoints="1" noAdjustHandles="1" noChangeArrowheads="1" noChangeShapeType="1" noTextEdit="1"/>
              </p:cNvSpPr>
              <p:nvPr/>
            </p:nvSpPr>
            <p:spPr>
              <a:xfrm>
                <a:off x="4712384" y="4954875"/>
                <a:ext cx="1809663" cy="276999"/>
              </a:xfrm>
              <a:prstGeom prst="rect">
                <a:avLst/>
              </a:prstGeom>
              <a:blipFill>
                <a:blip r:embed="rId8"/>
                <a:stretch>
                  <a:fillRect l="-2357" r="-33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34E9480-EE37-2DB4-E011-D9BC9FBE9B10}"/>
                  </a:ext>
                </a:extLst>
              </p:cNvPr>
              <p:cNvSpPr txBox="1"/>
              <p:nvPr/>
            </p:nvSpPr>
            <p:spPr>
              <a:xfrm>
                <a:off x="4610990" y="5266884"/>
                <a:ext cx="2301753" cy="289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0,</m:t>
                          </m:r>
                          <m:r>
                            <a:rPr lang="es-ES" b="0" i="1" smtClean="0">
                              <a:latin typeface="Cambria Math" panose="02040503050406030204" pitchFamily="18" charset="0"/>
                            </a:rPr>
                            <m:t>𝑚𝑖𝑛</m:t>
                          </m:r>
                        </m:sub>
                      </m:sSub>
                      <m:r>
                        <a:rPr lang="es-ES"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𝑧</m:t>
                          </m:r>
                        </m:e>
                        <m:sub>
                          <m:r>
                            <a:rPr lang="es-ES" b="0" i="1" smtClean="0">
                              <a:latin typeface="Cambria Math" panose="02040503050406030204" pitchFamily="18" charset="0"/>
                              <a:ea typeface="Cambria Math" panose="02040503050406030204" pitchFamily="18" charset="0"/>
                            </a:rPr>
                            <m:t>0</m:t>
                          </m:r>
                        </m:sub>
                      </m:sSub>
                      <m:r>
                        <a:rPr lang="es-ES" i="1">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𝑧</m:t>
                          </m:r>
                        </m:e>
                        <m:sub>
                          <m:r>
                            <a:rPr lang="es-ES" b="0" i="1" smtClean="0">
                              <a:latin typeface="Cambria Math" panose="02040503050406030204" pitchFamily="18" charset="0"/>
                              <a:ea typeface="Cambria Math" panose="02040503050406030204" pitchFamily="18" charset="0"/>
                            </a:rPr>
                            <m:t>0,</m:t>
                          </m:r>
                          <m:r>
                            <a:rPr lang="es-ES" b="0" i="1" smtClean="0">
                              <a:latin typeface="Cambria Math" panose="02040503050406030204" pitchFamily="18" charset="0"/>
                              <a:ea typeface="Cambria Math" panose="02040503050406030204" pitchFamily="18" charset="0"/>
                            </a:rPr>
                            <m:t>𝑚𝑎𝑥</m:t>
                          </m:r>
                          <m:r>
                            <a:rPr lang="es-ES" b="0" i="1" smtClean="0">
                              <a:latin typeface="Cambria Math" panose="02040503050406030204" pitchFamily="18" charset="0"/>
                              <a:ea typeface="Cambria Math" panose="02040503050406030204" pitchFamily="18" charset="0"/>
                            </a:rPr>
                            <m:t> </m:t>
                          </m:r>
                        </m:sub>
                      </m:sSub>
                    </m:oMath>
                  </m:oMathPara>
                </a14:m>
                <a:endParaRPr lang="en-ES" dirty="0"/>
              </a:p>
            </p:txBody>
          </p:sp>
        </mc:Choice>
        <mc:Fallback xmlns="">
          <p:sp>
            <p:nvSpPr>
              <p:cNvPr id="43" name="TextBox 42">
                <a:extLst>
                  <a:ext uri="{FF2B5EF4-FFF2-40B4-BE49-F238E27FC236}">
                    <a16:creationId xmlns:a16="http://schemas.microsoft.com/office/drawing/2014/main" id="{134E9480-EE37-2DB4-E011-D9BC9FBE9B10}"/>
                  </a:ext>
                </a:extLst>
              </p:cNvPr>
              <p:cNvSpPr txBox="1">
                <a:spLocks noRot="1" noChangeAspect="1" noMove="1" noResize="1" noEditPoints="1" noAdjustHandles="1" noChangeArrowheads="1" noChangeShapeType="1" noTextEdit="1"/>
              </p:cNvSpPr>
              <p:nvPr/>
            </p:nvSpPr>
            <p:spPr>
              <a:xfrm>
                <a:off x="4610990" y="5266884"/>
                <a:ext cx="2301753" cy="289182"/>
              </a:xfrm>
              <a:prstGeom prst="rect">
                <a:avLst/>
              </a:prstGeom>
              <a:blipFill>
                <a:blip r:embed="rId9"/>
                <a:stretch>
                  <a:fillRect b="-14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6416D43-9390-1160-F32C-BCC4398710DA}"/>
                  </a:ext>
                </a:extLst>
              </p:cNvPr>
              <p:cNvSpPr txBox="1"/>
              <p:nvPr/>
            </p:nvSpPr>
            <p:spPr>
              <a:xfrm>
                <a:off x="4610989" y="5600815"/>
                <a:ext cx="2301753" cy="289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1,</m:t>
                          </m:r>
                          <m:r>
                            <a:rPr lang="es-ES" b="0" i="1" smtClean="0">
                              <a:latin typeface="Cambria Math" panose="02040503050406030204" pitchFamily="18" charset="0"/>
                            </a:rPr>
                            <m:t>𝑚𝑖𝑛</m:t>
                          </m:r>
                        </m:sub>
                      </m:sSub>
                      <m:r>
                        <a:rPr lang="es-ES"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𝑧</m:t>
                          </m:r>
                        </m:e>
                        <m:sub>
                          <m:r>
                            <a:rPr lang="es-ES" b="0" i="1" smtClean="0">
                              <a:latin typeface="Cambria Math" panose="02040503050406030204" pitchFamily="18" charset="0"/>
                              <a:ea typeface="Cambria Math" panose="02040503050406030204" pitchFamily="18" charset="0"/>
                            </a:rPr>
                            <m:t>1</m:t>
                          </m:r>
                        </m:sub>
                      </m:sSub>
                      <m:r>
                        <a:rPr lang="es-ES" i="1">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𝑧</m:t>
                          </m:r>
                        </m:e>
                        <m:sub>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𝑚𝑎𝑥</m:t>
                          </m:r>
                          <m:r>
                            <a:rPr lang="es-ES" b="0" i="1" smtClean="0">
                              <a:latin typeface="Cambria Math" panose="02040503050406030204" pitchFamily="18" charset="0"/>
                              <a:ea typeface="Cambria Math" panose="02040503050406030204" pitchFamily="18" charset="0"/>
                            </a:rPr>
                            <m:t> </m:t>
                          </m:r>
                        </m:sub>
                      </m:sSub>
                    </m:oMath>
                  </m:oMathPara>
                </a14:m>
                <a:endParaRPr lang="en-ES" dirty="0"/>
              </a:p>
            </p:txBody>
          </p:sp>
        </mc:Choice>
        <mc:Fallback xmlns="">
          <p:sp>
            <p:nvSpPr>
              <p:cNvPr id="44" name="TextBox 43">
                <a:extLst>
                  <a:ext uri="{FF2B5EF4-FFF2-40B4-BE49-F238E27FC236}">
                    <a16:creationId xmlns:a16="http://schemas.microsoft.com/office/drawing/2014/main" id="{66416D43-9390-1160-F32C-BCC4398710DA}"/>
                  </a:ext>
                </a:extLst>
              </p:cNvPr>
              <p:cNvSpPr txBox="1">
                <a:spLocks noRot="1" noChangeAspect="1" noMove="1" noResize="1" noEditPoints="1" noAdjustHandles="1" noChangeArrowheads="1" noChangeShapeType="1" noTextEdit="1"/>
              </p:cNvSpPr>
              <p:nvPr/>
            </p:nvSpPr>
            <p:spPr>
              <a:xfrm>
                <a:off x="4610989" y="5600815"/>
                <a:ext cx="2301753" cy="289182"/>
              </a:xfrm>
              <a:prstGeom prst="rect">
                <a:avLst/>
              </a:prstGeom>
              <a:blipFill>
                <a:blip r:embed="rId10"/>
                <a:stretch>
                  <a:fillRect b="-14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AAFF2F2-564C-EE5D-27E7-6BBA2388C89F}"/>
                  </a:ext>
                </a:extLst>
              </p:cNvPr>
              <p:cNvSpPr txBox="1"/>
              <p:nvPr/>
            </p:nvSpPr>
            <p:spPr>
              <a:xfrm>
                <a:off x="720653" y="4039258"/>
                <a:ext cx="2531847" cy="396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limLow>
                            <m:limLowPr>
                              <m:ctrlPr>
                                <a:rPr lang="es-ES" b="0" i="1" smtClean="0">
                                  <a:latin typeface="Cambria Math" panose="02040503050406030204" pitchFamily="18" charset="0"/>
                                </a:rPr>
                              </m:ctrlPr>
                            </m:limLowPr>
                            <m:e>
                              <m:r>
                                <m:rPr>
                                  <m:sty m:val="p"/>
                                </m:rPr>
                                <a:rPr lang="es-ES" b="0" i="0" smtClean="0">
                                  <a:latin typeface="Cambria Math" panose="02040503050406030204" pitchFamily="18" charset="0"/>
                                </a:rPr>
                                <m:t>min</m:t>
                              </m:r>
                            </m:e>
                            <m:lim>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𝑖</m:t>
                                  </m:r>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𝐴</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𝑚</m:t>
                              </m:r>
                              <m:r>
                                <a:rPr lang="es-ES" i="1">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𝑀</m:t>
                              </m:r>
                            </m:lim>
                          </m:limLow>
                        </m:fName>
                        <m:e>
                          <m:r>
                            <a:rPr lang="es-ES" b="0" i="1" smtClean="0">
                              <a:latin typeface="Cambria Math" panose="02040503050406030204" pitchFamily="18" charset="0"/>
                              <a:ea typeface="Cambria Math" panose="02040503050406030204" pitchFamily="18" charset="0"/>
                            </a:rPr>
                            <m:t>𝜓</m:t>
                          </m:r>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𝐴</m:t>
                              </m:r>
                            </m:e>
                            <m:sub>
                              <m:r>
                                <a:rPr lang="es-ES" b="0" i="1" smtClean="0">
                                  <a:latin typeface="Cambria Math" panose="02040503050406030204" pitchFamily="18" charset="0"/>
                                  <a:ea typeface="Cambria Math" panose="02040503050406030204" pitchFamily="18" charset="0"/>
                                </a:rPr>
                                <m:t>𝑖</m:t>
                              </m:r>
                            </m:sub>
                          </m:sSub>
                          <m:r>
                            <a:rPr lang="es-ES" b="0" i="1" smtClean="0">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𝐴</m:t>
                              </m:r>
                            </m:e>
                            <m:sub>
                              <m:r>
                                <a:rPr lang="es-ES" b="0" i="1" smtClean="0">
                                  <a:latin typeface="Cambria Math" panose="02040503050406030204" pitchFamily="18" charset="0"/>
                                  <a:ea typeface="Cambria Math" panose="02040503050406030204" pitchFamily="18" charset="0"/>
                                </a:rPr>
                                <m:t>𝑁</m:t>
                              </m:r>
                            </m:sub>
                          </m:sSub>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𝜁</m:t>
                              </m:r>
                            </m:e>
                            <m:sub>
                              <m:r>
                                <a:rPr lang="es-ES" b="0" i="1" smtClean="0">
                                  <a:latin typeface="Cambria Math" panose="02040503050406030204" pitchFamily="18" charset="0"/>
                                  <a:ea typeface="Cambria Math" panose="02040503050406030204" pitchFamily="18" charset="0"/>
                                </a:rPr>
                                <m:t>𝑚</m:t>
                              </m:r>
                            </m:sub>
                          </m:sSub>
                          <m:r>
                            <a:rPr lang="es-ES" b="0" i="1" smtClean="0">
                              <a:latin typeface="Cambria Math" panose="02040503050406030204" pitchFamily="18" charset="0"/>
                              <a:ea typeface="Cambria Math" panose="02040503050406030204" pitchFamily="18" charset="0"/>
                            </a:rPr>
                            <m:t>)</m:t>
                          </m:r>
                        </m:e>
                      </m:func>
                    </m:oMath>
                  </m:oMathPara>
                </a14:m>
                <a:endParaRPr lang="en-ES" dirty="0"/>
              </a:p>
            </p:txBody>
          </p:sp>
        </mc:Choice>
        <mc:Fallback xmlns="">
          <p:sp>
            <p:nvSpPr>
              <p:cNvPr id="45" name="TextBox 44">
                <a:extLst>
                  <a:ext uri="{FF2B5EF4-FFF2-40B4-BE49-F238E27FC236}">
                    <a16:creationId xmlns:a16="http://schemas.microsoft.com/office/drawing/2014/main" id="{9AAFF2F2-564C-EE5D-27E7-6BBA2388C89F}"/>
                  </a:ext>
                </a:extLst>
              </p:cNvPr>
              <p:cNvSpPr txBox="1">
                <a:spLocks noRot="1" noChangeAspect="1" noMove="1" noResize="1" noEditPoints="1" noAdjustHandles="1" noChangeArrowheads="1" noChangeShapeType="1" noTextEdit="1"/>
              </p:cNvSpPr>
              <p:nvPr/>
            </p:nvSpPr>
            <p:spPr>
              <a:xfrm>
                <a:off x="720653" y="4039258"/>
                <a:ext cx="2531847" cy="396840"/>
              </a:xfrm>
              <a:prstGeom prst="rect">
                <a:avLst/>
              </a:prstGeom>
              <a:blipFill>
                <a:blip r:embed="rId11"/>
                <a:stretch>
                  <a:fillRect l="-721" t="-1538" r="-2885"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925266F-94B3-2A4E-1AB5-244336A234BA}"/>
                  </a:ext>
                </a:extLst>
              </p:cNvPr>
              <p:cNvSpPr txBox="1"/>
              <p:nvPr/>
            </p:nvSpPr>
            <p:spPr>
              <a:xfrm>
                <a:off x="1262305" y="4569838"/>
                <a:ext cx="22935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𝐾</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𝑁</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𝑚</m:t>
                              </m:r>
                            </m:sub>
                          </m:sSub>
                        </m:e>
                      </m:d>
                      <m:r>
                        <a:rPr lang="es-ES" b="0" i="1" smtClean="0">
                          <a:latin typeface="Cambria Math" panose="02040503050406030204" pitchFamily="18" charset="0"/>
                        </a:rPr>
                        <m:t>𝑢</m:t>
                      </m:r>
                      <m:r>
                        <a:rPr lang="es-ES" b="0" i="1" smtClean="0">
                          <a:latin typeface="Cambria Math" panose="02040503050406030204" pitchFamily="18" charset="0"/>
                        </a:rPr>
                        <m:t>=</m:t>
                      </m:r>
                      <m:r>
                        <a:rPr lang="es-ES" b="0" i="1" smtClean="0">
                          <a:latin typeface="Cambria Math" panose="02040503050406030204" pitchFamily="18" charset="0"/>
                        </a:rPr>
                        <m:t>𝑓</m:t>
                      </m:r>
                    </m:oMath>
                  </m:oMathPara>
                </a14:m>
                <a:endParaRPr lang="en-ES" dirty="0"/>
              </a:p>
            </p:txBody>
          </p:sp>
        </mc:Choice>
        <mc:Fallback xmlns="">
          <p:sp>
            <p:nvSpPr>
              <p:cNvPr id="46" name="TextBox 45">
                <a:extLst>
                  <a:ext uri="{FF2B5EF4-FFF2-40B4-BE49-F238E27FC236}">
                    <a16:creationId xmlns:a16="http://schemas.microsoft.com/office/drawing/2014/main" id="{F925266F-94B3-2A4E-1AB5-244336A234BA}"/>
                  </a:ext>
                </a:extLst>
              </p:cNvPr>
              <p:cNvSpPr txBox="1">
                <a:spLocks noRot="1" noChangeAspect="1" noMove="1" noResize="1" noEditPoints="1" noAdjustHandles="1" noChangeArrowheads="1" noChangeShapeType="1" noTextEdit="1"/>
              </p:cNvSpPr>
              <p:nvPr/>
            </p:nvSpPr>
            <p:spPr>
              <a:xfrm>
                <a:off x="1262305" y="4569838"/>
                <a:ext cx="2293577" cy="276999"/>
              </a:xfrm>
              <a:prstGeom prst="rect">
                <a:avLst/>
              </a:prstGeom>
              <a:blipFill>
                <a:blip r:embed="rId12"/>
                <a:stretch>
                  <a:fillRect l="-1862" t="-4444" r="-2926"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58CFEED-8653-FA22-F8DC-CDA9706A3556}"/>
                  </a:ext>
                </a:extLst>
              </p:cNvPr>
              <p:cNvSpPr txBox="1"/>
              <p:nvPr/>
            </p:nvSpPr>
            <p:spPr>
              <a:xfrm>
                <a:off x="1262305" y="4950109"/>
                <a:ext cx="20897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𝑔</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𝑁</m:t>
                              </m:r>
                            </m:sub>
                          </m:sSub>
                          <m:r>
                            <a:rPr lang="es-ES" b="0" i="1" smtClean="0">
                              <a:latin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𝜁</m:t>
                              </m:r>
                            </m:e>
                            <m:sub>
                              <m:r>
                                <a:rPr lang="es-ES" i="1">
                                  <a:latin typeface="Cambria Math" panose="02040503050406030204" pitchFamily="18" charset="0"/>
                                  <a:ea typeface="Cambria Math" panose="02040503050406030204" pitchFamily="18" charset="0"/>
                                </a:rPr>
                                <m:t>𝑚</m:t>
                              </m:r>
                            </m:sub>
                          </m:sSub>
                        </m:e>
                      </m:d>
                      <m:r>
                        <a:rPr lang="es-ES" b="0" i="1" smtClean="0">
                          <a:latin typeface="Cambria Math" panose="02040503050406030204" pitchFamily="18" charset="0"/>
                          <a:ea typeface="Cambria Math" panose="02040503050406030204" pitchFamily="18" charset="0"/>
                        </a:rPr>
                        <m:t>≤0</m:t>
                      </m:r>
                    </m:oMath>
                  </m:oMathPara>
                </a14:m>
                <a:endParaRPr lang="en-ES" dirty="0"/>
              </a:p>
            </p:txBody>
          </p:sp>
        </mc:Choice>
        <mc:Fallback xmlns="">
          <p:sp>
            <p:nvSpPr>
              <p:cNvPr id="47" name="TextBox 46">
                <a:extLst>
                  <a:ext uri="{FF2B5EF4-FFF2-40B4-BE49-F238E27FC236}">
                    <a16:creationId xmlns:a16="http://schemas.microsoft.com/office/drawing/2014/main" id="{758CFEED-8653-FA22-F8DC-CDA9706A3556}"/>
                  </a:ext>
                </a:extLst>
              </p:cNvPr>
              <p:cNvSpPr txBox="1">
                <a:spLocks noRot="1" noChangeAspect="1" noMove="1" noResize="1" noEditPoints="1" noAdjustHandles="1" noChangeArrowheads="1" noChangeShapeType="1" noTextEdit="1"/>
              </p:cNvSpPr>
              <p:nvPr/>
            </p:nvSpPr>
            <p:spPr>
              <a:xfrm>
                <a:off x="1262305" y="4950109"/>
                <a:ext cx="2089738" cy="276999"/>
              </a:xfrm>
              <a:prstGeom prst="rect">
                <a:avLst/>
              </a:prstGeom>
              <a:blipFill>
                <a:blip r:embed="rId13"/>
                <a:stretch>
                  <a:fillRect l="-2332" r="-233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B5DB213-1E23-BA64-6656-09AD7F32C628}"/>
                  </a:ext>
                </a:extLst>
              </p:cNvPr>
              <p:cNvSpPr txBox="1"/>
              <p:nvPr/>
            </p:nvSpPr>
            <p:spPr>
              <a:xfrm>
                <a:off x="1262305" y="5323816"/>
                <a:ext cx="1809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n-US" i="1" smtClean="0">
                              <a:latin typeface="Cambria Math" panose="02040503050406030204" pitchFamily="18" charset="0"/>
                            </a:rPr>
                            <m:t>𝐴</m:t>
                          </m:r>
                        </m:e>
                        <m:sub>
                          <m:r>
                            <a:rPr lang="es-ES" b="0" i="1" smtClean="0">
                              <a:latin typeface="Cambria Math" panose="02040503050406030204" pitchFamily="18" charset="0"/>
                            </a:rPr>
                            <m:t>𝑚𝑖𝑛</m:t>
                          </m:r>
                        </m:sub>
                      </m:sSub>
                      <m:r>
                        <a:rPr lang="es-ES" i="1">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𝐴</m:t>
                      </m:r>
                      <m:r>
                        <a:rPr lang="es-ES"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r>
                            <a:rPr lang="en-US" i="1">
                              <a:latin typeface="Cambria Math" panose="02040503050406030204" pitchFamily="18" charset="0"/>
                            </a:rPr>
                            <m:t>𝐴</m:t>
                          </m:r>
                        </m:e>
                        <m:sub>
                          <m:r>
                            <a:rPr lang="es-ES" i="1">
                              <a:latin typeface="Cambria Math" panose="02040503050406030204" pitchFamily="18" charset="0"/>
                            </a:rPr>
                            <m:t>𝑚</m:t>
                          </m:r>
                          <m:r>
                            <a:rPr lang="es-ES" b="0" i="1" smtClean="0">
                              <a:latin typeface="Cambria Math" panose="02040503050406030204" pitchFamily="18" charset="0"/>
                            </a:rPr>
                            <m:t>𝑎𝑥</m:t>
                          </m:r>
                        </m:sub>
                      </m:sSub>
                    </m:oMath>
                  </m:oMathPara>
                </a14:m>
                <a:endParaRPr lang="en-ES" dirty="0"/>
              </a:p>
            </p:txBody>
          </p:sp>
        </mc:Choice>
        <mc:Fallback xmlns="">
          <p:sp>
            <p:nvSpPr>
              <p:cNvPr id="48" name="TextBox 47">
                <a:extLst>
                  <a:ext uri="{FF2B5EF4-FFF2-40B4-BE49-F238E27FC236}">
                    <a16:creationId xmlns:a16="http://schemas.microsoft.com/office/drawing/2014/main" id="{AB5DB213-1E23-BA64-6656-09AD7F32C628}"/>
                  </a:ext>
                </a:extLst>
              </p:cNvPr>
              <p:cNvSpPr txBox="1">
                <a:spLocks noRot="1" noChangeAspect="1" noMove="1" noResize="1" noEditPoints="1" noAdjustHandles="1" noChangeArrowheads="1" noChangeShapeType="1" noTextEdit="1"/>
              </p:cNvSpPr>
              <p:nvPr/>
            </p:nvSpPr>
            <p:spPr>
              <a:xfrm>
                <a:off x="1262305" y="5323816"/>
                <a:ext cx="1809663" cy="276999"/>
              </a:xfrm>
              <a:prstGeom prst="rect">
                <a:avLst/>
              </a:prstGeom>
              <a:blipFill>
                <a:blip r:embed="rId14"/>
                <a:stretch>
                  <a:fillRect l="-2357" r="-337" b="-17391"/>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149747DB-9963-8339-074F-B0A9302A4CF6}"/>
              </a:ext>
            </a:extLst>
          </p:cNvPr>
          <p:cNvCxnSpPr/>
          <p:nvPr/>
        </p:nvCxnSpPr>
        <p:spPr>
          <a:xfrm>
            <a:off x="3642605" y="4887855"/>
            <a:ext cx="2859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935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6523</TotalTime>
  <Words>3389</Words>
  <Application>Microsoft Macintosh PowerPoint</Application>
  <PresentationFormat>Widescreen</PresentationFormat>
  <Paragraphs>286</Paragraphs>
  <Slides>23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Calibri Light</vt:lpstr>
      <vt:lpstr>Cambria</vt:lpstr>
      <vt:lpstr>Cambria Math</vt:lpstr>
      <vt:lpstr>Office Theme</vt:lpstr>
      <vt:lpstr>PowerPoint Presentation</vt:lpstr>
      <vt:lpstr>PowerPoint Presentation</vt:lpstr>
      <vt:lpstr>Introduction</vt:lpstr>
      <vt:lpstr>STATE OF THE ART</vt:lpstr>
      <vt:lpstr>SimJEB Library</vt:lpstr>
      <vt:lpstr>Multi-Objective Optimization</vt:lpstr>
      <vt:lpstr>Pareto Optimality </vt:lpstr>
      <vt:lpstr>Pareto Optimality </vt:lpstr>
      <vt:lpstr>ML for Material Selection</vt:lpstr>
      <vt:lpstr>METHODOLOGY</vt:lpstr>
      <vt:lpstr>Workflow</vt:lpstr>
      <vt:lpstr>Material Selection</vt:lpstr>
      <vt:lpstr>Problem Formulation</vt:lpstr>
      <vt:lpstr>NSGA-2</vt:lpstr>
      <vt:lpstr>RESULTS</vt:lpstr>
      <vt:lpstr>Stress and Displacements</vt:lpstr>
      <vt:lpstr>PowerPoint Presentation</vt:lpstr>
      <vt:lpstr>Data Exploration</vt:lpstr>
      <vt:lpstr>Pareto Front Example</vt:lpstr>
      <vt:lpstr>3D Pareto Front</vt:lpstr>
      <vt:lpstr>Possible Lines of Work</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 Maeso Orti</dc:creator>
  <cp:lastModifiedBy>Ricard MAESO-ORTI</cp:lastModifiedBy>
  <cp:revision>27</cp:revision>
  <dcterms:created xsi:type="dcterms:W3CDTF">2024-04-02T15:48:07Z</dcterms:created>
  <dcterms:modified xsi:type="dcterms:W3CDTF">2025-03-25T18:41:20Z</dcterms:modified>
</cp:coreProperties>
</file>