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8" r:id="rId3"/>
    <p:sldId id="286" r:id="rId4"/>
    <p:sldId id="259" r:id="rId5"/>
    <p:sldId id="260" r:id="rId6"/>
    <p:sldId id="277" r:id="rId7"/>
    <p:sldId id="264" r:id="rId8"/>
    <p:sldId id="289" r:id="rId9"/>
    <p:sldId id="279" r:id="rId10"/>
    <p:sldId id="266" r:id="rId11"/>
    <p:sldId id="268" r:id="rId12"/>
    <p:sldId id="280" r:id="rId13"/>
    <p:sldId id="281" r:id="rId14"/>
    <p:sldId id="292" r:id="rId15"/>
    <p:sldId id="293" r:id="rId16"/>
    <p:sldId id="283" r:id="rId17"/>
    <p:sldId id="284" r:id="rId18"/>
    <p:sldId id="287" r:id="rId19"/>
    <p:sldId id="285" r:id="rId20"/>
    <p:sldId id="274" r:id="rId21"/>
    <p:sldId id="290" r:id="rId22"/>
    <p:sldId id="288" r:id="rId23"/>
    <p:sldId id="265" r:id="rId24"/>
    <p:sldId id="267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7185" autoAdjust="0"/>
  </p:normalViewPr>
  <p:slideViewPr>
    <p:cSldViewPr>
      <p:cViewPr>
        <p:scale>
          <a:sx n="98" d="100"/>
          <a:sy n="98" d="100"/>
        </p:scale>
        <p:origin x="-240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180E0-1542-4191-A95A-D9D81DB8680F}" type="datetimeFigureOut">
              <a:rPr lang="fr-FR" smtClean="0"/>
              <a:t>24/02/2020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02AC4-FDEB-40F7-BEE9-846CF771BC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741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02AC4-FDEB-40F7-BEE9-846CF771BCE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117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fr-FR" altLang="fr-FR" dirty="0" err="1" smtClean="0"/>
              <a:t>Delete</a:t>
            </a:r>
            <a:r>
              <a:rPr lang="fr-FR" altLang="fr-FR" dirty="0" smtClean="0"/>
              <a:t>?</a:t>
            </a:r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812786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fr-FR" altLang="fr-FR" dirty="0" err="1" smtClean="0"/>
              <a:t>Delete</a:t>
            </a:r>
            <a:r>
              <a:rPr lang="fr-FR" altLang="fr-FR" dirty="0" smtClean="0"/>
              <a:t>?</a:t>
            </a:r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812786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444423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444423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11538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Combine </a:t>
            </a:r>
            <a:r>
              <a:rPr lang="fr-FR" dirty="0" err="1" smtClean="0"/>
              <a:t>with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previous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02AC4-FDEB-40F7-BEE9-846CF771BCEA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806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Large </a:t>
            </a:r>
            <a:r>
              <a:rPr lang="fr-FR" dirty="0" err="1" smtClean="0"/>
              <a:t>span</a:t>
            </a:r>
            <a:r>
              <a:rPr lang="fr-FR" dirty="0" smtClean="0"/>
              <a:t> : </a:t>
            </a:r>
            <a:r>
              <a:rPr lang="fr-FR" dirty="0" err="1" smtClean="0"/>
              <a:t>example</a:t>
            </a:r>
            <a:r>
              <a:rPr lang="fr-FR" dirty="0" smtClean="0"/>
              <a:t> NASA </a:t>
            </a:r>
            <a:r>
              <a:rPr lang="fr-FR" dirty="0" err="1" smtClean="0"/>
              <a:t>helios</a:t>
            </a:r>
            <a:r>
              <a:rPr lang="fr-FR" dirty="0" smtClean="0"/>
              <a:t> (75m) (A320: 35m)</a:t>
            </a:r>
          </a:p>
          <a:p>
            <a:r>
              <a:rPr lang="fr-FR" dirty="0" err="1" smtClean="0"/>
              <a:t>Smaller</a:t>
            </a:r>
            <a:r>
              <a:rPr lang="fr-FR" dirty="0" smtClean="0"/>
              <a:t> </a:t>
            </a:r>
            <a:r>
              <a:rPr lang="fr-FR" dirty="0" err="1" smtClean="0"/>
              <a:t>coverage</a:t>
            </a:r>
            <a:r>
              <a:rPr lang="fr-FR" dirty="0" smtClean="0"/>
              <a:t> : altitude 20km </a:t>
            </a:r>
            <a:r>
              <a:rPr lang="fr-FR" dirty="0" err="1" smtClean="0"/>
              <a:t>compared</a:t>
            </a:r>
            <a:r>
              <a:rPr lang="fr-FR" dirty="0" smtClean="0"/>
              <a:t> to 400km</a:t>
            </a:r>
          </a:p>
          <a:p>
            <a:r>
              <a:rPr lang="fr-FR" dirty="0" err="1" smtClean="0"/>
              <a:t>Cheaper</a:t>
            </a:r>
            <a:r>
              <a:rPr lang="fr-FR" dirty="0" smtClean="0"/>
              <a:t> : </a:t>
            </a:r>
            <a:r>
              <a:rPr lang="fr-FR" dirty="0" err="1" smtClean="0"/>
              <a:t>price</a:t>
            </a:r>
            <a:r>
              <a:rPr lang="fr-FR" dirty="0" smtClean="0"/>
              <a:t>/</a:t>
            </a:r>
            <a:r>
              <a:rPr lang="fr-FR" dirty="0" err="1" smtClean="0"/>
              <a:t>kgCU</a:t>
            </a:r>
            <a:r>
              <a:rPr lang="fr-FR" dirty="0" smtClean="0"/>
              <a:t> /10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02AC4-FDEB-40F7-BEE9-846CF771BCE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9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Environmental impact : mostly materials impact, as fuel-less. </a:t>
            </a:r>
            <a:r>
              <a:rPr lang="en-US" noProof="0" dirty="0" err="1" smtClean="0"/>
              <a:t>Focuss</a:t>
            </a:r>
            <a:r>
              <a:rPr lang="en-US" noProof="0" dirty="0" smtClean="0"/>
              <a:t> on global warming -&gt; CO2 emissions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02AC4-FDEB-40F7-BEE9-846CF771BCE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440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We</a:t>
            </a:r>
            <a:r>
              <a:rPr lang="fr-FR" dirty="0" smtClean="0"/>
              <a:t> chose to </a:t>
            </a:r>
            <a:r>
              <a:rPr lang="fr-FR" dirty="0" err="1" smtClean="0"/>
              <a:t>keep</a:t>
            </a:r>
            <a:r>
              <a:rPr lang="fr-FR" dirty="0" smtClean="0"/>
              <a:t> </a:t>
            </a:r>
            <a:r>
              <a:rPr lang="fr-FR" dirty="0" err="1" smtClean="0"/>
              <a:t>analytical</a:t>
            </a:r>
            <a:r>
              <a:rPr lang="fr-FR" dirty="0" smtClean="0"/>
              <a:t> gradients =&gt;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work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02AC4-FDEB-40F7-BEE9-846CF771BCE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118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Combine </a:t>
            </a:r>
            <a:r>
              <a:rPr lang="fr-FR" dirty="0" err="1" smtClean="0"/>
              <a:t>with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previous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02AC4-FDEB-40F7-BEE9-846CF771BCEA}" type="slidenum">
              <a:rPr lang="fr-FR" smtClean="0">
                <a:solidFill>
                  <a:prstClr val="black"/>
                </a:solidFill>
              </a:rPr>
              <a:pPr/>
              <a:t>8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806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FBHALE: </a:t>
            </a:r>
            <a:r>
              <a:rPr lang="fr-FR" dirty="0" err="1" smtClean="0"/>
              <a:t>higher</a:t>
            </a:r>
            <a:r>
              <a:rPr lang="fr-FR" dirty="0" smtClean="0"/>
              <a:t> </a:t>
            </a:r>
            <a:r>
              <a:rPr lang="fr-FR" dirty="0" err="1" smtClean="0"/>
              <a:t>fidelity</a:t>
            </a:r>
            <a:r>
              <a:rPr lang="fr-FR" dirty="0" smtClean="0"/>
              <a:t>, AIAA best </a:t>
            </a:r>
            <a:r>
              <a:rPr lang="fr-FR" dirty="0" err="1" smtClean="0"/>
              <a:t>paper</a:t>
            </a:r>
            <a:r>
              <a:rPr lang="fr-FR" dirty="0" smtClean="0"/>
              <a:t> : XFOIL, XROTOR, ASWING, Co-</a:t>
            </a:r>
            <a:r>
              <a:rPr lang="fr-FR" dirty="0" err="1" smtClean="0"/>
              <a:t>blade</a:t>
            </a:r>
            <a:endParaRPr lang="fr-FR" dirty="0" smtClean="0"/>
          </a:p>
          <a:p>
            <a:r>
              <a:rPr lang="fr-FR" dirty="0" err="1" smtClean="0"/>
              <a:t>ecoHALE</a:t>
            </a:r>
            <a:r>
              <a:rPr lang="fr-FR" dirty="0" smtClean="0"/>
              <a:t> </a:t>
            </a:r>
            <a:r>
              <a:rPr lang="fr-FR" dirty="0" err="1" smtClean="0"/>
              <a:t>lower</a:t>
            </a:r>
            <a:r>
              <a:rPr lang="fr-FR" dirty="0" smtClean="0"/>
              <a:t> </a:t>
            </a:r>
            <a:r>
              <a:rPr lang="fr-FR" dirty="0" err="1" smtClean="0"/>
              <a:t>fidelity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02AC4-FDEB-40F7-BEE9-846CF771BCE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838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Combine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previous</a:t>
            </a:r>
            <a:r>
              <a:rPr lang="fr-FR" dirty="0" smtClean="0"/>
              <a:t>? Or </a:t>
            </a:r>
            <a:r>
              <a:rPr lang="fr-FR" dirty="0" err="1" smtClean="0"/>
              <a:t>evoluting</a:t>
            </a:r>
            <a:r>
              <a:rPr lang="fr-FR" dirty="0" smtClean="0"/>
              <a:t> slide?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02AC4-FDEB-40F7-BEE9-846CF771BCE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630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539116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fr-FR" altLang="fr-FR" dirty="0" smtClean="0"/>
              <a:t>Not right </a:t>
            </a:r>
            <a:r>
              <a:rPr lang="fr-FR" altLang="fr-FR" dirty="0" err="1" smtClean="0"/>
              <a:t>geometry</a:t>
            </a:r>
            <a:r>
              <a:rPr lang="fr-FR" altLang="fr-FR" dirty="0" smtClean="0"/>
              <a:t>, but right mass </a:t>
            </a:r>
            <a:r>
              <a:rPr lang="fr-FR" altLang="fr-FR" dirty="0" err="1" smtClean="0"/>
              <a:t>breakup</a:t>
            </a:r>
            <a:r>
              <a:rPr lang="fr-FR" altLang="fr-FR" baseline="0" dirty="0" smtClean="0"/>
              <a:t> </a:t>
            </a:r>
            <a:r>
              <a:rPr lang="fr-FR" altLang="fr-FR" baseline="0" dirty="0" err="1" smtClean="0"/>
              <a:t>between</a:t>
            </a:r>
            <a:r>
              <a:rPr lang="fr-FR" altLang="fr-FR" baseline="0" dirty="0" smtClean="0"/>
              <a:t> batteries, </a:t>
            </a:r>
            <a:r>
              <a:rPr lang="fr-FR" altLang="fr-FR" baseline="0" dirty="0" err="1" smtClean="0"/>
              <a:t>solar</a:t>
            </a:r>
            <a:r>
              <a:rPr lang="fr-FR" altLang="fr-FR" baseline="0" dirty="0" smtClean="0"/>
              <a:t> </a:t>
            </a:r>
            <a:r>
              <a:rPr lang="fr-FR" altLang="fr-FR" baseline="0" dirty="0" err="1" smtClean="0"/>
              <a:t>array</a:t>
            </a:r>
            <a:r>
              <a:rPr lang="fr-FR" altLang="fr-FR" baseline="0" dirty="0" smtClean="0"/>
              <a:t>, structure </a:t>
            </a:r>
            <a:r>
              <a:rPr lang="fr-FR" altLang="fr-FR" baseline="0" smtClean="0"/>
              <a:t>and propulsion</a:t>
            </a:r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633691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B6BB-AB17-4812-9645-FAF3B62A3BD1}" type="datetime1">
              <a:rPr lang="fr-FR" smtClean="0"/>
              <a:t>24/02/2020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14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6871-5A21-4898-A5DB-2520437CA3F7}" type="datetime1">
              <a:rPr lang="fr-FR" smtClean="0"/>
              <a:t>24/02/2020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00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57EA-6D15-44AD-8E64-38FCD09D0111}" type="datetime1">
              <a:rPr lang="fr-FR" smtClean="0"/>
              <a:t>24/02/2020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020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E1AA-D7B0-4364-B86D-5D801C65A458}" type="datetime1">
              <a:rPr lang="fr-FR" smtClean="0"/>
              <a:t>24/02/2020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58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5A8B-890D-4AE1-85BB-CBFF5873102E}" type="datetime1">
              <a:rPr lang="fr-FR" smtClean="0"/>
              <a:t>24/02/2020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378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9C43-AA6B-40D7-AF29-75AF495830D0}" type="datetime1">
              <a:rPr lang="fr-FR" smtClean="0"/>
              <a:t>24/02/2020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58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39E2E-CDB5-4A0A-BDBB-B9CE3AF9B20C}" type="datetime1">
              <a:rPr lang="fr-FR" smtClean="0"/>
              <a:t>24/02/2020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024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E4E4-5252-4C08-87D0-274DDF6A5AD7}" type="datetime1">
              <a:rPr lang="fr-FR" smtClean="0"/>
              <a:t>24/02/2020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184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B5FC-D9F5-40CD-8709-C4478661EE3F}" type="datetime1">
              <a:rPr lang="fr-FR" smtClean="0"/>
              <a:t>24/02/2020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66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9968-8A79-422B-B851-C318E8050B0A}" type="datetime1">
              <a:rPr lang="fr-FR" smtClean="0"/>
              <a:t>24/02/2020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3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437D-0E01-492D-AA34-46B80CCE3A1B}" type="datetime1">
              <a:rPr lang="fr-FR" smtClean="0"/>
              <a:t>24/02/2020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25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8EFB7-AD05-47FE-9447-0F880534E814}" type="datetime1">
              <a:rPr lang="fr-FR" smtClean="0"/>
              <a:t>24/02/2020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48166-7613-4D5A-89E4-DA9C4DB32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70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hyperlink" Target="https://doi.org/10.1016/j.paerosci.2018.03.006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1</a:t>
            </a:fld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25954" y="11338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Multidisciplinary Design Optimization of a HALE drone regarding environmental impact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504" y="2276872"/>
            <a:ext cx="47625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3496638" y="6114924"/>
            <a:ext cx="2227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Edouard Duriez</a:t>
            </a:r>
            <a:endParaRPr lang="fr-FR" sz="24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3586762" y="6488668"/>
            <a:ext cx="190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 Joseph </a:t>
            </a:r>
            <a:r>
              <a:rPr lang="fr-FR" dirty="0" err="1" smtClean="0"/>
              <a:t>Morlier</a:t>
            </a:r>
            <a:endParaRPr lang="fr-FR" dirty="0"/>
          </a:p>
        </p:txBody>
      </p:sp>
      <p:pic>
        <p:nvPicPr>
          <p:cNvPr id="1026" name="Picture 2" descr="Résultat de recherche d'images pour &quot;institut clément ader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4363"/>
            <a:ext cx="1625766" cy="107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isae supaer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563" y="79189"/>
            <a:ext cx="1697565" cy="102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l'x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88" y="92299"/>
            <a:ext cx="666321" cy="115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44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9"/>
    </mc:Choice>
    <mc:Fallback xmlns="">
      <p:transition spd="slow" advTm="234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Material design variable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10</a:t>
            </a:fld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1741708" y="4221088"/>
            <a:ext cx="3622380" cy="2531970"/>
            <a:chOff x="611560" y="3079669"/>
            <a:chExt cx="3622380" cy="2531970"/>
          </a:xfrm>
        </p:grpSpPr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3079669"/>
              <a:ext cx="3622380" cy="2531970"/>
            </a:xfrm>
            <a:prstGeom prst="rect">
              <a:avLst/>
            </a:prstGeom>
          </p:spPr>
        </p:pic>
        <p:sp>
          <p:nvSpPr>
            <p:cNvPr id="4" name="Ellipse 3"/>
            <p:cNvSpPr/>
            <p:nvPr/>
          </p:nvSpPr>
          <p:spPr>
            <a:xfrm rot="20378872">
              <a:off x="1297046" y="4769005"/>
              <a:ext cx="198846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ZoneTexte 6"/>
          <p:cNvSpPr txBox="1"/>
          <p:nvPr/>
        </p:nvSpPr>
        <p:spPr>
          <a:xfrm>
            <a:off x="3776573" y="2852935"/>
            <a:ext cx="1371492" cy="107721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Steel:</a:t>
            </a:r>
          </a:p>
          <a:p>
            <a:r>
              <a:rPr lang="en-US" sz="1600" dirty="0" smtClean="0"/>
              <a:t>E=200MPa</a:t>
            </a:r>
          </a:p>
          <a:p>
            <a:r>
              <a:rPr lang="el-GR" sz="1600" dirty="0" smtClean="0"/>
              <a:t>ρ</a:t>
            </a:r>
            <a:r>
              <a:rPr lang="en-US" sz="1600" dirty="0" smtClean="0"/>
              <a:t>=7750kg/m3</a:t>
            </a:r>
            <a:endParaRPr lang="en-US" sz="1600" dirty="0"/>
          </a:p>
          <a:p>
            <a:r>
              <a:rPr lang="en-US" sz="1600" dirty="0" smtClean="0"/>
              <a:t>CO2=3.4kg/kg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051720" y="2852935"/>
            <a:ext cx="1371492" cy="107721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Aluminum:</a:t>
            </a:r>
          </a:p>
          <a:p>
            <a:r>
              <a:rPr lang="en-US" sz="1600" dirty="0" smtClean="0"/>
              <a:t>E=72.5MPa</a:t>
            </a:r>
          </a:p>
          <a:p>
            <a:r>
              <a:rPr lang="el-GR" sz="1600" dirty="0" smtClean="0"/>
              <a:t>ρ</a:t>
            </a:r>
            <a:r>
              <a:rPr lang="en-US" sz="1600" dirty="0" smtClean="0"/>
              <a:t>=2800kg/m3</a:t>
            </a:r>
            <a:endParaRPr lang="en-US" sz="1600" dirty="0"/>
          </a:p>
          <a:p>
            <a:r>
              <a:rPr lang="en-US" sz="1600" dirty="0" smtClean="0"/>
              <a:t>CO2=8.2kg/kg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79512" y="2852935"/>
            <a:ext cx="1371492" cy="107721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CFRP:</a:t>
            </a:r>
          </a:p>
          <a:p>
            <a:r>
              <a:rPr lang="en-US" sz="1600" dirty="0" smtClean="0"/>
              <a:t>E=55MPa</a:t>
            </a:r>
          </a:p>
          <a:p>
            <a:r>
              <a:rPr lang="el-GR" sz="1600" dirty="0" smtClean="0"/>
              <a:t>ρ</a:t>
            </a:r>
            <a:r>
              <a:rPr lang="en-US" sz="1600" dirty="0" smtClean="0"/>
              <a:t>=1565kg/m3</a:t>
            </a:r>
            <a:endParaRPr lang="en-US" sz="1600" dirty="0"/>
          </a:p>
          <a:p>
            <a:r>
              <a:rPr lang="en-US" sz="1600" dirty="0" smtClean="0"/>
              <a:t>CO2=48kg/kg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79512" y="4295998"/>
            <a:ext cx="1371492" cy="107721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GFRP:</a:t>
            </a:r>
          </a:p>
          <a:p>
            <a:r>
              <a:rPr lang="en-US" sz="1600" dirty="0" smtClean="0"/>
              <a:t>E=21.4MPa</a:t>
            </a:r>
          </a:p>
          <a:p>
            <a:r>
              <a:rPr lang="el-GR" sz="1600" dirty="0" smtClean="0"/>
              <a:t>ρ</a:t>
            </a:r>
            <a:r>
              <a:rPr lang="en-US" sz="1600" dirty="0" smtClean="0"/>
              <a:t>=1860kg/m3</a:t>
            </a:r>
            <a:endParaRPr lang="en-US" sz="1600" dirty="0"/>
          </a:p>
          <a:p>
            <a:r>
              <a:rPr lang="en-US" sz="1600" dirty="0" smtClean="0"/>
              <a:t>CO2=6.2kg/kg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07504" y="5699698"/>
            <a:ext cx="1634204" cy="107721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Sandwich:</a:t>
            </a:r>
          </a:p>
          <a:p>
            <a:r>
              <a:rPr lang="en-US" sz="1600" dirty="0" smtClean="0"/>
              <a:t>E=42.5MPa</a:t>
            </a:r>
          </a:p>
          <a:p>
            <a:r>
              <a:rPr lang="el-GR" sz="1600" dirty="0" smtClean="0"/>
              <a:t>ρ</a:t>
            </a:r>
            <a:r>
              <a:rPr lang="en-US" sz="1600" dirty="0" smtClean="0"/>
              <a:t>=500-560kg/m3</a:t>
            </a:r>
            <a:endParaRPr lang="en-US" sz="1600" dirty="0"/>
          </a:p>
          <a:p>
            <a:r>
              <a:rPr lang="en-US" sz="1600" dirty="0" smtClean="0"/>
              <a:t>CO2=40-45kg/kg</a:t>
            </a:r>
          </a:p>
        </p:txBody>
      </p:sp>
      <p:cxnSp>
        <p:nvCxnSpPr>
          <p:cNvPr id="18" name="Connecteur droit 17"/>
          <p:cNvCxnSpPr>
            <a:stCxn id="7" idx="2"/>
          </p:cNvCxnSpPr>
          <p:nvPr/>
        </p:nvCxnSpPr>
        <p:spPr>
          <a:xfrm>
            <a:off x="4462319" y="3930153"/>
            <a:ext cx="613737" cy="50695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4" idx="2"/>
          </p:cNvCxnSpPr>
          <p:nvPr/>
        </p:nvCxnSpPr>
        <p:spPr>
          <a:xfrm>
            <a:off x="2737466" y="3930153"/>
            <a:ext cx="610398" cy="16590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15" idx="3"/>
          </p:cNvCxnSpPr>
          <p:nvPr/>
        </p:nvCxnSpPr>
        <p:spPr>
          <a:xfrm>
            <a:off x="1551004" y="3391544"/>
            <a:ext cx="1292804" cy="24137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endCxn id="16" idx="3"/>
          </p:cNvCxnSpPr>
          <p:nvPr/>
        </p:nvCxnSpPr>
        <p:spPr>
          <a:xfrm flipH="1" flipV="1">
            <a:off x="1551004" y="4834607"/>
            <a:ext cx="1436820" cy="125868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7" idx="3"/>
          </p:cNvCxnSpPr>
          <p:nvPr/>
        </p:nvCxnSpPr>
        <p:spPr>
          <a:xfrm flipV="1">
            <a:off x="1741708" y="5989295"/>
            <a:ext cx="683742" cy="2490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2515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I/Introduction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0517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II/Background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851920" y="107340"/>
            <a:ext cx="1550014" cy="36933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III/Model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56521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IV/</a:t>
            </a:r>
            <a:r>
              <a:rPr lang="fr-FR" dirty="0" err="1" smtClean="0">
                <a:solidFill>
                  <a:schemeClr val="bg1"/>
                </a:solidFill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74523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V/</a:t>
            </a:r>
            <a:r>
              <a:rPr lang="fr-FR" dirty="0" err="1" smtClean="0">
                <a:solidFill>
                  <a:schemeClr val="bg1"/>
                </a:solidFill>
              </a:rPr>
              <a:t>Conlusion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Espace réservé du contenu 2"/>
          <p:cNvSpPr txBox="1">
            <a:spLocks/>
          </p:cNvSpPr>
          <p:nvPr/>
        </p:nvSpPr>
        <p:spPr>
          <a:xfrm>
            <a:off x="512127" y="1196752"/>
            <a:ext cx="8229600" cy="172819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 err="1" smtClean="0"/>
              <a:t>OpenAeroStruct</a:t>
            </a:r>
            <a:r>
              <a:rPr lang="en-US" sz="3500" dirty="0" smtClean="0"/>
              <a:t> only accepts continuous design variables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500" dirty="0" smtClean="0"/>
              <a:t>	-&gt; Material variable needed to be made continuous</a:t>
            </a:r>
          </a:p>
          <a:p>
            <a:pPr marL="285750" indent="-285750"/>
            <a:r>
              <a:rPr lang="en-US" sz="3500" dirty="0" smtClean="0"/>
              <a:t>All material characteristics are introduced as a function of density, and linearly </a:t>
            </a:r>
            <a:r>
              <a:rPr lang="en-US" sz="3500" dirty="0" err="1" smtClean="0"/>
              <a:t>interpoled</a:t>
            </a:r>
            <a:r>
              <a:rPr lang="en-US" sz="3500" dirty="0" smtClean="0"/>
              <a:t> between two real materials.</a:t>
            </a:r>
            <a:br>
              <a:rPr lang="en-US" sz="3500" dirty="0" smtClean="0"/>
            </a:br>
            <a:r>
              <a:rPr lang="en-US" sz="3500" dirty="0" smtClean="0"/>
              <a:t> </a:t>
            </a:r>
            <a:r>
              <a:rPr lang="en-US" sz="3500" dirty="0">
                <a:solidFill>
                  <a:srgbClr val="0070C0"/>
                </a:solidFill>
              </a:rPr>
              <a:t>	</a:t>
            </a:r>
            <a:r>
              <a:rPr lang="en-US" sz="3500" dirty="0"/>
              <a:t>-&gt; only one material design </a:t>
            </a:r>
            <a:r>
              <a:rPr lang="en-US" sz="3500" dirty="0" smtClean="0"/>
              <a:t>variable : </a:t>
            </a:r>
            <a:r>
              <a:rPr lang="en-US" sz="3600" dirty="0" smtClean="0">
                <a:solidFill>
                  <a:srgbClr val="0070C0"/>
                </a:solidFill>
              </a:rPr>
              <a:t>density</a:t>
            </a:r>
            <a:endParaRPr lang="en-US" sz="24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954" y="3473052"/>
            <a:ext cx="3486223" cy="2353200"/>
          </a:xfrm>
          <a:prstGeom prst="rect">
            <a:avLst/>
          </a:prstGeom>
        </p:spPr>
      </p:pic>
      <p:sp>
        <p:nvSpPr>
          <p:cNvPr id="30" name="Flèche droite 29"/>
          <p:cNvSpPr/>
          <p:nvPr/>
        </p:nvSpPr>
        <p:spPr>
          <a:xfrm>
            <a:off x="5401934" y="5524183"/>
            <a:ext cx="360040" cy="201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41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4"/>
    </mc:Choice>
    <mc:Fallback xmlns="">
      <p:transition spd="slow" advTm="214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922152"/>
            <a:ext cx="3810532" cy="2572109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13" y="3898306"/>
            <a:ext cx="3810532" cy="2572109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0570" y="1700808"/>
            <a:ext cx="8579296" cy="1309887"/>
          </a:xfrm>
        </p:spPr>
        <p:txBody>
          <a:bodyPr>
            <a:normAutofit fontScale="70000" lnSpcReduction="20000"/>
          </a:bodyPr>
          <a:lstStyle/>
          <a:p>
            <a:r>
              <a:rPr lang="en-US" noProof="0" dirty="0" smtClean="0"/>
              <a:t>The optimum could be an </a:t>
            </a:r>
            <a:r>
              <a:rPr lang="en-US" noProof="0" dirty="0" err="1" smtClean="0"/>
              <a:t>unexisting</a:t>
            </a:r>
            <a:r>
              <a:rPr lang="en-US" noProof="0" dirty="0" smtClean="0"/>
              <a:t> material.</a:t>
            </a:r>
          </a:p>
          <a:p>
            <a:r>
              <a:rPr lang="en-US" noProof="0" dirty="0" smtClean="0"/>
              <a:t>A power term is added at the end of convergence in order to force it to a real material. (negative curvature for CO2, as smaller CO2 is advantageous)</a:t>
            </a:r>
            <a:endParaRPr lang="en-US" noProof="0" dirty="0"/>
          </a:p>
        </p:txBody>
      </p:sp>
      <p:sp>
        <p:nvSpPr>
          <p:cNvPr id="8" name="Flèche droite 7"/>
          <p:cNvSpPr/>
          <p:nvPr/>
        </p:nvSpPr>
        <p:spPr>
          <a:xfrm>
            <a:off x="4273480" y="5330123"/>
            <a:ext cx="360040" cy="201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11</a:t>
            </a:fld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2031059" y="6456126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P=1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6884624" y="6488668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P=5</a:t>
            </a:r>
            <a:endParaRPr lang="fr-FR" dirty="0"/>
          </a:p>
        </p:txBody>
      </p:sp>
      <p:sp>
        <p:nvSpPr>
          <p:cNvPr id="28" name="Ellipse 27"/>
          <p:cNvSpPr/>
          <p:nvPr/>
        </p:nvSpPr>
        <p:spPr>
          <a:xfrm>
            <a:off x="7865089" y="4869160"/>
            <a:ext cx="160385" cy="140493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6804431" y="5440436"/>
            <a:ext cx="160385" cy="140493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avec flèche 29"/>
          <p:cNvCxnSpPr/>
          <p:nvPr/>
        </p:nvCxnSpPr>
        <p:spPr>
          <a:xfrm flipH="1">
            <a:off x="6257444" y="5426364"/>
            <a:ext cx="52753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7906370" y="4149081"/>
            <a:ext cx="287010" cy="64807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2515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I/Introduction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20517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II/Background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3851920" y="107340"/>
            <a:ext cx="1550014" cy="36933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III/Model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56521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IV/</a:t>
            </a:r>
            <a:r>
              <a:rPr lang="fr-FR" dirty="0" err="1" smtClean="0">
                <a:solidFill>
                  <a:schemeClr val="bg1"/>
                </a:solidFill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74523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V/</a:t>
            </a:r>
            <a:r>
              <a:rPr lang="fr-FR" dirty="0" err="1" smtClean="0">
                <a:solidFill>
                  <a:schemeClr val="bg1"/>
                </a:solidFill>
              </a:rPr>
              <a:t>Conlusion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Titre 1"/>
          <p:cNvSpPr>
            <a:spLocks noGrp="1"/>
          </p:cNvSpPr>
          <p:nvPr>
            <p:ph type="title"/>
          </p:nvPr>
        </p:nvSpPr>
        <p:spPr>
          <a:xfrm>
            <a:off x="307313" y="475427"/>
            <a:ext cx="8435280" cy="1143000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Material design variable</a:t>
            </a:r>
            <a:endParaRPr lang="en-US" noProof="0" dirty="0"/>
          </a:p>
        </p:txBody>
      </p:sp>
      <p:sp>
        <p:nvSpPr>
          <p:cNvPr id="38" name="Ellipse 37"/>
          <p:cNvSpPr/>
          <p:nvPr/>
        </p:nvSpPr>
        <p:spPr>
          <a:xfrm>
            <a:off x="2826727" y="4800675"/>
            <a:ext cx="160385" cy="140493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65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957"/>
    </mc:Choice>
    <mc:Fallback xmlns="">
      <p:transition spd="slow" advTm="40957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Marcador de número de diapositiva"/>
          <p:cNvSpPr txBox="1">
            <a:spLocks noGrp="1"/>
          </p:cNvSpPr>
          <p:nvPr/>
        </p:nvSpPr>
        <p:spPr bwMode="auto">
          <a:xfrm>
            <a:off x="1188370" y="5689132"/>
            <a:ext cx="515783" cy="31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056" tIns="80381" rIns="68056" bIns="80381"/>
          <a:lstStyle/>
          <a:p>
            <a:pPr defTabSz="680557" eaLnBrk="0" hangingPunct="0">
              <a:spcBef>
                <a:spcPct val="0"/>
              </a:spcBef>
            </a:pPr>
            <a:fld id="{18C75177-14DD-4293-8F81-CC34CF7C6D4F}" type="slidenum">
              <a:rPr lang="fr-FR" altLang="fr-FR" sz="1053">
                <a:solidFill>
                  <a:schemeClr val="bg1"/>
                </a:solidFill>
                <a:latin typeface="Helvetica Neue UltraLight" panose="02000206000000020004" pitchFamily="2" charset="0"/>
              </a:rPr>
              <a:pPr defTabSz="680557" eaLnBrk="0" hangingPunct="0">
                <a:spcBef>
                  <a:spcPct val="0"/>
                </a:spcBef>
              </a:pPr>
              <a:t>12</a:t>
            </a:fld>
            <a:endParaRPr lang="fr-FR" altLang="fr-FR" sz="1053" dirty="0">
              <a:solidFill>
                <a:schemeClr val="bg1"/>
              </a:solidFill>
              <a:latin typeface="Helvetica Neue UltraLight" panose="02000206000000020004" pitchFamily="2" charset="0"/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144135"/>
              </p:ext>
            </p:extLst>
          </p:nvPr>
        </p:nvGraphicFramePr>
        <p:xfrm>
          <a:off x="73342" y="1268761"/>
          <a:ext cx="8819137" cy="5067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386"/>
                <a:gridCol w="1440160"/>
                <a:gridCol w="1704100"/>
                <a:gridCol w="1214397"/>
                <a:gridCol w="1473991"/>
                <a:gridCol w="936103"/>
              </a:tblGrid>
              <a:tr h="1339569"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Variable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err="1" smtClean="0"/>
                        <a:t>Bondaries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err="1" smtClean="0"/>
                        <a:t>Lowest</a:t>
                      </a:r>
                      <a:r>
                        <a:rPr lang="fr-FR" sz="2200" dirty="0" smtClean="0"/>
                        <a:t> </a:t>
                      </a:r>
                      <a:r>
                        <a:rPr lang="fr-FR" sz="2200" dirty="0" err="1" smtClean="0"/>
                        <a:t>starting</a:t>
                      </a:r>
                      <a:r>
                        <a:rPr lang="fr-FR" sz="2200" dirty="0" smtClean="0"/>
                        <a:t> value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200" dirty="0" err="1" smtClean="0"/>
                        <a:t>Highest</a:t>
                      </a:r>
                      <a:r>
                        <a:rPr lang="fr-FR" sz="2200" dirty="0" smtClean="0"/>
                        <a:t> </a:t>
                      </a:r>
                      <a:r>
                        <a:rPr lang="fr-FR" sz="2200" dirty="0" err="1" smtClean="0"/>
                        <a:t>starting</a:t>
                      </a:r>
                      <a:r>
                        <a:rPr lang="fr-FR" sz="2200" dirty="0" smtClean="0"/>
                        <a:t> value</a:t>
                      </a:r>
                    </a:p>
                    <a:p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200" dirty="0" err="1" smtClean="0"/>
                        <a:t>Number</a:t>
                      </a:r>
                      <a:r>
                        <a:rPr lang="fr-FR" sz="2200" dirty="0" smtClean="0"/>
                        <a:t> of </a:t>
                      </a:r>
                      <a:r>
                        <a:rPr lang="fr-FR" sz="2200" dirty="0" err="1" smtClean="0"/>
                        <a:t>starting</a:t>
                      </a:r>
                      <a:r>
                        <a:rPr lang="fr-FR" sz="2200" dirty="0" smtClean="0"/>
                        <a:t> values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unit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</a:tr>
              <a:tr h="390500">
                <a:tc>
                  <a:txBody>
                    <a:bodyPr/>
                    <a:lstStyle/>
                    <a:p>
                      <a:r>
                        <a:rPr lang="fr-FR" sz="2200" dirty="0" smtClean="0">
                          <a:solidFill>
                            <a:srgbClr val="0070C0"/>
                          </a:solidFill>
                        </a:rPr>
                        <a:t>Skin </a:t>
                      </a:r>
                      <a:r>
                        <a:rPr lang="fr-FR" sz="2200" dirty="0" err="1" smtClean="0">
                          <a:solidFill>
                            <a:srgbClr val="0070C0"/>
                          </a:solidFill>
                        </a:rPr>
                        <a:t>thickness</a:t>
                      </a:r>
                      <a:endParaRPr lang="fr-FR" sz="22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0,0001-0,1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>
                          <a:solidFill>
                            <a:srgbClr val="FF0000"/>
                          </a:solidFill>
                        </a:rPr>
                        <a:t>0,001</a:t>
                      </a:r>
                      <a:endParaRPr lang="fr-FR" sz="2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smtClean="0">
                          <a:solidFill>
                            <a:srgbClr val="FF0000"/>
                          </a:solidFill>
                        </a:rPr>
                        <a:t>0,0016</a:t>
                      </a:r>
                      <a:endParaRPr lang="fr-FR" sz="2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fr-FR" sz="2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m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</a:tr>
              <a:tr h="424519">
                <a:tc>
                  <a:txBody>
                    <a:bodyPr/>
                    <a:lstStyle/>
                    <a:p>
                      <a:r>
                        <a:rPr lang="fr-FR" sz="2200" dirty="0" err="1" smtClean="0">
                          <a:solidFill>
                            <a:srgbClr val="0070C0"/>
                          </a:solidFill>
                        </a:rPr>
                        <a:t>Spar</a:t>
                      </a:r>
                      <a:r>
                        <a:rPr lang="fr-FR" sz="220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fr-FR" sz="2200" dirty="0" err="1" smtClean="0">
                          <a:solidFill>
                            <a:srgbClr val="0070C0"/>
                          </a:solidFill>
                        </a:rPr>
                        <a:t>thickness</a:t>
                      </a:r>
                      <a:endParaRPr lang="fr-FR" sz="22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0,0001-0,1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>
                          <a:solidFill>
                            <a:schemeClr val="tx1"/>
                          </a:solidFill>
                        </a:rPr>
                        <a:t>0,0001</a:t>
                      </a:r>
                      <a:endParaRPr lang="fr-FR" sz="2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>
                          <a:solidFill>
                            <a:schemeClr val="tx1"/>
                          </a:solidFill>
                        </a:rPr>
                        <a:t>0,0001</a:t>
                      </a:r>
                      <a:endParaRPr lang="fr-FR" sz="2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2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m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</a:tr>
              <a:tr h="383769">
                <a:tc>
                  <a:txBody>
                    <a:bodyPr/>
                    <a:lstStyle/>
                    <a:p>
                      <a:r>
                        <a:rPr lang="fr-FR" sz="2200" dirty="0" smtClean="0">
                          <a:solidFill>
                            <a:srgbClr val="0070C0"/>
                          </a:solidFill>
                        </a:rPr>
                        <a:t>Wing </a:t>
                      </a:r>
                      <a:r>
                        <a:rPr lang="fr-FR" sz="2200" dirty="0" err="1" smtClean="0">
                          <a:solidFill>
                            <a:srgbClr val="0070C0"/>
                          </a:solidFill>
                        </a:rPr>
                        <a:t>span</a:t>
                      </a:r>
                      <a:endParaRPr lang="fr-FR" sz="22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1-1000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>
                          <a:solidFill>
                            <a:srgbClr val="FF0000"/>
                          </a:solidFill>
                        </a:rPr>
                        <a:t>55</a:t>
                      </a:r>
                      <a:endParaRPr lang="fr-FR" sz="2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>
                          <a:solidFill>
                            <a:srgbClr val="FF0000"/>
                          </a:solidFill>
                        </a:rPr>
                        <a:t>65</a:t>
                      </a:r>
                      <a:endParaRPr lang="fr-FR" sz="2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2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m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</a:tr>
              <a:tr h="390500">
                <a:tc>
                  <a:txBody>
                    <a:bodyPr/>
                    <a:lstStyle/>
                    <a:p>
                      <a:r>
                        <a:rPr lang="fr-FR" sz="2200" dirty="0" smtClean="0">
                          <a:solidFill>
                            <a:srgbClr val="0070C0"/>
                          </a:solidFill>
                        </a:rPr>
                        <a:t>Wing </a:t>
                      </a:r>
                      <a:r>
                        <a:rPr lang="fr-FR" sz="2200" dirty="0" err="1" smtClean="0">
                          <a:solidFill>
                            <a:srgbClr val="0070C0"/>
                          </a:solidFill>
                        </a:rPr>
                        <a:t>chord</a:t>
                      </a:r>
                      <a:endParaRPr lang="fr-FR" sz="22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1,4-500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1,5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1,5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1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m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</a:tr>
              <a:tr h="390500">
                <a:tc>
                  <a:txBody>
                    <a:bodyPr/>
                    <a:lstStyle/>
                    <a:p>
                      <a:r>
                        <a:rPr lang="fr-FR" sz="2200" dirty="0" smtClean="0">
                          <a:solidFill>
                            <a:srgbClr val="0070C0"/>
                          </a:solidFill>
                        </a:rPr>
                        <a:t>Wing taper</a:t>
                      </a:r>
                      <a:endParaRPr lang="fr-FR" sz="22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0,3-0,99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0,3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0,3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1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-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</a:tr>
              <a:tr h="809648">
                <a:tc>
                  <a:txBody>
                    <a:bodyPr/>
                    <a:lstStyle/>
                    <a:p>
                      <a:r>
                        <a:rPr lang="fr-FR" sz="2200" dirty="0" smtClean="0">
                          <a:solidFill>
                            <a:srgbClr val="0070C0"/>
                          </a:solidFill>
                        </a:rPr>
                        <a:t>Wing </a:t>
                      </a:r>
                      <a:r>
                        <a:rPr lang="fr-FR" sz="2200" dirty="0" err="1" smtClean="0">
                          <a:solidFill>
                            <a:srgbClr val="0070C0"/>
                          </a:solidFill>
                        </a:rPr>
                        <a:t>thickness</a:t>
                      </a:r>
                      <a:r>
                        <a:rPr lang="fr-FR" sz="2200" dirty="0" smtClean="0">
                          <a:solidFill>
                            <a:srgbClr val="0070C0"/>
                          </a:solidFill>
                        </a:rPr>
                        <a:t> over </a:t>
                      </a:r>
                      <a:r>
                        <a:rPr lang="fr-FR" sz="2200" dirty="0" err="1" smtClean="0">
                          <a:solidFill>
                            <a:srgbClr val="0070C0"/>
                          </a:solidFill>
                        </a:rPr>
                        <a:t>chord</a:t>
                      </a:r>
                      <a:r>
                        <a:rPr lang="fr-FR" sz="2200" dirty="0" smtClean="0">
                          <a:solidFill>
                            <a:srgbClr val="0070C0"/>
                          </a:solidFill>
                        </a:rPr>
                        <a:t> ratio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0,01-0,4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>
                          <a:solidFill>
                            <a:srgbClr val="FF0000"/>
                          </a:solidFill>
                        </a:rPr>
                        <a:t>0,11</a:t>
                      </a:r>
                      <a:endParaRPr lang="fr-FR" sz="2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>
                          <a:solidFill>
                            <a:srgbClr val="FF0000"/>
                          </a:solidFill>
                        </a:rPr>
                        <a:t>0,17</a:t>
                      </a:r>
                      <a:endParaRPr lang="fr-FR" sz="2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2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-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</a:tr>
              <a:tr h="383769">
                <a:tc>
                  <a:txBody>
                    <a:bodyPr/>
                    <a:lstStyle/>
                    <a:p>
                      <a:r>
                        <a:rPr lang="fr-FR" sz="2200" dirty="0" smtClean="0">
                          <a:solidFill>
                            <a:srgbClr val="0070C0"/>
                          </a:solidFill>
                        </a:rPr>
                        <a:t>Twist</a:t>
                      </a:r>
                      <a:endParaRPr lang="fr-FR" sz="22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-30 - +30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+15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+15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1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°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</a:tr>
              <a:tr h="383769">
                <a:tc>
                  <a:txBody>
                    <a:bodyPr/>
                    <a:lstStyle/>
                    <a:p>
                      <a:r>
                        <a:rPr lang="fr-FR" sz="2200" dirty="0" err="1" smtClean="0">
                          <a:solidFill>
                            <a:srgbClr val="0070C0"/>
                          </a:solidFill>
                        </a:rPr>
                        <a:t>Density</a:t>
                      </a:r>
                      <a:endParaRPr lang="fr-FR" sz="22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400-8000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>
                          <a:solidFill>
                            <a:srgbClr val="FF0000"/>
                          </a:solidFill>
                        </a:rPr>
                        <a:t>1250</a:t>
                      </a:r>
                      <a:endParaRPr lang="fr-FR" sz="2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>
                          <a:solidFill>
                            <a:srgbClr val="FF0000"/>
                          </a:solidFill>
                        </a:rPr>
                        <a:t>2000</a:t>
                      </a:r>
                      <a:endParaRPr lang="fr-FR" sz="2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fr-FR" sz="2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Kg/m3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Titre 1"/>
          <p:cNvSpPr txBox="1">
            <a:spLocks/>
          </p:cNvSpPr>
          <p:nvPr/>
        </p:nvSpPr>
        <p:spPr>
          <a:xfrm>
            <a:off x="251520" y="489716"/>
            <a:ext cx="843528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New formulation : design variables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12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515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I/Introduction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0517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II/Background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51920" y="107340"/>
            <a:ext cx="1550014" cy="36933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III/Model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6521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IV/</a:t>
            </a:r>
            <a:r>
              <a:rPr lang="fr-FR" dirty="0" err="1" smtClean="0">
                <a:solidFill>
                  <a:schemeClr val="bg1"/>
                </a:solidFill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4523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V/</a:t>
            </a:r>
            <a:r>
              <a:rPr lang="fr-FR" dirty="0" err="1" smtClean="0">
                <a:solidFill>
                  <a:schemeClr val="bg1"/>
                </a:solidFill>
              </a:rPr>
              <a:t>Conlusion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91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65"/>
    </mc:Choice>
    <mc:Fallback xmlns="">
      <p:transition spd="slow" advTm="4565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Marcador de número de diapositiva"/>
          <p:cNvSpPr txBox="1">
            <a:spLocks noGrp="1"/>
          </p:cNvSpPr>
          <p:nvPr/>
        </p:nvSpPr>
        <p:spPr bwMode="auto">
          <a:xfrm>
            <a:off x="1188370" y="3595302"/>
            <a:ext cx="515783" cy="31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056" tIns="80381" rIns="68056" bIns="80381"/>
          <a:lstStyle/>
          <a:p>
            <a:pPr defTabSz="680557" eaLnBrk="0" hangingPunct="0">
              <a:spcBef>
                <a:spcPct val="0"/>
              </a:spcBef>
            </a:pPr>
            <a:fld id="{18C75177-14DD-4293-8F81-CC34CF7C6D4F}" type="slidenum">
              <a:rPr lang="fr-FR" altLang="fr-FR" sz="1053">
                <a:solidFill>
                  <a:schemeClr val="bg1"/>
                </a:solidFill>
                <a:latin typeface="Helvetica Neue UltraLight" panose="02000206000000020004" pitchFamily="2" charset="0"/>
              </a:rPr>
              <a:pPr defTabSz="680557" eaLnBrk="0" hangingPunct="0">
                <a:spcBef>
                  <a:spcPct val="0"/>
                </a:spcBef>
              </a:pPr>
              <a:t>13</a:t>
            </a:fld>
            <a:endParaRPr lang="fr-FR" altLang="fr-FR" sz="1053" dirty="0">
              <a:solidFill>
                <a:schemeClr val="bg1"/>
              </a:solidFill>
              <a:latin typeface="Helvetica Neue UltraLight" panose="02000206000000020004" pitchFamily="2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38401" y="1197913"/>
            <a:ext cx="44747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Fixed mass comparison with FBHALE:</a:t>
            </a:r>
            <a:endParaRPr lang="en-US" sz="2200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595235"/>
              </p:ext>
            </p:extLst>
          </p:nvPr>
        </p:nvGraphicFramePr>
        <p:xfrm>
          <a:off x="323528" y="1591032"/>
          <a:ext cx="5544615" cy="2354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2119370"/>
                <a:gridCol w="1048981"/>
              </a:tblGrid>
              <a:tr h="471117">
                <a:tc>
                  <a:txBody>
                    <a:bodyPr/>
                    <a:lstStyle/>
                    <a:p>
                      <a:r>
                        <a:rPr lang="en-US" sz="2200" noProof="0" dirty="0" smtClean="0"/>
                        <a:t>Variable</a:t>
                      </a:r>
                      <a:endParaRPr lang="en-US" sz="2200" noProof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200" noProof="0" dirty="0" smtClean="0"/>
                        <a:t>Modified </a:t>
                      </a:r>
                      <a:r>
                        <a:rPr lang="en-US" sz="2200" noProof="0" dirty="0" err="1" smtClean="0"/>
                        <a:t>OpenAeroStruct</a:t>
                      </a:r>
                      <a:endParaRPr lang="en-US" sz="2200" noProof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200" noProof="0" dirty="0" smtClean="0"/>
                        <a:t>FBHALE</a:t>
                      </a:r>
                      <a:endParaRPr lang="en-US" sz="2200" noProof="0" dirty="0"/>
                    </a:p>
                  </a:txBody>
                  <a:tcPr marL="68580" marR="68580" marT="34290" marB="34290"/>
                </a:tc>
              </a:tr>
              <a:tr h="254575">
                <a:tc>
                  <a:txBody>
                    <a:bodyPr/>
                    <a:lstStyle/>
                    <a:p>
                      <a:r>
                        <a:rPr lang="en-US" sz="2200" noProof="0" dirty="0" smtClean="0"/>
                        <a:t>Total mass (kg)</a:t>
                      </a:r>
                      <a:endParaRPr lang="en-US" sz="2200" noProof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200" noProof="0" dirty="0" smtClean="0"/>
                        <a:t>378</a:t>
                      </a:r>
                      <a:endParaRPr lang="en-US" sz="2200" noProof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200" noProof="0" dirty="0" smtClean="0"/>
                        <a:t>320</a:t>
                      </a:r>
                      <a:endParaRPr lang="en-US" sz="2200" noProof="0" dirty="0"/>
                    </a:p>
                  </a:txBody>
                  <a:tcPr marL="68580" marR="68580" marT="34290" marB="34290"/>
                </a:tc>
              </a:tr>
              <a:tr h="254575">
                <a:tc>
                  <a:txBody>
                    <a:bodyPr/>
                    <a:lstStyle/>
                    <a:p>
                      <a:r>
                        <a:rPr lang="en-US" sz="2200" noProof="0" dirty="0" smtClean="0"/>
                        <a:t>Wing surface (m²)</a:t>
                      </a:r>
                      <a:endParaRPr lang="en-US" sz="2200" noProof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200" noProof="0" dirty="0" smtClean="0"/>
                        <a:t>87</a:t>
                      </a:r>
                      <a:endParaRPr lang="en-US" sz="2200" noProof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200" noProof="0" dirty="0" smtClean="0"/>
                        <a:t>72</a:t>
                      </a:r>
                      <a:endParaRPr lang="en-US" sz="2200" noProof="0" dirty="0"/>
                    </a:p>
                  </a:txBody>
                  <a:tcPr marL="68580" marR="68580" marT="34290" marB="34290"/>
                </a:tc>
              </a:tr>
              <a:tr h="254575">
                <a:tc>
                  <a:txBody>
                    <a:bodyPr/>
                    <a:lstStyle/>
                    <a:p>
                      <a:r>
                        <a:rPr lang="en-US" sz="2200" noProof="0" dirty="0" smtClean="0"/>
                        <a:t>Aspect ratio</a:t>
                      </a:r>
                      <a:endParaRPr lang="en-US" sz="2200" noProof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200" noProof="0" dirty="0" smtClean="0"/>
                        <a:t>94</a:t>
                      </a:r>
                      <a:endParaRPr lang="en-US" sz="2200" noProof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200" noProof="0" dirty="0" smtClean="0"/>
                        <a:t>29</a:t>
                      </a:r>
                      <a:endParaRPr lang="en-US" sz="2200" noProof="0" dirty="0"/>
                    </a:p>
                  </a:txBody>
                  <a:tcPr marL="68580" marR="68580" marT="34290" marB="34290"/>
                </a:tc>
              </a:tr>
              <a:tr h="254575">
                <a:tc>
                  <a:txBody>
                    <a:bodyPr/>
                    <a:lstStyle/>
                    <a:p>
                      <a:r>
                        <a:rPr lang="en-US" sz="2200" noProof="0" dirty="0" smtClean="0"/>
                        <a:t>C</a:t>
                      </a:r>
                      <a:r>
                        <a:rPr lang="en-US" sz="1600" noProof="0" dirty="0" smtClean="0"/>
                        <a:t>L</a:t>
                      </a:r>
                      <a:endParaRPr lang="en-US" sz="2200" noProof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200" noProof="0" dirty="0" smtClean="0"/>
                        <a:t>1.31</a:t>
                      </a:r>
                      <a:endParaRPr lang="en-US" sz="2200" noProof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200" noProof="0" dirty="0" smtClean="0"/>
                        <a:t>1.33</a:t>
                      </a:r>
                      <a:endParaRPr lang="en-US" sz="2200" noProof="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525" y="1362808"/>
            <a:ext cx="3082538" cy="1257476"/>
          </a:xfrm>
          <a:prstGeom prst="rect">
            <a:avLst/>
          </a:prstGeom>
        </p:spPr>
      </p:pic>
      <p:sp>
        <p:nvSpPr>
          <p:cNvPr id="10" name="Titre 1"/>
          <p:cNvSpPr txBox="1">
            <a:spLocks/>
          </p:cNvSpPr>
          <p:nvPr/>
        </p:nvSpPr>
        <p:spPr>
          <a:xfrm>
            <a:off x="457200" y="557808"/>
            <a:ext cx="8229600" cy="1143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Validation : Comparison with FBHALE</a:t>
            </a:r>
            <a:endParaRPr lang="en-US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13</a:t>
            </a:fld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57200" y="6430495"/>
            <a:ext cx="7499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Simple buckling, 1-cosine gust, flutter and snowball effect</a:t>
            </a:r>
            <a:endParaRPr lang="en-US" sz="2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515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I/Introduction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0517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II/Background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519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III/Model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652120" y="107340"/>
            <a:ext cx="1550014" cy="36933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IV/</a:t>
            </a:r>
            <a:r>
              <a:rPr lang="fr-FR" dirty="0" err="1" smtClean="0">
                <a:solidFill>
                  <a:schemeClr val="bg1"/>
                </a:solidFill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74523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V/</a:t>
            </a:r>
            <a:r>
              <a:rPr lang="fr-FR" dirty="0" err="1" smtClean="0">
                <a:solidFill>
                  <a:schemeClr val="bg1"/>
                </a:solidFill>
              </a:rPr>
              <a:t>Conlusion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31" y="3958531"/>
            <a:ext cx="3915645" cy="259151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2" y="3981065"/>
            <a:ext cx="3919756" cy="24857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525" y="2962910"/>
            <a:ext cx="3239143" cy="64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5"/>
    </mc:Choice>
    <mc:Fallback xmlns="">
      <p:transition spd="slow" advTm="1245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651" y="1118602"/>
            <a:ext cx="3120985" cy="1965065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680" y="1105220"/>
            <a:ext cx="3073824" cy="203621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58" y="1122820"/>
            <a:ext cx="2992489" cy="195662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231461" y="2254500"/>
            <a:ext cx="12236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00B050"/>
                </a:solidFill>
              </a:rPr>
              <a:t>CO2 (*10-4 kg)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4275683" y="2196158"/>
            <a:ext cx="1555764" cy="945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Wing structural mass (kg)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7021198" y="2231152"/>
            <a:ext cx="185149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 err="1" smtClean="0">
                <a:solidFill>
                  <a:srgbClr val="0070C0"/>
                </a:solidFill>
              </a:rPr>
              <a:t>Density</a:t>
            </a:r>
            <a:r>
              <a:rPr lang="fr-FR" sz="1350" dirty="0" smtClean="0">
                <a:solidFill>
                  <a:srgbClr val="0070C0"/>
                </a:solidFill>
              </a:rPr>
              <a:t> </a:t>
            </a:r>
            <a:r>
              <a:rPr lang="fr-FR" sz="1350" dirty="0" smtClean="0">
                <a:solidFill>
                  <a:srgbClr val="0070C0"/>
                </a:solidFill>
              </a:rPr>
              <a:t>(*</a:t>
            </a:r>
            <a:r>
              <a:rPr lang="fr-FR" sz="1350" dirty="0">
                <a:solidFill>
                  <a:srgbClr val="0070C0"/>
                </a:solidFill>
              </a:rPr>
              <a:t>10-3 kg/m3)</a:t>
            </a:r>
          </a:p>
        </p:txBody>
      </p:sp>
      <p:sp>
        <p:nvSpPr>
          <p:cNvPr id="27" name="Titre 1"/>
          <p:cNvSpPr txBox="1">
            <a:spLocks/>
          </p:cNvSpPr>
          <p:nvPr/>
        </p:nvSpPr>
        <p:spPr>
          <a:xfrm>
            <a:off x="457200" y="485800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Results</a:t>
            </a:r>
            <a:r>
              <a:rPr lang="fr-FR" dirty="0" smtClean="0"/>
              <a:t> : convergence graphs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14</a:t>
            </a:fld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2515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I/Introduction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0517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II/Background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38519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III/Model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5652120" y="107340"/>
            <a:ext cx="1550014" cy="36933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IV/</a:t>
            </a:r>
            <a:r>
              <a:rPr lang="fr-FR" dirty="0" err="1" smtClean="0">
                <a:solidFill>
                  <a:schemeClr val="bg1"/>
                </a:solidFill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74523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V/</a:t>
            </a:r>
            <a:r>
              <a:rPr lang="fr-FR" dirty="0" err="1" smtClean="0">
                <a:solidFill>
                  <a:schemeClr val="bg1"/>
                </a:solidFill>
              </a:rPr>
              <a:t>Conlusion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54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13"/>
    </mc:Choice>
    <mc:Fallback xmlns="">
      <p:transition spd="slow" advTm="14813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651" y="1118602"/>
            <a:ext cx="3120985" cy="1965065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680" y="1105220"/>
            <a:ext cx="3073824" cy="203621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58" y="1122820"/>
            <a:ext cx="2992489" cy="1956627"/>
          </a:xfrm>
          <a:prstGeom prst="rect">
            <a:avLst/>
          </a:prstGeom>
        </p:spPr>
      </p:pic>
      <p:sp>
        <p:nvSpPr>
          <p:cNvPr id="3074" name="3 Marcador de número de diapositiva"/>
          <p:cNvSpPr txBox="1">
            <a:spLocks noGrp="1"/>
          </p:cNvSpPr>
          <p:nvPr/>
        </p:nvSpPr>
        <p:spPr bwMode="auto">
          <a:xfrm>
            <a:off x="1188370" y="5997702"/>
            <a:ext cx="515783" cy="31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056" tIns="80381" rIns="68056" bIns="80381"/>
          <a:lstStyle/>
          <a:p>
            <a:pPr defTabSz="680557" eaLnBrk="0" hangingPunct="0">
              <a:spcBef>
                <a:spcPct val="0"/>
              </a:spcBef>
            </a:pPr>
            <a:fld id="{18C75177-14DD-4293-8F81-CC34CF7C6D4F}" type="slidenum">
              <a:rPr lang="fr-FR" altLang="fr-FR" sz="1053">
                <a:solidFill>
                  <a:schemeClr val="bg1"/>
                </a:solidFill>
                <a:latin typeface="Helvetica Neue UltraLight" panose="02000206000000020004" pitchFamily="2" charset="0"/>
              </a:rPr>
              <a:pPr defTabSz="680557" eaLnBrk="0" hangingPunct="0">
                <a:spcBef>
                  <a:spcPct val="0"/>
                </a:spcBef>
              </a:pPr>
              <a:t>15</a:t>
            </a:fld>
            <a:endParaRPr lang="fr-FR" altLang="fr-FR" sz="1053" dirty="0">
              <a:solidFill>
                <a:schemeClr val="bg1"/>
              </a:solidFill>
              <a:latin typeface="Helvetica Neue UltraLight" panose="02000206000000020004" pitchFamily="2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231461" y="2254500"/>
            <a:ext cx="12236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00B050"/>
                </a:solidFill>
              </a:rPr>
              <a:t>CO2 (*10-4 kg)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4275683" y="2196158"/>
            <a:ext cx="1555764" cy="945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Wing structural mass (kg)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7021198" y="2231152"/>
            <a:ext cx="185149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 err="1" smtClean="0">
                <a:solidFill>
                  <a:srgbClr val="0070C0"/>
                </a:solidFill>
              </a:rPr>
              <a:t>Density</a:t>
            </a:r>
            <a:r>
              <a:rPr lang="fr-FR" sz="1350" dirty="0" smtClean="0">
                <a:solidFill>
                  <a:srgbClr val="0070C0"/>
                </a:solidFill>
              </a:rPr>
              <a:t> </a:t>
            </a:r>
            <a:r>
              <a:rPr lang="fr-FR" sz="1350" dirty="0" smtClean="0">
                <a:solidFill>
                  <a:srgbClr val="0070C0"/>
                </a:solidFill>
              </a:rPr>
              <a:t>(*</a:t>
            </a:r>
            <a:r>
              <a:rPr lang="fr-FR" sz="1350" dirty="0">
                <a:solidFill>
                  <a:srgbClr val="0070C0"/>
                </a:solidFill>
              </a:rPr>
              <a:t>10-3 kg/m3)</a:t>
            </a:r>
          </a:p>
        </p:txBody>
      </p:sp>
      <p:sp>
        <p:nvSpPr>
          <p:cNvPr id="27" name="Titre 1"/>
          <p:cNvSpPr txBox="1">
            <a:spLocks/>
          </p:cNvSpPr>
          <p:nvPr/>
        </p:nvSpPr>
        <p:spPr>
          <a:xfrm>
            <a:off x="457200" y="485800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Results</a:t>
            </a:r>
            <a:r>
              <a:rPr lang="fr-FR" dirty="0" smtClean="0"/>
              <a:t> : convergence graphs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15</a:t>
            </a:fld>
            <a:endParaRPr lang="fr-FR"/>
          </a:p>
        </p:txBody>
      </p:sp>
      <p:sp>
        <p:nvSpPr>
          <p:cNvPr id="28" name="Espace réservé du contenu 2"/>
          <p:cNvSpPr txBox="1">
            <a:spLocks/>
          </p:cNvSpPr>
          <p:nvPr/>
        </p:nvSpPr>
        <p:spPr>
          <a:xfrm>
            <a:off x="251520" y="6550900"/>
            <a:ext cx="8579296" cy="36004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Constraints normalized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2515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I/Introduction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0517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II/Background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38519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III/Model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5652120" y="107340"/>
            <a:ext cx="1550014" cy="36933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IV/</a:t>
            </a:r>
            <a:r>
              <a:rPr lang="fr-FR" dirty="0" err="1" smtClean="0">
                <a:solidFill>
                  <a:schemeClr val="bg1"/>
                </a:solidFill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74523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V/</a:t>
            </a:r>
            <a:r>
              <a:rPr lang="fr-FR" dirty="0" err="1" smtClean="0">
                <a:solidFill>
                  <a:schemeClr val="bg1"/>
                </a:solidFill>
              </a:rPr>
              <a:t>Conlusion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2700103" y="3499506"/>
            <a:ext cx="1871894" cy="1243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 err="1">
                <a:solidFill>
                  <a:schemeClr val="accent6">
                    <a:lumMod val="75000"/>
                  </a:schemeClr>
                </a:solidFill>
              </a:rPr>
              <a:t>Buckling</a:t>
            </a:r>
            <a:r>
              <a:rPr lang="fr-FR" sz="135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sz="1350" dirty="0" err="1">
                <a:solidFill>
                  <a:schemeClr val="accent6">
                    <a:lumMod val="75000"/>
                  </a:schemeClr>
                </a:solidFill>
              </a:rPr>
              <a:t>constraint</a:t>
            </a:r>
            <a:r>
              <a:rPr lang="fr-FR" sz="1350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r>
              <a:rPr lang="fr-FR" sz="1350" dirty="0"/>
              <a:t>Influence on skin </a:t>
            </a:r>
            <a:r>
              <a:rPr lang="fr-FR" sz="1350" dirty="0" err="1"/>
              <a:t>thickness</a:t>
            </a:r>
            <a:endParaRPr lang="fr-FR" sz="1350" dirty="0"/>
          </a:p>
        </p:txBody>
      </p:sp>
      <p:sp>
        <p:nvSpPr>
          <p:cNvPr id="34" name="ZoneTexte 33"/>
          <p:cNvSpPr txBox="1"/>
          <p:nvPr/>
        </p:nvSpPr>
        <p:spPr>
          <a:xfrm>
            <a:off x="2700106" y="5230181"/>
            <a:ext cx="1474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 err="1">
                <a:solidFill>
                  <a:schemeClr val="accent6">
                    <a:lumMod val="75000"/>
                  </a:schemeClr>
                </a:solidFill>
              </a:rPr>
              <a:t>Failure</a:t>
            </a:r>
            <a:r>
              <a:rPr lang="fr-FR" sz="135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sz="1350" dirty="0" err="1">
                <a:solidFill>
                  <a:schemeClr val="accent6">
                    <a:lumMod val="75000"/>
                  </a:schemeClr>
                </a:solidFill>
              </a:rPr>
              <a:t>constraint</a:t>
            </a:r>
            <a:r>
              <a:rPr lang="fr-FR" sz="1350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r>
              <a:rPr lang="fr-FR" sz="1350" dirty="0" smtClean="0"/>
              <a:t>Inactive </a:t>
            </a:r>
            <a:r>
              <a:rPr lang="fr-FR" sz="1350" dirty="0" err="1" smtClean="0"/>
              <a:t>because</a:t>
            </a:r>
            <a:r>
              <a:rPr lang="fr-FR" sz="1350" dirty="0" smtClean="0"/>
              <a:t> </a:t>
            </a:r>
            <a:r>
              <a:rPr lang="fr-FR" sz="1350" dirty="0"/>
              <a:t>of </a:t>
            </a:r>
            <a:r>
              <a:rPr lang="fr-FR" sz="1350" dirty="0" err="1"/>
              <a:t>buckling</a:t>
            </a:r>
            <a:r>
              <a:rPr lang="fr-FR" sz="1350" dirty="0"/>
              <a:t> </a:t>
            </a:r>
            <a:r>
              <a:rPr lang="fr-FR" sz="1350" dirty="0" err="1"/>
              <a:t>constraint</a:t>
            </a:r>
            <a:endParaRPr lang="fr-FR" sz="1350" dirty="0"/>
          </a:p>
        </p:txBody>
      </p:sp>
      <p:sp>
        <p:nvSpPr>
          <p:cNvPr id="36" name="ZoneTexte 35"/>
          <p:cNvSpPr txBox="1"/>
          <p:nvPr/>
        </p:nvSpPr>
        <p:spPr>
          <a:xfrm>
            <a:off x="7338104" y="3575206"/>
            <a:ext cx="161108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chemeClr val="accent6">
                    <a:lumMod val="75000"/>
                  </a:schemeClr>
                </a:solidFill>
              </a:rPr>
              <a:t>Power </a:t>
            </a:r>
            <a:r>
              <a:rPr lang="fr-FR" sz="1350" dirty="0" err="1">
                <a:solidFill>
                  <a:schemeClr val="accent6">
                    <a:lumMod val="75000"/>
                  </a:schemeClr>
                </a:solidFill>
              </a:rPr>
              <a:t>constraint</a:t>
            </a:r>
            <a:r>
              <a:rPr lang="fr-FR" sz="1350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r>
              <a:rPr lang="fr-FR" sz="1350" dirty="0"/>
              <a:t>Influence on </a:t>
            </a:r>
            <a:r>
              <a:rPr lang="fr-FR" sz="1350" dirty="0" err="1"/>
              <a:t>wing</a:t>
            </a:r>
            <a:r>
              <a:rPr lang="fr-FR" sz="1350" dirty="0"/>
              <a:t> surface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7338104" y="5276170"/>
            <a:ext cx="153458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chemeClr val="accent6">
                    <a:lumMod val="75000"/>
                  </a:schemeClr>
                </a:solidFill>
              </a:rPr>
              <a:t>Lift=</a:t>
            </a:r>
            <a:r>
              <a:rPr lang="fr-FR" sz="1350" dirty="0" err="1">
                <a:solidFill>
                  <a:schemeClr val="accent6">
                    <a:lumMod val="75000"/>
                  </a:schemeClr>
                </a:solidFill>
              </a:rPr>
              <a:t>weight</a:t>
            </a:r>
            <a:r>
              <a:rPr lang="fr-FR" sz="135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sz="1350" dirty="0" err="1"/>
              <a:t>constraint</a:t>
            </a:r>
            <a:r>
              <a:rPr lang="fr-FR" sz="1350" dirty="0"/>
              <a:t>:</a:t>
            </a:r>
          </a:p>
          <a:p>
            <a:r>
              <a:rPr lang="fr-FR" sz="1350" dirty="0"/>
              <a:t>Global influence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06" y="3236344"/>
            <a:ext cx="2630109" cy="170530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144" y="5034549"/>
            <a:ext cx="2791718" cy="182345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5" y="4931924"/>
            <a:ext cx="2543811" cy="168096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600" y="3279548"/>
            <a:ext cx="2791717" cy="178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1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13"/>
    </mc:Choice>
    <mc:Fallback xmlns="">
      <p:transition spd="slow" advTm="14813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043888"/>
              </p:ext>
            </p:extLst>
          </p:nvPr>
        </p:nvGraphicFramePr>
        <p:xfrm>
          <a:off x="251520" y="1268760"/>
          <a:ext cx="3890175" cy="363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770"/>
                <a:gridCol w="1465405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200" noProof="0" dirty="0" smtClean="0"/>
                        <a:t>Design variables</a:t>
                      </a:r>
                      <a:endParaRPr lang="en-US" sz="2200" noProof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200" noProof="0" dirty="0" smtClean="0"/>
                        <a:t>Final</a:t>
                      </a:r>
                      <a:r>
                        <a:rPr lang="en-US" sz="2200" baseline="0" noProof="0" dirty="0" smtClean="0"/>
                        <a:t> value</a:t>
                      </a:r>
                      <a:endParaRPr lang="en-US" sz="2200" noProof="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2200" noProof="0" dirty="0" smtClean="0">
                          <a:solidFill>
                            <a:srgbClr val="0070C0"/>
                          </a:solidFill>
                        </a:rPr>
                        <a:t>Span (m)</a:t>
                      </a:r>
                      <a:endParaRPr lang="en-US" sz="2200" noProof="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200" noProof="0" dirty="0" smtClean="0"/>
                        <a:t>108</a:t>
                      </a:r>
                      <a:endParaRPr lang="en-US" sz="2200" noProof="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2200" noProof="0" dirty="0" smtClean="0">
                          <a:solidFill>
                            <a:srgbClr val="0070C0"/>
                          </a:solidFill>
                        </a:rPr>
                        <a:t>Chord (m)</a:t>
                      </a:r>
                      <a:endParaRPr lang="en-US" sz="2200" noProof="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200" noProof="0" dirty="0" smtClean="0"/>
                        <a:t>1.4</a:t>
                      </a:r>
                      <a:endParaRPr lang="en-US" sz="2200" noProof="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2200" noProof="0" dirty="0" smtClean="0">
                          <a:solidFill>
                            <a:srgbClr val="0070C0"/>
                          </a:solidFill>
                        </a:rPr>
                        <a:t>Taper ratio</a:t>
                      </a:r>
                      <a:endParaRPr lang="en-US" sz="2200" noProof="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200" noProof="0" dirty="0" smtClean="0"/>
                        <a:t>0.36</a:t>
                      </a:r>
                      <a:endParaRPr lang="en-US" sz="2200" noProof="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2200" noProof="0" dirty="0" smtClean="0">
                          <a:solidFill>
                            <a:srgbClr val="0070C0"/>
                          </a:solidFill>
                        </a:rPr>
                        <a:t>Density(kg/m3)</a:t>
                      </a:r>
                      <a:endParaRPr lang="en-US" sz="2200" noProof="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200" noProof="0" dirty="0" smtClean="0"/>
                        <a:t>505</a:t>
                      </a:r>
                      <a:endParaRPr lang="en-US" sz="2200" noProof="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2200" noProof="0" dirty="0" smtClean="0">
                          <a:solidFill>
                            <a:srgbClr val="0070C0"/>
                          </a:solidFill>
                        </a:rPr>
                        <a:t>Skin thickness</a:t>
                      </a:r>
                      <a:r>
                        <a:rPr lang="en-US" sz="2200" baseline="0" noProof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2200" noProof="0" dirty="0" smtClean="0">
                          <a:solidFill>
                            <a:srgbClr val="0070C0"/>
                          </a:solidFill>
                        </a:rPr>
                        <a:t>(mm)</a:t>
                      </a:r>
                      <a:endParaRPr lang="en-US" sz="2200" noProof="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200" noProof="0" dirty="0" smtClean="0"/>
                        <a:t>1-6</a:t>
                      </a:r>
                      <a:endParaRPr lang="en-US" sz="2200" noProof="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2200" noProof="0" dirty="0" smtClean="0">
                          <a:solidFill>
                            <a:srgbClr val="0070C0"/>
                          </a:solidFill>
                        </a:rPr>
                        <a:t>Spar thickness(mm)</a:t>
                      </a:r>
                      <a:endParaRPr lang="en-US" sz="2200" noProof="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200" noProof="0" dirty="0" smtClean="0"/>
                        <a:t>0.2</a:t>
                      </a:r>
                      <a:endParaRPr lang="en-US" sz="2200" noProof="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2200" noProof="0" dirty="0" smtClean="0">
                          <a:solidFill>
                            <a:srgbClr val="0070C0"/>
                          </a:solidFill>
                        </a:rPr>
                        <a:t>Wing twist(°)</a:t>
                      </a:r>
                      <a:endParaRPr lang="en-US" sz="2200" noProof="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200" noProof="0" dirty="0" smtClean="0"/>
                        <a:t>12-30</a:t>
                      </a:r>
                      <a:endParaRPr lang="en-US" sz="2200" noProof="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2200" noProof="0" dirty="0" smtClean="0">
                          <a:solidFill>
                            <a:srgbClr val="0070C0"/>
                          </a:solidFill>
                        </a:rPr>
                        <a:t>T/C ratio</a:t>
                      </a:r>
                      <a:endParaRPr lang="en-US" sz="2200" noProof="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200" noProof="0" dirty="0" smtClean="0"/>
                        <a:t>0.02-0.15</a:t>
                      </a:r>
                      <a:endParaRPr lang="en-US" sz="2200" noProof="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23607"/>
              </p:ext>
            </p:extLst>
          </p:nvPr>
        </p:nvGraphicFramePr>
        <p:xfrm>
          <a:off x="4332415" y="1124744"/>
          <a:ext cx="4354385" cy="201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5533"/>
                <a:gridCol w="1498852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200" noProof="0" dirty="0" smtClean="0"/>
                        <a:t>Constraints</a:t>
                      </a:r>
                      <a:endParaRPr lang="en-US" sz="2200" noProof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200" noProof="0" dirty="0" smtClean="0"/>
                        <a:t>Final</a:t>
                      </a:r>
                      <a:r>
                        <a:rPr lang="en-US" sz="2200" baseline="0" noProof="0" dirty="0" smtClean="0"/>
                        <a:t> value</a:t>
                      </a:r>
                      <a:endParaRPr lang="en-US" sz="2200" noProof="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2200" noProof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Buckling</a:t>
                      </a:r>
                      <a:endParaRPr lang="en-US" sz="2200" noProof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200" noProof="0" dirty="0" smtClean="0"/>
                        <a:t>5.4</a:t>
                      </a:r>
                      <a:r>
                        <a:rPr lang="en-US" sz="2200" baseline="0" noProof="0" dirty="0" smtClean="0"/>
                        <a:t> E</a:t>
                      </a:r>
                      <a:r>
                        <a:rPr lang="en-US" sz="2200" noProof="0" dirty="0" smtClean="0"/>
                        <a:t>-5</a:t>
                      </a:r>
                      <a:endParaRPr lang="en-US" sz="2200" noProof="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2200" noProof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Failure</a:t>
                      </a:r>
                      <a:endParaRPr lang="en-US" sz="2200" noProof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200" noProof="0" dirty="0" smtClean="0"/>
                        <a:t>-</a:t>
                      </a:r>
                      <a:r>
                        <a:rPr lang="en-US" sz="2200" noProof="0" dirty="0" smtClean="0"/>
                        <a:t>0.28</a:t>
                      </a:r>
                      <a:endParaRPr lang="en-US" sz="2200" noProof="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2200" noProof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Power</a:t>
                      </a:r>
                      <a:endParaRPr lang="en-US" sz="2200" noProof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200" noProof="0" dirty="0" smtClean="0"/>
                        <a:t>1.3 E-6</a:t>
                      </a:r>
                      <a:endParaRPr lang="en-US" sz="2200" noProof="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2200" noProof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Lift</a:t>
                      </a:r>
                      <a:endParaRPr lang="en-US" sz="2200" noProof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200" noProof="0" dirty="0" smtClean="0"/>
                        <a:t>-7.3 </a:t>
                      </a:r>
                      <a:r>
                        <a:rPr lang="en-US" sz="2200" noProof="0" dirty="0" smtClean="0"/>
                        <a:t>E-7</a:t>
                      </a:r>
                      <a:endParaRPr lang="en-US" sz="2200" noProof="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386617"/>
              </p:ext>
            </p:extLst>
          </p:nvPr>
        </p:nvGraphicFramePr>
        <p:xfrm>
          <a:off x="4355976" y="3215600"/>
          <a:ext cx="4625942" cy="309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514"/>
                <a:gridCol w="1433428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200" noProof="0" dirty="0" smtClean="0"/>
                        <a:t>Objective</a:t>
                      </a:r>
                      <a:r>
                        <a:rPr lang="en-US" sz="2200" baseline="0" noProof="0" dirty="0" smtClean="0"/>
                        <a:t> and other results</a:t>
                      </a:r>
                      <a:endParaRPr lang="en-US" sz="2200" noProof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200" noProof="0" dirty="0" smtClean="0"/>
                        <a:t>Final</a:t>
                      </a:r>
                      <a:r>
                        <a:rPr lang="en-US" sz="2200" baseline="0" noProof="0" dirty="0" smtClean="0"/>
                        <a:t> value</a:t>
                      </a:r>
                      <a:endParaRPr lang="en-US" sz="2200" noProof="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2200" noProof="0" dirty="0" smtClean="0">
                          <a:solidFill>
                            <a:srgbClr val="00B050"/>
                          </a:solidFill>
                        </a:rPr>
                        <a:t>CO2</a:t>
                      </a:r>
                      <a:r>
                        <a:rPr lang="en-US" sz="2200" baseline="0" noProof="0" dirty="0" smtClean="0">
                          <a:solidFill>
                            <a:srgbClr val="00B050"/>
                          </a:solidFill>
                        </a:rPr>
                        <a:t> emissions (kg)</a:t>
                      </a:r>
                      <a:endParaRPr lang="en-US" sz="2200" noProof="0" dirty="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200" noProof="0" dirty="0" smtClean="0"/>
                        <a:t>15421</a:t>
                      </a:r>
                      <a:endParaRPr lang="en-US" sz="2200" noProof="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2200" noProof="0" dirty="0" smtClean="0"/>
                        <a:t>Total mass (kg)</a:t>
                      </a:r>
                      <a:endParaRPr lang="en-US" sz="2200" noProof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200" noProof="0" dirty="0" smtClean="0"/>
                        <a:t>473</a:t>
                      </a:r>
                      <a:endParaRPr lang="en-US" sz="2200" noProof="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2200" noProof="0" dirty="0" smtClean="0"/>
                        <a:t>Battery + PV mass (kg)</a:t>
                      </a:r>
                      <a:endParaRPr lang="en-US" sz="2200" noProof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200" noProof="0" dirty="0" smtClean="0"/>
                        <a:t>226</a:t>
                      </a:r>
                      <a:endParaRPr lang="en-US" sz="2200" noProof="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2200" noProof="0" dirty="0" smtClean="0"/>
                        <a:t>Payload + avionics mass (kg)</a:t>
                      </a:r>
                      <a:endParaRPr lang="en-US" sz="2200" noProof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200" noProof="0" dirty="0" smtClean="0"/>
                        <a:t>20.5</a:t>
                      </a:r>
                      <a:endParaRPr lang="en-US" sz="2200" noProof="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2200" noProof="0" dirty="0" smtClean="0"/>
                        <a:t>Wing Structure mass (kg)</a:t>
                      </a:r>
                      <a:endParaRPr lang="en-US" sz="2200" noProof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200" noProof="0" dirty="0" smtClean="0"/>
                        <a:t>155</a:t>
                      </a:r>
                      <a:endParaRPr lang="en-US" sz="2200" noProof="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251520" y="5085184"/>
            <a:ext cx="38884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final material is a sandwich panel (UD CFRP – expanded PS foam – UD CFRP)</a:t>
            </a:r>
          </a:p>
          <a:p>
            <a:r>
              <a:rPr lang="fr-FR" sz="2000" dirty="0" smtClean="0"/>
              <a:t>=&gt; The </a:t>
            </a:r>
            <a:r>
              <a:rPr lang="fr-FR" sz="2000" dirty="0" err="1" smtClean="0"/>
              <a:t>same</a:t>
            </a:r>
            <a:r>
              <a:rPr lang="fr-FR" sz="2000" dirty="0" smtClean="0"/>
              <a:t> </a:t>
            </a:r>
            <a:r>
              <a:rPr lang="fr-FR" sz="2000" dirty="0" err="1" smtClean="0"/>
              <a:t>material</a:t>
            </a:r>
            <a:r>
              <a:rPr lang="fr-FR" sz="2000" dirty="0" smtClean="0"/>
              <a:t> </a:t>
            </a:r>
            <a:r>
              <a:rPr lang="fr-FR" sz="2000" dirty="0" smtClean="0"/>
              <a:t>as FBHALE</a:t>
            </a:r>
            <a:endParaRPr lang="en-US" sz="20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57200" y="413792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Results : final design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16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515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I/Introduction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0517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II/Background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8519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III/Model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652120" y="107340"/>
            <a:ext cx="1550014" cy="36933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IV/</a:t>
            </a:r>
            <a:r>
              <a:rPr lang="fr-FR" dirty="0" err="1" smtClean="0">
                <a:solidFill>
                  <a:schemeClr val="bg1"/>
                </a:solidFill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4523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V/</a:t>
            </a:r>
            <a:r>
              <a:rPr lang="fr-FR" dirty="0" err="1" smtClean="0">
                <a:solidFill>
                  <a:schemeClr val="bg1"/>
                </a:solidFill>
              </a:rPr>
              <a:t>Conlusion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4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8"/>
    </mc:Choice>
    <mc:Fallback xmlns="">
      <p:transition spd="slow" advTm="408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Marcador de número de diapositiva"/>
          <p:cNvSpPr txBox="1">
            <a:spLocks noGrp="1"/>
          </p:cNvSpPr>
          <p:nvPr/>
        </p:nvSpPr>
        <p:spPr bwMode="auto">
          <a:xfrm>
            <a:off x="1188370" y="5689132"/>
            <a:ext cx="515783" cy="31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056" tIns="80381" rIns="68056" bIns="80381"/>
          <a:lstStyle/>
          <a:p>
            <a:pPr defTabSz="680557" eaLnBrk="0" hangingPunct="0">
              <a:spcBef>
                <a:spcPct val="0"/>
              </a:spcBef>
            </a:pPr>
            <a:fld id="{18C75177-14DD-4293-8F81-CC34CF7C6D4F}" type="slidenum">
              <a:rPr lang="fr-FR" altLang="fr-FR" sz="1053">
                <a:solidFill>
                  <a:schemeClr val="bg1"/>
                </a:solidFill>
                <a:latin typeface="Helvetica Neue UltraLight" panose="02000206000000020004" pitchFamily="2" charset="0"/>
              </a:rPr>
              <a:pPr defTabSz="680557" eaLnBrk="0" hangingPunct="0">
                <a:spcBef>
                  <a:spcPct val="0"/>
                </a:spcBef>
              </a:pPr>
              <a:t>17</a:t>
            </a:fld>
            <a:endParaRPr lang="fr-FR" altLang="fr-FR" sz="1053" dirty="0">
              <a:solidFill>
                <a:schemeClr val="bg1"/>
              </a:solidFill>
              <a:latin typeface="Helvetica Neue UltraLight" panose="02000206000000020004" pitchFamily="2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87156" y="1268760"/>
            <a:ext cx="74812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Change in material CO2 =&gt; change in optimal material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Big co2 change necessary for small rho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457200" y="496333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Results : density sensitivity</a:t>
            </a:r>
            <a:endParaRPr lang="en-US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17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515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I/Introduction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0517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II/Background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8519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III/Model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652120" y="107340"/>
            <a:ext cx="1550014" cy="36933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IV/</a:t>
            </a:r>
            <a:r>
              <a:rPr lang="fr-FR" dirty="0" err="1" smtClean="0">
                <a:solidFill>
                  <a:schemeClr val="bg1"/>
                </a:solidFill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4523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V/</a:t>
            </a:r>
            <a:r>
              <a:rPr lang="fr-FR" dirty="0" err="1" smtClean="0">
                <a:solidFill>
                  <a:schemeClr val="bg1"/>
                </a:solidFill>
              </a:rPr>
              <a:t>Conlusion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356830"/>
              </p:ext>
            </p:extLst>
          </p:nvPr>
        </p:nvGraphicFramePr>
        <p:xfrm>
          <a:off x="2195780" y="3754755"/>
          <a:ext cx="4064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CO2</a:t>
                      </a:r>
                      <a:r>
                        <a:rPr lang="en-US" baseline="0" noProof="0" dirty="0" smtClean="0"/>
                        <a:t> ratio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Optimal material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1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smtClean="0"/>
                        <a:t>CFRP - PS foam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1.1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CFRP - PS foam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1.2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CFRP - PS foam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1.3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CFRP - cork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1.4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smtClean="0"/>
                        <a:t>CFRP - cork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1.5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smtClean="0"/>
                        <a:t>CFRP - cork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1.6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smtClean="0"/>
                        <a:t>CFRP - cork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602709"/>
              </p:ext>
            </p:extLst>
          </p:nvPr>
        </p:nvGraphicFramePr>
        <p:xfrm>
          <a:off x="1106134" y="2060848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Material data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CFRP - PS foam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CFRP - cork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Density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504.5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560.5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CO2/kg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44.9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44.9 </a:t>
                      </a:r>
                      <a:r>
                        <a:rPr lang="en-US" noProof="0" dirty="0" smtClean="0"/>
                        <a:t>/ CO2ratio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Other material data</a:t>
                      </a:r>
                      <a:endParaRPr lang="en-US" noProof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identical</a:t>
                      </a:r>
                      <a:endParaRPr lang="en-US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6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26"/>
    </mc:Choice>
    <mc:Fallback xmlns="">
      <p:transition spd="slow" advTm="2926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Marcador de número de diapositiva"/>
          <p:cNvSpPr txBox="1">
            <a:spLocks noGrp="1"/>
          </p:cNvSpPr>
          <p:nvPr/>
        </p:nvSpPr>
        <p:spPr bwMode="auto">
          <a:xfrm>
            <a:off x="1188370" y="5689132"/>
            <a:ext cx="515783" cy="31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056" tIns="80381" rIns="68056" bIns="80381"/>
          <a:lstStyle/>
          <a:p>
            <a:pPr defTabSz="680557" eaLnBrk="0" hangingPunct="0">
              <a:spcBef>
                <a:spcPct val="0"/>
              </a:spcBef>
            </a:pPr>
            <a:fld id="{18C75177-14DD-4293-8F81-CC34CF7C6D4F}" type="slidenum">
              <a:rPr lang="fr-FR" altLang="fr-FR" sz="1053">
                <a:solidFill>
                  <a:schemeClr val="bg1"/>
                </a:solidFill>
                <a:latin typeface="Helvetica Neue UltraLight" panose="02000206000000020004" pitchFamily="2" charset="0"/>
              </a:rPr>
              <a:pPr defTabSz="680557" eaLnBrk="0" hangingPunct="0">
                <a:spcBef>
                  <a:spcPct val="0"/>
                </a:spcBef>
              </a:pPr>
              <a:t>18</a:t>
            </a:fld>
            <a:endParaRPr lang="fr-FR" altLang="fr-FR" sz="1053" dirty="0">
              <a:solidFill>
                <a:schemeClr val="bg1"/>
              </a:solidFill>
              <a:latin typeface="Helvetica Neue UltraLight" panose="02000206000000020004" pitchFamily="2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87156" y="1504318"/>
            <a:ext cx="74812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Model very sensitive to the input data (snowball effect)</a:t>
            </a:r>
          </a:p>
          <a:p>
            <a:endParaRPr lang="en-US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Optimal material in terms of CO2 very close to optimal material in terms of weight</a:t>
            </a:r>
          </a:p>
          <a:p>
            <a:r>
              <a:rPr lang="en-US" sz="2200" dirty="0" smtClean="0"/>
              <a:t>	-&gt;battery heaviest impact on CO2</a:t>
            </a:r>
          </a:p>
          <a:p>
            <a:endParaRPr lang="en-US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CO2 emitted by material must be significantly lower for an eco-material to be a good substitute.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457200" y="470790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Results : comments</a:t>
            </a:r>
            <a:endParaRPr lang="en-US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18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515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I/Introduction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0517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II/Background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8519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III/Model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652120" y="107340"/>
            <a:ext cx="1550014" cy="36933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IV/</a:t>
            </a:r>
            <a:r>
              <a:rPr lang="fr-FR" dirty="0" err="1" smtClean="0">
                <a:solidFill>
                  <a:schemeClr val="bg1"/>
                </a:solidFill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4523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V/</a:t>
            </a:r>
            <a:r>
              <a:rPr lang="fr-FR" dirty="0" err="1" smtClean="0">
                <a:solidFill>
                  <a:schemeClr val="bg1"/>
                </a:solidFill>
              </a:rPr>
              <a:t>Conlusion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41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191"/>
    </mc:Choice>
    <mc:Fallback xmlns="">
      <p:transition spd="slow" advTm="76191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Marcador de número de diapositiva"/>
          <p:cNvSpPr txBox="1">
            <a:spLocks noGrp="1"/>
          </p:cNvSpPr>
          <p:nvPr/>
        </p:nvSpPr>
        <p:spPr bwMode="auto">
          <a:xfrm>
            <a:off x="1188370" y="5689132"/>
            <a:ext cx="515783" cy="31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056" tIns="80381" rIns="68056" bIns="80381"/>
          <a:lstStyle/>
          <a:p>
            <a:pPr defTabSz="680557" eaLnBrk="0" hangingPunct="0">
              <a:spcBef>
                <a:spcPct val="0"/>
              </a:spcBef>
            </a:pPr>
            <a:fld id="{18C75177-14DD-4293-8F81-CC34CF7C6D4F}" type="slidenum">
              <a:rPr lang="fr-FR" altLang="fr-FR" sz="1053">
                <a:solidFill>
                  <a:schemeClr val="bg1"/>
                </a:solidFill>
                <a:latin typeface="Helvetica Neue UltraLight" panose="02000206000000020004" pitchFamily="2" charset="0"/>
              </a:rPr>
              <a:pPr defTabSz="680557" eaLnBrk="0" hangingPunct="0">
                <a:spcBef>
                  <a:spcPct val="0"/>
                </a:spcBef>
              </a:pPr>
              <a:t>19</a:t>
            </a:fld>
            <a:endParaRPr lang="fr-FR" altLang="fr-FR" sz="1053" dirty="0">
              <a:solidFill>
                <a:schemeClr val="bg1"/>
              </a:solidFill>
              <a:latin typeface="Helvetica Neue UltraLight" panose="02000206000000020004" pitchFamily="2" charset="0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630757" y="1704796"/>
            <a:ext cx="7882486" cy="122014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sz="2200" dirty="0" err="1" smtClean="0"/>
              <a:t>OpenAeroStruct</a:t>
            </a:r>
            <a:r>
              <a:rPr lang="en-US" sz="2200" dirty="0"/>
              <a:t> </a:t>
            </a:r>
            <a:r>
              <a:rPr lang="en-US" sz="2200" dirty="0" smtClean="0"/>
              <a:t>derived for HALE drones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sz="2200" dirty="0" smtClean="0"/>
              <a:t>Material selection integrated to MDO as a continuous variable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sz="2200" dirty="0"/>
              <a:t>Method can be adapted to any </a:t>
            </a:r>
            <a:r>
              <a:rPr lang="en-US" sz="2200" dirty="0" err="1" smtClean="0"/>
              <a:t>aerostructure</a:t>
            </a:r>
            <a:r>
              <a:rPr lang="en-US" sz="2200" dirty="0" smtClean="0"/>
              <a:t> / MDO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sz="2200" dirty="0" smtClean="0"/>
              <a:t>HALE drones could be a cleaner alternative to satellites (no launch) =&gt; important to make them as clean as possible.</a:t>
            </a:r>
          </a:p>
        </p:txBody>
      </p:sp>
      <p:pic>
        <p:nvPicPr>
          <p:cNvPr id="10" name="Picture 7">
            <a:extLst>
              <a:ext uri="{FF2B5EF4-FFF2-40B4-BE49-F238E27FC236}">
                <a16:creationId xmlns="" xmlns:a16="http://schemas.microsoft.com/office/drawing/2014/main" id="{C7757C7E-E421-E246-95AB-3AD92FBF86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6" t="7398" r="63310" b="18002"/>
          <a:stretch/>
        </p:blipFill>
        <p:spPr>
          <a:xfrm>
            <a:off x="864949" y="4099407"/>
            <a:ext cx="4787171" cy="2439505"/>
          </a:xfrm>
          <a:prstGeom prst="rect">
            <a:avLst/>
          </a:prstGeom>
        </p:spPr>
      </p:pic>
      <p:pic>
        <p:nvPicPr>
          <p:cNvPr id="2" name="Picture 2" descr="Résultat de recherche d'images pour &quot;isae supaer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425" y="4099407"/>
            <a:ext cx="2044814" cy="204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re 1"/>
          <p:cNvSpPr txBox="1">
            <a:spLocks/>
          </p:cNvSpPr>
          <p:nvPr/>
        </p:nvSpPr>
        <p:spPr>
          <a:xfrm>
            <a:off x="238282" y="476672"/>
            <a:ext cx="8686800" cy="1143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Conclusion : Eco-design in the MDO loop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19</a:t>
            </a:fld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515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I/Introduction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0517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II/Background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519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III/Model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6521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IV/</a:t>
            </a:r>
            <a:r>
              <a:rPr lang="fr-FR" dirty="0" err="1" smtClean="0">
                <a:solidFill>
                  <a:schemeClr val="bg1"/>
                </a:solidFill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7452320" y="107340"/>
            <a:ext cx="1550014" cy="36933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V/</a:t>
            </a:r>
            <a:r>
              <a:rPr lang="fr-FR" dirty="0" err="1" smtClean="0">
                <a:solidFill>
                  <a:schemeClr val="bg1"/>
                </a:solidFill>
              </a:rPr>
              <a:t>Conlusion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195736" y="6356350"/>
            <a:ext cx="320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Paper soon submitted to SMO!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15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25"/>
    </mc:Choice>
    <mc:Fallback xmlns="">
      <p:transition spd="slow" advTm="1852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5B7A2A70-3776-0C46-855B-2A356FD6936A}"/>
              </a:ext>
            </a:extLst>
          </p:cNvPr>
          <p:cNvSpPr txBox="1">
            <a:spLocks noChangeArrowheads="1"/>
          </p:cNvSpPr>
          <p:nvPr/>
        </p:nvSpPr>
        <p:spPr>
          <a:xfrm>
            <a:off x="784155" y="436607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fr-FR" sz="4000" dirty="0" smtClean="0"/>
              <a:t>ECO-HALE</a:t>
            </a:r>
            <a:endParaRPr lang="en-US" altLang="fr-FR" sz="4000" dirty="0"/>
          </a:p>
        </p:txBody>
      </p:sp>
      <p:sp>
        <p:nvSpPr>
          <p:cNvPr id="7" name="ZoneTexte 6"/>
          <p:cNvSpPr txBox="1"/>
          <p:nvPr/>
        </p:nvSpPr>
        <p:spPr>
          <a:xfrm>
            <a:off x="4312508" y="5945729"/>
            <a:ext cx="47931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2"/>
                </a:solidFill>
              </a:rPr>
              <a:t>Kirsch, B., &amp; Montagnier, O. (2018). Maîtriser la conception des drones solaires à voilure souple : Vers l’avènement des pseudo-satellites à hautes altitudes (HAPS). </a:t>
            </a:r>
            <a:r>
              <a:rPr lang="fr-FR" sz="1000" i="1" dirty="0">
                <a:solidFill>
                  <a:schemeClr val="tx2"/>
                </a:solidFill>
              </a:rPr>
              <a:t>Technologie Et Innovation,</a:t>
            </a:r>
            <a:r>
              <a:rPr lang="fr-FR" sz="1000" dirty="0">
                <a:solidFill>
                  <a:schemeClr val="tx2"/>
                </a:solidFill>
              </a:rPr>
              <a:t> </a:t>
            </a:r>
            <a:r>
              <a:rPr lang="fr-FR" sz="1000" i="1" dirty="0">
                <a:solidFill>
                  <a:schemeClr val="tx2"/>
                </a:solidFill>
              </a:rPr>
              <a:t>3</a:t>
            </a:r>
            <a:r>
              <a:rPr lang="fr-FR" sz="1000" dirty="0">
                <a:solidFill>
                  <a:schemeClr val="tx2"/>
                </a:solidFill>
              </a:rPr>
              <a:t>(3). doi:10.21494/iste.op.2018.0252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981" y="3717032"/>
            <a:ext cx="4787810" cy="2291850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2</a:t>
            </a:fld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251520" y="107340"/>
            <a:ext cx="1550014" cy="36933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I/Introduction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0517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II/Background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519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III/Model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6521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IV/</a:t>
            </a:r>
            <a:r>
              <a:rPr lang="fr-FR" dirty="0" err="1" smtClean="0">
                <a:solidFill>
                  <a:schemeClr val="bg1"/>
                </a:solidFill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4523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V/</a:t>
            </a:r>
            <a:r>
              <a:rPr lang="fr-FR" dirty="0" err="1" smtClean="0">
                <a:solidFill>
                  <a:schemeClr val="bg1"/>
                </a:solidFill>
              </a:rPr>
              <a:t>Conlusion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82630" y="6453336"/>
            <a:ext cx="640173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*Gonzalo</a:t>
            </a:r>
            <a:r>
              <a:rPr lang="en-US" sz="1000" dirty="0">
                <a:solidFill>
                  <a:schemeClr val="tx2"/>
                </a:solidFill>
              </a:rPr>
              <a:t>, J., </a:t>
            </a:r>
            <a:r>
              <a:rPr lang="en-US" sz="1000" dirty="0" err="1">
                <a:solidFill>
                  <a:schemeClr val="tx2"/>
                </a:solidFill>
              </a:rPr>
              <a:t>López</a:t>
            </a:r>
            <a:r>
              <a:rPr lang="en-US" sz="1000" dirty="0">
                <a:solidFill>
                  <a:schemeClr val="tx2"/>
                </a:solidFill>
              </a:rPr>
              <a:t>, D., </a:t>
            </a:r>
            <a:r>
              <a:rPr lang="en-US" sz="1000" dirty="0" err="1">
                <a:solidFill>
                  <a:schemeClr val="tx2"/>
                </a:solidFill>
              </a:rPr>
              <a:t>Domínguez</a:t>
            </a:r>
            <a:r>
              <a:rPr lang="en-US" sz="1000" dirty="0">
                <a:solidFill>
                  <a:schemeClr val="tx2"/>
                </a:solidFill>
              </a:rPr>
              <a:t>, D., </a:t>
            </a:r>
            <a:r>
              <a:rPr lang="en-US" sz="1000" dirty="0" err="1">
                <a:solidFill>
                  <a:schemeClr val="tx2"/>
                </a:solidFill>
              </a:rPr>
              <a:t>García</a:t>
            </a:r>
            <a:r>
              <a:rPr lang="en-US" sz="1000" dirty="0">
                <a:solidFill>
                  <a:schemeClr val="tx2"/>
                </a:solidFill>
              </a:rPr>
              <a:t>, A., </a:t>
            </a:r>
            <a:r>
              <a:rPr lang="en-US" sz="1000" dirty="0" err="1">
                <a:solidFill>
                  <a:schemeClr val="tx2"/>
                </a:solidFill>
              </a:rPr>
              <a:t>Escapa</a:t>
            </a:r>
            <a:r>
              <a:rPr lang="en-US" sz="1000" dirty="0">
                <a:solidFill>
                  <a:schemeClr val="tx2"/>
                </a:solidFill>
              </a:rPr>
              <a:t>, A., 2018. On the capabilities and limitations of high altitude pseudo-satellites. Progress in Aerospace Sciences 98, 37–56. </a:t>
            </a:r>
            <a:r>
              <a:rPr lang="en-US" sz="1000" dirty="0">
                <a:solidFill>
                  <a:schemeClr val="tx2"/>
                </a:solidFill>
                <a:hlinkClick r:id="rId4"/>
              </a:rPr>
              <a:t>https://doi.org/10.1016/j.paerosci.2018.03.006</a:t>
            </a:r>
            <a:endParaRPr lang="en-US" sz="10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6420231" y="1846277"/>
            <a:ext cx="235918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u="sng" dirty="0" smtClean="0"/>
              <a:t>Drawbacks</a:t>
            </a:r>
          </a:p>
          <a:p>
            <a:r>
              <a:rPr lang="en-US" dirty="0" smtClean="0"/>
              <a:t>-Technical complexity</a:t>
            </a:r>
          </a:p>
          <a:p>
            <a:r>
              <a:rPr lang="en-US" dirty="0" smtClean="0"/>
              <a:t>-Smaller coverage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3632545" y="1430779"/>
            <a:ext cx="2554443" cy="17543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u="sng" dirty="0" smtClean="0"/>
              <a:t>Assets</a:t>
            </a:r>
          </a:p>
          <a:p>
            <a:r>
              <a:rPr lang="en-US" dirty="0" smtClean="0"/>
              <a:t>-Repairable</a:t>
            </a:r>
          </a:p>
          <a:p>
            <a:r>
              <a:rPr lang="en-US" dirty="0" smtClean="0"/>
              <a:t>-Flexible</a:t>
            </a:r>
          </a:p>
          <a:p>
            <a:r>
              <a:rPr lang="en-US" dirty="0" smtClean="0"/>
              <a:t>-Permanent coverage</a:t>
            </a:r>
          </a:p>
          <a:p>
            <a:r>
              <a:rPr lang="en-US" dirty="0" smtClean="0"/>
              <a:t>-cheaper*</a:t>
            </a:r>
          </a:p>
          <a:p>
            <a:r>
              <a:rPr lang="en-US" dirty="0" smtClean="0"/>
              <a:t>-Environmental friendly?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599129" y="2424003"/>
            <a:ext cx="2554443" cy="1200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u="sng" dirty="0" smtClean="0"/>
              <a:t>Principle</a:t>
            </a:r>
          </a:p>
          <a:p>
            <a:r>
              <a:rPr lang="en-US" dirty="0" smtClean="0"/>
              <a:t>-Solar powered</a:t>
            </a:r>
          </a:p>
          <a:p>
            <a:r>
              <a:rPr lang="en-US" dirty="0" smtClean="0"/>
              <a:t>-Large-span</a:t>
            </a:r>
          </a:p>
          <a:p>
            <a:r>
              <a:rPr lang="en-US" dirty="0" smtClean="0"/>
              <a:t>-Batteries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91204" y="762670"/>
            <a:ext cx="2554443" cy="14773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u="sng" dirty="0" smtClean="0"/>
              <a:t>Use : pseudo-satellite</a:t>
            </a:r>
          </a:p>
          <a:p>
            <a:r>
              <a:rPr lang="en-US" dirty="0" smtClean="0"/>
              <a:t>-Earth-observation</a:t>
            </a:r>
          </a:p>
          <a:p>
            <a:r>
              <a:rPr lang="en-US" dirty="0" smtClean="0"/>
              <a:t>-Earth monitoring</a:t>
            </a:r>
          </a:p>
          <a:p>
            <a:r>
              <a:rPr lang="en-US" dirty="0" smtClean="0"/>
              <a:t>-Communication</a:t>
            </a:r>
          </a:p>
          <a:p>
            <a:r>
              <a:rPr lang="fr-FR" dirty="0" smtClean="0"/>
              <a:t>=&gt; Long flight</a:t>
            </a:r>
            <a:endParaRPr lang="en-US" dirty="0" smtClean="0"/>
          </a:p>
        </p:txBody>
      </p:sp>
      <p:pic>
        <p:nvPicPr>
          <p:cNvPr id="2050" name="Picture 2" descr="Résultat de recherche d'images pour &quot;drone satellite coverage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29" y="3868938"/>
            <a:ext cx="3806318" cy="213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356834" y="6022673"/>
            <a:ext cx="38211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https://www.esa.int/Applications/Navigation/Crossing_drones_with_satellites_ESA_eyes_high-altitude_aerial_platforms</a:t>
            </a:r>
          </a:p>
        </p:txBody>
      </p:sp>
    </p:spTree>
    <p:extLst>
      <p:ext uri="{BB962C8B-B14F-4D97-AF65-F5344CB8AC3E}">
        <p14:creationId xmlns:p14="http://schemas.microsoft.com/office/powerpoint/2010/main" val="145812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"/>
    </mc:Choice>
    <mc:Fallback xmlns="">
      <p:transition spd="slow" advTm="182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 : Next steps</a:t>
            </a:r>
            <a:endParaRPr lang="en-US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525396" y="1916832"/>
            <a:ext cx="8229600" cy="151216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Multi-material structure</a:t>
            </a:r>
          </a:p>
          <a:p>
            <a:r>
              <a:rPr lang="en-US" dirty="0" smtClean="0"/>
              <a:t>Improve model (gust, buckling)</a:t>
            </a:r>
            <a:endParaRPr lang="en-US" dirty="0"/>
          </a:p>
          <a:p>
            <a:r>
              <a:rPr lang="en-US" dirty="0" smtClean="0"/>
              <a:t>Adapt to bigger material database</a:t>
            </a:r>
          </a:p>
          <a:p>
            <a:r>
              <a:rPr lang="en-US" dirty="0" smtClean="0"/>
              <a:t>Speed up process (other material variable)</a:t>
            </a:r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20</a:t>
            </a:fld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2515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I/Introduction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0517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II/Background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519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III/Model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56521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IV/</a:t>
            </a:r>
            <a:r>
              <a:rPr lang="fr-FR" dirty="0" err="1" smtClean="0">
                <a:solidFill>
                  <a:schemeClr val="bg1"/>
                </a:solidFill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452320" y="107340"/>
            <a:ext cx="1550014" cy="36933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V/</a:t>
            </a:r>
            <a:r>
              <a:rPr lang="fr-FR" dirty="0" err="1" smtClean="0">
                <a:solidFill>
                  <a:schemeClr val="bg1"/>
                </a:solidFill>
              </a:rPr>
              <a:t>Conlusion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7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416"/>
    </mc:Choice>
    <mc:Fallback xmlns="">
      <p:transition spd="slow" advTm="60416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21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915816" y="3068960"/>
            <a:ext cx="3888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/>
              <a:t>QUESTIONS 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10458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Technical context: </a:t>
            </a:r>
            <a:r>
              <a:rPr lang="en-US" noProof="0" dirty="0" err="1" smtClean="0"/>
              <a:t>OpenAeroStruct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384177"/>
            <a:ext cx="8229600" cy="2620887"/>
          </a:xfrm>
        </p:spPr>
        <p:txBody>
          <a:bodyPr>
            <a:normAutofit fontScale="62500" lnSpcReduction="20000"/>
          </a:bodyPr>
          <a:lstStyle/>
          <a:p>
            <a:r>
              <a:rPr lang="en-US" noProof="0" dirty="0" smtClean="0"/>
              <a:t>Low fidelity tool for </a:t>
            </a:r>
            <a:r>
              <a:rPr lang="en-US" noProof="0" dirty="0" err="1" smtClean="0"/>
              <a:t>aerostructural</a:t>
            </a:r>
            <a:r>
              <a:rPr lang="en-US" noProof="0" dirty="0" smtClean="0"/>
              <a:t> MDO, based on </a:t>
            </a:r>
            <a:r>
              <a:rPr lang="en-US" noProof="0" dirty="0" err="1" smtClean="0"/>
              <a:t>OpenMDAO</a:t>
            </a:r>
            <a:r>
              <a:rPr lang="en-US" noProof="0" dirty="0" smtClean="0"/>
              <a:t> framework (NASA). Solver used </a:t>
            </a:r>
            <a:r>
              <a:rPr lang="en-US" dirty="0"/>
              <a:t>: </a:t>
            </a:r>
            <a:r>
              <a:rPr lang="en-US" dirty="0" err="1" smtClean="0"/>
              <a:t>NonLinearBlocksGaussSiedel</a:t>
            </a:r>
            <a:endParaRPr lang="en-US" noProof="0" dirty="0" smtClean="0"/>
          </a:p>
          <a:p>
            <a:r>
              <a:rPr lang="en-US" noProof="0" dirty="0" smtClean="0"/>
              <a:t>Gradient optimization: derivatives obtained by couple </a:t>
            </a:r>
            <a:r>
              <a:rPr lang="en-US" noProof="0" dirty="0" err="1" smtClean="0"/>
              <a:t>adjoint</a:t>
            </a:r>
            <a:r>
              <a:rPr lang="en-US" noProof="0" dirty="0" smtClean="0"/>
              <a:t> method</a:t>
            </a:r>
          </a:p>
          <a:p>
            <a:r>
              <a:rPr lang="en-US" noProof="0" dirty="0" smtClean="0"/>
              <a:t>Aero : vortex lattice method (VLM)</a:t>
            </a:r>
          </a:p>
          <a:p>
            <a:r>
              <a:rPr lang="en-US" noProof="0" dirty="0" smtClean="0"/>
              <a:t>Structure (lifting surfaces): 1D finite element analysis with </a:t>
            </a:r>
            <a:r>
              <a:rPr lang="en-US" noProof="0" dirty="0" err="1" smtClean="0"/>
              <a:t>wingbox</a:t>
            </a:r>
            <a:r>
              <a:rPr lang="en-US" noProof="0" dirty="0" smtClean="0"/>
              <a:t> elements.</a:t>
            </a:r>
          </a:p>
          <a:p>
            <a:r>
              <a:rPr lang="en-US" noProof="0" dirty="0" smtClean="0">
                <a:solidFill>
                  <a:srgbClr val="00B050"/>
                </a:solidFill>
              </a:rPr>
              <a:t>Objective function : Fuel burn</a:t>
            </a:r>
          </a:p>
          <a:p>
            <a:r>
              <a:rPr lang="en-US" noProof="0" dirty="0" smtClean="0">
                <a:solidFill>
                  <a:srgbClr val="0070C0"/>
                </a:solidFill>
              </a:rPr>
              <a:t>Design variables : thicknesses, twist, thickness to chord ratio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76057"/>
            <a:ext cx="3436978" cy="2561255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22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507675" y="6483634"/>
            <a:ext cx="7784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chemeClr val="tx2"/>
                </a:solidFill>
              </a:rPr>
              <a:t>Jasa</a:t>
            </a:r>
            <a:r>
              <a:rPr lang="en-US" sz="1000" dirty="0">
                <a:solidFill>
                  <a:schemeClr val="tx2"/>
                </a:solidFill>
              </a:rPr>
              <a:t>, J. P., Hwang, J. T., &amp; Martins, J. R. R. A. (2018). Open-source coupled </a:t>
            </a:r>
            <a:r>
              <a:rPr lang="en-US" sz="1000" dirty="0" err="1">
                <a:solidFill>
                  <a:schemeClr val="tx2"/>
                </a:solidFill>
              </a:rPr>
              <a:t>aerostructural</a:t>
            </a:r>
            <a:r>
              <a:rPr lang="en-US" sz="1000" dirty="0">
                <a:solidFill>
                  <a:schemeClr val="tx2"/>
                </a:solidFill>
              </a:rPr>
              <a:t> optimization using Python. </a:t>
            </a:r>
            <a:r>
              <a:rPr lang="en-US" sz="1000" i="1" dirty="0">
                <a:solidFill>
                  <a:schemeClr val="tx2"/>
                </a:solidFill>
              </a:rPr>
              <a:t>Structural and Multidisciplinary Optimization</a:t>
            </a:r>
            <a:r>
              <a:rPr lang="en-US" sz="1000" dirty="0">
                <a:solidFill>
                  <a:schemeClr val="tx2"/>
                </a:solidFill>
              </a:rPr>
              <a:t>, </a:t>
            </a:r>
            <a:r>
              <a:rPr lang="en-US" sz="1000" i="1" dirty="0">
                <a:solidFill>
                  <a:schemeClr val="tx2"/>
                </a:solidFill>
              </a:rPr>
              <a:t>57</a:t>
            </a:r>
            <a:r>
              <a:rPr lang="en-US" sz="1000" dirty="0">
                <a:solidFill>
                  <a:schemeClr val="tx2"/>
                </a:solidFill>
              </a:rPr>
              <a:t>(4), 1815–1827. </a:t>
            </a:r>
            <a:r>
              <a:rPr lang="en-US" sz="1000" dirty="0" err="1">
                <a:solidFill>
                  <a:schemeClr val="tx2"/>
                </a:solidFill>
              </a:rPr>
              <a:t>doi</a:t>
            </a:r>
            <a:r>
              <a:rPr lang="en-US" sz="1000" dirty="0">
                <a:solidFill>
                  <a:schemeClr val="tx2"/>
                </a:solidFill>
              </a:rPr>
              <a:t>: 10.1007/s00158-018-1912-8 </a:t>
            </a:r>
            <a:endParaRPr lang="fr-FR" sz="1000" dirty="0">
              <a:solidFill>
                <a:schemeClr val="tx2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07676" y="6165304"/>
            <a:ext cx="7784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tx2"/>
                </a:solidFill>
              </a:rPr>
              <a:t>Gray, J., Moore, K., &amp; </a:t>
            </a:r>
            <a:r>
              <a:rPr lang="fr-FR" sz="1000" dirty="0" err="1" smtClean="0">
                <a:solidFill>
                  <a:schemeClr val="tx2"/>
                </a:solidFill>
              </a:rPr>
              <a:t>Naylor</a:t>
            </a:r>
            <a:r>
              <a:rPr lang="fr-FR" sz="1000" dirty="0" smtClean="0">
                <a:solidFill>
                  <a:schemeClr val="tx2"/>
                </a:solidFill>
              </a:rPr>
              <a:t>, B. (2010). </a:t>
            </a:r>
            <a:r>
              <a:rPr lang="fr-FR" sz="1000" dirty="0" err="1" smtClean="0">
                <a:solidFill>
                  <a:schemeClr val="tx2"/>
                </a:solidFill>
              </a:rPr>
              <a:t>OpenMDAO</a:t>
            </a:r>
            <a:r>
              <a:rPr lang="fr-FR" sz="1000" dirty="0" smtClean="0">
                <a:solidFill>
                  <a:schemeClr val="tx2"/>
                </a:solidFill>
              </a:rPr>
              <a:t>: An Open Source Framework for </a:t>
            </a:r>
            <a:r>
              <a:rPr lang="fr-FR" sz="1000" dirty="0" err="1" smtClean="0">
                <a:solidFill>
                  <a:schemeClr val="tx2"/>
                </a:solidFill>
              </a:rPr>
              <a:t>Multidisciplinary</a:t>
            </a:r>
            <a:r>
              <a:rPr lang="fr-FR" sz="1000" dirty="0" smtClean="0">
                <a:solidFill>
                  <a:schemeClr val="tx2"/>
                </a:solidFill>
              </a:rPr>
              <a:t> </a:t>
            </a:r>
            <a:r>
              <a:rPr lang="fr-FR" sz="1000" dirty="0" err="1" smtClean="0">
                <a:solidFill>
                  <a:schemeClr val="tx2"/>
                </a:solidFill>
              </a:rPr>
              <a:t>Analysis</a:t>
            </a:r>
            <a:r>
              <a:rPr lang="fr-FR" sz="1000" dirty="0" smtClean="0">
                <a:solidFill>
                  <a:schemeClr val="tx2"/>
                </a:solidFill>
              </a:rPr>
              <a:t> and </a:t>
            </a:r>
            <a:r>
              <a:rPr lang="fr-FR" sz="1000" dirty="0" err="1" smtClean="0">
                <a:solidFill>
                  <a:schemeClr val="tx2"/>
                </a:solidFill>
              </a:rPr>
              <a:t>Optimization</a:t>
            </a:r>
            <a:r>
              <a:rPr lang="fr-FR" sz="1000" dirty="0" smtClean="0">
                <a:solidFill>
                  <a:schemeClr val="tx2"/>
                </a:solidFill>
              </a:rPr>
              <a:t>. </a:t>
            </a:r>
            <a:r>
              <a:rPr lang="fr-FR" sz="1000" i="1" dirty="0" smtClean="0">
                <a:solidFill>
                  <a:schemeClr val="tx2"/>
                </a:solidFill>
              </a:rPr>
              <a:t>13th AIAA/ISSMO </a:t>
            </a:r>
            <a:r>
              <a:rPr lang="fr-FR" sz="1000" i="1" dirty="0" err="1" smtClean="0">
                <a:solidFill>
                  <a:schemeClr val="tx2"/>
                </a:solidFill>
              </a:rPr>
              <a:t>Multidisciplinary</a:t>
            </a:r>
            <a:r>
              <a:rPr lang="fr-FR" sz="1000" i="1" dirty="0" smtClean="0">
                <a:solidFill>
                  <a:schemeClr val="tx2"/>
                </a:solidFill>
              </a:rPr>
              <a:t> </a:t>
            </a:r>
            <a:r>
              <a:rPr lang="fr-FR" sz="1000" i="1" dirty="0" err="1" smtClean="0">
                <a:solidFill>
                  <a:schemeClr val="tx2"/>
                </a:solidFill>
              </a:rPr>
              <a:t>Analysis</a:t>
            </a:r>
            <a:r>
              <a:rPr lang="fr-FR" sz="1000" i="1" dirty="0" smtClean="0">
                <a:solidFill>
                  <a:schemeClr val="tx2"/>
                </a:solidFill>
              </a:rPr>
              <a:t> </a:t>
            </a:r>
            <a:r>
              <a:rPr lang="fr-FR" sz="1000" i="1" dirty="0" err="1" smtClean="0">
                <a:solidFill>
                  <a:schemeClr val="tx2"/>
                </a:solidFill>
              </a:rPr>
              <a:t>Optimization</a:t>
            </a:r>
            <a:r>
              <a:rPr lang="fr-FR" sz="1000" i="1" dirty="0" smtClean="0">
                <a:solidFill>
                  <a:schemeClr val="tx2"/>
                </a:solidFill>
              </a:rPr>
              <a:t> </a:t>
            </a:r>
            <a:r>
              <a:rPr lang="fr-FR" sz="1000" i="1" dirty="0" err="1" smtClean="0">
                <a:solidFill>
                  <a:schemeClr val="tx2"/>
                </a:solidFill>
              </a:rPr>
              <a:t>Conference</a:t>
            </a:r>
            <a:r>
              <a:rPr lang="fr-FR" sz="1000" dirty="0" smtClean="0">
                <a:solidFill>
                  <a:schemeClr val="tx2"/>
                </a:solidFill>
              </a:rPr>
              <a:t>. doi:10.2514/6.2010-9101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931683"/>
            <a:ext cx="3923928" cy="2233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2515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I/Introduction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0517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II/Background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51920" y="107340"/>
            <a:ext cx="1550014" cy="36933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III/Model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6521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IV/</a:t>
            </a:r>
            <a:r>
              <a:rPr lang="fr-FR" dirty="0" err="1" smtClean="0">
                <a:solidFill>
                  <a:schemeClr val="bg1"/>
                </a:solidFill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74523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V/</a:t>
            </a:r>
            <a:r>
              <a:rPr lang="fr-FR" dirty="0" err="1" smtClean="0">
                <a:solidFill>
                  <a:schemeClr val="bg1"/>
                </a:solidFill>
              </a:rPr>
              <a:t>Conlusion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58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1"/>
    </mc:Choice>
    <mc:Fallback xmlns="">
      <p:transition spd="slow" advTm="431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Technical context : </a:t>
            </a:r>
            <a:r>
              <a:rPr lang="en-US" noProof="0" dirty="0" err="1" smtClean="0"/>
              <a:t>OpenAeroStruct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2184"/>
            <a:ext cx="8229600" cy="1684783"/>
          </a:xfrm>
        </p:spPr>
        <p:txBody>
          <a:bodyPr>
            <a:noAutofit/>
          </a:bodyPr>
          <a:lstStyle/>
          <a:p>
            <a:r>
              <a:rPr lang="en-US" sz="2200" noProof="0" dirty="0" smtClean="0">
                <a:solidFill>
                  <a:schemeClr val="accent6">
                    <a:lumMod val="75000"/>
                  </a:schemeClr>
                </a:solidFill>
              </a:rPr>
              <a:t>Constraints :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- mechanical 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failure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                            -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range by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Breguet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equation</a:t>
            </a:r>
          </a:p>
          <a:p>
            <a:pPr marL="0" indent="0">
              <a:buNone/>
            </a:pPr>
            <a:r>
              <a:rPr lang="en-US" sz="2200" noProof="0" dirty="0" smtClean="0">
                <a:solidFill>
                  <a:schemeClr val="accent6">
                    <a:lumMod val="75000"/>
                  </a:schemeClr>
                </a:solidFill>
              </a:rPr>
              <a:t>                             - flight (L=W)</a:t>
            </a:r>
          </a:p>
          <a:p>
            <a:r>
              <a:rPr lang="en-US" sz="2200" noProof="0" dirty="0" smtClean="0"/>
              <a:t>Two test cases: - Cruise flight: Ma=0,85</a:t>
            </a:r>
          </a:p>
          <a:p>
            <a:pPr marL="0" indent="0">
              <a:buNone/>
            </a:pPr>
            <a:r>
              <a:rPr lang="en-US" sz="2200" noProof="0" dirty="0" smtClean="0"/>
              <a:t>	                   - Maneuver: Ma=0,64; 2,5g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324483"/>
            <a:ext cx="6552728" cy="3159151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23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259632" y="6483634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chemeClr val="tx2"/>
                </a:solidFill>
              </a:rPr>
              <a:t>Chauhan</a:t>
            </a:r>
            <a:r>
              <a:rPr lang="en-US" sz="1000" dirty="0" smtClean="0">
                <a:solidFill>
                  <a:schemeClr val="tx2"/>
                </a:solidFill>
              </a:rPr>
              <a:t>, S. &amp; R. R. A. Martins, J. (2018). Low-Fidelity </a:t>
            </a:r>
            <a:r>
              <a:rPr lang="en-US" sz="1000" dirty="0" err="1" smtClean="0">
                <a:solidFill>
                  <a:schemeClr val="tx2"/>
                </a:solidFill>
              </a:rPr>
              <a:t>Aerostructural</a:t>
            </a:r>
            <a:r>
              <a:rPr lang="en-US" sz="1000" dirty="0" smtClean="0">
                <a:solidFill>
                  <a:schemeClr val="tx2"/>
                </a:solidFill>
              </a:rPr>
              <a:t> Optimization of Aircraft Wings with a Simplified </a:t>
            </a:r>
            <a:r>
              <a:rPr lang="en-US" sz="1000" dirty="0" err="1" smtClean="0">
                <a:solidFill>
                  <a:schemeClr val="tx2"/>
                </a:solidFill>
              </a:rPr>
              <a:t>Wingbox</a:t>
            </a:r>
            <a:r>
              <a:rPr lang="en-US" sz="1000" dirty="0" smtClean="0">
                <a:solidFill>
                  <a:schemeClr val="tx2"/>
                </a:solidFill>
              </a:rPr>
              <a:t> Model Using </a:t>
            </a:r>
            <a:r>
              <a:rPr lang="en-US" sz="1000" dirty="0" err="1" smtClean="0">
                <a:solidFill>
                  <a:schemeClr val="tx2"/>
                </a:solidFill>
              </a:rPr>
              <a:t>OpenAeroStruct</a:t>
            </a:r>
            <a:r>
              <a:rPr lang="en-US" sz="1000" dirty="0" smtClean="0">
                <a:solidFill>
                  <a:schemeClr val="tx2"/>
                </a:solidFill>
              </a:rPr>
              <a:t>. 418-431. 10.1007/978-3-319-97773-7_38. </a:t>
            </a:r>
            <a:endParaRPr lang="fr-FR" sz="1000" dirty="0">
              <a:solidFill>
                <a:schemeClr val="tx2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515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I/Introduction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0517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II/Background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51920" y="107340"/>
            <a:ext cx="1550014" cy="36933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III/Model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6521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IV/</a:t>
            </a:r>
            <a:r>
              <a:rPr lang="fr-FR" dirty="0" err="1" smtClean="0">
                <a:solidFill>
                  <a:schemeClr val="bg1"/>
                </a:solidFill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4523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V/</a:t>
            </a:r>
            <a:r>
              <a:rPr lang="fr-FR" dirty="0" err="1" smtClean="0">
                <a:solidFill>
                  <a:schemeClr val="bg1"/>
                </a:solidFill>
              </a:rPr>
              <a:t>Conlusion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17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"/>
    </mc:Choice>
    <mc:Fallback xmlns="">
      <p:transition spd="slow" advTm="208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US" noProof="0" dirty="0" smtClean="0"/>
              <a:t>New formulation : Continuous material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17639"/>
            <a:ext cx="8229600" cy="1435298"/>
          </a:xfrm>
        </p:spPr>
        <p:txBody>
          <a:bodyPr>
            <a:normAutofit fontScale="62500" lnSpcReduction="20000"/>
          </a:bodyPr>
          <a:lstStyle/>
          <a:p>
            <a:r>
              <a:rPr lang="en-US" sz="3500" noProof="0" dirty="0" err="1" smtClean="0"/>
              <a:t>OpenAeroStruct</a:t>
            </a:r>
            <a:r>
              <a:rPr lang="en-US" sz="3500" noProof="0" dirty="0" smtClean="0"/>
              <a:t> only accepts continuous design variables</a:t>
            </a:r>
          </a:p>
          <a:p>
            <a:pPr marL="0" indent="0">
              <a:buNone/>
            </a:pPr>
            <a:r>
              <a:rPr lang="en-US" sz="3500" noProof="0" dirty="0" smtClean="0"/>
              <a:t>	-&gt; Material variable needed to be made continuous</a:t>
            </a:r>
          </a:p>
          <a:p>
            <a:r>
              <a:rPr lang="en-US" sz="3500" noProof="0" dirty="0" smtClean="0"/>
              <a:t>All material characteristics are introduced as a function of density, and linearly </a:t>
            </a:r>
            <a:r>
              <a:rPr lang="en-US" sz="3500" noProof="0" dirty="0" err="1" smtClean="0"/>
              <a:t>interpoled</a:t>
            </a:r>
            <a:r>
              <a:rPr lang="en-US" sz="3500" noProof="0" dirty="0" smtClean="0"/>
              <a:t> between two real materials.</a:t>
            </a:r>
            <a:endParaRPr lang="en-US" noProof="0" dirty="0" smtClean="0"/>
          </a:p>
          <a:p>
            <a:pPr marL="0" indent="0">
              <a:buNone/>
            </a:pPr>
            <a:endParaRPr lang="en-US" noProof="0" dirty="0" smtClean="0"/>
          </a:p>
          <a:p>
            <a:pPr marL="0" indent="0">
              <a:buNone/>
            </a:pPr>
            <a:endParaRPr lang="en-US" noProof="0" dirty="0" smtClean="0"/>
          </a:p>
          <a:p>
            <a:pPr marL="0" indent="0">
              <a:buNone/>
            </a:pPr>
            <a:endParaRPr lang="en-US" noProof="0" dirty="0" smtClean="0"/>
          </a:p>
          <a:p>
            <a:pPr marL="0" indent="0">
              <a:buNone/>
            </a:pPr>
            <a:endParaRPr lang="en-US" noProof="0" dirty="0" smtClean="0"/>
          </a:p>
          <a:p>
            <a:pPr marL="0" indent="0">
              <a:buNone/>
            </a:pPr>
            <a:endParaRPr lang="en-US" noProof="0" dirty="0" smtClean="0"/>
          </a:p>
          <a:p>
            <a:pPr marL="0" indent="0">
              <a:buNone/>
            </a:pPr>
            <a:endParaRPr lang="en-US" noProof="0" dirty="0" smtClean="0"/>
          </a:p>
          <a:p>
            <a:pPr marL="0" indent="0">
              <a:buNone/>
            </a:pPr>
            <a:endParaRPr lang="en-US" noProof="0" dirty="0" smtClean="0"/>
          </a:p>
          <a:p>
            <a:pPr marL="0" indent="0">
              <a:buNone/>
            </a:pPr>
            <a:endParaRPr lang="en-US" noProof="0" dirty="0" smtClean="0"/>
          </a:p>
          <a:p>
            <a:pPr marL="0" indent="0">
              <a:buNone/>
            </a:pPr>
            <a:endParaRPr lang="en-US" noProof="0" dirty="0" smtClean="0"/>
          </a:p>
        </p:txBody>
      </p:sp>
      <p:sp>
        <p:nvSpPr>
          <p:cNvPr id="6" name="Flèche droite 5"/>
          <p:cNvSpPr/>
          <p:nvPr/>
        </p:nvSpPr>
        <p:spPr>
          <a:xfrm>
            <a:off x="4355976" y="4451964"/>
            <a:ext cx="360040" cy="201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5" y="3284983"/>
            <a:ext cx="4017993" cy="273630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341" y="3284984"/>
            <a:ext cx="4038337" cy="2736304"/>
          </a:xfrm>
          <a:prstGeom prst="rect">
            <a:avLst/>
          </a:prstGeom>
        </p:spPr>
      </p:pic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24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515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I/Introduction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0517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II/Background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851920" y="107340"/>
            <a:ext cx="1550014" cy="36933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III/Model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6521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IV/</a:t>
            </a:r>
            <a:r>
              <a:rPr lang="fr-FR" dirty="0" err="1" smtClean="0">
                <a:solidFill>
                  <a:schemeClr val="bg1"/>
                </a:solidFill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74523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V/</a:t>
            </a:r>
            <a:r>
              <a:rPr lang="fr-FR" dirty="0" err="1" smtClean="0">
                <a:solidFill>
                  <a:schemeClr val="bg1"/>
                </a:solidFill>
              </a:rPr>
              <a:t>Conlusion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8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126"/>
    </mc:Choice>
    <mc:Fallback xmlns="">
      <p:transition spd="slow" advTm="5812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I/Introduction</a:t>
            </a:r>
          </a:p>
          <a:p>
            <a:pPr marL="0" indent="0">
              <a:buNone/>
            </a:pPr>
            <a:r>
              <a:rPr lang="en-US" dirty="0" smtClean="0"/>
              <a:t>II/Background</a:t>
            </a:r>
          </a:p>
          <a:p>
            <a:pPr marL="0" indent="0">
              <a:buNone/>
            </a:pPr>
            <a:r>
              <a:rPr lang="en-US" dirty="0" smtClean="0"/>
              <a:t>III/Model</a:t>
            </a:r>
          </a:p>
          <a:p>
            <a:pPr marL="0" indent="0">
              <a:buNone/>
            </a:pPr>
            <a:r>
              <a:rPr lang="en-US" dirty="0" smtClean="0"/>
              <a:t>IV/Results</a:t>
            </a:r>
          </a:p>
          <a:p>
            <a:pPr marL="0" indent="0">
              <a:buNone/>
            </a:pPr>
            <a:r>
              <a:rPr lang="en-US" dirty="0" smtClean="0"/>
              <a:t>V/Conclusion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3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51520" y="107340"/>
            <a:ext cx="1550014" cy="36933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I/Introduction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0517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II/Background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519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III/Model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6521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IV/</a:t>
            </a:r>
            <a:r>
              <a:rPr lang="fr-FR" dirty="0" err="1" smtClean="0">
                <a:solidFill>
                  <a:schemeClr val="bg1"/>
                </a:solidFill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4523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V/</a:t>
            </a:r>
            <a:r>
              <a:rPr lang="fr-FR" dirty="0" err="1" smtClean="0">
                <a:solidFill>
                  <a:schemeClr val="bg1"/>
                </a:solidFill>
              </a:rPr>
              <a:t>Conlusion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09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"/>
    </mc:Choice>
    <mc:Fallback xmlns="">
      <p:transition spd="slow" advTm="20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Subject/aims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5903" y="1262436"/>
            <a:ext cx="8467954" cy="1849254"/>
          </a:xfrm>
        </p:spPr>
        <p:txBody>
          <a:bodyPr>
            <a:normAutofit fontScale="70000" lnSpcReduction="20000"/>
          </a:bodyPr>
          <a:lstStyle/>
          <a:p>
            <a:r>
              <a:rPr lang="en-US" noProof="0" dirty="0" smtClean="0"/>
              <a:t>Optimize the environmental impact of a HALE drone : eco-design</a:t>
            </a:r>
          </a:p>
          <a:p>
            <a:r>
              <a:rPr lang="en-US" noProof="0" dirty="0" smtClean="0"/>
              <a:t>Include material selection in MDO</a:t>
            </a:r>
          </a:p>
          <a:p>
            <a:r>
              <a:rPr lang="en-US" noProof="0" dirty="0" smtClean="0"/>
              <a:t>Select optimal material in a big database : CES Selector</a:t>
            </a:r>
          </a:p>
          <a:p>
            <a:r>
              <a:rPr lang="en-US" noProof="0" dirty="0" smtClean="0"/>
              <a:t>Significant computing time improvement compared to « brutal force »</a:t>
            </a:r>
          </a:p>
          <a:p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4</a:t>
            </a:fld>
            <a:endParaRPr lang="fr-FR"/>
          </a:p>
        </p:txBody>
      </p:sp>
      <p:grpSp>
        <p:nvGrpSpPr>
          <p:cNvPr id="11" name="Groupe 10"/>
          <p:cNvGrpSpPr/>
          <p:nvPr/>
        </p:nvGrpSpPr>
        <p:grpSpPr>
          <a:xfrm>
            <a:off x="107504" y="3019454"/>
            <a:ext cx="5040560" cy="3433882"/>
            <a:chOff x="107504" y="2966886"/>
            <a:chExt cx="5040560" cy="343388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2966886"/>
              <a:ext cx="5040560" cy="3433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Ellipse 5"/>
            <p:cNvSpPr/>
            <p:nvPr/>
          </p:nvSpPr>
          <p:spPr>
            <a:xfrm>
              <a:off x="4563208" y="3662608"/>
              <a:ext cx="432048" cy="14401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/>
            <p:cNvSpPr/>
            <p:nvPr/>
          </p:nvSpPr>
          <p:spPr>
            <a:xfrm>
              <a:off x="4499992" y="3852256"/>
              <a:ext cx="432048" cy="14401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lipse 8"/>
            <p:cNvSpPr/>
            <p:nvPr/>
          </p:nvSpPr>
          <p:spPr>
            <a:xfrm>
              <a:off x="4094824" y="3276192"/>
              <a:ext cx="575056" cy="14401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Ellipse 9"/>
            <p:cNvSpPr/>
            <p:nvPr/>
          </p:nvSpPr>
          <p:spPr>
            <a:xfrm>
              <a:off x="3806600" y="3124975"/>
              <a:ext cx="765400" cy="15841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449688"/>
              </p:ext>
            </p:extLst>
          </p:nvPr>
        </p:nvGraphicFramePr>
        <p:xfrm>
          <a:off x="5127445" y="3356992"/>
          <a:ext cx="3888432" cy="264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761"/>
                <a:gridCol w="855455"/>
                <a:gridCol w="1088761"/>
                <a:gridCol w="8554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Material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</a:t>
                      </a:r>
                    </a:p>
                    <a:p>
                      <a:r>
                        <a:rPr lang="en-US" sz="1600" dirty="0" smtClean="0"/>
                        <a:t>(GPA)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Density</a:t>
                      </a:r>
                    </a:p>
                    <a:p>
                      <a:r>
                        <a:rPr lang="en-US" sz="1600" dirty="0" smtClean="0"/>
                        <a:t>(kg/m3)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CO2</a:t>
                      </a:r>
                    </a:p>
                    <a:p>
                      <a:r>
                        <a:rPr lang="en-US" sz="1600" dirty="0" smtClean="0"/>
                        <a:t>(kg/kg)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Stainless steel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7750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3.4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Aluminum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72.5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2800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8.2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GFRP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1860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6.2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CFRP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1565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48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Sandwich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42.5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500-560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40-45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ZoneTexte 11"/>
          <p:cNvSpPr txBox="1"/>
          <p:nvPr/>
        </p:nvSpPr>
        <p:spPr>
          <a:xfrm>
            <a:off x="251520" y="107340"/>
            <a:ext cx="1550014" cy="36933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I/Introduction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0517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II/Background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519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III/Model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56521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IV/</a:t>
            </a:r>
            <a:r>
              <a:rPr lang="fr-FR" dirty="0" err="1" smtClean="0">
                <a:solidFill>
                  <a:schemeClr val="bg1"/>
                </a:solidFill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4523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V/</a:t>
            </a:r>
            <a:r>
              <a:rPr lang="fr-FR" dirty="0" err="1" smtClean="0">
                <a:solidFill>
                  <a:schemeClr val="bg1"/>
                </a:solidFill>
              </a:rPr>
              <a:t>Conlusion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026526" y="6567155"/>
            <a:ext cx="67880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Ashby, M.F., Miller, A., Rutter, F., Seymour, C., </a:t>
            </a:r>
            <a:r>
              <a:rPr lang="en-US" sz="1000" dirty="0" err="1">
                <a:solidFill>
                  <a:schemeClr val="tx2"/>
                </a:solidFill>
              </a:rPr>
              <a:t>Wegst</a:t>
            </a:r>
            <a:r>
              <a:rPr lang="en-US" sz="1000" dirty="0">
                <a:solidFill>
                  <a:schemeClr val="tx2"/>
                </a:solidFill>
              </a:rPr>
              <a:t>, U.G.K., </a:t>
            </a:r>
            <a:r>
              <a:rPr lang="en-US" sz="1000" dirty="0" err="1">
                <a:solidFill>
                  <a:schemeClr val="tx2"/>
                </a:solidFill>
              </a:rPr>
              <a:t>n.d.</a:t>
            </a:r>
            <a:r>
              <a:rPr lang="en-US" sz="1000" dirty="0">
                <a:solidFill>
                  <a:schemeClr val="tx2"/>
                </a:solidFill>
              </a:rPr>
              <a:t> The CES Eco Selector – Background Reading 24.</a:t>
            </a:r>
            <a:endParaRPr lang="en-US" sz="1000" dirty="0">
              <a:solidFill>
                <a:schemeClr val="tx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2691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"/>
    </mc:Choice>
    <mc:Fallback xmlns="">
      <p:transition spd="slow" advTm="11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/>
          <a:lstStyle/>
          <a:p>
            <a:r>
              <a:rPr lang="en-US" noProof="0" dirty="0" smtClean="0"/>
              <a:t>State of the art: Ashby’s method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3"/>
          </a:xfrm>
        </p:spPr>
        <p:txBody>
          <a:bodyPr>
            <a:normAutofit/>
          </a:bodyPr>
          <a:lstStyle/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5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73" y="1772816"/>
            <a:ext cx="5448307" cy="4172681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19635" y="1268760"/>
            <a:ext cx="78488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One part at a time, one loading case at a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535" y="5013177"/>
            <a:ext cx="1619476" cy="116221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855" y="3717033"/>
            <a:ext cx="1638529" cy="117173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855" y="2420889"/>
            <a:ext cx="1619476" cy="1171739"/>
          </a:xfrm>
          <a:prstGeom prst="rect">
            <a:avLst/>
          </a:prstGeom>
        </p:spPr>
      </p:pic>
      <p:cxnSp>
        <p:nvCxnSpPr>
          <p:cNvPr id="11" name="Connecteur droit 10"/>
          <p:cNvCxnSpPr>
            <a:stCxn id="9" idx="1"/>
          </p:cNvCxnSpPr>
          <p:nvPr/>
        </p:nvCxnSpPr>
        <p:spPr>
          <a:xfrm flipH="1">
            <a:off x="5760836" y="3006759"/>
            <a:ext cx="629019" cy="4942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8" idx="1"/>
          </p:cNvCxnSpPr>
          <p:nvPr/>
        </p:nvCxnSpPr>
        <p:spPr>
          <a:xfrm flipH="1" flipV="1">
            <a:off x="5760836" y="4005065"/>
            <a:ext cx="629019" cy="2978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1"/>
          </p:cNvCxnSpPr>
          <p:nvPr/>
        </p:nvCxnSpPr>
        <p:spPr>
          <a:xfrm flipH="1" flipV="1">
            <a:off x="5760836" y="4437113"/>
            <a:ext cx="628699" cy="11571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331640" y="6450914"/>
            <a:ext cx="6489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Ashby, M. F. (2005). </a:t>
            </a:r>
            <a:r>
              <a:rPr lang="en-US" sz="1000" i="1" dirty="0">
                <a:solidFill>
                  <a:schemeClr val="tx2"/>
                </a:solidFill>
              </a:rPr>
              <a:t>Materials selection in mechanical design</a:t>
            </a:r>
            <a:r>
              <a:rPr lang="en-US" sz="1000" dirty="0">
                <a:solidFill>
                  <a:schemeClr val="tx2"/>
                </a:solidFill>
              </a:rPr>
              <a:t>. Amsterdam: Elsevier Butterworth-Heinemann.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515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I/Introduction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051720" y="107340"/>
            <a:ext cx="1550014" cy="36933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II/Background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519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III/Model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6521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IV/</a:t>
            </a:r>
            <a:r>
              <a:rPr lang="fr-FR" dirty="0" err="1" smtClean="0">
                <a:solidFill>
                  <a:schemeClr val="bg1"/>
                </a:solidFill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74523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V/</a:t>
            </a:r>
            <a:r>
              <a:rPr lang="fr-FR" dirty="0" err="1" smtClean="0">
                <a:solidFill>
                  <a:schemeClr val="bg1"/>
                </a:solidFill>
              </a:rPr>
              <a:t>Conlusion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29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"/>
    </mc:Choice>
    <mc:Fallback xmlns="">
      <p:transition spd="slow" advTm="16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State of the art : SIMP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484784"/>
                <a:ext cx="8534790" cy="136815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Solid Isotropic Material with Penalization (SIMP)</a:t>
                </a:r>
                <a:endParaRPr lang="en-US" b="0" noProof="0" dirty="0" smtClean="0">
                  <a:effectLst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effectLst/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noProof="0" smtClean="0">
                            <a:effectLst/>
                            <a:latin typeface="Cambria Math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b="0" i="1" noProof="0" smtClean="0">
                            <a:effectLst/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noProof="0" smtClean="0">
                                <a:effectLst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i="1" noProof="0" smtClean="0"/>
                              <m:t>ρ</m:t>
                            </m:r>
                          </m:e>
                          <m:sub>
                            <m:r>
                              <a:rPr lang="en-US" b="0" i="1" noProof="0" smtClean="0">
                                <a:effectLst/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lang="en-US" b="0" i="1" noProof="0" smtClean="0">
                        <a:effectLst/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b="0" i="1" noProof="0" smtClean="0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effectLst/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noProof="0" smtClean="0">
                            <a:effectLst/>
                            <a:latin typeface="Cambria Math"/>
                          </a:rPr>
                          <m:t>𝐸</m:t>
                        </m:r>
                      </m:sub>
                    </m:sSub>
                    <m:r>
                      <a:rPr lang="en-US" b="0" i="1" noProof="0" smtClean="0">
                        <a:effectLst/>
                        <a:latin typeface="Cambria Math"/>
                      </a:rPr>
                      <m:t>∗</m:t>
                    </m:r>
                    <m:sSubSup>
                      <m:sSubSupPr>
                        <m:ctrlPr>
                          <a:rPr lang="en-US" b="0" i="1" noProof="0" smtClean="0">
                            <a:effectLst/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i="1" noProof="0" smtClean="0"/>
                          <m:t>ρ</m:t>
                        </m:r>
                      </m:e>
                      <m:sub>
                        <m:r>
                          <a:rPr lang="en-US" b="0" i="1" noProof="0" smtClean="0">
                            <a:effectLst/>
                            <a:latin typeface="Cambria Math"/>
                          </a:rPr>
                          <m:t>𝑒</m:t>
                        </m:r>
                      </m:sub>
                      <m:sup>
                        <m:r>
                          <a:rPr lang="en-US" b="0" i="1" noProof="0" smtClean="0">
                            <a:effectLst/>
                            <a:latin typeface="Cambria Math"/>
                          </a:rPr>
                          <m:t>𝑝</m:t>
                        </m:r>
                      </m:sup>
                    </m:sSubSup>
                    <m:r>
                      <a:rPr lang="en-US" b="0" i="1" noProof="0" smtClean="0">
                        <a:effectLst/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noProof="0" smtClean="0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effectLst/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noProof="0" smtClean="0">
                            <a:effectLst/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i="1" noProof="0" dirty="0" smtClean="0"/>
                  <a:t>  ,</a:t>
                </a:r>
              </a:p>
              <a:p>
                <a:pPr marL="0" indent="0">
                  <a:buNone/>
                </a:pPr>
                <a:r>
                  <a:rPr lang="en-US" noProof="0" dirty="0" smtClean="0"/>
                  <a:t> </a:t>
                </a:r>
                <a:r>
                  <a:rPr lang="en-US" i="1" noProof="0" dirty="0" smtClean="0"/>
                  <a:t>ρ</a:t>
                </a:r>
                <a:r>
                  <a:rPr lang="en-US" noProof="0" dirty="0" smtClean="0"/>
                  <a:t> </a:t>
                </a:r>
                <a:r>
                  <a:rPr lang="en-US" i="1" baseline="-25000" noProof="0" dirty="0" smtClean="0"/>
                  <a:t>e</a:t>
                </a:r>
                <a:r>
                  <a:rPr lang="en-US" baseline="-25000" noProof="0" dirty="0" smtClean="0"/>
                  <a:t> </a:t>
                </a:r>
                <a:r>
                  <a:rPr lang="en-US" noProof="0" dirty="0" smtClean="0"/>
                  <a:t> ∈ [</a:t>
                </a:r>
                <a:r>
                  <a:rPr lang="en-US" i="1" noProof="0" dirty="0" smtClean="0"/>
                  <a:t>ρ</a:t>
                </a:r>
                <a:r>
                  <a:rPr lang="en-US" noProof="0" dirty="0" smtClean="0"/>
                  <a:t> </a:t>
                </a:r>
                <a:r>
                  <a:rPr lang="en-US" i="1" baseline="-25000" noProof="0" dirty="0" err="1" smtClean="0"/>
                  <a:t>i</a:t>
                </a:r>
                <a:r>
                  <a:rPr lang="en-US" baseline="-25000" noProof="0" dirty="0" smtClean="0"/>
                  <a:t> </a:t>
                </a:r>
                <a:r>
                  <a:rPr lang="en-US" noProof="0" dirty="0" smtClean="0"/>
                  <a:t>, </a:t>
                </a:r>
                <a:r>
                  <a:rPr lang="en-US" i="1" noProof="0" dirty="0" smtClean="0"/>
                  <a:t>ρ</a:t>
                </a:r>
                <a:r>
                  <a:rPr lang="en-US" noProof="0" dirty="0" smtClean="0"/>
                  <a:t> </a:t>
                </a:r>
                <a:r>
                  <a:rPr lang="en-US" i="1" baseline="-25000" noProof="0" dirty="0" err="1" smtClean="0"/>
                  <a:t>i</a:t>
                </a:r>
                <a:r>
                  <a:rPr lang="en-US" baseline="-25000" noProof="0" dirty="0" smtClean="0"/>
                  <a:t> + 1</a:t>
                </a:r>
                <a:r>
                  <a:rPr lang="en-US" noProof="0" dirty="0" smtClean="0"/>
                  <a:t>] 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effectLst/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noProof="0" smtClean="0">
                            <a:effectLst/>
                            <a:latin typeface="Cambria Math"/>
                          </a:rPr>
                          <m:t>𝐸</m:t>
                        </m:r>
                      </m:sub>
                    </m:sSub>
                    <m:r>
                      <a:rPr lang="en-US" b="0" i="1" noProof="0" smtClean="0">
                        <a:effectLst/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noProof="0" smtClean="0">
                            <a:effectLst/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noProof="0" smtClean="0">
                                <a:effectLst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effectLst/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noProof="0" smtClean="0">
                                <a:effectLst/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noProof="0" smtClean="0">
                                <a:effectLst/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noProof="0" smtClean="0">
                            <a:effectLst/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noProof="0" smtClean="0">
                                <a:effectLst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effectLst/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noProof="0" smtClean="0">
                                <a:effectLst/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noProof="0" smtClean="0">
                                <a:effectLst/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noProof="0" smtClean="0">
                                <a:effectLst/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i="1" noProof="0" smtClean="0"/>
                              <m:t>ρ</m:t>
                            </m:r>
                          </m:e>
                          <m:sub>
                            <m:r>
                              <a:rPr lang="en-US" b="0" i="1" noProof="0" smtClean="0">
                                <a:effectLst/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noProof="0" smtClean="0">
                                <a:effectLst/>
                                <a:latin typeface="Cambria Math"/>
                              </a:rPr>
                              <m:t>𝑝</m:t>
                            </m:r>
                          </m:sup>
                        </m:sSubSup>
                        <m:r>
                          <a:rPr lang="en-US" b="0" i="1" noProof="0" smtClean="0">
                            <a:effectLst/>
                            <a:latin typeface="Cambria Math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noProof="0" smtClean="0">
                                <a:effectLst/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i="1" noProof="0" smtClean="0"/>
                              <m:t>ρ</m:t>
                            </m:r>
                          </m:e>
                          <m:sub>
                            <m:r>
                              <a:rPr lang="en-US" b="0" i="1" noProof="0" smtClean="0">
                                <a:effectLst/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noProof="0" smtClean="0">
                                <a:effectLst/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noProof="0" smtClean="0">
                                <a:effectLst/>
                                <a:latin typeface="Cambria Math"/>
                              </a:rPr>
                              <m:t>𝑝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noProof="0" dirty="0" smtClean="0"/>
                  <a:t> 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effectLst/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noProof="0" smtClean="0">
                            <a:effectLst/>
                            <a:latin typeface="Cambria Math"/>
                          </a:rPr>
                          <m:t>𝐸</m:t>
                        </m:r>
                      </m:sub>
                    </m:sSub>
                    <m:r>
                      <a:rPr lang="en-US" b="0" i="1" noProof="0" smtClean="0">
                        <a:effectLst/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noProof="0" smtClean="0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effectLst/>
                            <a:latin typeface="Cambria Math"/>
                          </a:rPr>
                          <m:t> </m:t>
                        </m:r>
                        <m:r>
                          <a:rPr lang="en-US" b="0" i="1" noProof="0" smtClean="0">
                            <a:effectLst/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noProof="0" smtClean="0">
                            <a:effectLst/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noProof="0" smtClean="0">
                        <a:effectLst/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noProof="0" smtClean="0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effectLst/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noProof="0" smtClean="0">
                            <a:effectLst/>
                            <a:latin typeface="Cambria Math"/>
                          </a:rPr>
                          <m:t>𝐸</m:t>
                        </m:r>
                      </m:sub>
                    </m:sSub>
                    <m:r>
                      <a:rPr lang="en-US" b="0" i="1" noProof="0" smtClean="0">
                        <a:effectLst/>
                        <a:latin typeface="Cambria Math"/>
                      </a:rPr>
                      <m:t>∗</m:t>
                    </m:r>
                    <m:sSubSup>
                      <m:sSubSupPr>
                        <m:ctrlPr>
                          <a:rPr lang="en-US" b="0" i="1" noProof="0" smtClean="0">
                            <a:effectLst/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i="1" noProof="0" smtClean="0"/>
                          <m:t>ρ</m:t>
                        </m:r>
                      </m:e>
                      <m:sub>
                        <m:r>
                          <a:rPr lang="en-US" b="0" i="1" noProof="0" smtClean="0">
                            <a:effectLst/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noProof="0" smtClean="0">
                            <a:effectLst/>
                            <a:latin typeface="Cambria Math"/>
                          </a:rPr>
                          <m:t>𝑝</m:t>
                        </m:r>
                      </m:sup>
                    </m:sSubSup>
                  </m:oMath>
                </a14:m>
                <a:endParaRPr lang="en-US" noProof="0" dirty="0" smtClean="0"/>
              </a:p>
              <a:p>
                <a:endParaRPr lang="en-US" noProof="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84784"/>
                <a:ext cx="8534790" cy="1368151"/>
              </a:xfrm>
              <a:blipFill rotWithShape="1">
                <a:blip r:embed="rId2"/>
                <a:stretch>
                  <a:fillRect l="-857" t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660" y="3068960"/>
            <a:ext cx="3187364" cy="2867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6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683568" y="6245334"/>
            <a:ext cx="76806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tx2"/>
                </a:solidFill>
              </a:rPr>
              <a:t>Zuo</a:t>
            </a:r>
            <a:r>
              <a:rPr lang="en-US" sz="1000" dirty="0">
                <a:solidFill>
                  <a:schemeClr val="tx2"/>
                </a:solidFill>
              </a:rPr>
              <a:t>, W., &amp; Saitou, K. (2016). Multi-material topology optimization using ordered SIMP interpolation. </a:t>
            </a:r>
            <a:r>
              <a:rPr lang="en-US" sz="1000" i="1" dirty="0">
                <a:solidFill>
                  <a:schemeClr val="tx2"/>
                </a:solidFill>
              </a:rPr>
              <a:t>Structural and Multidisciplinary Optimization,</a:t>
            </a:r>
            <a:r>
              <a:rPr lang="en-US" sz="1000" dirty="0">
                <a:solidFill>
                  <a:schemeClr val="tx2"/>
                </a:solidFill>
              </a:rPr>
              <a:t> </a:t>
            </a:r>
            <a:r>
              <a:rPr lang="en-US" sz="1000" i="1" dirty="0">
                <a:solidFill>
                  <a:schemeClr val="tx2"/>
                </a:solidFill>
              </a:rPr>
              <a:t>55</a:t>
            </a:r>
            <a:r>
              <a:rPr lang="en-US" sz="1000" dirty="0">
                <a:solidFill>
                  <a:schemeClr val="tx2"/>
                </a:solidFill>
              </a:rPr>
              <a:t>(2), 477-491. doi:10.1007/s00158-016-1513-3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515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I/Introduction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051720" y="107340"/>
            <a:ext cx="1550014" cy="36933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II/Background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519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III/Model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6521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IV/</a:t>
            </a:r>
            <a:r>
              <a:rPr lang="fr-FR" dirty="0" err="1" smtClean="0">
                <a:solidFill>
                  <a:schemeClr val="bg1"/>
                </a:solidFill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4523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V/</a:t>
            </a:r>
            <a:r>
              <a:rPr lang="fr-FR" dirty="0" err="1" smtClean="0">
                <a:solidFill>
                  <a:schemeClr val="bg1"/>
                </a:solidFill>
              </a:rPr>
              <a:t>Conlusion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43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"/>
    </mc:Choice>
    <mc:Fallback xmlns="">
      <p:transition spd="slow" advTm="15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Technical context: </a:t>
            </a:r>
            <a:r>
              <a:rPr lang="en-US" noProof="0" dirty="0" err="1" smtClean="0"/>
              <a:t>OpenAeroStruct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4066" y="1196752"/>
            <a:ext cx="8229600" cy="1656184"/>
          </a:xfrm>
        </p:spPr>
        <p:txBody>
          <a:bodyPr>
            <a:normAutofit fontScale="70000" lnSpcReduction="20000"/>
          </a:bodyPr>
          <a:lstStyle/>
          <a:p>
            <a:r>
              <a:rPr lang="en-US" noProof="0" dirty="0" smtClean="0"/>
              <a:t>Low fidelity tool for </a:t>
            </a:r>
            <a:r>
              <a:rPr lang="en-US" noProof="0" dirty="0" err="1" smtClean="0"/>
              <a:t>aerostructural</a:t>
            </a:r>
            <a:r>
              <a:rPr lang="en-US" noProof="0" dirty="0" smtClean="0"/>
              <a:t> MDO, based on </a:t>
            </a:r>
            <a:r>
              <a:rPr lang="en-US" noProof="0" dirty="0" err="1" smtClean="0"/>
              <a:t>OpenMDAO</a:t>
            </a:r>
            <a:r>
              <a:rPr lang="en-US" noProof="0" dirty="0" smtClean="0"/>
              <a:t> framework (NASA). Optimizer used </a:t>
            </a:r>
            <a:r>
              <a:rPr lang="en-US" dirty="0"/>
              <a:t>: </a:t>
            </a:r>
            <a:r>
              <a:rPr lang="en-US" dirty="0" smtClean="0"/>
              <a:t>SLSQP</a:t>
            </a:r>
            <a:endParaRPr lang="en-US" noProof="0" dirty="0" smtClean="0"/>
          </a:p>
          <a:p>
            <a:r>
              <a:rPr lang="en-US" noProof="0" dirty="0" smtClean="0"/>
              <a:t>Derivatives by </a:t>
            </a:r>
            <a:r>
              <a:rPr lang="en-US" noProof="0" dirty="0" err="1" smtClean="0"/>
              <a:t>adjoint</a:t>
            </a:r>
            <a:r>
              <a:rPr lang="en-US" noProof="0" dirty="0" smtClean="0"/>
              <a:t> method with analytic gradients</a:t>
            </a:r>
          </a:p>
          <a:p>
            <a:r>
              <a:rPr lang="en-US" noProof="0" dirty="0" smtClean="0"/>
              <a:t>Aerodynamics : vortex lattice method (VLM)</a:t>
            </a:r>
          </a:p>
          <a:p>
            <a:r>
              <a:rPr lang="en-US" noProof="0" dirty="0" smtClean="0"/>
              <a:t>Structure: 1D finite element analysis with </a:t>
            </a:r>
            <a:r>
              <a:rPr lang="en-US" noProof="0" dirty="0" err="1" smtClean="0"/>
              <a:t>wingbox</a:t>
            </a:r>
            <a:r>
              <a:rPr lang="en-US" noProof="0" dirty="0" smtClean="0"/>
              <a:t> elements.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24" y="4354651"/>
            <a:ext cx="2493496" cy="1858167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7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507675" y="6483634"/>
            <a:ext cx="7784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chemeClr val="tx2"/>
                </a:solidFill>
              </a:rPr>
              <a:t>Jasa</a:t>
            </a:r>
            <a:r>
              <a:rPr lang="en-US" sz="1000" dirty="0">
                <a:solidFill>
                  <a:schemeClr val="tx2"/>
                </a:solidFill>
              </a:rPr>
              <a:t>, J. P., Hwang, J. T., &amp; Martins, J. R. R. A. (2018). Open-source coupled </a:t>
            </a:r>
            <a:r>
              <a:rPr lang="en-US" sz="1000" dirty="0" err="1">
                <a:solidFill>
                  <a:schemeClr val="tx2"/>
                </a:solidFill>
              </a:rPr>
              <a:t>aerostructural</a:t>
            </a:r>
            <a:r>
              <a:rPr lang="en-US" sz="1000" dirty="0">
                <a:solidFill>
                  <a:schemeClr val="tx2"/>
                </a:solidFill>
              </a:rPr>
              <a:t> optimization using Python. </a:t>
            </a:r>
            <a:r>
              <a:rPr lang="en-US" sz="1000" i="1" dirty="0">
                <a:solidFill>
                  <a:schemeClr val="tx2"/>
                </a:solidFill>
              </a:rPr>
              <a:t>Structural and Multidisciplinary Optimization</a:t>
            </a:r>
            <a:r>
              <a:rPr lang="en-US" sz="1000" dirty="0">
                <a:solidFill>
                  <a:schemeClr val="tx2"/>
                </a:solidFill>
              </a:rPr>
              <a:t>, </a:t>
            </a:r>
            <a:r>
              <a:rPr lang="en-US" sz="1000" i="1" dirty="0">
                <a:solidFill>
                  <a:schemeClr val="tx2"/>
                </a:solidFill>
              </a:rPr>
              <a:t>57</a:t>
            </a:r>
            <a:r>
              <a:rPr lang="en-US" sz="1000" dirty="0">
                <a:solidFill>
                  <a:schemeClr val="tx2"/>
                </a:solidFill>
              </a:rPr>
              <a:t>(4), 1815–1827. </a:t>
            </a:r>
            <a:r>
              <a:rPr lang="en-US" sz="1000" dirty="0" err="1">
                <a:solidFill>
                  <a:schemeClr val="tx2"/>
                </a:solidFill>
              </a:rPr>
              <a:t>doi</a:t>
            </a:r>
            <a:r>
              <a:rPr lang="en-US" sz="1000" dirty="0">
                <a:solidFill>
                  <a:schemeClr val="tx2"/>
                </a:solidFill>
              </a:rPr>
              <a:t>: 10.1007/s00158-018-1912-8 </a:t>
            </a:r>
            <a:endParaRPr lang="fr-FR" sz="1000" dirty="0">
              <a:solidFill>
                <a:schemeClr val="tx2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07676" y="6165304"/>
            <a:ext cx="7784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tx2"/>
                </a:solidFill>
              </a:rPr>
              <a:t>Gray, J., Moore, K., &amp; </a:t>
            </a:r>
            <a:r>
              <a:rPr lang="fr-FR" sz="1000" dirty="0" err="1" smtClean="0">
                <a:solidFill>
                  <a:schemeClr val="tx2"/>
                </a:solidFill>
              </a:rPr>
              <a:t>Naylor</a:t>
            </a:r>
            <a:r>
              <a:rPr lang="fr-FR" sz="1000" dirty="0" smtClean="0">
                <a:solidFill>
                  <a:schemeClr val="tx2"/>
                </a:solidFill>
              </a:rPr>
              <a:t>, B. (2010). </a:t>
            </a:r>
            <a:r>
              <a:rPr lang="fr-FR" sz="1000" dirty="0" err="1" smtClean="0">
                <a:solidFill>
                  <a:schemeClr val="tx2"/>
                </a:solidFill>
              </a:rPr>
              <a:t>OpenMDAO</a:t>
            </a:r>
            <a:r>
              <a:rPr lang="fr-FR" sz="1000" dirty="0" smtClean="0">
                <a:solidFill>
                  <a:schemeClr val="tx2"/>
                </a:solidFill>
              </a:rPr>
              <a:t>: An Open Source Framework for </a:t>
            </a:r>
            <a:r>
              <a:rPr lang="fr-FR" sz="1000" dirty="0" err="1" smtClean="0">
                <a:solidFill>
                  <a:schemeClr val="tx2"/>
                </a:solidFill>
              </a:rPr>
              <a:t>Multidisciplinary</a:t>
            </a:r>
            <a:r>
              <a:rPr lang="fr-FR" sz="1000" dirty="0" smtClean="0">
                <a:solidFill>
                  <a:schemeClr val="tx2"/>
                </a:solidFill>
              </a:rPr>
              <a:t> </a:t>
            </a:r>
            <a:r>
              <a:rPr lang="fr-FR" sz="1000" dirty="0" err="1" smtClean="0">
                <a:solidFill>
                  <a:schemeClr val="tx2"/>
                </a:solidFill>
              </a:rPr>
              <a:t>Analysis</a:t>
            </a:r>
            <a:r>
              <a:rPr lang="fr-FR" sz="1000" dirty="0" smtClean="0">
                <a:solidFill>
                  <a:schemeClr val="tx2"/>
                </a:solidFill>
              </a:rPr>
              <a:t> and </a:t>
            </a:r>
            <a:r>
              <a:rPr lang="fr-FR" sz="1000" dirty="0" err="1" smtClean="0">
                <a:solidFill>
                  <a:schemeClr val="tx2"/>
                </a:solidFill>
              </a:rPr>
              <a:t>Optimization</a:t>
            </a:r>
            <a:r>
              <a:rPr lang="fr-FR" sz="1000" dirty="0" smtClean="0">
                <a:solidFill>
                  <a:schemeClr val="tx2"/>
                </a:solidFill>
              </a:rPr>
              <a:t>. </a:t>
            </a:r>
            <a:r>
              <a:rPr lang="fr-FR" sz="1000" i="1" dirty="0" smtClean="0">
                <a:solidFill>
                  <a:schemeClr val="tx2"/>
                </a:solidFill>
              </a:rPr>
              <a:t>13th AIAA/ISSMO </a:t>
            </a:r>
            <a:r>
              <a:rPr lang="fr-FR" sz="1000" i="1" dirty="0" err="1" smtClean="0">
                <a:solidFill>
                  <a:schemeClr val="tx2"/>
                </a:solidFill>
              </a:rPr>
              <a:t>Multidisciplinary</a:t>
            </a:r>
            <a:r>
              <a:rPr lang="fr-FR" sz="1000" i="1" dirty="0" smtClean="0">
                <a:solidFill>
                  <a:schemeClr val="tx2"/>
                </a:solidFill>
              </a:rPr>
              <a:t> </a:t>
            </a:r>
            <a:r>
              <a:rPr lang="fr-FR" sz="1000" i="1" dirty="0" err="1" smtClean="0">
                <a:solidFill>
                  <a:schemeClr val="tx2"/>
                </a:solidFill>
              </a:rPr>
              <a:t>Analysis</a:t>
            </a:r>
            <a:r>
              <a:rPr lang="fr-FR" sz="1000" i="1" dirty="0" smtClean="0">
                <a:solidFill>
                  <a:schemeClr val="tx2"/>
                </a:solidFill>
              </a:rPr>
              <a:t> </a:t>
            </a:r>
            <a:r>
              <a:rPr lang="fr-FR" sz="1000" i="1" dirty="0" err="1" smtClean="0">
                <a:solidFill>
                  <a:schemeClr val="tx2"/>
                </a:solidFill>
              </a:rPr>
              <a:t>Optimization</a:t>
            </a:r>
            <a:r>
              <a:rPr lang="fr-FR" sz="1000" i="1" dirty="0" smtClean="0">
                <a:solidFill>
                  <a:schemeClr val="tx2"/>
                </a:solidFill>
              </a:rPr>
              <a:t> </a:t>
            </a:r>
            <a:r>
              <a:rPr lang="fr-FR" sz="1000" i="1" dirty="0" err="1" smtClean="0">
                <a:solidFill>
                  <a:schemeClr val="tx2"/>
                </a:solidFill>
              </a:rPr>
              <a:t>Conference</a:t>
            </a:r>
            <a:r>
              <a:rPr lang="fr-FR" sz="1000" dirty="0" smtClean="0">
                <a:solidFill>
                  <a:schemeClr val="tx2"/>
                </a:solidFill>
              </a:rPr>
              <a:t>. doi:10.2514/6.2010-9101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6" y="2780928"/>
            <a:ext cx="3528392" cy="2008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2515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I/Introduction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0517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II/Background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51920" y="107340"/>
            <a:ext cx="1550014" cy="36933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III/Model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6521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IV/</a:t>
            </a:r>
            <a:r>
              <a:rPr lang="fr-FR" dirty="0" err="1" smtClean="0">
                <a:solidFill>
                  <a:schemeClr val="bg1"/>
                </a:solidFill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74523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V/</a:t>
            </a:r>
            <a:r>
              <a:rPr lang="fr-FR" dirty="0" err="1" smtClean="0">
                <a:solidFill>
                  <a:schemeClr val="bg1"/>
                </a:solidFill>
              </a:rPr>
              <a:t>Conlusion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037143"/>
            <a:ext cx="4582884" cy="2209465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4193958" y="5445224"/>
            <a:ext cx="4466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chemeClr val="tx2"/>
                </a:solidFill>
              </a:rPr>
              <a:t>Chauhan</a:t>
            </a:r>
            <a:r>
              <a:rPr lang="en-US" sz="1000" dirty="0" smtClean="0">
                <a:solidFill>
                  <a:schemeClr val="tx2"/>
                </a:solidFill>
              </a:rPr>
              <a:t>, S. &amp; R. R. A. Martins, J. (2018). Low-Fidelity </a:t>
            </a:r>
            <a:r>
              <a:rPr lang="en-US" sz="1000" dirty="0" err="1" smtClean="0">
                <a:solidFill>
                  <a:schemeClr val="tx2"/>
                </a:solidFill>
              </a:rPr>
              <a:t>Aerostructural</a:t>
            </a:r>
            <a:r>
              <a:rPr lang="en-US" sz="1000" dirty="0" smtClean="0">
                <a:solidFill>
                  <a:schemeClr val="tx2"/>
                </a:solidFill>
              </a:rPr>
              <a:t> Optimization of Aircraft Wings with a Simplified </a:t>
            </a:r>
            <a:r>
              <a:rPr lang="en-US" sz="1000" dirty="0" err="1" smtClean="0">
                <a:solidFill>
                  <a:schemeClr val="tx2"/>
                </a:solidFill>
              </a:rPr>
              <a:t>Wingbox</a:t>
            </a:r>
            <a:r>
              <a:rPr lang="en-US" sz="1000" dirty="0" smtClean="0">
                <a:solidFill>
                  <a:schemeClr val="tx2"/>
                </a:solidFill>
              </a:rPr>
              <a:t> Model Using </a:t>
            </a:r>
            <a:r>
              <a:rPr lang="en-US" sz="1000" dirty="0" err="1" smtClean="0">
                <a:solidFill>
                  <a:schemeClr val="tx2"/>
                </a:solidFill>
              </a:rPr>
              <a:t>OpenAeroStruct</a:t>
            </a:r>
            <a:r>
              <a:rPr lang="en-US" sz="1000" dirty="0" smtClean="0">
                <a:solidFill>
                  <a:schemeClr val="tx2"/>
                </a:solidFill>
              </a:rPr>
              <a:t>. 418-431. 10.1007/978-3-319-97773-7_38. </a:t>
            </a:r>
            <a:endParaRPr lang="fr-FR" sz="1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46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1"/>
    </mc:Choice>
    <mc:Fallback xmlns="">
      <p:transition spd="slow" advTm="43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err="1" smtClean="0"/>
              <a:t>OpenAeroStruct</a:t>
            </a:r>
            <a:r>
              <a:rPr lang="en-US" noProof="0" dirty="0" smtClean="0"/>
              <a:t> new formulation</a:t>
            </a:r>
            <a:endParaRPr lang="en-US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515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prstClr val="white"/>
                </a:solidFill>
              </a:rPr>
              <a:t>I/Introduction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0517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prstClr val="white"/>
                </a:solidFill>
              </a:rPr>
              <a:t>II/Background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51920" y="107340"/>
            <a:ext cx="1550014" cy="36933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prstClr val="white"/>
                </a:solidFill>
              </a:rPr>
              <a:t>III/Model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6521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prstClr val="white"/>
                </a:solidFill>
              </a:rPr>
              <a:t>IV/</a:t>
            </a:r>
            <a:r>
              <a:rPr lang="fr-FR" dirty="0" err="1" smtClean="0">
                <a:solidFill>
                  <a:prstClr val="white"/>
                </a:solidFill>
              </a:rPr>
              <a:t>Results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4523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prstClr val="white"/>
                </a:solidFill>
              </a:rPr>
              <a:t>V/</a:t>
            </a:r>
            <a:r>
              <a:rPr lang="fr-FR" dirty="0" err="1" smtClean="0">
                <a:solidFill>
                  <a:prstClr val="white"/>
                </a:solidFill>
              </a:rPr>
              <a:t>Conlusion</a:t>
            </a:r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361959"/>
              </p:ext>
            </p:extLst>
          </p:nvPr>
        </p:nvGraphicFramePr>
        <p:xfrm>
          <a:off x="611559" y="1397000"/>
          <a:ext cx="7776864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2592288"/>
                <a:gridCol w="259228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Initial formulation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New formulation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</a:rPr>
                        <a:t>Objective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B050"/>
                          </a:solidFill>
                        </a:rPr>
                        <a:t>Fuel burn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</a:rPr>
                        <a:t>CO2 impact of the drone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noProof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Constraints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Mechanical failure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Range by </a:t>
                      </a:r>
                      <a:r>
                        <a:rPr lang="en-US" sz="18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Breguet</a:t>
                      </a:r>
                      <a:r>
                        <a:rPr lang="en-US" sz="1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equation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noProof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Flight (L=W)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noProof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Enough power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noProof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Simple buckling constraint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Mechanical failure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noProof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Flight (L=W)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Design variables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Thicknesses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Twist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Thickness to chord 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Thicknesses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Twist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Thickness to chord ratio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Density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13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"/>
    </mc:Choice>
    <mc:Fallback xmlns="">
      <p:transition spd="slow" advTm="20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7131" y="1196752"/>
            <a:ext cx="8229600" cy="2850727"/>
          </a:xfrm>
        </p:spPr>
        <p:txBody>
          <a:bodyPr>
            <a:normAutofit/>
          </a:bodyPr>
          <a:lstStyle/>
          <a:p>
            <a:r>
              <a:rPr lang="en-US" sz="2200" noProof="0" dirty="0" smtClean="0"/>
              <a:t>Change commercial aircraft into HALE drone with same characteristics as FBHALE for comparison.</a:t>
            </a:r>
          </a:p>
          <a:p>
            <a:r>
              <a:rPr lang="en-US" sz="2200" noProof="0" dirty="0" smtClean="0"/>
              <a:t>Power balance depending on mass, payload and avionics</a:t>
            </a:r>
            <a:br>
              <a:rPr lang="en-US" sz="2200" noProof="0" dirty="0" smtClean="0"/>
            </a:br>
            <a:r>
              <a:rPr lang="en-US" sz="2200" noProof="0" dirty="0" smtClean="0"/>
              <a:t>-&gt; </a:t>
            </a:r>
            <a:r>
              <a:rPr lang="en-US" sz="2200" noProof="0" dirty="0" smtClean="0">
                <a:solidFill>
                  <a:schemeClr val="accent6">
                    <a:lumMod val="75000"/>
                  </a:schemeClr>
                </a:solidFill>
              </a:rPr>
              <a:t>constraint on wing surface</a:t>
            </a:r>
          </a:p>
          <a:p>
            <a:r>
              <a:rPr lang="en-US" sz="2200" noProof="0" dirty="0" smtClean="0"/>
              <a:t>Added mass of solar panels, batteries (worst case : 13h night), avionics, propulsion</a:t>
            </a:r>
          </a:p>
          <a:p>
            <a:r>
              <a:rPr lang="en-US" sz="2200" noProof="0" dirty="0" smtClean="0"/>
              <a:t>CO2 impact of solar panels and batteries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244272"/>
            <a:ext cx="2133600" cy="365125"/>
          </a:xfrm>
        </p:spPr>
        <p:txBody>
          <a:bodyPr/>
          <a:lstStyle/>
          <a:p>
            <a:fld id="{6E948166-7613-4D5A-89E4-DA9C4DB32F04}" type="slidenum">
              <a:rPr lang="fr-FR" smtClean="0"/>
              <a:t>9</a:t>
            </a:fld>
            <a:endParaRPr lang="fr-FR"/>
          </a:p>
        </p:txBody>
      </p:sp>
      <p:pic>
        <p:nvPicPr>
          <p:cNvPr id="1026" name="Picture 2" descr="https://www.airlinerspotter.com/images/pd/airbus-a340-600-virgin-atlanti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933056"/>
            <a:ext cx="2102991" cy="161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èche droite 10"/>
          <p:cNvSpPr/>
          <p:nvPr/>
        </p:nvSpPr>
        <p:spPr>
          <a:xfrm>
            <a:off x="4046699" y="4771373"/>
            <a:ext cx="360040" cy="201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094" y="3933056"/>
            <a:ext cx="4110050" cy="1676634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539552" y="5661248"/>
            <a:ext cx="7848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Colas, D., Roberts, N. H., &amp; </a:t>
            </a:r>
            <a:r>
              <a:rPr lang="fr-FR" sz="1000" dirty="0" err="1" smtClean="0"/>
              <a:t>Suryakumar</a:t>
            </a:r>
            <a:r>
              <a:rPr lang="fr-FR" sz="1000" dirty="0" smtClean="0"/>
              <a:t>, V. S. (2018). HALE </a:t>
            </a:r>
            <a:r>
              <a:rPr lang="fr-FR" sz="1000" dirty="0" err="1" smtClean="0"/>
              <a:t>Multidisciplinary</a:t>
            </a:r>
            <a:r>
              <a:rPr lang="fr-FR" sz="1000" dirty="0" smtClean="0"/>
              <a:t> Design </a:t>
            </a:r>
            <a:r>
              <a:rPr lang="fr-FR" sz="1000" dirty="0" err="1" smtClean="0"/>
              <a:t>Optimization</a:t>
            </a:r>
            <a:r>
              <a:rPr lang="fr-FR" sz="1000" dirty="0" smtClean="0"/>
              <a:t> Part I: </a:t>
            </a:r>
            <a:r>
              <a:rPr lang="fr-FR" sz="1000" dirty="0" err="1" smtClean="0"/>
              <a:t>Solar-Powered</a:t>
            </a:r>
            <a:r>
              <a:rPr lang="fr-FR" sz="1000" dirty="0" smtClean="0"/>
              <a:t> Single and Multiple-Boom </a:t>
            </a:r>
            <a:r>
              <a:rPr lang="fr-FR" sz="1000" dirty="0" err="1" smtClean="0"/>
              <a:t>Aircraft</a:t>
            </a:r>
            <a:r>
              <a:rPr lang="fr-FR" sz="1000" dirty="0" smtClean="0"/>
              <a:t>. </a:t>
            </a:r>
            <a:r>
              <a:rPr lang="fr-FR" sz="1000" i="1" dirty="0" smtClean="0"/>
              <a:t>2018 Aviation </a:t>
            </a:r>
            <a:r>
              <a:rPr lang="fr-FR" sz="1000" i="1" dirty="0" err="1" smtClean="0"/>
              <a:t>Technology</a:t>
            </a:r>
            <a:r>
              <a:rPr lang="fr-FR" sz="1000" i="1" dirty="0" smtClean="0"/>
              <a:t>, </a:t>
            </a:r>
            <a:r>
              <a:rPr lang="fr-FR" sz="1000" i="1" dirty="0" err="1" smtClean="0"/>
              <a:t>Integration</a:t>
            </a:r>
            <a:r>
              <a:rPr lang="fr-FR" sz="1000" i="1" dirty="0" smtClean="0"/>
              <a:t>, and Operations </a:t>
            </a:r>
            <a:r>
              <a:rPr lang="fr-FR" sz="1000" i="1" dirty="0" err="1" smtClean="0"/>
              <a:t>Conference</a:t>
            </a:r>
            <a:r>
              <a:rPr lang="fr-FR" sz="1000" dirty="0" smtClean="0"/>
              <a:t>. doi:10.2514/6.2018-3028</a:t>
            </a:r>
          </a:p>
        </p:txBody>
      </p:sp>
      <p:sp>
        <p:nvSpPr>
          <p:cNvPr id="4" name="Rectangle 3"/>
          <p:cNvSpPr/>
          <p:nvPr/>
        </p:nvSpPr>
        <p:spPr>
          <a:xfrm>
            <a:off x="539552" y="6021288"/>
            <a:ext cx="77108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Wetzel, T., &amp; </a:t>
            </a:r>
            <a:r>
              <a:rPr lang="en-US" sz="1000" dirty="0" err="1"/>
              <a:t>Borchers</a:t>
            </a:r>
            <a:r>
              <a:rPr lang="en-US" sz="1000" dirty="0"/>
              <a:t>, S. (2014). Update of energy payback time and greenhouse gas emission data for crystalline silicon photovoltaic modules. </a:t>
            </a:r>
            <a:r>
              <a:rPr lang="en-US" sz="1000" i="1" dirty="0"/>
              <a:t>Progress in </a:t>
            </a:r>
            <a:r>
              <a:rPr lang="en-US" sz="1000" i="1" dirty="0" err="1"/>
              <a:t>Photovoltaics</a:t>
            </a:r>
            <a:r>
              <a:rPr lang="en-US" sz="1000" i="1" dirty="0"/>
              <a:t>: Research and Applications</a:t>
            </a:r>
            <a:r>
              <a:rPr lang="en-US" sz="1000" dirty="0"/>
              <a:t>, </a:t>
            </a:r>
            <a:r>
              <a:rPr lang="en-US" sz="1000" i="1" dirty="0"/>
              <a:t>23</a:t>
            </a:r>
            <a:r>
              <a:rPr lang="en-US" sz="1000" dirty="0"/>
              <a:t>(10), 1429–1435. </a:t>
            </a:r>
            <a:r>
              <a:rPr lang="en-US" sz="1000" dirty="0" err="1"/>
              <a:t>doi</a:t>
            </a:r>
            <a:r>
              <a:rPr lang="en-US" sz="1000" dirty="0"/>
              <a:t>: 10.1002/pip.2548</a:t>
            </a:r>
          </a:p>
        </p:txBody>
      </p:sp>
      <p:sp>
        <p:nvSpPr>
          <p:cNvPr id="5" name="Rectangle 4"/>
          <p:cNvSpPr/>
          <p:nvPr/>
        </p:nvSpPr>
        <p:spPr>
          <a:xfrm>
            <a:off x="539552" y="6421398"/>
            <a:ext cx="76328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/>
              <a:t>Hao</a:t>
            </a:r>
            <a:r>
              <a:rPr lang="en-US" sz="1000" dirty="0"/>
              <a:t>, H., Mu, Z., Jiang, S., Liu, Z., &amp; Zhao, F. (2017). GHG Emissions from the Production of Lithium-Ion Batteries for Electric Vehicles in China. </a:t>
            </a:r>
            <a:r>
              <a:rPr lang="en-US" sz="1000" i="1" dirty="0"/>
              <a:t>Sustainability</a:t>
            </a:r>
            <a:r>
              <a:rPr lang="en-US" sz="1000" dirty="0"/>
              <a:t>, </a:t>
            </a:r>
            <a:r>
              <a:rPr lang="en-US" sz="1000" i="1" dirty="0"/>
              <a:t>9</a:t>
            </a:r>
            <a:r>
              <a:rPr lang="en-US" sz="1000" dirty="0"/>
              <a:t>(4), 504. </a:t>
            </a:r>
            <a:r>
              <a:rPr lang="en-US" sz="1000" dirty="0" err="1"/>
              <a:t>doi</a:t>
            </a:r>
            <a:r>
              <a:rPr lang="en-US" sz="1000" dirty="0"/>
              <a:t>: 10.3390/su9040504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515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I/Introduction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0517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II/Background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51920" y="107340"/>
            <a:ext cx="1550014" cy="36933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III/Model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56521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IV/</a:t>
            </a:r>
            <a:r>
              <a:rPr lang="fr-FR" dirty="0" err="1" smtClean="0">
                <a:solidFill>
                  <a:schemeClr val="bg1"/>
                </a:solidFill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7452320" y="107340"/>
            <a:ext cx="155001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V/</a:t>
            </a:r>
            <a:r>
              <a:rPr lang="fr-FR" dirty="0" err="1" smtClean="0">
                <a:solidFill>
                  <a:schemeClr val="bg1"/>
                </a:solidFill>
              </a:rPr>
              <a:t>Conlusion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itre 1"/>
          <p:cNvSpPr txBox="1">
            <a:spLocks/>
          </p:cNvSpPr>
          <p:nvPr/>
        </p:nvSpPr>
        <p:spPr>
          <a:xfrm>
            <a:off x="472294" y="30256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OpenAeroStruct</a:t>
            </a:r>
            <a:r>
              <a:rPr lang="en-US" dirty="0" smtClean="0"/>
              <a:t> new formulation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0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3"/>
    </mc:Choice>
    <mc:Fallback xmlns="">
      <p:transition spd="slow" advTm="613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7956</TotalTime>
  <Words>1813</Words>
  <Application>Microsoft Office PowerPoint</Application>
  <PresentationFormat>Affichage à l'écran (4:3)</PresentationFormat>
  <Paragraphs>509</Paragraphs>
  <Slides>24</Slides>
  <Notes>15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Thème Office</vt:lpstr>
      <vt:lpstr>Présentation PowerPoint</vt:lpstr>
      <vt:lpstr>Présentation PowerPoint</vt:lpstr>
      <vt:lpstr>Présentation PowerPoint</vt:lpstr>
      <vt:lpstr>Subject/aims</vt:lpstr>
      <vt:lpstr>State of the art: Ashby’s method</vt:lpstr>
      <vt:lpstr>State of the art : SIMP</vt:lpstr>
      <vt:lpstr>Technical context: OpenAeroStruct</vt:lpstr>
      <vt:lpstr>OpenAeroStruct new formulation</vt:lpstr>
      <vt:lpstr>Présentation PowerPoint</vt:lpstr>
      <vt:lpstr>Material design variable</vt:lpstr>
      <vt:lpstr>Material design variable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 : Next steps</vt:lpstr>
      <vt:lpstr>Présentation PowerPoint</vt:lpstr>
      <vt:lpstr>Technical context: OpenAeroStruct</vt:lpstr>
      <vt:lpstr>Technical context : OpenAeroStruct</vt:lpstr>
      <vt:lpstr>New formulation : Continuous material</vt:lpstr>
    </vt:vector>
  </TitlesOfParts>
  <Company>ISAE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e.duriez</dc:creator>
  <cp:lastModifiedBy>e.duriez</cp:lastModifiedBy>
  <cp:revision>149</cp:revision>
  <dcterms:created xsi:type="dcterms:W3CDTF">2019-06-03T14:33:32Z</dcterms:created>
  <dcterms:modified xsi:type="dcterms:W3CDTF">2020-02-24T14:51:38Z</dcterms:modified>
</cp:coreProperties>
</file>