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9" r:id="rId4"/>
    <p:sldId id="260" r:id="rId5"/>
    <p:sldId id="277" r:id="rId6"/>
    <p:sldId id="262" r:id="rId7"/>
    <p:sldId id="264" r:id="rId8"/>
    <p:sldId id="265" r:id="rId9"/>
    <p:sldId id="266" r:id="rId10"/>
    <p:sldId id="279" r:id="rId11"/>
    <p:sldId id="280" r:id="rId12"/>
    <p:sldId id="267" r:id="rId13"/>
    <p:sldId id="268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74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185" autoAdjust="0"/>
  </p:normalViewPr>
  <p:slideViewPr>
    <p:cSldViewPr>
      <p:cViewPr>
        <p:scale>
          <a:sx n="108" d="100"/>
          <a:sy n="108" d="100"/>
        </p:scale>
        <p:origin x="-170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180E0-1542-4191-A95A-D9D81DB8680F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2AC4-FDEB-40F7-BEE9-846CF771B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4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3911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3369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5875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442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153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153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153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B6BB-AB17-4812-9645-FAF3B62A3BD1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14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6871-5A21-4898-A5DB-2520437CA3F7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57EA-6D15-44AD-8E64-38FCD09D0111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02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1AA-D7B0-4364-B86D-5D801C65A458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5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5A8B-890D-4AE1-85BB-CBFF5873102E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7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9C43-AA6B-40D7-AF29-75AF495830D0}" type="datetime1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5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9E2E-CDB5-4A0A-BDBB-B9CE3AF9B20C}" type="datetime1">
              <a:rPr lang="fr-FR" smtClean="0"/>
              <a:t>22/11/2019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2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E4-5252-4C08-87D0-274DDF6A5AD7}" type="datetime1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8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B5FC-D9F5-40CD-8709-C4478661EE3F}" type="datetime1">
              <a:rPr lang="fr-FR" smtClean="0"/>
              <a:t>22/11/2019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6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9968-8A79-422B-B851-C318E8050B0A}" type="datetime1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437D-0E01-492D-AA34-46B80CCE3A1B}" type="datetime1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2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EFB7-AD05-47FE-9447-0F880534E814}" type="datetime1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8166-7613-4D5A-89E4-DA9C4DB32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25954" y="773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Multidisciplinary Optimization of a HALE drone regarding environmental impact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04" y="2276872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51520" y="6309320"/>
            <a:ext cx="19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Edouard Duriez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New formulation : </a:t>
            </a:r>
            <a:r>
              <a:rPr lang="en-US" noProof="0" dirty="0" err="1" smtClean="0"/>
              <a:t>OpenAeroStruct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2850727"/>
          </a:xfrm>
        </p:spPr>
        <p:txBody>
          <a:bodyPr>
            <a:normAutofit fontScale="62500" lnSpcReduction="20000"/>
          </a:bodyPr>
          <a:lstStyle/>
          <a:p>
            <a:r>
              <a:rPr lang="en-US" sz="2800" noProof="0" dirty="0" smtClean="0"/>
              <a:t>Change commercial aircraft into HALE drone with same </a:t>
            </a:r>
            <a:r>
              <a:rPr lang="en-US" sz="2800" noProof="0" dirty="0" err="1" smtClean="0"/>
              <a:t>caracteristics</a:t>
            </a:r>
            <a:r>
              <a:rPr lang="en-US" sz="2800" noProof="0" dirty="0" smtClean="0"/>
              <a:t> to FBHALE for comparison.</a:t>
            </a:r>
          </a:p>
          <a:p>
            <a:r>
              <a:rPr lang="en-US" sz="2800" noProof="0" dirty="0" smtClean="0"/>
              <a:t>Power balance depending on mass, payload and avionics</a:t>
            </a:r>
            <a:br>
              <a:rPr lang="en-US" sz="2800" noProof="0" dirty="0" smtClean="0"/>
            </a:br>
            <a:r>
              <a:rPr lang="en-US" sz="2800" noProof="0" dirty="0" smtClean="0"/>
              <a:t>-&gt; </a:t>
            </a:r>
            <a:r>
              <a:rPr lang="en-US" sz="2800" noProof="0" dirty="0" smtClean="0">
                <a:solidFill>
                  <a:schemeClr val="accent6">
                    <a:lumMod val="75000"/>
                  </a:schemeClr>
                </a:solidFill>
              </a:rPr>
              <a:t>constraint on wing surface</a:t>
            </a:r>
          </a:p>
          <a:p>
            <a:r>
              <a:rPr lang="en-US" sz="2800" noProof="0" dirty="0" smtClean="0"/>
              <a:t>Added mass of solar panels, batteries (worst case : 13h night), avionics, propulsion</a:t>
            </a:r>
          </a:p>
          <a:p>
            <a:r>
              <a:rPr lang="en-US" sz="2800" noProof="0" dirty="0" smtClean="0">
                <a:solidFill>
                  <a:schemeClr val="accent6">
                    <a:lumMod val="75000"/>
                  </a:schemeClr>
                </a:solidFill>
              </a:rPr>
              <a:t>Range constraint deleted</a:t>
            </a:r>
          </a:p>
          <a:p>
            <a:r>
              <a:rPr lang="en-US" sz="2800" noProof="0" dirty="0" smtClean="0"/>
              <a:t>CO2 impact of solar panels and batteries</a:t>
            </a:r>
          </a:p>
          <a:p>
            <a:r>
              <a:rPr lang="en-US" sz="2800" noProof="0" dirty="0" smtClean="0">
                <a:solidFill>
                  <a:schemeClr val="accent6">
                    <a:lumMod val="75000"/>
                  </a:schemeClr>
                </a:solidFill>
              </a:rPr>
              <a:t>Simple buckling constraint</a:t>
            </a:r>
          </a:p>
          <a:p>
            <a:r>
              <a:rPr lang="en-US" sz="2800" dirty="0" smtClean="0"/>
              <a:t>Only one case: much lower speed, with gust</a:t>
            </a:r>
            <a:endParaRPr lang="en-US" sz="2800" noProof="0" dirty="0" smtClean="0"/>
          </a:p>
          <a:p>
            <a:endParaRPr lang="en-US" noProof="0" dirty="0" smtClean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244272"/>
            <a:ext cx="2133600" cy="365125"/>
          </a:xfrm>
        </p:spPr>
        <p:txBody>
          <a:bodyPr/>
          <a:lstStyle/>
          <a:p>
            <a:fld id="{6E948166-7613-4D5A-89E4-DA9C4DB32F04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https://www.airlinerspotter.com/images/pd/airbus-a340-600-virgin-atlant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2102991" cy="161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 droite 10"/>
          <p:cNvSpPr/>
          <p:nvPr/>
        </p:nvSpPr>
        <p:spPr>
          <a:xfrm>
            <a:off x="4046699" y="4771373"/>
            <a:ext cx="360040" cy="2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94" y="3933056"/>
            <a:ext cx="4110050" cy="167663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39552" y="5661248"/>
            <a:ext cx="784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Colas, D., Roberts, N. H., &amp; </a:t>
            </a:r>
            <a:r>
              <a:rPr lang="fr-FR" sz="1000" dirty="0" err="1" smtClean="0"/>
              <a:t>Suryakumar</a:t>
            </a:r>
            <a:r>
              <a:rPr lang="fr-FR" sz="1000" dirty="0" smtClean="0"/>
              <a:t>, V. S. (2018). HALE </a:t>
            </a:r>
            <a:r>
              <a:rPr lang="fr-FR" sz="1000" dirty="0" err="1" smtClean="0"/>
              <a:t>Multidisciplinary</a:t>
            </a:r>
            <a:r>
              <a:rPr lang="fr-FR" sz="1000" dirty="0" smtClean="0"/>
              <a:t> Design </a:t>
            </a:r>
            <a:r>
              <a:rPr lang="fr-FR" sz="1000" dirty="0" err="1" smtClean="0"/>
              <a:t>Optimization</a:t>
            </a:r>
            <a:r>
              <a:rPr lang="fr-FR" sz="1000" dirty="0" smtClean="0"/>
              <a:t> Part I: </a:t>
            </a:r>
            <a:r>
              <a:rPr lang="fr-FR" sz="1000" dirty="0" err="1" smtClean="0"/>
              <a:t>Solar-Powered</a:t>
            </a:r>
            <a:r>
              <a:rPr lang="fr-FR" sz="1000" dirty="0" smtClean="0"/>
              <a:t> Single and Multiple-Boom </a:t>
            </a:r>
            <a:r>
              <a:rPr lang="fr-FR" sz="1000" dirty="0" err="1" smtClean="0"/>
              <a:t>Aircraft</a:t>
            </a:r>
            <a:r>
              <a:rPr lang="fr-FR" sz="1000" dirty="0" smtClean="0"/>
              <a:t>. </a:t>
            </a:r>
            <a:r>
              <a:rPr lang="fr-FR" sz="1000" i="1" dirty="0" smtClean="0"/>
              <a:t>2018 Aviation </a:t>
            </a:r>
            <a:r>
              <a:rPr lang="fr-FR" sz="1000" i="1" dirty="0" err="1" smtClean="0"/>
              <a:t>Technology</a:t>
            </a:r>
            <a:r>
              <a:rPr lang="fr-FR" sz="1000" i="1" dirty="0" smtClean="0"/>
              <a:t>, </a:t>
            </a:r>
            <a:r>
              <a:rPr lang="fr-FR" sz="1000" i="1" dirty="0" err="1" smtClean="0"/>
              <a:t>Integration</a:t>
            </a:r>
            <a:r>
              <a:rPr lang="fr-FR" sz="1000" i="1" dirty="0" smtClean="0"/>
              <a:t>, and Operations </a:t>
            </a:r>
            <a:r>
              <a:rPr lang="fr-FR" sz="1000" i="1" dirty="0" err="1" smtClean="0"/>
              <a:t>Conference</a:t>
            </a:r>
            <a:r>
              <a:rPr lang="fr-FR" sz="1000" dirty="0" smtClean="0"/>
              <a:t>. doi:10.2514/6.2018-3028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6021288"/>
            <a:ext cx="7710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Wetzel, T., &amp; </a:t>
            </a:r>
            <a:r>
              <a:rPr lang="en-US" sz="1000" dirty="0" err="1"/>
              <a:t>Borchers</a:t>
            </a:r>
            <a:r>
              <a:rPr lang="en-US" sz="1000" dirty="0"/>
              <a:t>, S. (2014). Update of energy payback time and greenhouse gas emission data for crystalline silicon photovoltaic modules. </a:t>
            </a:r>
            <a:r>
              <a:rPr lang="en-US" sz="1000" i="1" dirty="0"/>
              <a:t>Progress in </a:t>
            </a:r>
            <a:r>
              <a:rPr lang="en-US" sz="1000" i="1" dirty="0" err="1"/>
              <a:t>Photovoltaics</a:t>
            </a:r>
            <a:r>
              <a:rPr lang="en-US" sz="1000" i="1" dirty="0"/>
              <a:t>: Research and Applications</a:t>
            </a:r>
            <a:r>
              <a:rPr lang="en-US" sz="1000" dirty="0"/>
              <a:t>, </a:t>
            </a:r>
            <a:r>
              <a:rPr lang="en-US" sz="1000" i="1" dirty="0"/>
              <a:t>23</a:t>
            </a:r>
            <a:r>
              <a:rPr lang="en-US" sz="1000" dirty="0"/>
              <a:t>(10), 1429–1435. </a:t>
            </a:r>
            <a:r>
              <a:rPr lang="en-US" sz="1000" dirty="0" err="1"/>
              <a:t>doi</a:t>
            </a:r>
            <a:r>
              <a:rPr lang="en-US" sz="1000" dirty="0"/>
              <a:t>: 10.1002/pip.2548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6421398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Hao</a:t>
            </a:r>
            <a:r>
              <a:rPr lang="en-US" sz="1000" dirty="0"/>
              <a:t>, H., Mu, Z., Jiang, S., Liu, Z., &amp; Zhao, F. (2017). GHG Emissions from the Production of Lithium-Ion Batteries for Electric Vehicles in China. </a:t>
            </a:r>
            <a:r>
              <a:rPr lang="en-US" sz="1000" i="1" dirty="0"/>
              <a:t>Sustainability</a:t>
            </a:r>
            <a:r>
              <a:rPr lang="en-US" sz="1000" dirty="0"/>
              <a:t>, </a:t>
            </a:r>
            <a:r>
              <a:rPr lang="en-US" sz="1000" i="1" dirty="0"/>
              <a:t>9</a:t>
            </a:r>
            <a:r>
              <a:rPr lang="en-US" sz="1000" dirty="0"/>
              <a:t>(4), 504. </a:t>
            </a:r>
            <a:r>
              <a:rPr lang="en-US" sz="1000" dirty="0" err="1"/>
              <a:t>doi</a:t>
            </a:r>
            <a:r>
              <a:rPr lang="en-US" sz="1000" dirty="0"/>
              <a:t>: 10.3390/su9040504</a:t>
            </a:r>
          </a:p>
        </p:txBody>
      </p:sp>
    </p:spTree>
    <p:extLst>
      <p:ext uri="{BB962C8B-B14F-4D97-AF65-F5344CB8AC3E}">
        <p14:creationId xmlns:p14="http://schemas.microsoft.com/office/powerpoint/2010/main" val="10290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11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37955"/>
              </p:ext>
            </p:extLst>
          </p:nvPr>
        </p:nvGraphicFramePr>
        <p:xfrm>
          <a:off x="107501" y="1052736"/>
          <a:ext cx="8928992" cy="510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11"/>
                <a:gridCol w="1368152"/>
                <a:gridCol w="792088"/>
                <a:gridCol w="942701"/>
                <a:gridCol w="790768"/>
                <a:gridCol w="790768"/>
                <a:gridCol w="500099"/>
                <a:gridCol w="792088"/>
                <a:gridCol w="1080117"/>
              </a:tblGrid>
              <a:tr h="628044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Variable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Bondaries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X0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smtClean="0"/>
                        <a:t>X1</a:t>
                      </a:r>
                    </a:p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smtClean="0"/>
                        <a:t>X2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smtClean="0"/>
                        <a:t>X3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…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 err="1" smtClean="0"/>
                        <a:t>Xn</a:t>
                      </a:r>
                      <a:endParaRPr lang="fr-FR" sz="2200" dirty="0" smtClean="0"/>
                    </a:p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unit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508064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Skin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0,0001-0,1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0,003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552324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Spar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0,0001-0,1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0,003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0,01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43158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span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1-1000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508064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chord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1-500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m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508064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taper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0,01-0,99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105340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over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chord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ratio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0,01-0,2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43158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Twist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-15 - 15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°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43158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Density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50-8200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8200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Kg/m3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251520" y="274638"/>
            <a:ext cx="843528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New formulation : design variables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New formulation : Continuous material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7639"/>
            <a:ext cx="8229600" cy="1435298"/>
          </a:xfrm>
        </p:spPr>
        <p:txBody>
          <a:bodyPr>
            <a:normAutofit fontScale="55000" lnSpcReduction="20000"/>
          </a:bodyPr>
          <a:lstStyle/>
          <a:p>
            <a:r>
              <a:rPr lang="en-US" sz="3500" noProof="0" dirty="0" err="1" smtClean="0"/>
              <a:t>OpenAeroStruct</a:t>
            </a:r>
            <a:r>
              <a:rPr lang="en-US" sz="3500" noProof="0" dirty="0" smtClean="0"/>
              <a:t> only accepts continuous design variables</a:t>
            </a:r>
          </a:p>
          <a:p>
            <a:pPr marL="0" indent="0">
              <a:buNone/>
            </a:pPr>
            <a:r>
              <a:rPr lang="en-US" sz="3500" noProof="0" dirty="0" smtClean="0"/>
              <a:t>	-&gt; Material variable needed to be made continuous</a:t>
            </a:r>
          </a:p>
          <a:p>
            <a:r>
              <a:rPr lang="en-US" sz="3500" noProof="0" dirty="0" smtClean="0"/>
              <a:t>All material characteristics are introduced as a function of density, and linearly </a:t>
            </a:r>
            <a:r>
              <a:rPr lang="en-US" sz="3500" noProof="0" dirty="0" err="1" smtClean="0"/>
              <a:t>interpoled</a:t>
            </a:r>
            <a:r>
              <a:rPr lang="en-US" sz="3500" noProof="0" dirty="0" smtClean="0"/>
              <a:t> between two real materials.</a:t>
            </a:r>
          </a:p>
          <a:p>
            <a:r>
              <a:rPr lang="en-US" sz="3500" dirty="0" smtClean="0"/>
              <a:t>Fake material added on each side</a:t>
            </a:r>
            <a:endParaRPr lang="en-US" sz="3500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</p:txBody>
      </p:sp>
      <p:sp>
        <p:nvSpPr>
          <p:cNvPr id="6" name="Flèche droite 5"/>
          <p:cNvSpPr/>
          <p:nvPr/>
        </p:nvSpPr>
        <p:spPr>
          <a:xfrm>
            <a:off x="4355976" y="4451964"/>
            <a:ext cx="360040" cy="2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" y="3284983"/>
            <a:ext cx="4017993" cy="273630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41" y="3284984"/>
            <a:ext cx="4038337" cy="2736304"/>
          </a:xfrm>
          <a:prstGeom prst="rect">
            <a:avLst/>
          </a:prstGeom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63958"/>
            <a:ext cx="8579296" cy="1309887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The optimum could be an </a:t>
            </a:r>
            <a:r>
              <a:rPr lang="en-US" noProof="0" dirty="0" err="1" smtClean="0"/>
              <a:t>unexisting</a:t>
            </a:r>
            <a:r>
              <a:rPr lang="en-US" noProof="0" dirty="0" smtClean="0"/>
              <a:t> material.</a:t>
            </a:r>
          </a:p>
          <a:p>
            <a:r>
              <a:rPr lang="en-US" noProof="0" dirty="0" smtClean="0"/>
              <a:t>A power term is added at the end of convergence in order to force it to a real material. (negative curvature for CO2, as smaller CO2 is advantageous)</a:t>
            </a:r>
            <a:endParaRPr lang="en-US" noProof="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New formulation : Force convergence to a real material</a:t>
            </a:r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07" y="2523505"/>
            <a:ext cx="5195244" cy="1440160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4273480" y="5330123"/>
            <a:ext cx="360040" cy="2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13</a:t>
            </a:fld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76255" y="3965638"/>
            <a:ext cx="4081931" cy="2631714"/>
            <a:chOff x="253033" y="3635286"/>
            <a:chExt cx="4038337" cy="2736304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33" y="3635286"/>
              <a:ext cx="4038337" cy="2736304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1867387" y="4851038"/>
              <a:ext cx="167173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2186960" y="4576718"/>
              <a:ext cx="167173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V="1">
              <a:off x="2354133" y="4191000"/>
              <a:ext cx="495747" cy="3857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H="1">
              <a:off x="1584493" y="5003438"/>
              <a:ext cx="282894" cy="2238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2031059" y="648866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P=1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884624" y="648866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P&gt;1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4824916" y="3981535"/>
            <a:ext cx="3977178" cy="2615817"/>
            <a:chOff x="7665499" y="3605003"/>
            <a:chExt cx="4145502" cy="2837506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499" y="3605003"/>
              <a:ext cx="4145502" cy="2837506"/>
            </a:xfrm>
            <a:prstGeom prst="rect">
              <a:avLst/>
            </a:prstGeom>
          </p:spPr>
        </p:pic>
        <p:sp>
          <p:nvSpPr>
            <p:cNvPr id="28" name="Ellipse 27"/>
            <p:cNvSpPr/>
            <p:nvPr/>
          </p:nvSpPr>
          <p:spPr>
            <a:xfrm>
              <a:off x="10432013" y="4109519"/>
              <a:ext cx="167173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921954" y="5222039"/>
              <a:ext cx="167173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8757762" y="5270108"/>
              <a:ext cx="141447" cy="56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0583946" y="3840480"/>
              <a:ext cx="205974" cy="2485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6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359530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14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757C7E-E421-E246-95AB-3AD92FBF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t="7398" r="63310" b="18002"/>
          <a:stretch/>
        </p:blipFill>
        <p:spPr>
          <a:xfrm flipH="1">
            <a:off x="457200" y="5007937"/>
            <a:ext cx="3394720" cy="155911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8401" y="978409"/>
            <a:ext cx="4474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/>
              <a:t>Fixed</a:t>
            </a:r>
            <a:r>
              <a:rPr lang="fr-FR" sz="2200" dirty="0"/>
              <a:t> mass </a:t>
            </a:r>
            <a:r>
              <a:rPr lang="fr-FR" sz="2200" dirty="0" err="1"/>
              <a:t>comparison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FBHALE: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35481"/>
              </p:ext>
            </p:extLst>
          </p:nvPr>
        </p:nvGraphicFramePr>
        <p:xfrm>
          <a:off x="323528" y="1417638"/>
          <a:ext cx="822959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69"/>
                <a:gridCol w="2414033"/>
                <a:gridCol w="1310597"/>
              </a:tblGrid>
              <a:tr h="471117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Variable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Modified</a:t>
                      </a:r>
                      <a:r>
                        <a:rPr lang="fr-FR" sz="2200" dirty="0" smtClean="0"/>
                        <a:t> </a:t>
                      </a:r>
                      <a:r>
                        <a:rPr lang="fr-FR" sz="2200" dirty="0" err="1" smtClean="0"/>
                        <a:t>OpenAeroStruct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FBHALE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Span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(m)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48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45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Chord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(m)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1,04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1,6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Taper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0,08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0,3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54575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Total mass (kg)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107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320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24101"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Battery+PV</a:t>
                      </a:r>
                      <a:r>
                        <a:rPr lang="fr-FR" sz="2200" dirty="0" smtClean="0"/>
                        <a:t> mass (kg + %total)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 54(50%)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170 (53%)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67980"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Payload+avionics</a:t>
                      </a:r>
                      <a:r>
                        <a:rPr lang="fr-FR" sz="2200" dirty="0" smtClean="0"/>
                        <a:t> mass (kg + %total)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20,5 (19%)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28 (9%)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36798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Wing Structure mass (kg + %total)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30</a:t>
                      </a:r>
                      <a:r>
                        <a:rPr lang="fr-FR" sz="2200" baseline="0" dirty="0" smtClean="0"/>
                        <a:t> (28%)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67 (21%)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66" y="5007937"/>
            <a:ext cx="3082538" cy="1257476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Validation : </a:t>
            </a:r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FBHALE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14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57200" y="6430495"/>
            <a:ext cx="7499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Simple </a:t>
            </a:r>
            <a:r>
              <a:rPr lang="fr-FR" sz="2200" dirty="0" err="1" smtClean="0"/>
              <a:t>buckling</a:t>
            </a:r>
            <a:r>
              <a:rPr lang="fr-FR" sz="2200" dirty="0" smtClean="0"/>
              <a:t> and </a:t>
            </a:r>
            <a:r>
              <a:rPr lang="fr-FR" sz="2200" dirty="0" err="1" smtClean="0"/>
              <a:t>snowball</a:t>
            </a:r>
            <a:r>
              <a:rPr lang="fr-FR" sz="2200" dirty="0" smtClean="0"/>
              <a:t> </a:t>
            </a:r>
            <a:r>
              <a:rPr lang="fr-FR" sz="2200" dirty="0" err="1" smtClean="0"/>
              <a:t>effect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202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15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43880" y="3530706"/>
            <a:ext cx="16110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Power 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sz="1350" dirty="0"/>
              <a:t>Influence on </a:t>
            </a:r>
            <a:r>
              <a:rPr lang="fr-FR" sz="1350" dirty="0" err="1"/>
              <a:t>wing</a:t>
            </a:r>
            <a:r>
              <a:rPr lang="fr-FR" sz="1350" dirty="0"/>
              <a:t> surface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723763" y="1060345"/>
            <a:ext cx="135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Buckling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sz="1350" dirty="0"/>
              <a:t>Influence on skin </a:t>
            </a:r>
            <a:r>
              <a:rPr lang="fr-FR" sz="1350" dirty="0" err="1"/>
              <a:t>thickness</a:t>
            </a:r>
            <a:endParaRPr lang="fr-FR" sz="1350" dirty="0"/>
          </a:p>
        </p:txBody>
      </p:sp>
      <p:sp>
        <p:nvSpPr>
          <p:cNvPr id="18" name="ZoneTexte 17"/>
          <p:cNvSpPr txBox="1"/>
          <p:nvPr/>
        </p:nvSpPr>
        <p:spPr>
          <a:xfrm>
            <a:off x="7743880" y="4788885"/>
            <a:ext cx="15345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Lift=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weight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350" dirty="0" err="1"/>
              <a:t>constraint</a:t>
            </a:r>
            <a:r>
              <a:rPr lang="fr-FR" sz="1350" dirty="0"/>
              <a:t>:</a:t>
            </a:r>
          </a:p>
          <a:p>
            <a:r>
              <a:rPr lang="fr-FR" sz="1350" dirty="0"/>
              <a:t>Global influence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36" y="1006557"/>
            <a:ext cx="2383581" cy="49404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29" y="2134721"/>
            <a:ext cx="1857719" cy="38122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12" y="918667"/>
            <a:ext cx="1897951" cy="124828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743880" y="2149925"/>
            <a:ext cx="147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Failure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350" dirty="0" err="1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fr-FR" sz="135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sz="1350" dirty="0" smtClean="0"/>
              <a:t>Inactive </a:t>
            </a:r>
            <a:r>
              <a:rPr lang="fr-FR" sz="1350" dirty="0" err="1" smtClean="0"/>
              <a:t>because</a:t>
            </a:r>
            <a:r>
              <a:rPr lang="fr-FR" sz="1350" dirty="0" smtClean="0"/>
              <a:t> </a:t>
            </a:r>
            <a:r>
              <a:rPr lang="fr-FR" sz="1350" dirty="0"/>
              <a:t>of </a:t>
            </a:r>
            <a:r>
              <a:rPr lang="fr-FR" sz="1350" dirty="0" err="1"/>
              <a:t>buckling</a:t>
            </a:r>
            <a:r>
              <a:rPr lang="fr-FR" sz="1350" dirty="0"/>
              <a:t> </a:t>
            </a:r>
            <a:r>
              <a:rPr lang="fr-FR" sz="1350" dirty="0" err="1"/>
              <a:t>constraint</a:t>
            </a:r>
            <a:endParaRPr lang="fr-FR" sz="135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2" y="1340988"/>
            <a:ext cx="2270091" cy="151143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4" y="4290893"/>
            <a:ext cx="2287608" cy="150747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4" y="2770517"/>
            <a:ext cx="2301110" cy="152037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1977" y="1638968"/>
            <a:ext cx="1223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B050"/>
                </a:solidFill>
              </a:rPr>
              <a:t>CO2 (*10-4 kg)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55443" y="2874382"/>
            <a:ext cx="122368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Wing structural mass (kg)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021977" y="4650386"/>
            <a:ext cx="12236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/>
              <a:t>density</a:t>
            </a:r>
            <a:r>
              <a:rPr lang="fr-FR" sz="1350" dirty="0"/>
              <a:t> </a:t>
            </a:r>
          </a:p>
          <a:p>
            <a:r>
              <a:rPr lang="fr-FR" sz="1350" dirty="0"/>
              <a:t>(*10-3 kg/m3)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845859" y="1756391"/>
            <a:ext cx="1223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Taper ratio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960158" y="3199282"/>
            <a:ext cx="1223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>
                <a:solidFill>
                  <a:srgbClr val="0070C0"/>
                </a:solidFill>
              </a:rPr>
              <a:t>Span</a:t>
            </a:r>
            <a:r>
              <a:rPr lang="fr-FR" sz="1350" dirty="0">
                <a:solidFill>
                  <a:srgbClr val="0070C0"/>
                </a:solidFill>
              </a:rPr>
              <a:t> (m)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906371" y="4858135"/>
            <a:ext cx="1223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err="1">
                <a:solidFill>
                  <a:srgbClr val="0070C0"/>
                </a:solidFill>
              </a:rPr>
              <a:t>Chord</a:t>
            </a:r>
            <a:r>
              <a:rPr lang="fr-FR" sz="1350" dirty="0">
                <a:solidFill>
                  <a:srgbClr val="0070C0"/>
                </a:solidFill>
              </a:rPr>
              <a:t>(m)</a:t>
            </a: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Results</a:t>
            </a:r>
            <a:r>
              <a:rPr lang="fr-FR" dirty="0" smtClean="0"/>
              <a:t> : convergence graphs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15</a:t>
            </a:fld>
            <a:endParaRPr lang="fr-FR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457200" y="6165304"/>
            <a:ext cx="8579296" cy="36004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Constraints normalized</a:t>
            </a:r>
          </a:p>
        </p:txBody>
      </p:sp>
    </p:spTree>
    <p:extLst>
      <p:ext uri="{BB962C8B-B14F-4D97-AF65-F5344CB8AC3E}">
        <p14:creationId xmlns:p14="http://schemas.microsoft.com/office/powerpoint/2010/main" val="25812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74269"/>
              </p:ext>
            </p:extLst>
          </p:nvPr>
        </p:nvGraphicFramePr>
        <p:xfrm>
          <a:off x="251520" y="1492839"/>
          <a:ext cx="3890175" cy="363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770"/>
                <a:gridCol w="1465405"/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Design variables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Final</a:t>
                      </a:r>
                      <a:r>
                        <a:rPr lang="fr-FR" sz="2200" baseline="0" dirty="0" smtClean="0"/>
                        <a:t> value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Span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(m)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35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Chord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(m)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1,0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Taper ratio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0,11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Density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(kg/m3)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66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Skin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r>
                        <a:rPr lang="fr-FR" sz="2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(mm)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2-9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Spar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fr-FR" sz="2200" dirty="0" err="1" smtClean="0">
                          <a:solidFill>
                            <a:srgbClr val="0070C0"/>
                          </a:solidFill>
                        </a:rPr>
                        <a:t>thickness</a:t>
                      </a:r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(mm)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0,2-2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Wing twist(°)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4-15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70C0"/>
                          </a:solidFill>
                        </a:rPr>
                        <a:t>T/C ratio</a:t>
                      </a:r>
                      <a:endParaRPr lang="fr-FR" sz="22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0,07-0,2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3189"/>
              </p:ext>
            </p:extLst>
          </p:nvPr>
        </p:nvGraphicFramePr>
        <p:xfrm>
          <a:off x="4332415" y="1124744"/>
          <a:ext cx="435438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533"/>
                <a:gridCol w="1498852"/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Constraints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Final</a:t>
                      </a:r>
                      <a:r>
                        <a:rPr lang="fr-FR" sz="2200" baseline="0" dirty="0" smtClean="0"/>
                        <a:t> value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Buckling</a:t>
                      </a:r>
                      <a:endParaRPr lang="fr-FR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-8,7</a:t>
                      </a:r>
                      <a:r>
                        <a:rPr lang="fr-FR" sz="2200" baseline="0" dirty="0" smtClean="0"/>
                        <a:t> E</a:t>
                      </a:r>
                      <a:r>
                        <a:rPr lang="fr-FR" sz="2200" dirty="0" smtClean="0"/>
                        <a:t>-4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Failure</a:t>
                      </a:r>
                      <a:endParaRPr lang="fr-FR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-0,79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Power</a:t>
                      </a:r>
                      <a:endParaRPr lang="fr-FR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-1,3 E-5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Lift</a:t>
                      </a:r>
                      <a:endParaRPr lang="fr-FR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4,3 E-7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36127"/>
              </p:ext>
            </p:extLst>
          </p:nvPr>
        </p:nvGraphicFramePr>
        <p:xfrm>
          <a:off x="4355976" y="3215600"/>
          <a:ext cx="4625942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514"/>
                <a:gridCol w="1433428"/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Objective</a:t>
                      </a:r>
                      <a:r>
                        <a:rPr lang="fr-FR" sz="2200" baseline="0" dirty="0" smtClean="0"/>
                        <a:t> and </a:t>
                      </a:r>
                      <a:r>
                        <a:rPr lang="fr-FR" sz="2200" baseline="0" dirty="0" err="1" smtClean="0"/>
                        <a:t>other</a:t>
                      </a:r>
                      <a:r>
                        <a:rPr lang="fr-FR" sz="2200" baseline="0" dirty="0" smtClean="0"/>
                        <a:t> </a:t>
                      </a:r>
                      <a:r>
                        <a:rPr lang="fr-FR" sz="2200" baseline="0" dirty="0" err="1" smtClean="0"/>
                        <a:t>results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Final</a:t>
                      </a:r>
                      <a:r>
                        <a:rPr lang="fr-FR" sz="2200" baseline="0" dirty="0" smtClean="0"/>
                        <a:t> value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>
                          <a:solidFill>
                            <a:srgbClr val="00B050"/>
                          </a:solidFill>
                        </a:rPr>
                        <a:t>CO2</a:t>
                      </a:r>
                      <a:r>
                        <a:rPr lang="fr-FR" sz="2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sz="2200" baseline="0" dirty="0" err="1" smtClean="0">
                          <a:solidFill>
                            <a:srgbClr val="00B050"/>
                          </a:solidFill>
                        </a:rPr>
                        <a:t>emissions</a:t>
                      </a:r>
                      <a:r>
                        <a:rPr lang="fr-FR" sz="2200" baseline="0" dirty="0" smtClean="0">
                          <a:solidFill>
                            <a:srgbClr val="00B050"/>
                          </a:solidFill>
                        </a:rPr>
                        <a:t> (kg)</a:t>
                      </a:r>
                      <a:endParaRPr lang="fr-FR" sz="22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1729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Total mass (kg)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69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Battery+PV</a:t>
                      </a:r>
                      <a:r>
                        <a:rPr lang="fr-FR" sz="2200" dirty="0" smtClean="0"/>
                        <a:t> mass (kg)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39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err="1" smtClean="0"/>
                        <a:t>Payload+avionics</a:t>
                      </a:r>
                      <a:r>
                        <a:rPr lang="fr-FR" sz="2200" dirty="0" smtClean="0"/>
                        <a:t> mass (kg)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20,5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Wing Structure mass (kg)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200" dirty="0" smtClean="0"/>
                        <a:t>8,2</a:t>
                      </a:r>
                      <a:endParaRPr lang="fr-FR" sz="2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0" y="630932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The final </a:t>
            </a:r>
            <a:r>
              <a:rPr lang="fr-FR" sz="2000" dirty="0" err="1"/>
              <a:t>material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sandwich panel (UD CFRP – </a:t>
            </a:r>
            <a:r>
              <a:rPr lang="fr-FR" sz="2000" dirty="0" err="1"/>
              <a:t>expanded</a:t>
            </a:r>
            <a:r>
              <a:rPr lang="fr-FR" sz="2000" dirty="0"/>
              <a:t> PS </a:t>
            </a:r>
            <a:r>
              <a:rPr lang="fr-FR" sz="2000" dirty="0" err="1"/>
              <a:t>foam</a:t>
            </a:r>
            <a:r>
              <a:rPr lang="fr-FR" sz="2000" dirty="0"/>
              <a:t> – UD CFRP)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Results</a:t>
            </a:r>
            <a:r>
              <a:rPr lang="fr-FR" dirty="0" smtClean="0"/>
              <a:t> : final design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17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7156" y="1504318"/>
            <a:ext cx="74812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Model very sensitive to the input data (snowball effect)</a:t>
            </a:r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Optimal material in terms of CO2 very close to optimal material in terms of weight</a:t>
            </a:r>
          </a:p>
          <a:p>
            <a:r>
              <a:rPr lang="en-US" sz="2200" dirty="0" smtClean="0"/>
              <a:t>	-&gt;battery heaviest impact on CO2</a:t>
            </a:r>
          </a:p>
          <a:p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CO2 emitted by material has noticeable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Results</a:t>
            </a:r>
            <a:r>
              <a:rPr lang="fr-FR" dirty="0" smtClean="0"/>
              <a:t> : </a:t>
            </a:r>
            <a:r>
              <a:rPr lang="fr-FR" dirty="0" err="1" smtClean="0"/>
              <a:t>comments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18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31982" y="1268760"/>
            <a:ext cx="7882486" cy="7036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HALE drones could be a cleaner alternative to satellites (no launch) =&gt; important to make them as clean as possible.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Method can be adapted to any </a:t>
            </a:r>
            <a:r>
              <a:rPr lang="en-US" sz="2200" dirty="0" err="1" smtClean="0"/>
              <a:t>aerostructure</a:t>
            </a:r>
            <a:endParaRPr lang="en-US" sz="2200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C7757C7E-E421-E246-95AB-3AD92FBF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t="7398" r="63310" b="18002"/>
          <a:stretch/>
        </p:blipFill>
        <p:spPr>
          <a:xfrm>
            <a:off x="913542" y="3123138"/>
            <a:ext cx="4787171" cy="2439505"/>
          </a:xfrm>
          <a:prstGeom prst="rect">
            <a:avLst/>
          </a:prstGeom>
        </p:spPr>
      </p:pic>
      <p:pic>
        <p:nvPicPr>
          <p:cNvPr id="2" name="Picture 2" descr="Résultat de recherche d'images pour &quot;isae supaer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13" y="3320483"/>
            <a:ext cx="2044814" cy="20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228600" y="221212"/>
            <a:ext cx="86868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Conclusion : </a:t>
            </a:r>
            <a:r>
              <a:rPr lang="fr-FR" dirty="0" err="1" smtClean="0"/>
              <a:t>Ecodesign</a:t>
            </a:r>
            <a:r>
              <a:rPr lang="fr-FR" dirty="0" smtClean="0"/>
              <a:t> in the MDO </a:t>
            </a:r>
            <a:r>
              <a:rPr lang="fr-FR" dirty="0" err="1" smtClean="0"/>
              <a:t>loop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19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30755" y="1052736"/>
            <a:ext cx="8477747" cy="17242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High enough photovoltaic productivity =&gt; no surface constraint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Range taken into account through night hours (2800km=26h*30m/s)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Fuel cell modules taken into account as propulsion density (kg/W)?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Batteries -&gt; hydrogen tanks (850Wh/kg)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28600" y="221212"/>
            <a:ext cx="86868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Adapt </a:t>
            </a:r>
            <a:r>
              <a:rPr lang="en-US" sz="4000" dirty="0" err="1" smtClean="0"/>
              <a:t>ecoHALE</a:t>
            </a:r>
            <a:r>
              <a:rPr lang="en-US" sz="4000" dirty="0" smtClean="0"/>
              <a:t> to </a:t>
            </a:r>
            <a:r>
              <a:rPr lang="en-US" sz="4000" dirty="0" err="1" smtClean="0"/>
              <a:t>Mermoz</a:t>
            </a:r>
            <a:r>
              <a:rPr lang="en-US" sz="4000" dirty="0" smtClean="0"/>
              <a:t> case</a:t>
            </a:r>
            <a:endParaRPr lang="en-US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80975"/>
              </p:ext>
            </p:extLst>
          </p:nvPr>
        </p:nvGraphicFramePr>
        <p:xfrm>
          <a:off x="247627" y="3834932"/>
          <a:ext cx="46805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Input Data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Motor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propeller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Propulsion </a:t>
                      </a:r>
                      <a:r>
                        <a:rPr lang="fr-FR" dirty="0" err="1" smtClean="0"/>
                        <a:t>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0,25g/W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Air </a:t>
                      </a:r>
                      <a:r>
                        <a:rPr lang="fr-FR" dirty="0" err="1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Altitude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W0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1,5kg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02" y="3223966"/>
            <a:ext cx="3672408" cy="27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B7A2A70-3776-0C46-855B-2A356FD6936A}"/>
              </a:ext>
            </a:extLst>
          </p:cNvPr>
          <p:cNvSpPr txBox="1">
            <a:spLocks noChangeArrowheads="1"/>
          </p:cNvSpPr>
          <p:nvPr/>
        </p:nvSpPr>
        <p:spPr>
          <a:xfrm>
            <a:off x="784155" y="43660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fr-FR" sz="4000" dirty="0"/>
              <a:t>ECO Hale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54248" y="6327804"/>
            <a:ext cx="648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2"/>
                </a:solidFill>
              </a:rPr>
              <a:t>Kirsch, B., &amp; Montagnier, O. (2018). Maîtriser la conception des drones solaires à voilure souple : Vers l’avènement des pseudo-satellites à hautes altitudes (HAPS). </a:t>
            </a:r>
            <a:r>
              <a:rPr lang="fr-FR" sz="1000" i="1" dirty="0">
                <a:solidFill>
                  <a:schemeClr val="tx2"/>
                </a:solidFill>
              </a:rPr>
              <a:t>Technologie Et Innovation,</a:t>
            </a:r>
            <a:r>
              <a:rPr lang="fr-FR" sz="1000" dirty="0">
                <a:solidFill>
                  <a:schemeClr val="tx2"/>
                </a:solidFill>
              </a:rPr>
              <a:t> </a:t>
            </a:r>
            <a:r>
              <a:rPr lang="fr-FR" sz="1000" i="1" dirty="0">
                <a:solidFill>
                  <a:schemeClr val="tx2"/>
                </a:solidFill>
              </a:rPr>
              <a:t>3</a:t>
            </a:r>
            <a:r>
              <a:rPr lang="fr-FR" sz="1000" dirty="0">
                <a:solidFill>
                  <a:schemeClr val="tx2"/>
                </a:solidFill>
              </a:rPr>
              <a:t>(3). doi:10.21494/iste.op.2018.0252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14" y="3933056"/>
            <a:ext cx="4637381" cy="2219842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404664" y="1430779"/>
            <a:ext cx="6172200" cy="2106233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u="sng" dirty="0" smtClean="0"/>
              <a:t>Principle:</a:t>
            </a:r>
            <a:r>
              <a:rPr lang="en-US" sz="2200" dirty="0" smtClean="0"/>
              <a:t> Solar energy -&gt; large span, energy storage</a:t>
            </a:r>
          </a:p>
          <a:p>
            <a:pPr algn="l"/>
            <a:r>
              <a:rPr lang="en-US" sz="2200" u="sng" dirty="0" smtClean="0"/>
              <a:t>Pseudo-satellite:</a:t>
            </a:r>
            <a:r>
              <a:rPr lang="en-US" sz="2200" dirty="0" smtClean="0"/>
              <a:t> weather forecast, earth observation, communication, earth monitoring... </a:t>
            </a:r>
          </a:p>
          <a:p>
            <a:pPr algn="l"/>
            <a:r>
              <a:rPr lang="en-US" sz="2200" u="sng" dirty="0" smtClean="0"/>
              <a:t>Assets:</a:t>
            </a:r>
            <a:r>
              <a:rPr lang="en-US" sz="2200" dirty="0" smtClean="0"/>
              <a:t> Flexible, repositionable, permanent  coverage, cheaper (price/payload kg divided by 4), lower environmental impact?</a:t>
            </a:r>
          </a:p>
          <a:p>
            <a:pPr algn="l"/>
            <a:r>
              <a:rPr lang="en-US" sz="2200" u="sng" dirty="0" smtClean="0"/>
              <a:t>Drawbacks:</a:t>
            </a:r>
            <a:r>
              <a:rPr lang="en-US" sz="2200" dirty="0" smtClean="0"/>
              <a:t> Technique complexity, smaller coverage (20km altitude instead of 400+km)</a:t>
            </a:r>
          </a:p>
          <a:p>
            <a:endParaRPr lang="en-US" sz="1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número de diapositiva"/>
          <p:cNvSpPr txBox="1">
            <a:spLocks noGrp="1"/>
          </p:cNvSpPr>
          <p:nvPr/>
        </p:nvSpPr>
        <p:spPr bwMode="auto">
          <a:xfrm>
            <a:off x="1188370" y="5689132"/>
            <a:ext cx="515783" cy="31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056" tIns="80381" rIns="68056" bIns="80381"/>
          <a:lstStyle/>
          <a:p>
            <a:pPr defTabSz="680557" eaLnBrk="0" hangingPunct="0">
              <a:spcBef>
                <a:spcPct val="0"/>
              </a:spcBef>
            </a:pPr>
            <a:fld id="{18C75177-14DD-4293-8F81-CC34CF7C6D4F}" type="slidenum">
              <a:rPr lang="fr-FR" altLang="fr-FR" sz="1053">
                <a:solidFill>
                  <a:schemeClr val="bg1"/>
                </a:solidFill>
                <a:latin typeface="Helvetica Neue UltraLight" panose="02000206000000020004" pitchFamily="2" charset="0"/>
              </a:rPr>
              <a:pPr defTabSz="680557" eaLnBrk="0" hangingPunct="0">
                <a:spcBef>
                  <a:spcPct val="0"/>
                </a:spcBef>
              </a:pPr>
              <a:t>20</a:t>
            </a:fld>
            <a:endParaRPr lang="fr-FR" altLang="fr-FR" sz="1053" dirty="0">
              <a:solidFill>
                <a:schemeClr val="bg1"/>
              </a:solidFill>
              <a:latin typeface="Helvetica Neue UltraLight" panose="02000206000000020004" pitchFamily="2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28600" y="221212"/>
            <a:ext cx="86868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Adapt </a:t>
            </a:r>
            <a:r>
              <a:rPr lang="en-US" sz="4000" dirty="0" err="1" smtClean="0"/>
              <a:t>ecoHALE</a:t>
            </a:r>
            <a:r>
              <a:rPr lang="en-US" sz="4000" dirty="0" smtClean="0"/>
              <a:t> to </a:t>
            </a:r>
            <a:r>
              <a:rPr lang="en-US" sz="4000" dirty="0" err="1" smtClean="0"/>
              <a:t>Mermoz</a:t>
            </a:r>
            <a:r>
              <a:rPr lang="en-US" sz="4000" dirty="0" smtClean="0"/>
              <a:t> case : test</a:t>
            </a:r>
            <a:endParaRPr lang="en-US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87365"/>
              </p:ext>
            </p:extLst>
          </p:nvPr>
        </p:nvGraphicFramePr>
        <p:xfrm>
          <a:off x="1173789" y="1052736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Mermoz in </a:t>
                      </a:r>
                      <a:r>
                        <a:rPr lang="fr-FR" dirty="0" err="1" smtClean="0"/>
                        <a:t>OpenAeroStruct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Mermoz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Total mass (kg)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19,5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Structural mass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Span</a:t>
                      </a:r>
                      <a:r>
                        <a:rPr lang="fr-FR" dirty="0" smtClean="0"/>
                        <a:t>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3,08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L/D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29,5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>
          <a:xfrm>
            <a:off x="437653" y="4120737"/>
            <a:ext cx="8477747" cy="17242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 smtClean="0"/>
              <a:t>Interpretation : </a:t>
            </a:r>
          </a:p>
          <a:p>
            <a:pPr algn="l"/>
            <a:r>
              <a:rPr lang="en-US" sz="2200" dirty="0" smtClean="0"/>
              <a:t>OAS : inter-stringer=25 cm used for buckling (bigger than chord!)</a:t>
            </a:r>
          </a:p>
          <a:p>
            <a:pPr algn="l"/>
            <a:r>
              <a:rPr lang="en-US" sz="2200" dirty="0" smtClean="0"/>
              <a:t>=&gt; Skin too thick =&gt; too much structural weight =&gt; higher angle of attack and power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336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283968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0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Conclusion : Next steps</a:t>
            </a:r>
            <a:endParaRPr lang="en-US" noProof="0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95536" y="1412777"/>
            <a:ext cx="8229600" cy="2299592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Adapt to big material database</a:t>
            </a:r>
          </a:p>
          <a:p>
            <a:r>
              <a:rPr lang="en-US" noProof="0" dirty="0" smtClean="0"/>
              <a:t>Example of strategy:</a:t>
            </a:r>
          </a:p>
          <a:p>
            <a:pPr marL="914400" lvl="1" indent="-514350">
              <a:buAutoNum type="arabicParenR"/>
            </a:pPr>
            <a:r>
              <a:rPr lang="en-US" noProof="0" dirty="0" smtClean="0"/>
              <a:t>Keep only </a:t>
            </a:r>
            <a:r>
              <a:rPr lang="en-US" noProof="0" dirty="0" err="1" smtClean="0"/>
              <a:t>pareto</a:t>
            </a:r>
            <a:r>
              <a:rPr lang="en-US" noProof="0" dirty="0" smtClean="0"/>
              <a:t> optimal materials</a:t>
            </a:r>
          </a:p>
          <a:p>
            <a:pPr marL="914400" lvl="1" indent="-514350">
              <a:buAutoNum type="arabicParenR"/>
            </a:pPr>
            <a:r>
              <a:rPr lang="en-US" noProof="0" dirty="0" err="1" smtClean="0"/>
              <a:t>Multistart</a:t>
            </a:r>
            <a:r>
              <a:rPr lang="en-US" noProof="0" dirty="0" smtClean="0"/>
              <a:t> MDOs</a:t>
            </a:r>
          </a:p>
          <a:p>
            <a:pPr marL="914400" lvl="1" indent="-514350">
              <a:buAutoNum type="arabicParenR"/>
            </a:pPr>
            <a:r>
              <a:rPr lang="en-US" noProof="0" dirty="0" smtClean="0"/>
              <a:t>Choose best material</a:t>
            </a:r>
          </a:p>
          <a:p>
            <a:r>
              <a:rPr lang="en-US" noProof="0" dirty="0" smtClean="0"/>
              <a:t>Speed up process. Example : access materials through other variables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2554951" cy="18722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8" y="4509120"/>
            <a:ext cx="2620978" cy="18379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43" y="4321967"/>
            <a:ext cx="2936722" cy="205936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409882" y="5551564"/>
            <a:ext cx="1080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M=16000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962744" y="4757300"/>
            <a:ext cx="1080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M=13500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5802504" y="5736230"/>
            <a:ext cx="1607378" cy="391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7" idx="1"/>
          </p:cNvCxnSpPr>
          <p:nvPr/>
        </p:nvCxnSpPr>
        <p:spPr>
          <a:xfrm>
            <a:off x="7170656" y="4903492"/>
            <a:ext cx="792088" cy="38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Subject/aims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075240" cy="233285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Optimize the environmental impact of a HALE drone (mostly materials impact, as fuel-less) : </a:t>
            </a:r>
            <a:r>
              <a:rPr lang="en-US" noProof="0" dirty="0" err="1" smtClean="0"/>
              <a:t>ecodesign</a:t>
            </a:r>
            <a:endParaRPr lang="en-US" noProof="0" dirty="0" smtClean="0"/>
          </a:p>
          <a:p>
            <a:r>
              <a:rPr lang="en-US" noProof="0" dirty="0" smtClean="0"/>
              <a:t>Include material selection in MDO</a:t>
            </a:r>
          </a:p>
          <a:p>
            <a:r>
              <a:rPr lang="en-US" noProof="0" dirty="0" smtClean="0"/>
              <a:t>Find the optimal material in a big database, for a given structure.</a:t>
            </a:r>
          </a:p>
          <a:p>
            <a:r>
              <a:rPr lang="en-US" noProof="0" dirty="0" smtClean="0"/>
              <a:t>Have a significant computing time improvement compared to a « brutal force » strategy.</a:t>
            </a:r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71600" y="6381328"/>
            <a:ext cx="6788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2"/>
                </a:solidFill>
              </a:rPr>
              <a:t>Colas, D., Roberts, N. H., &amp; </a:t>
            </a:r>
            <a:r>
              <a:rPr lang="fr-FR" sz="1000" dirty="0" err="1" smtClean="0">
                <a:solidFill>
                  <a:schemeClr val="tx2"/>
                </a:solidFill>
              </a:rPr>
              <a:t>Suryakumar</a:t>
            </a:r>
            <a:r>
              <a:rPr lang="fr-FR" sz="1000" dirty="0" smtClean="0">
                <a:solidFill>
                  <a:schemeClr val="tx2"/>
                </a:solidFill>
              </a:rPr>
              <a:t>, V. S. (2018). HALE </a:t>
            </a:r>
            <a:r>
              <a:rPr lang="fr-FR" sz="1000" dirty="0" err="1" smtClean="0">
                <a:solidFill>
                  <a:schemeClr val="tx2"/>
                </a:solidFill>
              </a:rPr>
              <a:t>Multidisciplinary</a:t>
            </a:r>
            <a:r>
              <a:rPr lang="fr-FR" sz="1000" dirty="0" smtClean="0">
                <a:solidFill>
                  <a:schemeClr val="tx2"/>
                </a:solidFill>
              </a:rPr>
              <a:t> Design </a:t>
            </a:r>
            <a:r>
              <a:rPr lang="fr-FR" sz="1000" dirty="0" err="1" smtClean="0">
                <a:solidFill>
                  <a:schemeClr val="tx2"/>
                </a:solidFill>
              </a:rPr>
              <a:t>Optimization</a:t>
            </a:r>
            <a:r>
              <a:rPr lang="fr-FR" sz="1000" dirty="0" smtClean="0">
                <a:solidFill>
                  <a:schemeClr val="tx2"/>
                </a:solidFill>
              </a:rPr>
              <a:t> Part I: </a:t>
            </a:r>
            <a:r>
              <a:rPr lang="fr-FR" sz="1000" dirty="0" err="1" smtClean="0">
                <a:solidFill>
                  <a:schemeClr val="tx2"/>
                </a:solidFill>
              </a:rPr>
              <a:t>Solar-Powered</a:t>
            </a:r>
            <a:r>
              <a:rPr lang="fr-FR" sz="1000" dirty="0" smtClean="0">
                <a:solidFill>
                  <a:schemeClr val="tx2"/>
                </a:solidFill>
              </a:rPr>
              <a:t> Single and Multiple-Boom </a:t>
            </a:r>
            <a:r>
              <a:rPr lang="fr-FR" sz="1000" dirty="0" err="1" smtClean="0">
                <a:solidFill>
                  <a:schemeClr val="tx2"/>
                </a:solidFill>
              </a:rPr>
              <a:t>Aircraft</a:t>
            </a:r>
            <a:r>
              <a:rPr lang="fr-FR" sz="1000" dirty="0" smtClean="0">
                <a:solidFill>
                  <a:schemeClr val="tx2"/>
                </a:solidFill>
              </a:rPr>
              <a:t>. </a:t>
            </a:r>
            <a:r>
              <a:rPr lang="fr-FR" sz="1000" i="1" dirty="0" smtClean="0">
                <a:solidFill>
                  <a:schemeClr val="tx2"/>
                </a:solidFill>
              </a:rPr>
              <a:t>2018 Aviation </a:t>
            </a:r>
            <a:r>
              <a:rPr lang="fr-FR" sz="1000" i="1" dirty="0" err="1" smtClean="0">
                <a:solidFill>
                  <a:schemeClr val="tx2"/>
                </a:solidFill>
              </a:rPr>
              <a:t>Technology</a:t>
            </a:r>
            <a:r>
              <a:rPr lang="fr-FR" sz="1000" i="1" dirty="0" smtClean="0">
                <a:solidFill>
                  <a:schemeClr val="tx2"/>
                </a:solidFill>
              </a:rPr>
              <a:t>, </a:t>
            </a:r>
            <a:r>
              <a:rPr lang="fr-FR" sz="1000" i="1" dirty="0" err="1" smtClean="0">
                <a:solidFill>
                  <a:schemeClr val="tx2"/>
                </a:solidFill>
              </a:rPr>
              <a:t>Integration</a:t>
            </a:r>
            <a:r>
              <a:rPr lang="fr-FR" sz="1000" i="1" dirty="0" smtClean="0">
                <a:solidFill>
                  <a:schemeClr val="tx2"/>
                </a:solidFill>
              </a:rPr>
              <a:t>, and Operations </a:t>
            </a:r>
            <a:r>
              <a:rPr lang="fr-FR" sz="1000" i="1" dirty="0" err="1" smtClean="0">
                <a:solidFill>
                  <a:schemeClr val="tx2"/>
                </a:solidFill>
              </a:rPr>
              <a:t>Conference</a:t>
            </a:r>
            <a:r>
              <a:rPr lang="fr-FR" sz="1000" dirty="0" smtClean="0">
                <a:solidFill>
                  <a:schemeClr val="tx2"/>
                </a:solidFill>
              </a:rPr>
              <a:t>. doi:10.2514/6.2018-3028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73998"/>
            <a:ext cx="5040560" cy="343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4563208" y="3662608"/>
            <a:ext cx="43204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99992" y="3852256"/>
            <a:ext cx="43204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094824" y="3276192"/>
            <a:ext cx="57505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806600" y="3124975"/>
            <a:ext cx="765400" cy="158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48672"/>
              </p:ext>
            </p:extLst>
          </p:nvPr>
        </p:nvGraphicFramePr>
        <p:xfrm>
          <a:off x="5148064" y="3124975"/>
          <a:ext cx="3888432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61"/>
                <a:gridCol w="855455"/>
                <a:gridCol w="1088761"/>
                <a:gridCol w="855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</a:p>
                    <a:p>
                      <a:r>
                        <a:rPr lang="en-US" sz="1600" dirty="0" smtClean="0"/>
                        <a:t>(GPA)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Density</a:t>
                      </a:r>
                    </a:p>
                    <a:p>
                      <a:r>
                        <a:rPr lang="en-US" sz="1600" dirty="0" smtClean="0"/>
                        <a:t>(kg/m3)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CO2</a:t>
                      </a:r>
                    </a:p>
                    <a:p>
                      <a:r>
                        <a:rPr lang="en-US" sz="1600" dirty="0" smtClean="0"/>
                        <a:t>(kg/kg)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Stainless steel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Aluminum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Sandwich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4-40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60-600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35-45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3646"/>
            <a:ext cx="8229600" cy="1143000"/>
          </a:xfrm>
        </p:spPr>
        <p:txBody>
          <a:bodyPr/>
          <a:lstStyle/>
          <a:p>
            <a:r>
              <a:rPr lang="en-US" noProof="0" dirty="0" smtClean="0"/>
              <a:t>State of the art: Ashby’s method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3" y="1772816"/>
            <a:ext cx="5448307" cy="417268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9635" y="1268760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part at a time, one loading case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5" y="5013177"/>
            <a:ext cx="1619476" cy="11622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55" y="3717033"/>
            <a:ext cx="1638529" cy="11717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55" y="2420889"/>
            <a:ext cx="1619476" cy="1171739"/>
          </a:xfrm>
          <a:prstGeom prst="rect">
            <a:avLst/>
          </a:prstGeom>
        </p:spPr>
      </p:pic>
      <p:cxnSp>
        <p:nvCxnSpPr>
          <p:cNvPr id="11" name="Connecteur droit 10"/>
          <p:cNvCxnSpPr>
            <a:stCxn id="9" idx="1"/>
          </p:cNvCxnSpPr>
          <p:nvPr/>
        </p:nvCxnSpPr>
        <p:spPr>
          <a:xfrm flipH="1">
            <a:off x="5760836" y="3006759"/>
            <a:ext cx="629019" cy="494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8" idx="1"/>
          </p:cNvCxnSpPr>
          <p:nvPr/>
        </p:nvCxnSpPr>
        <p:spPr>
          <a:xfrm flipH="1" flipV="1">
            <a:off x="5760836" y="4005065"/>
            <a:ext cx="629019" cy="297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1"/>
          </p:cNvCxnSpPr>
          <p:nvPr/>
        </p:nvCxnSpPr>
        <p:spPr>
          <a:xfrm flipH="1" flipV="1">
            <a:off x="5760836" y="4437113"/>
            <a:ext cx="628699" cy="1157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331640" y="6450914"/>
            <a:ext cx="6489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Ashby, M. F. (2005). </a:t>
            </a:r>
            <a:r>
              <a:rPr lang="en-US" sz="1000" i="1" dirty="0">
                <a:solidFill>
                  <a:schemeClr val="tx2"/>
                </a:solidFill>
              </a:rPr>
              <a:t>Materials selection in mechanical design</a:t>
            </a:r>
            <a:r>
              <a:rPr lang="en-US" sz="1000" dirty="0">
                <a:solidFill>
                  <a:schemeClr val="tx2"/>
                </a:solidFill>
              </a:rPr>
              <a:t>. Amsterdam: Elsevier Butterworth-Heinemann.</a:t>
            </a:r>
          </a:p>
        </p:txBody>
      </p:sp>
    </p:spTree>
    <p:extLst>
      <p:ext uri="{BB962C8B-B14F-4D97-AF65-F5344CB8AC3E}">
        <p14:creationId xmlns:p14="http://schemas.microsoft.com/office/powerpoint/2010/main" val="176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State of the art : SIMP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13681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>
                    <a:latin typeface="Cambria Math"/>
                  </a:rPr>
                  <a:t>Solid Isotropic Material with Penalization (SIMP)</a:t>
                </a:r>
                <a:endParaRPr lang="en-US" b="0" noProof="0" dirty="0" smtClean="0">
                  <a:effectLst/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i="1" noProof="0" smtClean="0"/>
                              <m:t>ρ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noProof="0" smtClean="0">
                        <a:effectLst/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∗</m:t>
                    </m:r>
                    <m:sSubSup>
                      <m:sSubSup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i="1" noProof="0" smtClean="0"/>
                          <m:t>ρ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𝑒</m:t>
                        </m:r>
                      </m:sub>
                      <m:sup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𝑝</m:t>
                        </m:r>
                      </m:sup>
                    </m:sSubSup>
                    <m:r>
                      <a:rPr lang="en-US" b="0" i="1" noProof="0" smtClean="0">
                        <a:effectLst/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i="1" noProof="0" dirty="0" smtClean="0"/>
                  <a:t>  </a:t>
                </a:r>
                <a:r>
                  <a:rPr lang="en-US" noProof="0" dirty="0" smtClean="0"/>
                  <a:t>where </a:t>
                </a:r>
                <a:r>
                  <a:rPr lang="en-US" i="1" noProof="0" dirty="0" smtClean="0"/>
                  <a:t>A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smtClean="0"/>
                  <a:t>E</a:t>
                </a:r>
                <a:r>
                  <a:rPr lang="en-US" baseline="-25000" noProof="0" dirty="0" smtClean="0"/>
                  <a:t> </a:t>
                </a:r>
                <a:r>
                  <a:rPr lang="en-US" noProof="0" dirty="0" smtClean="0"/>
                  <a:t>and </a:t>
                </a:r>
                <a:r>
                  <a:rPr lang="en-US" i="1" noProof="0" dirty="0" smtClean="0"/>
                  <a:t>B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smtClean="0"/>
                  <a:t>E </a:t>
                </a:r>
                <a:r>
                  <a:rPr lang="en-US" noProof="0" dirty="0" smtClean="0"/>
                  <a:t>for </a:t>
                </a:r>
                <a:r>
                  <a:rPr lang="en-US" i="1" noProof="0" dirty="0" smtClean="0"/>
                  <a:t>ρ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smtClean="0"/>
                  <a:t>e</a:t>
                </a:r>
                <a:r>
                  <a:rPr lang="en-US" baseline="-25000" noProof="0" dirty="0" smtClean="0"/>
                  <a:t> </a:t>
                </a:r>
                <a:r>
                  <a:rPr lang="en-US" noProof="0" dirty="0" smtClean="0"/>
                  <a:t> ∈ [</a:t>
                </a:r>
                <a:r>
                  <a:rPr lang="en-US" i="1" noProof="0" dirty="0" smtClean="0"/>
                  <a:t>ρ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err="1" smtClean="0"/>
                  <a:t>i</a:t>
                </a:r>
                <a:r>
                  <a:rPr lang="en-US" baseline="-25000" noProof="0" dirty="0" smtClean="0"/>
                  <a:t> </a:t>
                </a:r>
                <a:r>
                  <a:rPr lang="en-US" noProof="0" dirty="0" smtClean="0"/>
                  <a:t>, </a:t>
                </a:r>
                <a:r>
                  <a:rPr lang="en-US" i="1" noProof="0" dirty="0" smtClean="0"/>
                  <a:t>ρ</a:t>
                </a:r>
                <a:r>
                  <a:rPr lang="en-US" noProof="0" dirty="0" smtClean="0"/>
                  <a:t> </a:t>
                </a:r>
                <a:r>
                  <a:rPr lang="en-US" i="1" baseline="-25000" noProof="0" dirty="0" err="1" smtClean="0"/>
                  <a:t>i</a:t>
                </a:r>
                <a:r>
                  <a:rPr lang="en-US" baseline="-25000" noProof="0" dirty="0" smtClean="0"/>
                  <a:t> + 1</a:t>
                </a:r>
                <a:r>
                  <a:rPr lang="en-US" noProof="0" dirty="0" smtClean="0"/>
                  <a:t>] are</a:t>
                </a:r>
              </a:p>
              <a:p>
                <a:pPr marL="0" indent="0">
                  <a:buNone/>
                </a:pPr>
                <a:r>
                  <a:rPr lang="en-US" noProof="0" dirty="0" smtClean="0"/>
                  <a:t>     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i="1" noProof="0" smtClean="0"/>
                              <m:t>ρ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noProof="0" smtClean="0">
                                <a:effectLst/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i="1" noProof="0" smtClean="0"/>
                              <m:t>ρ</m:t>
                            </m:r>
                          </m:e>
                          <m:sub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noProof="0" smtClean="0">
                                <a:effectLst/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noProof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effectLst/>
                        <a:latin typeface="Cambria Math"/>
                      </a:rPr>
                      <m:t>∗</m:t>
                    </m:r>
                    <m:sSubSup>
                      <m:sSubSupPr>
                        <m:ctrlPr>
                          <a:rPr lang="en-US" b="0" i="1" noProof="0" smtClean="0">
                            <a:effectLst/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i="1" noProof="0" smtClean="0"/>
                          <m:t>ρ</m:t>
                        </m:r>
                      </m:e>
                      <m:sub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noProof="0" smtClean="0">
                            <a:effectLst/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noProof="0" dirty="0" smtClean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1368151"/>
              </a:xfrm>
              <a:blipFill rotWithShape="1">
                <a:blip r:embed="rId2"/>
                <a:stretch>
                  <a:fillRect l="-889" t="-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60" y="3068960"/>
            <a:ext cx="3187364" cy="28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83568" y="6245334"/>
            <a:ext cx="7680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Zuo</a:t>
            </a:r>
            <a:r>
              <a:rPr lang="en-US" sz="1000" dirty="0">
                <a:solidFill>
                  <a:schemeClr val="tx2"/>
                </a:solidFill>
              </a:rPr>
              <a:t>, W., &amp; Saitou, K. (2016). Multi-material topology optimization using ordered SIMP interpolation. </a:t>
            </a:r>
            <a:r>
              <a:rPr lang="en-US" sz="1000" i="1" dirty="0">
                <a:solidFill>
                  <a:schemeClr val="tx2"/>
                </a:solidFill>
              </a:rPr>
              <a:t>Structural and Multidisciplinary Optimization,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i="1" dirty="0">
                <a:solidFill>
                  <a:schemeClr val="tx2"/>
                </a:solidFill>
              </a:rPr>
              <a:t>55</a:t>
            </a:r>
            <a:r>
              <a:rPr lang="en-US" sz="1000" dirty="0">
                <a:solidFill>
                  <a:schemeClr val="tx2"/>
                </a:solidFill>
              </a:rPr>
              <a:t>(2), 477-491. doi:10.1007/s00158-016-1513-3</a:t>
            </a:r>
          </a:p>
        </p:txBody>
      </p:sp>
    </p:spTree>
    <p:extLst>
      <p:ext uri="{BB962C8B-B14F-4D97-AF65-F5344CB8AC3E}">
        <p14:creationId xmlns:p14="http://schemas.microsoft.com/office/powerpoint/2010/main" val="35954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Theoretical context: SLSQP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836912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SLSQP (Sequential Least </a:t>
            </a:r>
            <a:r>
              <a:rPr lang="en-US" noProof="0" dirty="0" err="1" smtClean="0"/>
              <a:t>SQuares</a:t>
            </a:r>
            <a:r>
              <a:rPr lang="en-US" noProof="0" dirty="0" smtClean="0"/>
              <a:t> Programming) : Python implementation of sequential quadratic programming (SQP).</a:t>
            </a:r>
          </a:p>
          <a:p>
            <a:r>
              <a:rPr lang="en-US" u="sng" noProof="0" dirty="0" smtClean="0"/>
              <a:t>SQP:</a:t>
            </a:r>
            <a:r>
              <a:rPr lang="en-US" noProof="0" dirty="0" smtClean="0"/>
              <a:t> iterative method for constrained non-linear optimization, using a quadratic approximation of the model at each iteration.</a:t>
            </a:r>
          </a:p>
          <a:p>
            <a:r>
              <a:rPr lang="en-US" u="sng" noProof="0" dirty="0" smtClean="0"/>
              <a:t>Differentiability:</a:t>
            </a:r>
            <a:r>
              <a:rPr lang="en-US" noProof="0" dirty="0" smtClean="0"/>
              <a:t> Objective function and constraints must be differentiable twice. (with SLSQP, derivatives can be approximated with finite differences)</a:t>
            </a:r>
          </a:p>
          <a:p>
            <a:r>
              <a:rPr lang="en-US" u="sng" noProof="0" dirty="0" smtClean="0"/>
              <a:t>Convergence:</a:t>
            </a:r>
            <a:r>
              <a:rPr lang="en-US" noProof="0" dirty="0" smtClean="0"/>
              <a:t> </a:t>
            </a:r>
            <a:r>
              <a:rPr lang="en-US" dirty="0" smtClean="0"/>
              <a:t>If convex function, otherwise, </a:t>
            </a:r>
            <a:r>
              <a:rPr lang="en-US" dirty="0" err="1" smtClean="0"/>
              <a:t>multistart</a:t>
            </a:r>
            <a:endParaRPr lang="en-US" noProof="0" dirty="0" smtClean="0"/>
          </a:p>
          <a:p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7"/>
          <a:stretch/>
        </p:blipFill>
        <p:spPr bwMode="auto">
          <a:xfrm>
            <a:off x="539552" y="3999701"/>
            <a:ext cx="3672408" cy="21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31640" y="6274725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2"/>
                </a:solidFill>
              </a:rPr>
              <a:t>Kraft, D. (1988). A software package for </a:t>
            </a:r>
            <a:r>
              <a:rPr lang="fr-FR" sz="1000" dirty="0" err="1" smtClean="0">
                <a:solidFill>
                  <a:schemeClr val="tx2"/>
                </a:solidFill>
              </a:rPr>
              <a:t>sequential</a:t>
            </a:r>
            <a:r>
              <a:rPr lang="fr-FR" sz="1000" dirty="0" smtClean="0">
                <a:solidFill>
                  <a:schemeClr val="tx2"/>
                </a:solidFill>
              </a:rPr>
              <a:t> </a:t>
            </a:r>
            <a:r>
              <a:rPr lang="fr-FR" sz="1000" dirty="0" err="1" smtClean="0">
                <a:solidFill>
                  <a:schemeClr val="tx2"/>
                </a:solidFill>
              </a:rPr>
              <a:t>quadratic</a:t>
            </a:r>
            <a:r>
              <a:rPr lang="fr-FR" sz="1000" dirty="0" smtClean="0">
                <a:solidFill>
                  <a:schemeClr val="tx2"/>
                </a:solidFill>
              </a:rPr>
              <a:t> </a:t>
            </a:r>
            <a:r>
              <a:rPr lang="fr-FR" sz="1000" dirty="0" err="1" smtClean="0">
                <a:solidFill>
                  <a:schemeClr val="tx2"/>
                </a:solidFill>
              </a:rPr>
              <a:t>programming</a:t>
            </a:r>
            <a:r>
              <a:rPr lang="fr-FR" sz="1000" dirty="0" smtClean="0">
                <a:solidFill>
                  <a:schemeClr val="tx2"/>
                </a:solidFill>
              </a:rPr>
              <a:t>. Tech. </a:t>
            </a:r>
            <a:r>
              <a:rPr lang="fr-FR" sz="1000" dirty="0" err="1" smtClean="0">
                <a:solidFill>
                  <a:schemeClr val="tx2"/>
                </a:solidFill>
              </a:rPr>
              <a:t>Rep</a:t>
            </a:r>
            <a:r>
              <a:rPr lang="fr-FR" sz="1000" dirty="0" smtClean="0">
                <a:solidFill>
                  <a:schemeClr val="tx2"/>
                </a:solidFill>
              </a:rPr>
              <a:t>. DFVLR-FB 88-28, DLR </a:t>
            </a:r>
            <a:r>
              <a:rPr lang="fr-FR" sz="1000" dirty="0" err="1" smtClean="0">
                <a:solidFill>
                  <a:schemeClr val="tx2"/>
                </a:solidFill>
              </a:rPr>
              <a:t>German</a:t>
            </a:r>
            <a:r>
              <a:rPr lang="fr-FR" sz="1000" dirty="0" smtClean="0">
                <a:solidFill>
                  <a:schemeClr val="tx2"/>
                </a:solidFill>
              </a:rPr>
              <a:t> Aerospace Center — Institute for Flight </a:t>
            </a:r>
            <a:r>
              <a:rPr lang="fr-FR" sz="1000" dirty="0" err="1" smtClean="0">
                <a:solidFill>
                  <a:schemeClr val="tx2"/>
                </a:solidFill>
              </a:rPr>
              <a:t>Mechanics</a:t>
            </a:r>
            <a:r>
              <a:rPr lang="fr-FR" sz="1000" dirty="0" smtClean="0">
                <a:solidFill>
                  <a:schemeClr val="tx2"/>
                </a:solidFill>
              </a:rPr>
              <a:t>, </a:t>
            </a:r>
            <a:r>
              <a:rPr lang="fr-FR" sz="1000" dirty="0" err="1" smtClean="0">
                <a:solidFill>
                  <a:schemeClr val="tx2"/>
                </a:solidFill>
              </a:rPr>
              <a:t>Koln</a:t>
            </a:r>
            <a:r>
              <a:rPr lang="fr-FR" sz="1000" dirty="0" smtClean="0">
                <a:solidFill>
                  <a:schemeClr val="tx2"/>
                </a:solidFill>
              </a:rPr>
              <a:t>, Germany.</a:t>
            </a:r>
            <a:endParaRPr lang="fr-FR" sz="10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02" y="3949471"/>
            <a:ext cx="2980589" cy="221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Technical context: </a:t>
            </a:r>
            <a:r>
              <a:rPr lang="en-US" noProof="0" dirty="0" err="1" smtClean="0"/>
              <a:t>OpenAeroStruct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84177"/>
            <a:ext cx="8229600" cy="2620887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 smtClean="0"/>
              <a:t>Low fidelity tool for </a:t>
            </a:r>
            <a:r>
              <a:rPr lang="en-US" noProof="0" dirty="0" err="1" smtClean="0"/>
              <a:t>aerostructural</a:t>
            </a:r>
            <a:r>
              <a:rPr lang="en-US" noProof="0" dirty="0" smtClean="0"/>
              <a:t> MDO, based on </a:t>
            </a:r>
            <a:r>
              <a:rPr lang="en-US" noProof="0" dirty="0" err="1" smtClean="0"/>
              <a:t>OpenMDAO</a:t>
            </a:r>
            <a:r>
              <a:rPr lang="en-US" noProof="0" dirty="0" smtClean="0"/>
              <a:t> framework (NASA). Solver used </a:t>
            </a:r>
            <a:r>
              <a:rPr lang="en-US" dirty="0"/>
              <a:t>: </a:t>
            </a:r>
            <a:r>
              <a:rPr lang="en-US" dirty="0" err="1" smtClean="0"/>
              <a:t>NonLinearBlocksGaussSiedel</a:t>
            </a:r>
            <a:endParaRPr lang="en-US" noProof="0" dirty="0" smtClean="0"/>
          </a:p>
          <a:p>
            <a:r>
              <a:rPr lang="en-US" noProof="0" dirty="0" smtClean="0"/>
              <a:t>Gradient optimization: derivatives </a:t>
            </a:r>
            <a:r>
              <a:rPr lang="en-US" noProof="0" dirty="0" err="1" smtClean="0"/>
              <a:t>optained</a:t>
            </a:r>
            <a:r>
              <a:rPr lang="en-US" noProof="0" dirty="0" smtClean="0"/>
              <a:t> by couple </a:t>
            </a:r>
            <a:r>
              <a:rPr lang="en-US" noProof="0" dirty="0" err="1" smtClean="0"/>
              <a:t>adjoint</a:t>
            </a:r>
            <a:r>
              <a:rPr lang="en-US" noProof="0" dirty="0" smtClean="0"/>
              <a:t> method</a:t>
            </a:r>
          </a:p>
          <a:p>
            <a:r>
              <a:rPr lang="en-US" noProof="0" dirty="0" smtClean="0"/>
              <a:t>Aero : vortex lattice method (VLM)</a:t>
            </a:r>
          </a:p>
          <a:p>
            <a:r>
              <a:rPr lang="en-US" noProof="0" dirty="0" smtClean="0"/>
              <a:t>Structure (lifting surfaces): 1D finite element analysis with </a:t>
            </a:r>
            <a:r>
              <a:rPr lang="en-US" noProof="0" dirty="0" err="1" smtClean="0"/>
              <a:t>wingbox</a:t>
            </a:r>
            <a:r>
              <a:rPr lang="en-US" noProof="0" dirty="0" smtClean="0"/>
              <a:t> elements.</a:t>
            </a:r>
          </a:p>
          <a:p>
            <a:r>
              <a:rPr lang="en-US" noProof="0" dirty="0" smtClean="0">
                <a:solidFill>
                  <a:srgbClr val="00B050"/>
                </a:solidFill>
              </a:rPr>
              <a:t>Objective function : Fuel burn</a:t>
            </a:r>
          </a:p>
          <a:p>
            <a:r>
              <a:rPr lang="en-US" noProof="0" dirty="0" smtClean="0">
                <a:solidFill>
                  <a:srgbClr val="0070C0"/>
                </a:solidFill>
              </a:rPr>
              <a:t>Design variables : thicknesses, twist, thickness to chord ratio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76057"/>
            <a:ext cx="3436978" cy="256125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75" y="6483634"/>
            <a:ext cx="778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Jasa</a:t>
            </a:r>
            <a:r>
              <a:rPr lang="en-US" sz="1000" dirty="0">
                <a:solidFill>
                  <a:schemeClr val="tx2"/>
                </a:solidFill>
              </a:rPr>
              <a:t>, J. P., Hwang, J. T., &amp; Martins, J. R. R. A. (2018). Open-source coupled </a:t>
            </a:r>
            <a:r>
              <a:rPr lang="en-US" sz="1000" dirty="0" err="1">
                <a:solidFill>
                  <a:schemeClr val="tx2"/>
                </a:solidFill>
              </a:rPr>
              <a:t>aerostructural</a:t>
            </a:r>
            <a:r>
              <a:rPr lang="en-US" sz="1000" dirty="0">
                <a:solidFill>
                  <a:schemeClr val="tx2"/>
                </a:solidFill>
              </a:rPr>
              <a:t> optimization using Python. </a:t>
            </a:r>
            <a:r>
              <a:rPr lang="en-US" sz="1000" i="1" dirty="0">
                <a:solidFill>
                  <a:schemeClr val="tx2"/>
                </a:solidFill>
              </a:rPr>
              <a:t>Structural and Multidisciplinary Optimization</a:t>
            </a:r>
            <a:r>
              <a:rPr lang="en-US" sz="1000" dirty="0">
                <a:solidFill>
                  <a:schemeClr val="tx2"/>
                </a:solidFill>
              </a:rPr>
              <a:t>, </a:t>
            </a:r>
            <a:r>
              <a:rPr lang="en-US" sz="1000" i="1" dirty="0">
                <a:solidFill>
                  <a:schemeClr val="tx2"/>
                </a:solidFill>
              </a:rPr>
              <a:t>57</a:t>
            </a:r>
            <a:r>
              <a:rPr lang="en-US" sz="1000" dirty="0">
                <a:solidFill>
                  <a:schemeClr val="tx2"/>
                </a:solidFill>
              </a:rPr>
              <a:t>(4), 1815–1827. </a:t>
            </a:r>
            <a:r>
              <a:rPr lang="en-US" sz="1000" dirty="0" err="1">
                <a:solidFill>
                  <a:schemeClr val="tx2"/>
                </a:solidFill>
              </a:rPr>
              <a:t>doi</a:t>
            </a:r>
            <a:r>
              <a:rPr lang="en-US" sz="1000" dirty="0">
                <a:solidFill>
                  <a:schemeClr val="tx2"/>
                </a:solidFill>
              </a:rPr>
              <a:t>: 10.1007/s00158-018-1912-8 </a:t>
            </a:r>
            <a:endParaRPr lang="fr-FR" sz="1000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7676" y="6165304"/>
            <a:ext cx="7784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tx2"/>
                </a:solidFill>
              </a:rPr>
              <a:t>Gray, J., Moore, K., &amp; </a:t>
            </a:r>
            <a:r>
              <a:rPr lang="fr-FR" sz="1000" dirty="0" err="1" smtClean="0">
                <a:solidFill>
                  <a:schemeClr val="tx2"/>
                </a:solidFill>
              </a:rPr>
              <a:t>Naylor</a:t>
            </a:r>
            <a:r>
              <a:rPr lang="fr-FR" sz="1000" dirty="0" smtClean="0">
                <a:solidFill>
                  <a:schemeClr val="tx2"/>
                </a:solidFill>
              </a:rPr>
              <a:t>, B. (2010). </a:t>
            </a:r>
            <a:r>
              <a:rPr lang="fr-FR" sz="1000" dirty="0" err="1" smtClean="0">
                <a:solidFill>
                  <a:schemeClr val="tx2"/>
                </a:solidFill>
              </a:rPr>
              <a:t>OpenMDAO</a:t>
            </a:r>
            <a:r>
              <a:rPr lang="fr-FR" sz="1000" dirty="0" smtClean="0">
                <a:solidFill>
                  <a:schemeClr val="tx2"/>
                </a:solidFill>
              </a:rPr>
              <a:t>: An Open Source Framework for </a:t>
            </a:r>
            <a:r>
              <a:rPr lang="fr-FR" sz="1000" dirty="0" err="1" smtClean="0">
                <a:solidFill>
                  <a:schemeClr val="tx2"/>
                </a:solidFill>
              </a:rPr>
              <a:t>Multidisciplinary</a:t>
            </a:r>
            <a:r>
              <a:rPr lang="fr-FR" sz="1000" dirty="0" smtClean="0">
                <a:solidFill>
                  <a:schemeClr val="tx2"/>
                </a:solidFill>
              </a:rPr>
              <a:t> </a:t>
            </a:r>
            <a:r>
              <a:rPr lang="fr-FR" sz="1000" dirty="0" err="1" smtClean="0">
                <a:solidFill>
                  <a:schemeClr val="tx2"/>
                </a:solidFill>
              </a:rPr>
              <a:t>Analysis</a:t>
            </a:r>
            <a:r>
              <a:rPr lang="fr-FR" sz="1000" dirty="0" smtClean="0">
                <a:solidFill>
                  <a:schemeClr val="tx2"/>
                </a:solidFill>
              </a:rPr>
              <a:t> and </a:t>
            </a:r>
            <a:r>
              <a:rPr lang="fr-FR" sz="1000" dirty="0" err="1" smtClean="0">
                <a:solidFill>
                  <a:schemeClr val="tx2"/>
                </a:solidFill>
              </a:rPr>
              <a:t>Optimization</a:t>
            </a:r>
            <a:r>
              <a:rPr lang="fr-FR" sz="1000" dirty="0" smtClean="0">
                <a:solidFill>
                  <a:schemeClr val="tx2"/>
                </a:solidFill>
              </a:rPr>
              <a:t>. </a:t>
            </a:r>
            <a:r>
              <a:rPr lang="fr-FR" sz="1000" i="1" dirty="0" smtClean="0">
                <a:solidFill>
                  <a:schemeClr val="tx2"/>
                </a:solidFill>
              </a:rPr>
              <a:t>13th AIAA/ISSMO </a:t>
            </a:r>
            <a:r>
              <a:rPr lang="fr-FR" sz="1000" i="1" dirty="0" err="1" smtClean="0">
                <a:solidFill>
                  <a:schemeClr val="tx2"/>
                </a:solidFill>
              </a:rPr>
              <a:t>Multidisciplinary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Analysis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Optimization</a:t>
            </a:r>
            <a:r>
              <a:rPr lang="fr-FR" sz="1000" i="1" dirty="0" smtClean="0">
                <a:solidFill>
                  <a:schemeClr val="tx2"/>
                </a:solidFill>
              </a:rPr>
              <a:t> </a:t>
            </a:r>
            <a:r>
              <a:rPr lang="fr-FR" sz="1000" i="1" dirty="0" err="1" smtClean="0">
                <a:solidFill>
                  <a:schemeClr val="tx2"/>
                </a:solidFill>
              </a:rPr>
              <a:t>Conference</a:t>
            </a:r>
            <a:r>
              <a:rPr lang="fr-FR" sz="1000" dirty="0" smtClean="0">
                <a:solidFill>
                  <a:schemeClr val="tx2"/>
                </a:solidFill>
              </a:rPr>
              <a:t>. doi:10.2514/6.2010-9101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1683"/>
            <a:ext cx="3923928" cy="223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4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Technical context : </a:t>
            </a:r>
            <a:r>
              <a:rPr lang="en-US" noProof="0" dirty="0" err="1" smtClean="0"/>
              <a:t>OpenAeroStruct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2184"/>
            <a:ext cx="8229600" cy="1684783"/>
          </a:xfrm>
        </p:spPr>
        <p:txBody>
          <a:bodyPr>
            <a:noAutofit/>
          </a:bodyPr>
          <a:lstStyle/>
          <a:p>
            <a:r>
              <a:rPr lang="en-US" sz="2200" noProof="0" dirty="0" smtClean="0">
                <a:solidFill>
                  <a:schemeClr val="accent6">
                    <a:lumMod val="75000"/>
                  </a:schemeClr>
                </a:solidFill>
              </a:rPr>
              <a:t>Constraints :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- mechanical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failure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-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range by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Breguet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equation</a:t>
            </a:r>
          </a:p>
          <a:p>
            <a:pPr marL="0" indent="0">
              <a:buNone/>
            </a:pPr>
            <a:r>
              <a:rPr lang="en-US" sz="2200" noProof="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- flight (L=W)</a:t>
            </a:r>
          </a:p>
          <a:p>
            <a:r>
              <a:rPr lang="en-US" sz="2200" noProof="0" dirty="0" smtClean="0"/>
              <a:t>Two test cases: - Cruise flight: Ma=0,85</a:t>
            </a:r>
          </a:p>
          <a:p>
            <a:pPr marL="0" indent="0">
              <a:buNone/>
            </a:pPr>
            <a:r>
              <a:rPr lang="en-US" sz="2200" noProof="0" dirty="0" smtClean="0"/>
              <a:t>	                   - </a:t>
            </a:r>
            <a:r>
              <a:rPr lang="en-US" sz="2200" noProof="0" dirty="0" err="1" smtClean="0"/>
              <a:t>Manoeuvre</a:t>
            </a:r>
            <a:r>
              <a:rPr lang="en-US" sz="2200" noProof="0" dirty="0" smtClean="0"/>
              <a:t>: Ma=0,64; 2,5g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24483"/>
            <a:ext cx="6552728" cy="315915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259632" y="648363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Chauhan</a:t>
            </a:r>
            <a:r>
              <a:rPr lang="en-US" sz="1000" dirty="0" smtClean="0">
                <a:solidFill>
                  <a:schemeClr val="tx2"/>
                </a:solidFill>
              </a:rPr>
              <a:t>, S. &amp; R. R. A. Martins, J. (2018). Low-Fidelity </a:t>
            </a:r>
            <a:r>
              <a:rPr lang="en-US" sz="1000" dirty="0" err="1" smtClean="0">
                <a:solidFill>
                  <a:schemeClr val="tx2"/>
                </a:solidFill>
              </a:rPr>
              <a:t>Aerostructural</a:t>
            </a:r>
            <a:r>
              <a:rPr lang="en-US" sz="1000" dirty="0" smtClean="0">
                <a:solidFill>
                  <a:schemeClr val="tx2"/>
                </a:solidFill>
              </a:rPr>
              <a:t> Optimization of Aircraft Wings with a Simplified </a:t>
            </a:r>
            <a:r>
              <a:rPr lang="en-US" sz="1000" dirty="0" err="1" smtClean="0">
                <a:solidFill>
                  <a:schemeClr val="tx2"/>
                </a:solidFill>
              </a:rPr>
              <a:t>Wingbox</a:t>
            </a:r>
            <a:r>
              <a:rPr lang="en-US" sz="1000" dirty="0" smtClean="0">
                <a:solidFill>
                  <a:schemeClr val="tx2"/>
                </a:solidFill>
              </a:rPr>
              <a:t> Model Using </a:t>
            </a:r>
            <a:r>
              <a:rPr lang="en-US" sz="1000" dirty="0" err="1" smtClean="0">
                <a:solidFill>
                  <a:schemeClr val="tx2"/>
                </a:solidFill>
              </a:rPr>
              <a:t>OpenAeroStruct</a:t>
            </a:r>
            <a:r>
              <a:rPr lang="en-US" sz="1000" dirty="0" smtClean="0">
                <a:solidFill>
                  <a:schemeClr val="tx2"/>
                </a:solidFill>
              </a:rPr>
              <a:t>. 418-431. 10.1007/978-3-319-97773-7_38. </a:t>
            </a:r>
            <a:endParaRPr lang="fr-FR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New formulation : </a:t>
            </a:r>
            <a:r>
              <a:rPr lang="en-US" noProof="0" dirty="0" err="1" smtClean="0"/>
              <a:t>OpenAeroStruct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7639"/>
            <a:ext cx="8229600" cy="1075258"/>
          </a:xfrm>
        </p:spPr>
        <p:txBody>
          <a:bodyPr>
            <a:normAutofit fontScale="55000" lnSpcReduction="20000"/>
          </a:bodyPr>
          <a:lstStyle/>
          <a:p>
            <a:r>
              <a:rPr lang="en-US" sz="4000" noProof="0" dirty="0" smtClean="0"/>
              <a:t>Objective function :</a:t>
            </a:r>
            <a:r>
              <a:rPr lang="en-US" sz="4000" noProof="0" dirty="0" smtClean="0">
                <a:solidFill>
                  <a:srgbClr val="00B050"/>
                </a:solidFill>
              </a:rPr>
              <a:t> CO2 impact of the drone</a:t>
            </a:r>
          </a:p>
          <a:p>
            <a:r>
              <a:rPr lang="en-US" sz="4000" noProof="0" dirty="0" smtClean="0"/>
              <a:t>Design variables :</a:t>
            </a:r>
            <a:r>
              <a:rPr lang="en-US" sz="4000" noProof="0" dirty="0" smtClean="0">
                <a:solidFill>
                  <a:srgbClr val="0070C0"/>
                </a:solidFill>
              </a:rPr>
              <a:t> </a:t>
            </a:r>
            <a:r>
              <a:rPr lang="en-US" sz="4000" noProof="0" dirty="0" smtClean="0"/>
              <a:t>material variable accessed by</a:t>
            </a:r>
            <a:r>
              <a:rPr lang="en-US" sz="4000" noProof="0" dirty="0" smtClean="0">
                <a:solidFill>
                  <a:srgbClr val="0070C0"/>
                </a:solidFill>
              </a:rPr>
              <a:t> density</a:t>
            </a:r>
          </a:p>
          <a:p>
            <a:pPr marL="0" indent="0">
              <a:buNone/>
            </a:pPr>
            <a:r>
              <a:rPr lang="en-US" sz="4000" noProof="0" dirty="0" smtClean="0">
                <a:solidFill>
                  <a:srgbClr val="0070C0"/>
                </a:solidFill>
              </a:rPr>
              <a:t>	</a:t>
            </a:r>
            <a:r>
              <a:rPr lang="en-US" sz="4000" noProof="0" dirty="0" smtClean="0"/>
              <a:t>-&gt; only one material design variable</a:t>
            </a:r>
          </a:p>
          <a:p>
            <a:endParaRPr lang="en-US" noProof="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34523"/>
            <a:ext cx="2911154" cy="20348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2" y="2564904"/>
            <a:ext cx="2960915" cy="206961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8166-7613-4D5A-89E4-DA9C4DB32F0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741708" y="4221088"/>
            <a:ext cx="3622380" cy="2531970"/>
            <a:chOff x="611560" y="3079669"/>
            <a:chExt cx="3622380" cy="253197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079669"/>
              <a:ext cx="3622380" cy="2531970"/>
            </a:xfrm>
            <a:prstGeom prst="rect">
              <a:avLst/>
            </a:prstGeom>
          </p:spPr>
        </p:pic>
        <p:sp>
          <p:nvSpPr>
            <p:cNvPr id="4" name="Ellipse 3"/>
            <p:cNvSpPr/>
            <p:nvPr/>
          </p:nvSpPr>
          <p:spPr>
            <a:xfrm rot="20378872">
              <a:off x="1215744" y="5074029"/>
              <a:ext cx="198846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3776573" y="2852935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Steel:</a:t>
            </a:r>
          </a:p>
          <a:p>
            <a:r>
              <a:rPr lang="en-US" sz="1600" dirty="0" smtClean="0"/>
              <a:t>E=200MPa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=7750kg/m3</a:t>
            </a:r>
            <a:endParaRPr lang="en-US" sz="1600" dirty="0"/>
          </a:p>
          <a:p>
            <a:r>
              <a:rPr lang="en-US" sz="1600" dirty="0" smtClean="0"/>
              <a:t>CO2=3.4kg/kg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51720" y="2852935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Aluminm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E=72.5MPa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=2800kg/m3</a:t>
            </a:r>
            <a:endParaRPr lang="en-US" sz="1600" dirty="0"/>
          </a:p>
          <a:p>
            <a:r>
              <a:rPr lang="en-US" sz="1600" dirty="0" smtClean="0"/>
              <a:t>CO2=8.2kg/kg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79512" y="2852935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CFRP:</a:t>
            </a:r>
          </a:p>
          <a:p>
            <a:r>
              <a:rPr lang="en-US" sz="1600" dirty="0" smtClean="0"/>
              <a:t>E=55MPa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=1565kg/m3</a:t>
            </a:r>
            <a:endParaRPr lang="en-US" sz="1600" dirty="0"/>
          </a:p>
          <a:p>
            <a:r>
              <a:rPr lang="en-US" sz="1600" dirty="0" smtClean="0"/>
              <a:t>CO2=48kg/kg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79512" y="4295998"/>
            <a:ext cx="1371492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GFRP:</a:t>
            </a:r>
          </a:p>
          <a:p>
            <a:r>
              <a:rPr lang="en-US" sz="1600" dirty="0" smtClean="0"/>
              <a:t>E=21.4MPa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=1860kg/m3</a:t>
            </a:r>
            <a:endParaRPr lang="en-US" sz="1600" dirty="0"/>
          </a:p>
          <a:p>
            <a:r>
              <a:rPr lang="en-US" sz="1600" dirty="0" smtClean="0"/>
              <a:t>CO2=6.2kg/kg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07504" y="5699698"/>
            <a:ext cx="1634204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Sandwich:</a:t>
            </a:r>
          </a:p>
          <a:p>
            <a:r>
              <a:rPr lang="en-US" sz="1600" dirty="0" smtClean="0"/>
              <a:t>E=4-40MPa</a:t>
            </a:r>
          </a:p>
          <a:p>
            <a:r>
              <a:rPr lang="el-GR" sz="1600" dirty="0" smtClean="0"/>
              <a:t>ρ</a:t>
            </a:r>
            <a:r>
              <a:rPr lang="en-US" sz="1600" dirty="0" smtClean="0"/>
              <a:t>=60-600kg/m3</a:t>
            </a:r>
            <a:endParaRPr lang="en-US" sz="1600" dirty="0"/>
          </a:p>
          <a:p>
            <a:r>
              <a:rPr lang="en-US" sz="1600" dirty="0" smtClean="0"/>
              <a:t>CO2=35-45kg/kg</a:t>
            </a:r>
          </a:p>
        </p:txBody>
      </p:sp>
      <p:cxnSp>
        <p:nvCxnSpPr>
          <p:cNvPr id="18" name="Connecteur droit 17"/>
          <p:cNvCxnSpPr>
            <a:stCxn id="7" idx="2"/>
          </p:cNvCxnSpPr>
          <p:nvPr/>
        </p:nvCxnSpPr>
        <p:spPr>
          <a:xfrm>
            <a:off x="4462319" y="3930153"/>
            <a:ext cx="613737" cy="5069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4" idx="2"/>
          </p:cNvCxnSpPr>
          <p:nvPr/>
        </p:nvCxnSpPr>
        <p:spPr>
          <a:xfrm>
            <a:off x="2737466" y="3930153"/>
            <a:ext cx="610398" cy="16590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5" idx="3"/>
          </p:cNvCxnSpPr>
          <p:nvPr/>
        </p:nvCxnSpPr>
        <p:spPr>
          <a:xfrm>
            <a:off x="1551004" y="3391544"/>
            <a:ext cx="1292804" cy="2413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16" idx="3"/>
          </p:cNvCxnSpPr>
          <p:nvPr/>
        </p:nvCxnSpPr>
        <p:spPr>
          <a:xfrm flipH="1" flipV="1">
            <a:off x="1551004" y="4834607"/>
            <a:ext cx="1436820" cy="1258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7" idx="3"/>
          </p:cNvCxnSpPr>
          <p:nvPr/>
        </p:nvCxnSpPr>
        <p:spPr>
          <a:xfrm>
            <a:off x="1741708" y="6238307"/>
            <a:ext cx="6024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11592</TotalTime>
  <Words>1566</Words>
  <Application>Microsoft Office PowerPoint</Application>
  <PresentationFormat>Affichage à l'écran (4:3)</PresentationFormat>
  <Paragraphs>373</Paragraphs>
  <Slides>22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Présentation PowerPoint</vt:lpstr>
      <vt:lpstr>Présentation PowerPoint</vt:lpstr>
      <vt:lpstr>Subject/aims</vt:lpstr>
      <vt:lpstr>State of the art: Ashby’s method</vt:lpstr>
      <vt:lpstr>State of the art : SIMP</vt:lpstr>
      <vt:lpstr>Theoretical context: SLSQP</vt:lpstr>
      <vt:lpstr>Technical context: OpenAeroStruct</vt:lpstr>
      <vt:lpstr>Technical context : OpenAeroStruct</vt:lpstr>
      <vt:lpstr>New formulation : OpenAeroStruct</vt:lpstr>
      <vt:lpstr>New formulation : OpenAeroStruct</vt:lpstr>
      <vt:lpstr>Présentation PowerPoint</vt:lpstr>
      <vt:lpstr>New formulation : Continuous material</vt:lpstr>
      <vt:lpstr>New formulation : Force convergence to a real material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: Next steps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e.duriez</dc:creator>
  <cp:lastModifiedBy>e.duriez</cp:lastModifiedBy>
  <cp:revision>108</cp:revision>
  <dcterms:created xsi:type="dcterms:W3CDTF">2019-06-03T14:33:32Z</dcterms:created>
  <dcterms:modified xsi:type="dcterms:W3CDTF">2019-11-27T12:57:41Z</dcterms:modified>
</cp:coreProperties>
</file>