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5213" cy="42811700"/>
  <p:notesSz cx="6858000" cy="9144000"/>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355" y="-1286"/>
      </p:cViewPr>
      <p:guideLst>
        <p:guide orient="horz" pos="13484"/>
        <p:guide pos="95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9379"/>
            <a:ext cx="25733931" cy="9176767"/>
          </a:xfrm>
        </p:spPr>
        <p:txBody>
          <a:bodyPr/>
          <a:lstStyle/>
          <a:p>
            <a:r>
              <a:rPr lang="pt-PT"/>
              <a:t>Click to edit Master title style</a:t>
            </a:r>
            <a:endParaRPr lang="en-US"/>
          </a:p>
        </p:txBody>
      </p:sp>
      <p:sp>
        <p:nvSpPr>
          <p:cNvPr id="3" name="Subtitle 2"/>
          <p:cNvSpPr>
            <a:spLocks noGrp="1"/>
          </p:cNvSpPr>
          <p:nvPr>
            <p:ph type="subTitle" idx="1"/>
          </p:nvPr>
        </p:nvSpPr>
        <p:spPr>
          <a:xfrm>
            <a:off x="4541282" y="24259963"/>
            <a:ext cx="21192649" cy="10940768"/>
          </a:xfrm>
        </p:spPr>
        <p:txBody>
          <a:bodyPr/>
          <a:lstStyle>
            <a:lvl1pPr marL="0" indent="0" algn="ctr">
              <a:buNone/>
              <a:defRPr>
                <a:solidFill>
                  <a:schemeClr val="tx1">
                    <a:tint val="75000"/>
                  </a:schemeClr>
                </a:solidFill>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12C1A0C2-F74C-2E4F-9798-31C914B23A03}" type="datetimeFigureOut">
              <a:rPr lang="en-US" smtClean="0"/>
              <a:t>2020-10-14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270998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12C1A0C2-F74C-2E4F-9798-31C914B23A03}" type="datetimeFigureOut">
              <a:rPr lang="en-US" smtClean="0"/>
              <a:t>2020-10-14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131540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6283" y="10702928"/>
            <a:ext cx="22548726" cy="228031763"/>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5014332" y="10702928"/>
            <a:ext cx="67157362" cy="228031763"/>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12C1A0C2-F74C-2E4F-9798-31C914B23A03}" type="datetimeFigureOut">
              <a:rPr lang="en-US" smtClean="0"/>
              <a:t>2020-10-14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3948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12C1A0C2-F74C-2E4F-9798-31C914B23A03}" type="datetimeFigureOut">
              <a:rPr lang="en-US" smtClean="0"/>
              <a:t>2020-10-14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91858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10485"/>
            <a:ext cx="25733931" cy="8502879"/>
          </a:xfrm>
        </p:spPr>
        <p:txBody>
          <a:bodyPr anchor="t"/>
          <a:lstStyle>
            <a:lvl1pPr algn="l">
              <a:defRPr sz="18300" b="1" cap="all"/>
            </a:lvl1pPr>
          </a:lstStyle>
          <a:p>
            <a:r>
              <a:rPr lang="pt-PT"/>
              <a:t>Click to edit Master title style</a:t>
            </a:r>
            <a:endParaRPr lang="en-US"/>
          </a:p>
        </p:txBody>
      </p:sp>
      <p:sp>
        <p:nvSpPr>
          <p:cNvPr id="3" name="Text Placeholder 2"/>
          <p:cNvSpPr>
            <a:spLocks noGrp="1"/>
          </p:cNvSpPr>
          <p:nvPr>
            <p:ph type="body" idx="1"/>
          </p:nvPr>
        </p:nvSpPr>
        <p:spPr>
          <a:xfrm>
            <a:off x="2391533" y="18145428"/>
            <a:ext cx="25733931" cy="9365056"/>
          </a:xfrm>
        </p:spPr>
        <p:txBody>
          <a:bodyPr anchor="b"/>
          <a:lstStyle>
            <a:lvl1pPr marL="0" indent="0">
              <a:buNone/>
              <a:defRPr sz="9100">
                <a:solidFill>
                  <a:schemeClr val="tx1">
                    <a:tint val="75000"/>
                  </a:schemeClr>
                </a:solidFill>
              </a:defRPr>
            </a:lvl1pPr>
            <a:lvl2pPr marL="2088170" indent="0">
              <a:buNone/>
              <a:defRPr sz="8200">
                <a:solidFill>
                  <a:schemeClr val="tx1">
                    <a:tint val="75000"/>
                  </a:schemeClr>
                </a:solidFill>
              </a:defRPr>
            </a:lvl2pPr>
            <a:lvl3pPr marL="4176339" indent="0">
              <a:buNone/>
              <a:defRPr sz="7300">
                <a:solidFill>
                  <a:schemeClr val="tx1">
                    <a:tint val="75000"/>
                  </a:schemeClr>
                </a:solidFill>
              </a:defRPr>
            </a:lvl3pPr>
            <a:lvl4pPr marL="6264509" indent="0">
              <a:buNone/>
              <a:defRPr sz="6400">
                <a:solidFill>
                  <a:schemeClr val="tx1">
                    <a:tint val="75000"/>
                  </a:schemeClr>
                </a:solidFill>
              </a:defRPr>
            </a:lvl4pPr>
            <a:lvl5pPr marL="8352678" indent="0">
              <a:buNone/>
              <a:defRPr sz="6400">
                <a:solidFill>
                  <a:schemeClr val="tx1">
                    <a:tint val="75000"/>
                  </a:schemeClr>
                </a:solidFill>
              </a:defRPr>
            </a:lvl5pPr>
            <a:lvl6pPr marL="10440848" indent="0">
              <a:buNone/>
              <a:defRPr sz="6400">
                <a:solidFill>
                  <a:schemeClr val="tx1">
                    <a:tint val="75000"/>
                  </a:schemeClr>
                </a:solidFill>
              </a:defRPr>
            </a:lvl6pPr>
            <a:lvl7pPr marL="12529017" indent="0">
              <a:buNone/>
              <a:defRPr sz="6400">
                <a:solidFill>
                  <a:schemeClr val="tx1">
                    <a:tint val="75000"/>
                  </a:schemeClr>
                </a:solidFill>
              </a:defRPr>
            </a:lvl7pPr>
            <a:lvl8pPr marL="14617187" indent="0">
              <a:buNone/>
              <a:defRPr sz="6400">
                <a:solidFill>
                  <a:schemeClr val="tx1">
                    <a:tint val="75000"/>
                  </a:schemeClr>
                </a:solidFill>
              </a:defRPr>
            </a:lvl8pPr>
            <a:lvl9pPr marL="16705356" indent="0">
              <a:buNone/>
              <a:defRPr sz="6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12C1A0C2-F74C-2E4F-9798-31C914B23A03}" type="datetimeFigureOut">
              <a:rPr lang="en-US" smtClean="0"/>
              <a:t>2020-10-14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189343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5014332" y="62364364"/>
            <a:ext cx="44850417" cy="176370327"/>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50369338" y="62364364"/>
            <a:ext cx="44855671" cy="176370327"/>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12C1A0C2-F74C-2E4F-9798-31C914B23A03}" type="datetimeFigureOut">
              <a:rPr lang="en-US" smtClean="0"/>
              <a:t>2020-10-14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241869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453"/>
            <a:ext cx="27247692" cy="7135283"/>
          </a:xfrm>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1513761" y="9583085"/>
            <a:ext cx="13376810"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pt-PT"/>
              <a:t>Click to edit Master text styles</a:t>
            </a:r>
          </a:p>
        </p:txBody>
      </p:sp>
      <p:sp>
        <p:nvSpPr>
          <p:cNvPr id="4" name="Content Placeholder 3"/>
          <p:cNvSpPr>
            <a:spLocks noGrp="1"/>
          </p:cNvSpPr>
          <p:nvPr>
            <p:ph sz="half" idx="2"/>
          </p:nvPr>
        </p:nvSpPr>
        <p:spPr>
          <a:xfrm>
            <a:off x="1513761" y="13576859"/>
            <a:ext cx="13376810"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15379389" y="9583085"/>
            <a:ext cx="13382065"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pt-PT"/>
              <a:t>Click to edit Master text styles</a:t>
            </a:r>
          </a:p>
        </p:txBody>
      </p:sp>
      <p:sp>
        <p:nvSpPr>
          <p:cNvPr id="6" name="Content Placeholder 5"/>
          <p:cNvSpPr>
            <a:spLocks noGrp="1"/>
          </p:cNvSpPr>
          <p:nvPr>
            <p:ph sz="quarter" idx="4"/>
          </p:nvPr>
        </p:nvSpPr>
        <p:spPr>
          <a:xfrm>
            <a:off x="15379389" y="13576859"/>
            <a:ext cx="13382065"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12C1A0C2-F74C-2E4F-9798-31C914B23A03}" type="datetimeFigureOut">
              <a:rPr lang="en-US" smtClean="0"/>
              <a:t>2020-10-14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200646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12C1A0C2-F74C-2E4F-9798-31C914B23A03}" type="datetimeFigureOut">
              <a:rPr lang="en-US" smtClean="0"/>
              <a:t>2020-10-14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428444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1A0C2-F74C-2E4F-9798-31C914B23A03}" type="datetimeFigureOut">
              <a:rPr lang="en-US" smtClean="0"/>
              <a:t>2020-10-14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394600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540"/>
            <a:ext cx="9960336" cy="7254205"/>
          </a:xfrm>
        </p:spPr>
        <p:txBody>
          <a:bodyPr anchor="b"/>
          <a:lstStyle>
            <a:lvl1pPr algn="l">
              <a:defRPr sz="9100" b="1"/>
            </a:lvl1pPr>
          </a:lstStyle>
          <a:p>
            <a:r>
              <a:rPr lang="pt-PT"/>
              <a:t>Click to edit Master title style</a:t>
            </a:r>
            <a:endParaRPr lang="en-US"/>
          </a:p>
        </p:txBody>
      </p:sp>
      <p:sp>
        <p:nvSpPr>
          <p:cNvPr id="3" name="Content Placeholder 2"/>
          <p:cNvSpPr>
            <a:spLocks noGrp="1"/>
          </p:cNvSpPr>
          <p:nvPr>
            <p:ph idx="1"/>
          </p:nvPr>
        </p:nvSpPr>
        <p:spPr>
          <a:xfrm>
            <a:off x="11836767" y="1704543"/>
            <a:ext cx="16924685" cy="3653860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1513763" y="8958748"/>
            <a:ext cx="9960336" cy="29284395"/>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pt-PT"/>
              <a:t>Click to edit Master text styles</a:t>
            </a:r>
          </a:p>
        </p:txBody>
      </p:sp>
      <p:sp>
        <p:nvSpPr>
          <p:cNvPr id="5" name="Date Placeholder 4"/>
          <p:cNvSpPr>
            <a:spLocks noGrp="1"/>
          </p:cNvSpPr>
          <p:nvPr>
            <p:ph type="dt" sz="half" idx="10"/>
          </p:nvPr>
        </p:nvSpPr>
        <p:spPr/>
        <p:txBody>
          <a:bodyPr/>
          <a:lstStyle/>
          <a:p>
            <a:fld id="{12C1A0C2-F74C-2E4F-9798-31C914B23A03}" type="datetimeFigureOut">
              <a:rPr lang="en-US" smtClean="0"/>
              <a:t>2020-10-14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45198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8190"/>
            <a:ext cx="18165128" cy="3537914"/>
          </a:xfrm>
        </p:spPr>
        <p:txBody>
          <a:bodyPr anchor="b"/>
          <a:lstStyle>
            <a:lvl1pPr algn="l">
              <a:defRPr sz="9100" b="1"/>
            </a:lvl1pPr>
          </a:lstStyle>
          <a:p>
            <a:r>
              <a:rPr lang="pt-PT"/>
              <a:t>Click to edit Master title style</a:t>
            </a:r>
            <a:endParaRPr lang="en-US"/>
          </a:p>
        </p:txBody>
      </p:sp>
      <p:sp>
        <p:nvSpPr>
          <p:cNvPr id="3" name="Picture Placeholder 2"/>
          <p:cNvSpPr>
            <a:spLocks noGrp="1"/>
          </p:cNvSpPr>
          <p:nvPr>
            <p:ph type="pic" idx="1"/>
          </p:nvPr>
        </p:nvSpPr>
        <p:spPr>
          <a:xfrm>
            <a:off x="5934154" y="3825305"/>
            <a:ext cx="18165128" cy="25687020"/>
          </a:xfrm>
        </p:spPr>
        <p:txBody>
          <a:bodyPr/>
          <a:lstStyle>
            <a:lvl1pPr marL="0" indent="0">
              <a:buNone/>
              <a:defRPr sz="14600"/>
            </a:lvl1pPr>
            <a:lvl2pPr marL="2088170" indent="0">
              <a:buNone/>
              <a:defRPr sz="12800"/>
            </a:lvl2pPr>
            <a:lvl3pPr marL="4176339" indent="0">
              <a:buNone/>
              <a:defRPr sz="11000"/>
            </a:lvl3pPr>
            <a:lvl4pPr marL="6264509" indent="0">
              <a:buNone/>
              <a:defRPr sz="9100"/>
            </a:lvl4pPr>
            <a:lvl5pPr marL="8352678" indent="0">
              <a:buNone/>
              <a:defRPr sz="9100"/>
            </a:lvl5pPr>
            <a:lvl6pPr marL="10440848" indent="0">
              <a:buNone/>
              <a:defRPr sz="9100"/>
            </a:lvl6pPr>
            <a:lvl7pPr marL="12529017" indent="0">
              <a:buNone/>
              <a:defRPr sz="9100"/>
            </a:lvl7pPr>
            <a:lvl8pPr marL="14617187" indent="0">
              <a:buNone/>
              <a:defRPr sz="9100"/>
            </a:lvl8pPr>
            <a:lvl9pPr marL="16705356" indent="0">
              <a:buNone/>
              <a:defRPr sz="9100"/>
            </a:lvl9pPr>
          </a:lstStyle>
          <a:p>
            <a:endParaRPr lang="en-US"/>
          </a:p>
        </p:txBody>
      </p:sp>
      <p:sp>
        <p:nvSpPr>
          <p:cNvPr id="4" name="Text Placeholder 3"/>
          <p:cNvSpPr>
            <a:spLocks noGrp="1"/>
          </p:cNvSpPr>
          <p:nvPr>
            <p:ph type="body" sz="half" idx="2"/>
          </p:nvPr>
        </p:nvSpPr>
        <p:spPr>
          <a:xfrm>
            <a:off x="5934154" y="33506104"/>
            <a:ext cx="18165128" cy="5024426"/>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pt-PT"/>
              <a:t>Click to edit Master text styles</a:t>
            </a:r>
          </a:p>
        </p:txBody>
      </p:sp>
      <p:sp>
        <p:nvSpPr>
          <p:cNvPr id="5" name="Date Placeholder 4"/>
          <p:cNvSpPr>
            <a:spLocks noGrp="1"/>
          </p:cNvSpPr>
          <p:nvPr>
            <p:ph type="dt" sz="half" idx="10"/>
          </p:nvPr>
        </p:nvSpPr>
        <p:spPr/>
        <p:txBody>
          <a:bodyPr/>
          <a:lstStyle/>
          <a:p>
            <a:fld id="{12C1A0C2-F74C-2E4F-9798-31C914B23A03}" type="datetimeFigureOut">
              <a:rPr lang="en-US" smtClean="0"/>
              <a:t>2020-10-14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D45C-9102-BF48-91BE-AE5977AD89FA}" type="slidenum">
              <a:rPr lang="en-US" smtClean="0"/>
              <a:t>‹#›</a:t>
            </a:fld>
            <a:endParaRPr lang="en-US"/>
          </a:p>
        </p:txBody>
      </p:sp>
    </p:spTree>
    <p:extLst>
      <p:ext uri="{BB962C8B-B14F-4D97-AF65-F5344CB8AC3E}">
        <p14:creationId xmlns:p14="http://schemas.microsoft.com/office/powerpoint/2010/main" val="382933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453"/>
            <a:ext cx="27247692" cy="7135283"/>
          </a:xfrm>
          <a:prstGeom prst="rect">
            <a:avLst/>
          </a:prstGeom>
        </p:spPr>
        <p:txBody>
          <a:bodyPr vert="horz" lIns="417634" tIns="208817" rIns="417634" bIns="208817"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1513761" y="9989400"/>
            <a:ext cx="27247692" cy="28253743"/>
          </a:xfrm>
          <a:prstGeom prst="rect">
            <a:avLst/>
          </a:prstGeom>
        </p:spPr>
        <p:txBody>
          <a:bodyPr vert="horz" lIns="417634" tIns="208817" rIns="417634" bIns="208817"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1513761" y="39680106"/>
            <a:ext cx="7064216" cy="2279327"/>
          </a:xfrm>
          <a:prstGeom prst="rect">
            <a:avLst/>
          </a:prstGeom>
        </p:spPr>
        <p:txBody>
          <a:bodyPr vert="horz" lIns="417634" tIns="208817" rIns="417634" bIns="208817" rtlCol="0" anchor="ctr"/>
          <a:lstStyle>
            <a:lvl1pPr algn="l">
              <a:defRPr sz="5500">
                <a:solidFill>
                  <a:schemeClr val="tx1">
                    <a:tint val="75000"/>
                  </a:schemeClr>
                </a:solidFill>
              </a:defRPr>
            </a:lvl1pPr>
          </a:lstStyle>
          <a:p>
            <a:fld id="{12C1A0C2-F74C-2E4F-9798-31C914B23A03}" type="datetimeFigureOut">
              <a:rPr lang="en-US" smtClean="0"/>
              <a:t>2020-10-14</a:t>
            </a:fld>
            <a:endParaRPr lang="en-US"/>
          </a:p>
        </p:txBody>
      </p:sp>
      <p:sp>
        <p:nvSpPr>
          <p:cNvPr id="5" name="Footer Placeholder 4"/>
          <p:cNvSpPr>
            <a:spLocks noGrp="1"/>
          </p:cNvSpPr>
          <p:nvPr>
            <p:ph type="ftr" sz="quarter" idx="3"/>
          </p:nvPr>
        </p:nvSpPr>
        <p:spPr>
          <a:xfrm>
            <a:off x="10344031" y="39680106"/>
            <a:ext cx="9587151" cy="2279327"/>
          </a:xfrm>
          <a:prstGeom prst="rect">
            <a:avLst/>
          </a:prstGeom>
        </p:spPr>
        <p:txBody>
          <a:bodyPr vert="horz" lIns="417634" tIns="208817" rIns="417634" bIns="208817"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80106"/>
            <a:ext cx="7064216" cy="2279327"/>
          </a:xfrm>
          <a:prstGeom prst="rect">
            <a:avLst/>
          </a:prstGeom>
        </p:spPr>
        <p:txBody>
          <a:bodyPr vert="horz" lIns="417634" tIns="208817" rIns="417634" bIns="208817" rtlCol="0" anchor="ctr"/>
          <a:lstStyle>
            <a:lvl1pPr algn="r">
              <a:defRPr sz="5500">
                <a:solidFill>
                  <a:schemeClr val="tx1">
                    <a:tint val="75000"/>
                  </a:schemeClr>
                </a:solidFill>
              </a:defRPr>
            </a:lvl1pPr>
          </a:lstStyle>
          <a:p>
            <a:fld id="{B5F0D45C-9102-BF48-91BE-AE5977AD89FA}" type="slidenum">
              <a:rPr lang="en-US" smtClean="0"/>
              <a:t>‹#›</a:t>
            </a:fld>
            <a:endParaRPr lang="en-US"/>
          </a:p>
        </p:txBody>
      </p:sp>
    </p:spTree>
    <p:extLst>
      <p:ext uri="{BB962C8B-B14F-4D97-AF65-F5344CB8AC3E}">
        <p14:creationId xmlns:p14="http://schemas.microsoft.com/office/powerpoint/2010/main" val="2412964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145/3399715.3399744" TargetMode="External"/><Relationship Id="rId3" Type="http://schemas.openxmlformats.org/officeDocument/2006/relationships/image" Target="../media/image2.png"/><Relationship Id="rId7" Type="http://schemas.openxmlformats.org/officeDocument/2006/relationships/hyperlink" Target="https://doi.org/10.13140/RG.2.2.15187.02084"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i.org/10.1145/3132272.3134111" TargetMode="Externa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doi.org/10.13140/RG.2.2.14792.550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ster-submisso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91133" cy="42811699"/>
          </a:xfrm>
          <a:prstGeom prst="rect">
            <a:avLst/>
          </a:prstGeom>
        </p:spPr>
      </p:pic>
      <p:sp>
        <p:nvSpPr>
          <p:cNvPr id="6" name="TextBox 5"/>
          <p:cNvSpPr txBox="1"/>
          <p:nvPr/>
        </p:nvSpPr>
        <p:spPr>
          <a:xfrm>
            <a:off x="1981095" y="7375159"/>
            <a:ext cx="26262223" cy="3897221"/>
          </a:xfrm>
          <a:prstGeom prst="rect">
            <a:avLst/>
          </a:prstGeom>
          <a:noFill/>
        </p:spPr>
        <p:txBody>
          <a:bodyPr wrap="square" rtlCol="0">
            <a:spAutoFit/>
          </a:bodyPr>
          <a:lstStyle/>
          <a:p>
            <a:pPr>
              <a:lnSpc>
                <a:spcPct val="150000"/>
              </a:lnSpc>
            </a:pPr>
            <a:r>
              <a:rPr lang="en-US" sz="7000" b="1" dirty="0"/>
              <a:t>Medical Imaging Multimodality Annotating Framework</a:t>
            </a:r>
          </a:p>
          <a:p>
            <a:pPr>
              <a:lnSpc>
                <a:spcPct val="150000"/>
              </a:lnSpc>
            </a:pPr>
            <a:r>
              <a:rPr lang="en-US" sz="5000" dirty="0"/>
              <a:t>PhD in Computer Science and Engineering</a:t>
            </a:r>
          </a:p>
          <a:p>
            <a:pPr>
              <a:lnSpc>
                <a:spcPct val="150000"/>
              </a:lnSpc>
            </a:pPr>
            <a:r>
              <a:rPr lang="en-US" sz="5000" dirty="0"/>
              <a:t>Francisco Maria Calisto (francisco.calisto@tecnico.ulisboa.pt)</a:t>
            </a:r>
          </a:p>
        </p:txBody>
      </p:sp>
      <p:sp>
        <p:nvSpPr>
          <p:cNvPr id="7" name="TextBox 6"/>
          <p:cNvSpPr txBox="1"/>
          <p:nvPr/>
        </p:nvSpPr>
        <p:spPr>
          <a:xfrm>
            <a:off x="1981095" y="13083262"/>
            <a:ext cx="12597741" cy="4965462"/>
          </a:xfrm>
          <a:prstGeom prst="rect">
            <a:avLst/>
          </a:prstGeom>
          <a:noFill/>
        </p:spPr>
        <p:txBody>
          <a:bodyPr wrap="square" rtlCol="0">
            <a:spAutoFit/>
          </a:bodyPr>
          <a:lstStyle/>
          <a:p>
            <a:pPr algn="just"/>
            <a:r>
              <a:rPr lang="en-GB" sz="5500" b="1" baseline="30000" dirty="0">
                <a:latin typeface="Arial"/>
                <a:cs typeface="Arial"/>
              </a:rPr>
              <a:t>Motivation</a:t>
            </a:r>
            <a:endParaRPr lang="en-GB" sz="4200" b="1" baseline="30000" dirty="0">
              <a:latin typeface="Arial"/>
              <a:cs typeface="Arial"/>
            </a:endParaRPr>
          </a:p>
          <a:p>
            <a:pPr algn="just"/>
            <a:r>
              <a:rPr lang="en-US" sz="4200" baseline="30000" dirty="0">
                <a:latin typeface="Arial"/>
                <a:cs typeface="Arial"/>
              </a:rPr>
              <a:t>Deep Learning (DL) algorithms have increased the quality of automatic medical diagnosis at the cost of building datasets to train and test such supervised Machine Learning (ML) methods. In the radiology room [1, 2], medical imaging annotations are one of the main activities of radiologists and the quality of annotation depends on the clinician experience, as well as on the number of studied cases. Manual annotations [3] are very useful to extract features (</a:t>
            </a:r>
            <a:r>
              <a:rPr lang="en-US" sz="4200" b="1" baseline="30000" dirty="0">
                <a:latin typeface="Arial"/>
                <a:cs typeface="Arial"/>
              </a:rPr>
              <a:t>Figure 1</a:t>
            </a:r>
            <a:r>
              <a:rPr lang="en-US" sz="4200" baseline="30000" dirty="0">
                <a:latin typeface="Arial"/>
                <a:cs typeface="Arial"/>
              </a:rPr>
              <a:t>) like contours, intersections, margins, and shapes that can be used in the processes of lesion segmentation (</a:t>
            </a:r>
            <a:r>
              <a:rPr lang="en-US" sz="4200" i="1" baseline="30000" dirty="0">
                <a:latin typeface="Arial"/>
                <a:cs typeface="Arial"/>
              </a:rPr>
              <a:t>i.e.</a:t>
            </a:r>
            <a:r>
              <a:rPr lang="en-US" sz="4200" baseline="30000" dirty="0">
                <a:latin typeface="Arial"/>
                <a:cs typeface="Arial"/>
              </a:rPr>
              <a:t>, masses and calcifications) and classification (</a:t>
            </a:r>
            <a:r>
              <a:rPr lang="en-US" sz="4200" i="1" baseline="30000" dirty="0">
                <a:latin typeface="Arial"/>
                <a:cs typeface="Arial"/>
              </a:rPr>
              <a:t>i.e.</a:t>
            </a:r>
            <a:r>
              <a:rPr lang="en-US" sz="4200" baseline="30000" dirty="0">
                <a:latin typeface="Arial"/>
                <a:cs typeface="Arial"/>
              </a:rPr>
              <a:t>, BI-RADS) made by automatic (AI-Assisted) agents.</a:t>
            </a:r>
            <a:endParaRPr lang="en-GB" sz="4200" baseline="30000" dirty="0">
              <a:latin typeface="Arial"/>
              <a:cs typeface="Arial"/>
            </a:endParaRPr>
          </a:p>
        </p:txBody>
      </p:sp>
      <p:pic>
        <p:nvPicPr>
          <p:cNvPr id="13" name="Picture 12"/>
          <p:cNvPicPr>
            <a:picLocks noChangeAspect="1"/>
          </p:cNvPicPr>
          <p:nvPr/>
        </p:nvPicPr>
        <p:blipFill>
          <a:blip r:embed="rId3"/>
          <a:srcRect/>
          <a:stretch/>
        </p:blipFill>
        <p:spPr>
          <a:xfrm>
            <a:off x="2015250" y="18048724"/>
            <a:ext cx="12529429" cy="5147641"/>
          </a:xfrm>
          <a:prstGeom prst="rect">
            <a:avLst/>
          </a:prstGeom>
        </p:spPr>
      </p:pic>
      <p:sp>
        <p:nvSpPr>
          <p:cNvPr id="16" name="TextBox 15"/>
          <p:cNvSpPr txBox="1"/>
          <p:nvPr/>
        </p:nvSpPr>
        <p:spPr>
          <a:xfrm>
            <a:off x="6883037" y="40301759"/>
            <a:ext cx="12699336" cy="1887696"/>
          </a:xfrm>
          <a:prstGeom prst="rect">
            <a:avLst/>
          </a:prstGeom>
          <a:noFill/>
        </p:spPr>
        <p:txBody>
          <a:bodyPr wrap="square" rtlCol="0">
            <a:spAutoFit/>
          </a:bodyPr>
          <a:lstStyle/>
          <a:p>
            <a:pPr>
              <a:lnSpc>
                <a:spcPct val="150000"/>
              </a:lnSpc>
            </a:pPr>
            <a:r>
              <a:rPr lang="en-US" sz="4000" dirty="0"/>
              <a:t>Jacinto Nascimento and Nuno Nunes </a:t>
            </a:r>
          </a:p>
          <a:p>
            <a:pPr>
              <a:lnSpc>
                <a:spcPct val="150000"/>
              </a:lnSpc>
            </a:pPr>
            <a:r>
              <a:rPr lang="en-US" sz="4000" dirty="0"/>
              <a:t>PhD in Computer Science and Engineering</a:t>
            </a:r>
          </a:p>
        </p:txBody>
      </p:sp>
      <p:sp>
        <p:nvSpPr>
          <p:cNvPr id="4" name="TextBox 3">
            <a:extLst>
              <a:ext uri="{FF2B5EF4-FFF2-40B4-BE49-F238E27FC236}">
                <a16:creationId xmlns:a16="http://schemas.microsoft.com/office/drawing/2014/main" id="{19D58FDD-D5B1-47F2-9757-79FC0944993D}"/>
              </a:ext>
            </a:extLst>
          </p:cNvPr>
          <p:cNvSpPr txBox="1"/>
          <p:nvPr/>
        </p:nvSpPr>
        <p:spPr>
          <a:xfrm>
            <a:off x="2133490" y="23196365"/>
            <a:ext cx="12597741" cy="3539430"/>
          </a:xfrm>
          <a:prstGeom prst="rect">
            <a:avLst/>
          </a:prstGeom>
          <a:noFill/>
        </p:spPr>
        <p:txBody>
          <a:bodyPr wrap="square" rtlCol="0">
            <a:spAutoFit/>
          </a:bodyPr>
          <a:lstStyle/>
          <a:p>
            <a:pPr algn="just"/>
            <a:r>
              <a:rPr lang="en-US" sz="3200" b="1" dirty="0">
                <a:latin typeface="Arial"/>
                <a:cs typeface="Arial"/>
              </a:rPr>
              <a:t>Figure 1:</a:t>
            </a:r>
            <a:r>
              <a:rPr lang="en-US" sz="3200" dirty="0">
                <a:latin typeface="Arial"/>
                <a:cs typeface="Arial"/>
              </a:rPr>
              <a:t> Multimodality view. The UI components are as follows: 4. List of Patient Views; and 4.5. Study List Tabs; as well as 5. Medical Imaging Diagnosis Views; 5.1. Viewports; 5.2. Toolbars; and 5.3. Modality Selection. In our definition, medical image segmentation is the process of manually draw for boundaries within our various modalities of images. The goal of the clinician is to annotate the lesion between the red polygon and the dashed gray square.</a:t>
            </a:r>
          </a:p>
        </p:txBody>
      </p:sp>
      <p:sp>
        <p:nvSpPr>
          <p:cNvPr id="8" name="TextBox 7">
            <a:extLst>
              <a:ext uri="{FF2B5EF4-FFF2-40B4-BE49-F238E27FC236}">
                <a16:creationId xmlns:a16="http://schemas.microsoft.com/office/drawing/2014/main" id="{5A0C4A01-A5EE-4FBF-BEB2-026AADA74C2D}"/>
              </a:ext>
            </a:extLst>
          </p:cNvPr>
          <p:cNvSpPr txBox="1"/>
          <p:nvPr/>
        </p:nvSpPr>
        <p:spPr>
          <a:xfrm>
            <a:off x="2133490" y="27496616"/>
            <a:ext cx="12597741" cy="3241913"/>
          </a:xfrm>
          <a:prstGeom prst="rect">
            <a:avLst/>
          </a:prstGeom>
          <a:noFill/>
        </p:spPr>
        <p:txBody>
          <a:bodyPr wrap="square" rtlCol="0">
            <a:spAutoFit/>
          </a:bodyPr>
          <a:lstStyle/>
          <a:p>
            <a:pPr algn="just"/>
            <a:r>
              <a:rPr lang="en-GB" sz="5500" b="1" baseline="30000" dirty="0">
                <a:latin typeface="Arial"/>
                <a:cs typeface="Arial"/>
              </a:rPr>
              <a:t>Lesion Delineation</a:t>
            </a:r>
            <a:endParaRPr lang="en-GB" sz="4200" b="1" baseline="30000" dirty="0">
              <a:latin typeface="Arial"/>
              <a:cs typeface="Arial"/>
            </a:endParaRPr>
          </a:p>
          <a:p>
            <a:pPr algn="just"/>
            <a:r>
              <a:rPr lang="en-US" sz="4200" baseline="30000" dirty="0">
                <a:latin typeface="Arial"/>
                <a:cs typeface="Arial"/>
              </a:rPr>
              <a:t>For a proper classification made by automatic agents, manual annotations can be used in the process of lesion delineation and segmentation [4]. In this poster, we explain how our framework operates for the delineation and annotation of medical images. We refer to lesion delineation as the ROI area (</a:t>
            </a:r>
            <a:r>
              <a:rPr lang="en-US" sz="4200" b="1" baseline="30000" dirty="0">
                <a:latin typeface="Arial"/>
                <a:cs typeface="Arial"/>
              </a:rPr>
              <a:t>Figure 2</a:t>
            </a:r>
            <a:r>
              <a:rPr lang="en-US" sz="4200" baseline="30000" dirty="0">
                <a:latin typeface="Arial"/>
                <a:cs typeface="Arial"/>
              </a:rPr>
              <a:t>) of the lesion which is delineated by a radiologist. We visually show the relation between the lesion and the delineation.</a:t>
            </a:r>
            <a:endParaRPr lang="en-GB" sz="4200" baseline="30000" dirty="0">
              <a:latin typeface="Arial"/>
              <a:cs typeface="Arial"/>
            </a:endParaRPr>
          </a:p>
        </p:txBody>
      </p:sp>
      <p:pic>
        <p:nvPicPr>
          <p:cNvPr id="19" name="Picture 18" descr="Diagram, schematic&#10;&#10;Description automatically generated">
            <a:extLst>
              <a:ext uri="{FF2B5EF4-FFF2-40B4-BE49-F238E27FC236}">
                <a16:creationId xmlns:a16="http://schemas.microsoft.com/office/drawing/2014/main" id="{A53265B3-F501-488E-80F6-3C0455F9B6DE}"/>
              </a:ext>
            </a:extLst>
          </p:cNvPr>
          <p:cNvPicPr>
            <a:picLocks noChangeAspect="1"/>
          </p:cNvPicPr>
          <p:nvPr/>
        </p:nvPicPr>
        <p:blipFill rotWithShape="1">
          <a:blip r:embed="rId4"/>
          <a:srcRect l="3630" t="8198" r="5880" b="6898"/>
          <a:stretch/>
        </p:blipFill>
        <p:spPr>
          <a:xfrm>
            <a:off x="2133490" y="30683114"/>
            <a:ext cx="12597741" cy="7157807"/>
          </a:xfrm>
          <a:prstGeom prst="rect">
            <a:avLst/>
          </a:prstGeom>
        </p:spPr>
      </p:pic>
      <p:sp>
        <p:nvSpPr>
          <p:cNvPr id="21" name="TextBox 20">
            <a:extLst>
              <a:ext uri="{FF2B5EF4-FFF2-40B4-BE49-F238E27FC236}">
                <a16:creationId xmlns:a16="http://schemas.microsoft.com/office/drawing/2014/main" id="{4F1C81F2-7ACF-4E11-86BF-E61E0927A794}"/>
              </a:ext>
            </a:extLst>
          </p:cNvPr>
          <p:cNvSpPr txBox="1"/>
          <p:nvPr/>
        </p:nvSpPr>
        <p:spPr>
          <a:xfrm>
            <a:off x="2133490" y="37971820"/>
            <a:ext cx="12597741" cy="1569660"/>
          </a:xfrm>
          <a:prstGeom prst="rect">
            <a:avLst/>
          </a:prstGeom>
          <a:noFill/>
        </p:spPr>
        <p:txBody>
          <a:bodyPr wrap="square" rtlCol="0">
            <a:spAutoFit/>
          </a:bodyPr>
          <a:lstStyle/>
          <a:p>
            <a:pPr algn="just"/>
            <a:r>
              <a:rPr lang="en-US" sz="3200" b="1" dirty="0">
                <a:latin typeface="Arial"/>
                <a:cs typeface="Arial"/>
              </a:rPr>
              <a:t>Figure 2:</a:t>
            </a:r>
            <a:r>
              <a:rPr lang="en-US" sz="3200" dirty="0">
                <a:latin typeface="Arial"/>
                <a:cs typeface="Arial"/>
              </a:rPr>
              <a:t> Labels of the lesions. The grey area is the lesion, the yellow represents the annotations taken by the radiologist, the green represents the shape volume.</a:t>
            </a:r>
          </a:p>
        </p:txBody>
      </p:sp>
      <p:sp>
        <p:nvSpPr>
          <p:cNvPr id="23" name="TextBox 22">
            <a:extLst>
              <a:ext uri="{FF2B5EF4-FFF2-40B4-BE49-F238E27FC236}">
                <a16:creationId xmlns:a16="http://schemas.microsoft.com/office/drawing/2014/main" id="{E37D3E68-5781-401D-88E4-4FBDEE063780}"/>
              </a:ext>
            </a:extLst>
          </p:cNvPr>
          <p:cNvSpPr txBox="1"/>
          <p:nvPr/>
        </p:nvSpPr>
        <p:spPr>
          <a:xfrm>
            <a:off x="15662222" y="13083262"/>
            <a:ext cx="12597741" cy="4965462"/>
          </a:xfrm>
          <a:prstGeom prst="rect">
            <a:avLst/>
          </a:prstGeom>
          <a:noFill/>
        </p:spPr>
        <p:txBody>
          <a:bodyPr wrap="square" rtlCol="0">
            <a:spAutoFit/>
          </a:bodyPr>
          <a:lstStyle/>
          <a:p>
            <a:pPr algn="just"/>
            <a:r>
              <a:rPr lang="en-GB" sz="5500" b="1" baseline="30000" dirty="0">
                <a:latin typeface="Arial"/>
                <a:cs typeface="Arial"/>
              </a:rPr>
              <a:t>Annotated Data</a:t>
            </a:r>
            <a:endParaRPr lang="en-GB" sz="4200" b="1" baseline="30000" dirty="0">
              <a:latin typeface="Arial"/>
              <a:cs typeface="Arial"/>
            </a:endParaRPr>
          </a:p>
          <a:p>
            <a:pPr algn="just"/>
            <a:r>
              <a:rPr lang="en-US" sz="4200" baseline="30000" dirty="0">
                <a:latin typeface="Arial"/>
                <a:cs typeface="Arial"/>
              </a:rPr>
              <a:t>Our solution, will enable ML communities to organize and promote medical imaging projects. As result of our generated dataset (</a:t>
            </a:r>
            <a:r>
              <a:rPr lang="en-US" sz="4200" b="1" baseline="30000" dirty="0">
                <a:latin typeface="Arial"/>
                <a:cs typeface="Arial"/>
              </a:rPr>
              <a:t>Figure 3</a:t>
            </a:r>
            <a:r>
              <a:rPr lang="en-US" sz="4200" baseline="30000" dirty="0">
                <a:latin typeface="Arial"/>
                <a:cs typeface="Arial"/>
              </a:rPr>
              <a:t>), the community can now have access to a tool, creating their own datasets of medical images and annotations, respectively. With our solution, the community has now a way for the data extraction of lesion annotations among the breast cancer disease. This data is saved to a set of JSON files, one per each patient, where each file has JSON objects organized into a standard structure. Now, the extraction of the latter data, </a:t>
            </a:r>
            <a:r>
              <a:rPr lang="en-US" sz="4200" i="1" baseline="30000" dirty="0">
                <a:latin typeface="Arial"/>
                <a:cs typeface="Arial"/>
              </a:rPr>
              <a:t>i.e.</a:t>
            </a:r>
            <a:r>
              <a:rPr lang="en-US" sz="4200" baseline="30000" dirty="0">
                <a:latin typeface="Arial"/>
                <a:cs typeface="Arial"/>
              </a:rPr>
              <a:t>, JSON objects, requires specialized knowledge and understanding of the data structure. As follows, we will explain our annotations data structure for the JSON files generation from user interactions.</a:t>
            </a:r>
            <a:endParaRPr lang="en-GB" sz="4200" baseline="30000" dirty="0">
              <a:latin typeface="Arial"/>
              <a:cs typeface="Arial"/>
            </a:endParaRPr>
          </a:p>
        </p:txBody>
      </p:sp>
      <p:pic>
        <p:nvPicPr>
          <p:cNvPr id="25" name="Picture 24" descr="A picture containing clock&#10;&#10;Description automatically generated">
            <a:extLst>
              <a:ext uri="{FF2B5EF4-FFF2-40B4-BE49-F238E27FC236}">
                <a16:creationId xmlns:a16="http://schemas.microsoft.com/office/drawing/2014/main" id="{B727E828-FBCB-4B76-85BE-D0C6E2F7EF13}"/>
              </a:ext>
            </a:extLst>
          </p:cNvPr>
          <p:cNvPicPr>
            <a:picLocks noChangeAspect="1"/>
          </p:cNvPicPr>
          <p:nvPr/>
        </p:nvPicPr>
        <p:blipFill>
          <a:blip r:embed="rId5"/>
          <a:stretch>
            <a:fillRect/>
          </a:stretch>
        </p:blipFill>
        <p:spPr>
          <a:xfrm>
            <a:off x="15730534" y="18048724"/>
            <a:ext cx="12512783" cy="1798156"/>
          </a:xfrm>
          <a:prstGeom prst="rect">
            <a:avLst/>
          </a:prstGeom>
        </p:spPr>
      </p:pic>
      <p:sp>
        <p:nvSpPr>
          <p:cNvPr id="27" name="TextBox 26">
            <a:extLst>
              <a:ext uri="{FF2B5EF4-FFF2-40B4-BE49-F238E27FC236}">
                <a16:creationId xmlns:a16="http://schemas.microsoft.com/office/drawing/2014/main" id="{1DC9E0E6-0E2D-4F1E-A4A0-B088B5CB843E}"/>
              </a:ext>
            </a:extLst>
          </p:cNvPr>
          <p:cNvSpPr txBox="1"/>
          <p:nvPr/>
        </p:nvSpPr>
        <p:spPr>
          <a:xfrm>
            <a:off x="15730535" y="20192917"/>
            <a:ext cx="12529428" cy="1077218"/>
          </a:xfrm>
          <a:prstGeom prst="rect">
            <a:avLst/>
          </a:prstGeom>
          <a:noFill/>
        </p:spPr>
        <p:txBody>
          <a:bodyPr wrap="square" rtlCol="0">
            <a:spAutoFit/>
          </a:bodyPr>
          <a:lstStyle/>
          <a:p>
            <a:pPr algn="just"/>
            <a:r>
              <a:rPr lang="en-US" sz="3200" b="1" dirty="0">
                <a:latin typeface="Arial"/>
                <a:cs typeface="Arial"/>
              </a:rPr>
              <a:t>Figure 3:</a:t>
            </a:r>
            <a:r>
              <a:rPr lang="en-US" sz="3200" dirty="0">
                <a:latin typeface="Arial"/>
                <a:cs typeface="Arial"/>
              </a:rPr>
              <a:t> [DOI: 10.13140/RG.2.2.33967.28323] Schematic diagram for the annotations flow and JSON file generation.</a:t>
            </a:r>
          </a:p>
        </p:txBody>
      </p:sp>
      <p:sp>
        <p:nvSpPr>
          <p:cNvPr id="29" name="TextBox 28">
            <a:extLst>
              <a:ext uri="{FF2B5EF4-FFF2-40B4-BE49-F238E27FC236}">
                <a16:creationId xmlns:a16="http://schemas.microsoft.com/office/drawing/2014/main" id="{29A40049-2146-4F8F-8C0E-04F4CDDA6FAD}"/>
              </a:ext>
            </a:extLst>
          </p:cNvPr>
          <p:cNvSpPr txBox="1"/>
          <p:nvPr/>
        </p:nvSpPr>
        <p:spPr>
          <a:xfrm>
            <a:off x="15730535" y="21770333"/>
            <a:ext cx="12597741" cy="5827236"/>
          </a:xfrm>
          <a:prstGeom prst="rect">
            <a:avLst/>
          </a:prstGeom>
          <a:noFill/>
        </p:spPr>
        <p:txBody>
          <a:bodyPr wrap="square" rtlCol="0">
            <a:spAutoFit/>
          </a:bodyPr>
          <a:lstStyle/>
          <a:p>
            <a:pPr algn="just"/>
            <a:r>
              <a:rPr lang="en-GB" sz="5500" b="1" baseline="30000" dirty="0">
                <a:latin typeface="Arial"/>
                <a:cs typeface="Arial"/>
              </a:rPr>
              <a:t>Conclusions</a:t>
            </a:r>
            <a:endParaRPr lang="en-GB" sz="4200" b="1" baseline="30000" dirty="0">
              <a:latin typeface="Arial"/>
              <a:cs typeface="Arial"/>
            </a:endParaRPr>
          </a:p>
          <a:p>
            <a:pPr algn="just"/>
            <a:r>
              <a:rPr lang="en-US" sz="4200" baseline="30000" dirty="0">
                <a:latin typeface="Arial"/>
                <a:cs typeface="Arial"/>
              </a:rPr>
              <a:t>In this poster, we propose a new framework supported by an interactive UI of a system platform. More precisely, the purpose of this UI is to generate a standardized dataset of medical imaging annotations. Across the domain of breast cancer, we adopt a multimodality visualization strategy (</a:t>
            </a:r>
            <a:r>
              <a:rPr lang="en-US" sz="4200" i="1" baseline="30000" dirty="0">
                <a:latin typeface="Arial"/>
                <a:cs typeface="Arial"/>
              </a:rPr>
              <a:t>i.e.</a:t>
            </a:r>
            <a:r>
              <a:rPr lang="en-US" sz="4200" baseline="30000" dirty="0">
                <a:latin typeface="Arial"/>
                <a:cs typeface="Arial"/>
              </a:rPr>
              <a:t>, MG, US and MRI) in order to provide clinicians a tool for the production of those qualified datasets. In the end, we foster clinicians' sharing and collaborative evaluation by developing a distributed, as well as remote accessible system. The outputs of our framework will reduce healthcare costs, enabling medical-error mitigation, while improving the patient's healthcare. We achieve that due to the various embodiment items of this framework. The properties and environment characteristics, also underline the framework description and how it will be addressed to work on the radiology room.</a:t>
            </a:r>
            <a:endParaRPr lang="en-GB" sz="4200" baseline="30000" dirty="0">
              <a:latin typeface="Arial"/>
              <a:cs typeface="Arial"/>
            </a:endParaRPr>
          </a:p>
        </p:txBody>
      </p:sp>
      <p:sp>
        <p:nvSpPr>
          <p:cNvPr id="31" name="TextBox 30">
            <a:extLst>
              <a:ext uri="{FF2B5EF4-FFF2-40B4-BE49-F238E27FC236}">
                <a16:creationId xmlns:a16="http://schemas.microsoft.com/office/drawing/2014/main" id="{F77DA54D-B701-4D17-8C4D-E750717BAE6E}"/>
              </a:ext>
            </a:extLst>
          </p:cNvPr>
          <p:cNvSpPr txBox="1"/>
          <p:nvPr/>
        </p:nvSpPr>
        <p:spPr>
          <a:xfrm>
            <a:off x="15730535" y="28097767"/>
            <a:ext cx="12597741" cy="8043228"/>
          </a:xfrm>
          <a:prstGeom prst="rect">
            <a:avLst/>
          </a:prstGeom>
          <a:noFill/>
        </p:spPr>
        <p:txBody>
          <a:bodyPr wrap="square" rtlCol="0">
            <a:spAutoFit/>
          </a:bodyPr>
          <a:lstStyle/>
          <a:p>
            <a:pPr algn="just"/>
            <a:r>
              <a:rPr lang="en-GB" sz="5500" b="1" baseline="30000" dirty="0">
                <a:latin typeface="Arial"/>
                <a:cs typeface="Arial"/>
              </a:rPr>
              <a:t>References</a:t>
            </a:r>
            <a:endParaRPr lang="en-GB" sz="4200" b="1" baseline="30000" dirty="0">
              <a:latin typeface="Arial"/>
              <a:cs typeface="Arial"/>
            </a:endParaRPr>
          </a:p>
          <a:p>
            <a:pPr algn="just"/>
            <a:r>
              <a:rPr lang="en-US" sz="3600" baseline="30000" dirty="0">
                <a:latin typeface="Arial"/>
                <a:cs typeface="Arial"/>
              </a:rPr>
              <a:t>[1] Francisco M. Calisto, Alfredo Ferreira, Jacinto C. Nascimento, and Daniel Gonçalves. 2017. Towards Touch-Based Medical Image Diagnosis Annotation. In Proceedings of the 2017 ACM International Conference on Interactive Surfaces and Spaces (ISS '17). Association for Computing Machinery, New York, NY, USA, 390–395.</a:t>
            </a:r>
          </a:p>
          <a:p>
            <a:pPr algn="just"/>
            <a:r>
              <a:rPr lang="en-US" sz="3600" baseline="30000" dirty="0">
                <a:latin typeface="Arial"/>
                <a:cs typeface="Arial"/>
              </a:rPr>
              <a:t>DOI: </a:t>
            </a:r>
            <a:r>
              <a:rPr lang="en-US" sz="3600" baseline="30000" dirty="0">
                <a:latin typeface="Arial"/>
                <a:cs typeface="Arial"/>
                <a:hlinkClick r:id="rId6"/>
              </a:rPr>
              <a:t>https://doi.org/10.1145/3132272.3134111</a:t>
            </a:r>
            <a:endParaRPr lang="en-US" sz="3600" baseline="30000" dirty="0">
              <a:latin typeface="Arial"/>
              <a:cs typeface="Arial"/>
            </a:endParaRPr>
          </a:p>
          <a:p>
            <a:pPr algn="just"/>
            <a:endParaRPr lang="en-US" sz="3600" baseline="30000" dirty="0">
              <a:latin typeface="Arial"/>
              <a:cs typeface="Arial"/>
            </a:endParaRPr>
          </a:p>
          <a:p>
            <a:pPr algn="just"/>
            <a:r>
              <a:rPr lang="en-US" sz="3600" baseline="30000" dirty="0">
                <a:latin typeface="Arial"/>
                <a:cs typeface="Arial"/>
              </a:rPr>
              <a:t>[2] Francisco M. Calisto, 2017. Medical Imaging Multimodality Breast Cancer Diagnosis User Interface, Master’s thesis, Instituto Superior Técnico, Avenida </a:t>
            </a:r>
            <a:r>
              <a:rPr lang="en-US" sz="3600" baseline="30000" dirty="0" err="1">
                <a:latin typeface="Arial"/>
                <a:cs typeface="Arial"/>
              </a:rPr>
              <a:t>Rovisco</a:t>
            </a:r>
            <a:r>
              <a:rPr lang="en-US" sz="3600" baseline="30000" dirty="0">
                <a:latin typeface="Arial"/>
                <a:cs typeface="Arial"/>
              </a:rPr>
              <a:t> </a:t>
            </a:r>
            <a:r>
              <a:rPr lang="en-US" sz="3600" baseline="30000" dirty="0" err="1">
                <a:latin typeface="Arial"/>
                <a:cs typeface="Arial"/>
              </a:rPr>
              <a:t>Pais</a:t>
            </a:r>
            <a:r>
              <a:rPr lang="en-US" sz="3600" baseline="30000" dirty="0">
                <a:latin typeface="Arial"/>
                <a:cs typeface="Arial"/>
              </a:rPr>
              <a:t> 1, 1049-001 </a:t>
            </a:r>
            <a:r>
              <a:rPr lang="en-US" sz="3600" baseline="30000" dirty="0" err="1">
                <a:latin typeface="Arial"/>
                <a:cs typeface="Arial"/>
              </a:rPr>
              <a:t>Lisboa</a:t>
            </a:r>
            <a:r>
              <a:rPr lang="en-US" sz="3600" baseline="30000" dirty="0">
                <a:latin typeface="Arial"/>
                <a:cs typeface="Arial"/>
              </a:rPr>
              <a:t> - Portugal (EU).</a:t>
            </a:r>
          </a:p>
          <a:p>
            <a:pPr algn="just"/>
            <a:r>
              <a:rPr lang="en-US" sz="3600" baseline="30000" dirty="0">
                <a:latin typeface="Arial"/>
                <a:cs typeface="Arial"/>
              </a:rPr>
              <a:t>DOI: </a:t>
            </a:r>
            <a:r>
              <a:rPr lang="en-US" sz="3600" baseline="30000" dirty="0">
                <a:latin typeface="Arial"/>
                <a:cs typeface="Arial"/>
                <a:hlinkClick r:id="rId7"/>
              </a:rPr>
              <a:t>https://doi.org/10.13140/RG.2.2.15187.02084</a:t>
            </a:r>
            <a:endParaRPr lang="en-US" sz="3600" baseline="30000" dirty="0">
              <a:latin typeface="Arial"/>
              <a:cs typeface="Arial"/>
            </a:endParaRPr>
          </a:p>
          <a:p>
            <a:pPr algn="just"/>
            <a:endParaRPr lang="en-US" sz="3600" baseline="30000" dirty="0">
              <a:latin typeface="Arial"/>
              <a:cs typeface="Arial"/>
            </a:endParaRPr>
          </a:p>
          <a:p>
            <a:pPr algn="just"/>
            <a:r>
              <a:rPr lang="en-US" sz="3600" baseline="30000" dirty="0">
                <a:latin typeface="Arial"/>
                <a:cs typeface="Arial"/>
              </a:rPr>
              <a:t>[3] Francisco M. Calisto, Nuno Nunes, and Jacinto C. Nascimento. 2020. </a:t>
            </a:r>
            <a:r>
              <a:rPr lang="en-US" sz="3600" baseline="30000" dirty="0" err="1">
                <a:latin typeface="Arial"/>
                <a:cs typeface="Arial"/>
              </a:rPr>
              <a:t>BreastScreening</a:t>
            </a:r>
            <a:r>
              <a:rPr lang="en-US" sz="3600" baseline="30000" dirty="0">
                <a:latin typeface="Arial"/>
                <a:cs typeface="Arial"/>
              </a:rPr>
              <a:t>: On the Use of Multi-Modality in Medical Imaging Diagnosis. In Proceedings of the International Conference on Advanced Visual Interfaces (AVI '20). Association for Computing Machinery, New York, NY, USA, Article 49, 1–5.</a:t>
            </a:r>
          </a:p>
          <a:p>
            <a:pPr algn="just"/>
            <a:r>
              <a:rPr lang="en-US" sz="3600" baseline="30000" dirty="0">
                <a:latin typeface="Arial"/>
                <a:cs typeface="Arial"/>
              </a:rPr>
              <a:t>DOI: </a:t>
            </a:r>
            <a:r>
              <a:rPr lang="en-US" sz="3600" baseline="30000" dirty="0">
                <a:latin typeface="Arial"/>
                <a:cs typeface="Arial"/>
                <a:hlinkClick r:id="rId8"/>
              </a:rPr>
              <a:t>https://doi.org/10.1145/3399715.3399744</a:t>
            </a:r>
            <a:endParaRPr lang="en-US" sz="3600" baseline="30000" dirty="0">
              <a:latin typeface="Arial"/>
              <a:cs typeface="Arial"/>
            </a:endParaRPr>
          </a:p>
          <a:p>
            <a:pPr algn="just"/>
            <a:endParaRPr lang="en-US" sz="3600" baseline="30000" dirty="0">
              <a:latin typeface="Arial"/>
              <a:cs typeface="Arial"/>
            </a:endParaRPr>
          </a:p>
          <a:p>
            <a:pPr algn="just"/>
            <a:r>
              <a:rPr lang="en-US" sz="3600" baseline="30000" dirty="0">
                <a:latin typeface="Arial"/>
                <a:cs typeface="Arial"/>
              </a:rPr>
              <a:t>[4] Francisco M. Calisto, 2020. Breast Cancer Medical Imaging Multimodality Lesion Contours Annotating Method. Instituto Superior Técnico. (2020).</a:t>
            </a:r>
          </a:p>
          <a:p>
            <a:pPr algn="just"/>
            <a:r>
              <a:rPr lang="en-US" sz="3600" baseline="30000" dirty="0">
                <a:latin typeface="Arial"/>
                <a:cs typeface="Arial"/>
              </a:rPr>
              <a:t>DOI: </a:t>
            </a:r>
            <a:r>
              <a:rPr lang="en-US" sz="3600" baseline="30000" dirty="0">
                <a:latin typeface="Arial"/>
                <a:cs typeface="Arial"/>
                <a:hlinkClick r:id="rId9"/>
              </a:rPr>
              <a:t>https://doi.org/10.13140/RG.2.2.14792.55049</a:t>
            </a:r>
            <a:endParaRPr lang="en-US" sz="3600" baseline="30000" dirty="0">
              <a:latin typeface="Arial"/>
              <a:cs typeface="Arial"/>
            </a:endParaRPr>
          </a:p>
        </p:txBody>
      </p:sp>
      <p:sp>
        <p:nvSpPr>
          <p:cNvPr id="33" name="TextBox 32">
            <a:extLst>
              <a:ext uri="{FF2B5EF4-FFF2-40B4-BE49-F238E27FC236}">
                <a16:creationId xmlns:a16="http://schemas.microsoft.com/office/drawing/2014/main" id="{E205B932-C8E7-4FAD-AD18-4E22174002F1}"/>
              </a:ext>
            </a:extLst>
          </p:cNvPr>
          <p:cNvSpPr txBox="1"/>
          <p:nvPr/>
        </p:nvSpPr>
        <p:spPr>
          <a:xfrm>
            <a:off x="15662222" y="36562178"/>
            <a:ext cx="12597741" cy="2380139"/>
          </a:xfrm>
          <a:prstGeom prst="rect">
            <a:avLst/>
          </a:prstGeom>
          <a:noFill/>
        </p:spPr>
        <p:txBody>
          <a:bodyPr wrap="square" rtlCol="0">
            <a:spAutoFit/>
          </a:bodyPr>
          <a:lstStyle/>
          <a:p>
            <a:pPr algn="just"/>
            <a:r>
              <a:rPr lang="en-GB" sz="5500" b="1" baseline="30000" dirty="0">
                <a:latin typeface="Arial"/>
                <a:cs typeface="Arial"/>
              </a:rPr>
              <a:t>Acknowledgements</a:t>
            </a:r>
            <a:endParaRPr lang="en-GB" sz="4200" b="1" baseline="30000" dirty="0">
              <a:latin typeface="Arial"/>
              <a:cs typeface="Arial"/>
            </a:endParaRPr>
          </a:p>
          <a:p>
            <a:pPr algn="just"/>
            <a:r>
              <a:rPr lang="en-US" sz="4200" baseline="30000" dirty="0">
                <a:latin typeface="Arial"/>
                <a:cs typeface="Arial"/>
              </a:rPr>
              <a:t>I would like to convey a special thanks to Professor Jacinto C. Nascimento and Professor Nuno Nunes for advising me during my research work. Also, my MSc Students were of chief importance for the roots of this poster, due to that I would like to thank to Hugo </a:t>
            </a:r>
            <a:r>
              <a:rPr lang="en-US" sz="4200" baseline="30000" dirty="0" err="1">
                <a:latin typeface="Arial"/>
                <a:cs typeface="Arial"/>
              </a:rPr>
              <a:t>Lancastre</a:t>
            </a:r>
            <a:r>
              <a:rPr lang="en-US" sz="4200" baseline="30000" dirty="0">
                <a:latin typeface="Arial"/>
                <a:cs typeface="Arial"/>
              </a:rPr>
              <a:t> and </a:t>
            </a:r>
            <a:r>
              <a:rPr lang="en-US" sz="4200" baseline="30000" dirty="0" err="1">
                <a:latin typeface="Arial"/>
                <a:cs typeface="Arial"/>
              </a:rPr>
              <a:t>Nádia</a:t>
            </a:r>
            <a:r>
              <a:rPr lang="en-US" sz="4200" baseline="30000" dirty="0">
                <a:latin typeface="Arial"/>
                <a:cs typeface="Arial"/>
              </a:rPr>
              <a:t> </a:t>
            </a:r>
            <a:r>
              <a:rPr lang="en-US" sz="4200" baseline="30000" dirty="0" err="1">
                <a:latin typeface="Arial"/>
                <a:cs typeface="Arial"/>
              </a:rPr>
              <a:t>Mourão</a:t>
            </a:r>
            <a:r>
              <a:rPr lang="en-US" sz="4200" baseline="30000" dirty="0">
                <a:latin typeface="Arial"/>
                <a:cs typeface="Arial"/>
              </a:rPr>
              <a:t>.</a:t>
            </a:r>
            <a:endParaRPr lang="en-GB" sz="4200" baseline="30000" dirty="0">
              <a:latin typeface="Arial"/>
              <a:cs typeface="Arial"/>
            </a:endParaRPr>
          </a:p>
        </p:txBody>
      </p:sp>
    </p:spTree>
    <p:extLst>
      <p:ext uri="{BB962C8B-B14F-4D97-AF65-F5344CB8AC3E}">
        <p14:creationId xmlns:p14="http://schemas.microsoft.com/office/powerpoint/2010/main" val="1825072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532</TotalTime>
  <Words>994</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Telma Baptista</dc:creator>
  <cp:lastModifiedBy>Francisco Maria Calisto</cp:lastModifiedBy>
  <cp:revision>38</cp:revision>
  <dcterms:created xsi:type="dcterms:W3CDTF">2015-10-09T11:14:20Z</dcterms:created>
  <dcterms:modified xsi:type="dcterms:W3CDTF">2020-10-14T17:11:12Z</dcterms:modified>
</cp:coreProperties>
</file>