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Inter" panose="020B0604020202020204" charset="0"/>
      <p:regular r:id="rId22"/>
      <p:bold r:id="rId23"/>
    </p:embeddedFont>
    <p:embeddedFont>
      <p:font typeface="League Spartan" panose="020B0604020202020204" charset="0"/>
      <p:regular r:id="rId24"/>
      <p:bold r:id="rId25"/>
    </p:embeddedFont>
    <p:embeddedFont>
      <p:font typeface="League Spartan Medium" panose="020B0604020202020204" charset="0"/>
      <p:regular r:id="rId26"/>
      <p:bold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FC5EF-AEF9-401A-A287-285F5F4707F3}">
  <a:tblStyle styleId="{2BAFC5EF-AEF9-401A-A287-285F5F470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be730664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be730664a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be730664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be730664a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be730664a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be730664a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be730664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be730664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be730664a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be730664a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e730664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be730664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be730664a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be730664a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be730664a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be730664a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SLIDES_API91411908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SLIDES_API91411908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91411908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91411908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SLIDES_API91411908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SLIDES_API91411908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2fea9a030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2fea9a030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be730664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be730664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SLIDES_API76736722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SLIDES_API76736722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be730664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be730664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be730664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be730664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be730664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be730664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l="7871" r="447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843075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r="49205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642700" y="632300"/>
            <a:ext cx="2615100" cy="391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" name="Google Shape;72;p16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name="adj1" fmla="val 10804369"/>
              <a:gd name="adj2" fmla="val 16200000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C2C2C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name="adj" fmla="val 50000"/>
            </a:avLst>
          </a:prstGeom>
          <a:solidFill>
            <a:srgbClr val="F47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2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2">
            <a:alphaModFix/>
          </a:blip>
          <a:srcRect r="49205" b="13464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3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ctrTitle"/>
          </p:nvPr>
        </p:nvSpPr>
        <p:spPr>
          <a:xfrm>
            <a:off x="311700" y="1264118"/>
            <a:ext cx="8520600" cy="9379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MY" sz="4180" dirty="0"/>
              <a:t>Swarm Robot</a:t>
            </a:r>
            <a:endParaRPr sz="4180"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1"/>
          </p:nvPr>
        </p:nvSpPr>
        <p:spPr>
          <a:xfrm>
            <a:off x="311700" y="2941450"/>
            <a:ext cx="8520600" cy="19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87" dirty="0"/>
              <a:t>Course Code	: MCTE 4362</a:t>
            </a:r>
            <a:endParaRPr sz="3687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87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87" dirty="0"/>
              <a:t>Lecturer : Dr. Zulkifli bin Zainal Abidin</a:t>
            </a:r>
            <a:endParaRPr sz="3687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87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87" dirty="0"/>
              <a:t>Slide by : Muhammad Iqmal Danish bin Hasnan (1912461)</a:t>
            </a:r>
            <a:endParaRPr sz="3687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System &amp; Control</a:t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6543350" y="3132075"/>
            <a:ext cx="18102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Distributed Control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740241" y="4512475"/>
            <a:ext cx="1663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dirty="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Decentralized Control</a:t>
            </a:r>
          </a:p>
        </p:txBody>
      </p:sp>
      <p:pic>
        <p:nvPicPr>
          <p:cNvPr id="3" name="Picture 2" descr="A picture containing LEGO, diagram, line&#10;&#10;Description automatically generated">
            <a:extLst>
              <a:ext uri="{FF2B5EF4-FFF2-40B4-BE49-F238E27FC236}">
                <a16:creationId xmlns:a16="http://schemas.microsoft.com/office/drawing/2014/main" id="{8BD76860-24BB-F685-4320-2572A841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42" y="1146833"/>
            <a:ext cx="3275215" cy="1816331"/>
          </a:xfrm>
          <a:prstGeom prst="rect">
            <a:avLst/>
          </a:prstGeom>
        </p:spPr>
      </p:pic>
      <p:pic>
        <p:nvPicPr>
          <p:cNvPr id="7" name="Picture 6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C50D9B5E-2A70-522E-A503-3DEB47A926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1" t="50001" r="29125" b="27466"/>
          <a:stretch/>
        </p:blipFill>
        <p:spPr>
          <a:xfrm>
            <a:off x="527330" y="1416896"/>
            <a:ext cx="3212911" cy="1546268"/>
          </a:xfrm>
          <a:prstGeom prst="rect">
            <a:avLst/>
          </a:prstGeom>
        </p:spPr>
      </p:pic>
      <p:pic>
        <p:nvPicPr>
          <p:cNvPr id="9" name="Picture 8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5CDC3D01-9DFD-2140-F719-272CC83177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26" t="7112" r="31422" b="75821"/>
          <a:stretch/>
        </p:blipFill>
        <p:spPr>
          <a:xfrm>
            <a:off x="3120492" y="3309075"/>
            <a:ext cx="2902998" cy="1129815"/>
          </a:xfrm>
          <a:prstGeom prst="rect">
            <a:avLst/>
          </a:prstGeom>
        </p:spPr>
      </p:pic>
      <p:sp>
        <p:nvSpPr>
          <p:cNvPr id="10" name="Google Shape;210;p29">
            <a:extLst>
              <a:ext uri="{FF2B5EF4-FFF2-40B4-BE49-F238E27FC236}">
                <a16:creationId xmlns:a16="http://schemas.microsoft.com/office/drawing/2014/main" id="{69DCB915-BB23-7290-C761-F98299E6C4D2}"/>
              </a:ext>
            </a:extLst>
          </p:cNvPr>
          <p:cNvSpPr txBox="1"/>
          <p:nvPr/>
        </p:nvSpPr>
        <p:spPr>
          <a:xfrm>
            <a:off x="1302035" y="3013360"/>
            <a:ext cx="1663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MY" sz="1200" dirty="0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Centralized Control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System &amp; Control</a:t>
            </a:r>
            <a:endParaRPr/>
          </a:p>
        </p:txBody>
      </p:sp>
      <p:graphicFrame>
        <p:nvGraphicFramePr>
          <p:cNvPr id="222" name="Google Shape;222;p30"/>
          <p:cNvGraphicFramePr/>
          <p:nvPr>
            <p:extLst>
              <p:ext uri="{D42A27DB-BD31-4B8C-83A1-F6EECF244321}">
                <p14:modId xmlns:p14="http://schemas.microsoft.com/office/powerpoint/2010/main" val="1279085746"/>
              </p:ext>
            </p:extLst>
          </p:nvPr>
        </p:nvGraphicFramePr>
        <p:xfrm>
          <a:off x="131350" y="997400"/>
          <a:ext cx="8932175" cy="4032375"/>
        </p:xfrm>
        <a:graphic>
          <a:graphicData uri="http://schemas.openxmlformats.org/drawingml/2006/table">
            <a:tbl>
              <a:tblPr>
                <a:noFill/>
                <a:tableStyleId>{2BAFC5EF-AEF9-401A-A287-285F5F4707F3}</a:tableStyleId>
              </a:tblPr>
              <a:tblGrid>
                <a:gridCol w="13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Centralized Control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Decentralized Control</a:t>
                      </a:r>
                      <a:endParaRPr sz="12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Distributed Control</a:t>
                      </a:r>
                      <a:endParaRPr sz="12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In centralized control, a single central entity coordinates the actions of all swarm robots. The central controller receives sensor data and issues commands to individual robots.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Decentralized control allows swarm robots to make autonomous decisions based on local sensing and limited communication with neighboring robots. Each robot operates independently with local rules or algorithms.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Distributed control combines elements of both centralized and decentralized control. The control is distributed among different entities or levels, where higher-level controllers provide overall guidance and lower-level controllers manage individual robot behaviors.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MY" sz="1000" dirty="0"/>
                        <a:t>Simplified coordination, global optimization, efficient resource allocation.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Robustness to individual robot failure, scalability, flexibility.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Combination of global coordination and local autonomy, scalability, fault tolerance.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Single point of failure, increased communication overhead, limited scalability.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Lack of global optimization, potential for conflicts or collisions, limited coordination capabilities.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Increased complexity, challenges in maintaining synchronization, communication requirements.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Applications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Swarm formation control, synchronized movement, collaborative tasks.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Swarm exploration, collective decision-making, self-organized formations.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Cooperative tasks, dynamic environments, heterogeneous swarms.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Cyro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/>
                        <a:t>S-bot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Kilobot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(Payload)</a:t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480589" y="3226352"/>
            <a:ext cx="206038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Bosch </a:t>
            </a:r>
            <a:r>
              <a:rPr lang="en-MY" sz="1100" dirty="0" err="1">
                <a:latin typeface="Inter"/>
                <a:ea typeface="Inter"/>
                <a:cs typeface="Inter"/>
                <a:sym typeface="Inter"/>
              </a:rPr>
              <a:t>Sensortec</a:t>
            </a: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 BME280</a:t>
            </a:r>
          </a:p>
        </p:txBody>
      </p:sp>
      <p:sp>
        <p:nvSpPr>
          <p:cNvPr id="230" name="Google Shape;230;p31"/>
          <p:cNvSpPr txBox="1"/>
          <p:nvPr/>
        </p:nvSpPr>
        <p:spPr>
          <a:xfrm>
            <a:off x="6334578" y="3226352"/>
            <a:ext cx="221969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solidFill>
                  <a:schemeClr val="dk1"/>
                </a:solidFill>
              </a:rPr>
              <a:t>Knowles SPH0645LM4H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3345012" y="3226265"/>
            <a:ext cx="24042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Sony IMX219</a:t>
            </a:r>
          </a:p>
        </p:txBody>
      </p:sp>
      <p:pic>
        <p:nvPicPr>
          <p:cNvPr id="3" name="Picture 2" descr="A close-up of a sensor&#10;&#10;Description automatically generated with medium confidence">
            <a:extLst>
              <a:ext uri="{FF2B5EF4-FFF2-40B4-BE49-F238E27FC236}">
                <a16:creationId xmlns:a16="http://schemas.microsoft.com/office/drawing/2014/main" id="{B1F4515D-AD8C-37B5-EACD-1F71D7B1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0" y="1569224"/>
            <a:ext cx="2682240" cy="1508760"/>
          </a:xfrm>
          <a:prstGeom prst="rect">
            <a:avLst/>
          </a:prstGeom>
        </p:spPr>
      </p:pic>
      <p:pic>
        <p:nvPicPr>
          <p:cNvPr id="5" name="Picture 4" descr="A picture containing electronics, electronic engineering, electronic component, circuit component&#10;&#10;Description automatically generated">
            <a:extLst>
              <a:ext uri="{FF2B5EF4-FFF2-40B4-BE49-F238E27FC236}">
                <a16:creationId xmlns:a16="http://schemas.microsoft.com/office/drawing/2014/main" id="{78054917-DF01-951A-7290-7119C526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00" y="997400"/>
            <a:ext cx="2097024" cy="2097024"/>
          </a:xfrm>
          <a:prstGeom prst="rect">
            <a:avLst/>
          </a:prstGeom>
        </p:spPr>
      </p:pic>
      <p:pic>
        <p:nvPicPr>
          <p:cNvPr id="7" name="Picture 6" descr="A picture containing circle&#10;&#10;Description automatically generated">
            <a:extLst>
              <a:ext uri="{FF2B5EF4-FFF2-40B4-BE49-F238E27FC236}">
                <a16:creationId xmlns:a16="http://schemas.microsoft.com/office/drawing/2014/main" id="{9B0048D1-767E-D0BD-FB89-C2D8CF82A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912" y="1129241"/>
            <a:ext cx="2097024" cy="2097024"/>
          </a:xfrm>
          <a:prstGeom prst="rect">
            <a:avLst/>
          </a:prstGeom>
        </p:spPr>
      </p:pic>
      <p:sp>
        <p:nvSpPr>
          <p:cNvPr id="8" name="Google Shape;229;p31">
            <a:extLst>
              <a:ext uri="{FF2B5EF4-FFF2-40B4-BE49-F238E27FC236}">
                <a16:creationId xmlns:a16="http://schemas.microsoft.com/office/drawing/2014/main" id="{FFC87D43-BDB2-AA57-B44F-79B7BC942B82}"/>
              </a:ext>
            </a:extLst>
          </p:cNvPr>
          <p:cNvSpPr txBox="1"/>
          <p:nvPr/>
        </p:nvSpPr>
        <p:spPr>
          <a:xfrm>
            <a:off x="480589" y="3649808"/>
            <a:ext cx="206038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Environmental Sensor</a:t>
            </a:r>
          </a:p>
        </p:txBody>
      </p:sp>
      <p:sp>
        <p:nvSpPr>
          <p:cNvPr id="9" name="Google Shape;229;p31">
            <a:extLst>
              <a:ext uri="{FF2B5EF4-FFF2-40B4-BE49-F238E27FC236}">
                <a16:creationId xmlns:a16="http://schemas.microsoft.com/office/drawing/2014/main" id="{83581A15-973B-10CF-183A-F3B7EAC1D6A5}"/>
              </a:ext>
            </a:extLst>
          </p:cNvPr>
          <p:cNvSpPr txBox="1"/>
          <p:nvPr/>
        </p:nvSpPr>
        <p:spPr>
          <a:xfrm>
            <a:off x="3516921" y="3649808"/>
            <a:ext cx="206038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Visual Sensor</a:t>
            </a:r>
          </a:p>
        </p:txBody>
      </p:sp>
      <p:sp>
        <p:nvSpPr>
          <p:cNvPr id="10" name="Google Shape;229;p31">
            <a:extLst>
              <a:ext uri="{FF2B5EF4-FFF2-40B4-BE49-F238E27FC236}">
                <a16:creationId xmlns:a16="http://schemas.microsoft.com/office/drawing/2014/main" id="{EBE82512-DA1A-F77D-18B7-C4F4D2545E6B}"/>
              </a:ext>
            </a:extLst>
          </p:cNvPr>
          <p:cNvSpPr txBox="1"/>
          <p:nvPr/>
        </p:nvSpPr>
        <p:spPr>
          <a:xfrm>
            <a:off x="6414233" y="3649807"/>
            <a:ext cx="206038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Audio Sensor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(Payload)</a:t>
            </a:r>
            <a:endParaRPr/>
          </a:p>
        </p:txBody>
      </p:sp>
      <p:graphicFrame>
        <p:nvGraphicFramePr>
          <p:cNvPr id="239" name="Google Shape;239;p32"/>
          <p:cNvGraphicFramePr/>
          <p:nvPr>
            <p:extLst>
              <p:ext uri="{D42A27DB-BD31-4B8C-83A1-F6EECF244321}">
                <p14:modId xmlns:p14="http://schemas.microsoft.com/office/powerpoint/2010/main" val="4244296112"/>
              </p:ext>
            </p:extLst>
          </p:nvPr>
        </p:nvGraphicFramePr>
        <p:xfrm>
          <a:off x="131350" y="997400"/>
          <a:ext cx="8932175" cy="3621135"/>
        </p:xfrm>
        <a:graphic>
          <a:graphicData uri="http://schemas.openxmlformats.org/drawingml/2006/table">
            <a:tbl>
              <a:tblPr>
                <a:noFill/>
                <a:tableStyleId>{2BAFC5EF-AEF9-401A-A287-285F5F4707F3}</a:tableStyleId>
              </a:tblPr>
              <a:tblGrid>
                <a:gridCol w="13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latin typeface="League Spartan" panose="020B0604020202020204" charset="0"/>
                          <a:sym typeface="League Spartan Medium"/>
                        </a:rPr>
                        <a:t>Environmental Sensors</a:t>
                      </a:r>
                      <a:endParaRPr sz="1100" dirty="0">
                        <a:latin typeface="League Spartan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MY" sz="1100" dirty="0">
                          <a:solidFill>
                            <a:schemeClr val="dk1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Visual Sensors</a:t>
                      </a:r>
                      <a:endParaRPr sz="11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Audio Sensors</a:t>
                      </a:r>
                      <a:endParaRPr sz="11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Environmental sensors are designed to collect data about the physical characteristics of the robot's surroundings, such as temperature, humidity, gas concentration, or air quality.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Visual sensors, such as cameras or image sensors, enable swarm robots to capture images or video of their surroundings.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Audio sensors or microphones allow swarm robots to capture sound or acoustic data in their environment.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Provide valuable information about the environment, enable monitoring and analysis, assist in hazard detection or mapping.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Rich and detailed data collection, object recognition and tracking, visual mapping.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Detection of sound patterns, event monitoring, localization of sound sources.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Limited in their ability to capture detailed or localized data, may require calibration and maintenance.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High computational requirements for image processing, limited field of view, sensitivity to lighting conditions.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Limited range, susceptibility to background noise, challenges in signal processing.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Applications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900" dirty="0"/>
                        <a:t>Environmental monitoring, pollution detection, climate research.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900" dirty="0"/>
                        <a:t>Surveillance, mapping, object identification.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Acoustic monitoring, sound source localization, wildlife tracking.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900" dirty="0"/>
                        <a:t>Bosch </a:t>
                      </a:r>
                      <a:r>
                        <a:rPr lang="en-MY" sz="900" dirty="0" err="1"/>
                        <a:t>Sensortec</a:t>
                      </a:r>
                      <a:r>
                        <a:rPr lang="en-MY" sz="900" dirty="0"/>
                        <a:t> BME280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900" dirty="0"/>
                        <a:t>Sony IMX219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900" dirty="0"/>
                        <a:t>Knowles SPH0645LM4H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Transmission (Communication)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808500" y="3403975"/>
            <a:ext cx="1906992" cy="5231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Nordic Semiconductor nRF24L01</a:t>
            </a:r>
          </a:p>
        </p:txBody>
      </p:sp>
      <p:sp>
        <p:nvSpPr>
          <p:cNvPr id="246" name="Google Shape;246;p33"/>
          <p:cNvSpPr txBox="1"/>
          <p:nvPr/>
        </p:nvSpPr>
        <p:spPr>
          <a:xfrm>
            <a:off x="6650772" y="3488570"/>
            <a:ext cx="16986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 err="1">
                <a:solidFill>
                  <a:schemeClr val="dk1"/>
                </a:solidFill>
              </a:rPr>
              <a:t>SonarMite</a:t>
            </a:r>
            <a:endParaRPr lang="en-MY" sz="1100" dirty="0">
              <a:solidFill>
                <a:schemeClr val="dk1"/>
              </a:solidFill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3345012" y="3403975"/>
            <a:ext cx="2404200" cy="5231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Vishay Semiconductors TSOP382</a:t>
            </a:r>
          </a:p>
        </p:txBody>
      </p:sp>
      <p:pic>
        <p:nvPicPr>
          <p:cNvPr id="3" name="Picture 2" descr="A picture containing electronic component, circuit component, passive circuit component, hardware programmer&#10;&#10;Description automatically generated">
            <a:extLst>
              <a:ext uri="{FF2B5EF4-FFF2-40B4-BE49-F238E27FC236}">
                <a16:creationId xmlns:a16="http://schemas.microsoft.com/office/drawing/2014/main" id="{7790C848-F8FE-ADF8-2656-AB4549F7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8" y="1335691"/>
            <a:ext cx="2068284" cy="2068284"/>
          </a:xfrm>
          <a:prstGeom prst="rect">
            <a:avLst/>
          </a:prstGeom>
        </p:spPr>
      </p:pic>
      <p:sp>
        <p:nvSpPr>
          <p:cNvPr id="4" name="Google Shape;245;p33">
            <a:extLst>
              <a:ext uri="{FF2B5EF4-FFF2-40B4-BE49-F238E27FC236}">
                <a16:creationId xmlns:a16="http://schemas.microsoft.com/office/drawing/2014/main" id="{F945DB5F-A4AD-23F9-5164-E20834DABE35}"/>
              </a:ext>
            </a:extLst>
          </p:cNvPr>
          <p:cNvSpPr txBox="1"/>
          <p:nvPr/>
        </p:nvSpPr>
        <p:spPr>
          <a:xfrm>
            <a:off x="808500" y="4056247"/>
            <a:ext cx="190699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Radio Frequency</a:t>
            </a:r>
          </a:p>
        </p:txBody>
      </p:sp>
      <p:sp>
        <p:nvSpPr>
          <p:cNvPr id="5" name="Google Shape;245;p33">
            <a:extLst>
              <a:ext uri="{FF2B5EF4-FFF2-40B4-BE49-F238E27FC236}">
                <a16:creationId xmlns:a16="http://schemas.microsoft.com/office/drawing/2014/main" id="{2F7D5BB0-BB5D-143F-7689-667AAAD93F18}"/>
              </a:ext>
            </a:extLst>
          </p:cNvPr>
          <p:cNvSpPr txBox="1"/>
          <p:nvPr/>
        </p:nvSpPr>
        <p:spPr>
          <a:xfrm>
            <a:off x="3618504" y="4056247"/>
            <a:ext cx="190699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Infrared</a:t>
            </a:r>
          </a:p>
        </p:txBody>
      </p:sp>
      <p:pic>
        <p:nvPicPr>
          <p:cNvPr id="7" name="Picture 6" descr="A close-up of a transistor&#10;&#10;Description automatically generated">
            <a:extLst>
              <a:ext uri="{FF2B5EF4-FFF2-40B4-BE49-F238E27FC236}">
                <a16:creationId xmlns:a16="http://schemas.microsoft.com/office/drawing/2014/main" id="{5AB5704B-0D83-600D-9848-B5986AEA1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991" y="1949604"/>
            <a:ext cx="2143042" cy="1085808"/>
          </a:xfrm>
          <a:prstGeom prst="rect">
            <a:avLst/>
          </a:prstGeom>
        </p:spPr>
      </p:pic>
      <p:pic>
        <p:nvPicPr>
          <p:cNvPr id="9" name="Picture 8" descr="A close-up of a device&#10;&#10;Description automatically generated with low confidence">
            <a:extLst>
              <a:ext uri="{FF2B5EF4-FFF2-40B4-BE49-F238E27FC236}">
                <a16:creationId xmlns:a16="http://schemas.microsoft.com/office/drawing/2014/main" id="{394B71EA-4C20-8122-20CB-02C9B6F83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510" y="1232535"/>
            <a:ext cx="2143125" cy="2143125"/>
          </a:xfrm>
          <a:prstGeom prst="rect">
            <a:avLst/>
          </a:prstGeom>
        </p:spPr>
      </p:pic>
      <p:sp>
        <p:nvSpPr>
          <p:cNvPr id="10" name="Google Shape;245;p33">
            <a:extLst>
              <a:ext uri="{FF2B5EF4-FFF2-40B4-BE49-F238E27FC236}">
                <a16:creationId xmlns:a16="http://schemas.microsoft.com/office/drawing/2014/main" id="{282A1DF5-E02A-EF46-2995-CF659B72F51B}"/>
              </a:ext>
            </a:extLst>
          </p:cNvPr>
          <p:cNvSpPr txBox="1"/>
          <p:nvPr/>
        </p:nvSpPr>
        <p:spPr>
          <a:xfrm>
            <a:off x="6546576" y="4056247"/>
            <a:ext cx="190699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Acoustic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Transmission (Communication)</a:t>
            </a:r>
            <a:endParaRPr dirty="0"/>
          </a:p>
        </p:txBody>
      </p:sp>
      <p:graphicFrame>
        <p:nvGraphicFramePr>
          <p:cNvPr id="256" name="Google Shape;256;p34"/>
          <p:cNvGraphicFramePr/>
          <p:nvPr>
            <p:extLst>
              <p:ext uri="{D42A27DB-BD31-4B8C-83A1-F6EECF244321}">
                <p14:modId xmlns:p14="http://schemas.microsoft.com/office/powerpoint/2010/main" val="2082984881"/>
              </p:ext>
            </p:extLst>
          </p:nvPr>
        </p:nvGraphicFramePr>
        <p:xfrm>
          <a:off x="131350" y="997400"/>
          <a:ext cx="8932175" cy="3899500"/>
        </p:xfrm>
        <a:graphic>
          <a:graphicData uri="http://schemas.openxmlformats.org/drawingml/2006/table">
            <a:tbl>
              <a:tblPr>
                <a:noFill/>
                <a:tableStyleId>{2BAFC5EF-AEF9-401A-A287-285F5F4707F3}</a:tableStyleId>
              </a:tblPr>
              <a:tblGrid>
                <a:gridCol w="13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Radio Frequency (RF) Communication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Infrared (IR) Communication</a:t>
                      </a:r>
                      <a:endParaRPr sz="12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Acoustic Communication</a:t>
                      </a:r>
                      <a:endParaRPr sz="12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RF communication involves the transmission of data using radio waves. Swarm robots equipped with RF modules can exchange information wirelessly within a certain range.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IR communication utilizes infrared light signals to transmit data between swarm robots. It is typically used for short-range communication.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Acoustic communication involves the transmission of data using sound waves. Swarm robots equipped with acoustic transducers can communicate through audio signals.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900" dirty="0"/>
                        <a:t>Wide range of coverage, can transmit data in real-time, suitable for large-scale swarm coordination.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900" dirty="0"/>
                        <a:t>Simple and low-cost implementation, less susceptible to interference than RF, line-of-sight communication.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900" dirty="0"/>
                        <a:t>Suitable for underwater or underground environments, can propagate over long distances, less affected by obstacles than RF.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900" dirty="0"/>
                        <a:t>Limited bandwidth, susceptibility to interference, potential for signal degradation over distance.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900" dirty="0"/>
                        <a:t>Limited range, sensitivity to environmental condition such as obstacles or ambient light.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900" dirty="0"/>
                        <a:t> Limited bandwidth, susceptible to background noise, slower data transmission.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Applications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Swarm coordination, data sharing, collaborative tasks.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Local swarm coordination, obstacle avoidance, swarm localization.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Underwater swarm coordination, animal-inspired swarm behaviors, remote monitoring.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/>
                        <a:t>Nordic Semiconductor nRF24L01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/>
                        <a:t>Vishay Semiconductors TSOP382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 err="1"/>
                        <a:t>SonarMite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Power Management</a:t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825634" y="3830727"/>
            <a:ext cx="1740119" cy="5231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Panasonic Lithium-ion Batteries</a:t>
            </a:r>
          </a:p>
        </p:txBody>
      </p:sp>
      <p:sp>
        <p:nvSpPr>
          <p:cNvPr id="263" name="Google Shape;263;p35"/>
          <p:cNvSpPr txBox="1"/>
          <p:nvPr/>
        </p:nvSpPr>
        <p:spPr>
          <a:xfrm>
            <a:off x="6680726" y="3869803"/>
            <a:ext cx="1853674" cy="5231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 err="1">
                <a:solidFill>
                  <a:schemeClr val="dk1"/>
                </a:solidFill>
              </a:rPr>
              <a:t>WiBotic</a:t>
            </a:r>
            <a:r>
              <a:rPr lang="en-MY" sz="1100" dirty="0">
                <a:solidFill>
                  <a:schemeClr val="dk1"/>
                </a:solidFill>
              </a:rPr>
              <a:t> Wireless Charging Solutions</a:t>
            </a:r>
          </a:p>
        </p:txBody>
      </p:sp>
      <p:sp>
        <p:nvSpPr>
          <p:cNvPr id="264" name="Google Shape;264;p35"/>
          <p:cNvSpPr txBox="1"/>
          <p:nvPr/>
        </p:nvSpPr>
        <p:spPr>
          <a:xfrm>
            <a:off x="3208103" y="3830727"/>
            <a:ext cx="2492976" cy="5231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SunPower High-Efficiency Solar Panels</a:t>
            </a:r>
          </a:p>
        </p:txBody>
      </p:sp>
      <p:pic>
        <p:nvPicPr>
          <p:cNvPr id="3" name="Picture 2" descr="A picture containing cable, battery&#10;&#10;Description automatically generated">
            <a:extLst>
              <a:ext uri="{FF2B5EF4-FFF2-40B4-BE49-F238E27FC236}">
                <a16:creationId xmlns:a16="http://schemas.microsoft.com/office/drawing/2014/main" id="{5D2566B6-30E6-F2F5-2CE1-B25A86DB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3" y="1548725"/>
            <a:ext cx="2205990" cy="2205990"/>
          </a:xfrm>
          <a:prstGeom prst="rect">
            <a:avLst/>
          </a:prstGeom>
        </p:spPr>
      </p:pic>
      <p:pic>
        <p:nvPicPr>
          <p:cNvPr id="5" name="Picture 4" descr="A close-up of a solar panel with Seagram Building in the background&#10;&#10;Description automatically generated">
            <a:extLst>
              <a:ext uri="{FF2B5EF4-FFF2-40B4-BE49-F238E27FC236}">
                <a16:creationId xmlns:a16="http://schemas.microsoft.com/office/drawing/2014/main" id="{461C628D-7CE1-05E9-DE8B-DBCE02A79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226" y="1548725"/>
            <a:ext cx="2999547" cy="2249660"/>
          </a:xfrm>
          <a:prstGeom prst="rect">
            <a:avLst/>
          </a:prstGeom>
        </p:spPr>
      </p:pic>
      <p:pic>
        <p:nvPicPr>
          <p:cNvPr id="7" name="Picture 6" descr="A picture containing wheel, tire, auto part, vehicle&#10;&#10;Description automatically generated">
            <a:extLst>
              <a:ext uri="{FF2B5EF4-FFF2-40B4-BE49-F238E27FC236}">
                <a16:creationId xmlns:a16="http://schemas.microsoft.com/office/drawing/2014/main" id="{0A754148-059A-CD31-F541-C150CD3D1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399" y="1930538"/>
            <a:ext cx="2801333" cy="1819047"/>
          </a:xfrm>
          <a:prstGeom prst="rect">
            <a:avLst/>
          </a:prstGeom>
        </p:spPr>
      </p:pic>
      <p:sp>
        <p:nvSpPr>
          <p:cNvPr id="8" name="Google Shape;245;p33">
            <a:extLst>
              <a:ext uri="{FF2B5EF4-FFF2-40B4-BE49-F238E27FC236}">
                <a16:creationId xmlns:a16="http://schemas.microsoft.com/office/drawing/2014/main" id="{5CDC3670-3AB5-D8F7-EF72-3EE8542E76F2}"/>
              </a:ext>
            </a:extLst>
          </p:cNvPr>
          <p:cNvSpPr txBox="1"/>
          <p:nvPr/>
        </p:nvSpPr>
        <p:spPr>
          <a:xfrm>
            <a:off x="742197" y="4370873"/>
            <a:ext cx="190699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Battery Power</a:t>
            </a:r>
          </a:p>
        </p:txBody>
      </p:sp>
      <p:sp>
        <p:nvSpPr>
          <p:cNvPr id="9" name="Google Shape;245;p33">
            <a:extLst>
              <a:ext uri="{FF2B5EF4-FFF2-40B4-BE49-F238E27FC236}">
                <a16:creationId xmlns:a16="http://schemas.microsoft.com/office/drawing/2014/main" id="{433D2DC4-2746-939D-C8D9-603B9A8DF506}"/>
              </a:ext>
            </a:extLst>
          </p:cNvPr>
          <p:cNvSpPr txBox="1"/>
          <p:nvPr/>
        </p:nvSpPr>
        <p:spPr>
          <a:xfrm>
            <a:off x="3501095" y="4407809"/>
            <a:ext cx="1906992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Solar Power</a:t>
            </a:r>
          </a:p>
        </p:txBody>
      </p:sp>
      <p:sp>
        <p:nvSpPr>
          <p:cNvPr id="10" name="Google Shape;245;p33">
            <a:extLst>
              <a:ext uri="{FF2B5EF4-FFF2-40B4-BE49-F238E27FC236}">
                <a16:creationId xmlns:a16="http://schemas.microsoft.com/office/drawing/2014/main" id="{39BDAD3B-31AC-893E-6959-2D121B77EC8D}"/>
              </a:ext>
            </a:extLst>
          </p:cNvPr>
          <p:cNvSpPr txBox="1"/>
          <p:nvPr/>
        </p:nvSpPr>
        <p:spPr>
          <a:xfrm>
            <a:off x="6467984" y="4409058"/>
            <a:ext cx="2279157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Wireless Inductive Charging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Management</a:t>
            </a:r>
            <a:endParaRPr/>
          </a:p>
        </p:txBody>
      </p:sp>
      <p:graphicFrame>
        <p:nvGraphicFramePr>
          <p:cNvPr id="273" name="Google Shape;273;p36"/>
          <p:cNvGraphicFramePr/>
          <p:nvPr>
            <p:extLst>
              <p:ext uri="{D42A27DB-BD31-4B8C-83A1-F6EECF244321}">
                <p14:modId xmlns:p14="http://schemas.microsoft.com/office/powerpoint/2010/main" val="248640641"/>
              </p:ext>
            </p:extLst>
          </p:nvPr>
        </p:nvGraphicFramePr>
        <p:xfrm>
          <a:off x="105913" y="890075"/>
          <a:ext cx="8932175" cy="3895455"/>
        </p:xfrm>
        <a:graphic>
          <a:graphicData uri="http://schemas.openxmlformats.org/drawingml/2006/table">
            <a:tbl>
              <a:tblPr>
                <a:noFill/>
                <a:tableStyleId>{2BAFC5EF-AEF9-401A-A287-285F5F4707F3}</a:tableStyleId>
              </a:tblPr>
              <a:tblGrid>
                <a:gridCol w="13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Type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Battery Power</a:t>
                      </a:r>
                      <a:endParaRPr sz="1100" dirty="0">
                        <a:solidFill>
                          <a:schemeClr val="dk1"/>
                        </a:solidFill>
                        <a:latin typeface="League Spartan Medium"/>
                        <a:ea typeface="League Spartan Medium"/>
                        <a:cs typeface="League Spartan Medium"/>
                        <a:sym typeface="League Spartan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Solar Power</a:t>
                      </a:r>
                      <a:endParaRPr sz="11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1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Wireless Inductive Charging</a:t>
                      </a:r>
                      <a:endParaRPr sz="11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Explanation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Battery power involves using rechargeable batteries as a portable energy source for swarm robots. The batteries store electrical energy that is used to power the robot's systems.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Solar power involves using solar panels to convert sunlight into electrical energy to power swarm robots. This method is particularly useful in outdoor environments with access to sunlight.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Wireless inductive charging enables swarm robots to recharge their batteries wirelessly through magnetic fields. The robots align with charging stations to receive power.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Advantages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Portability, versatility, ease of use, relatively low cost.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Renewable and sustainable energy source, long-lasting operation, suitable for extended missions in outdoor environments.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Convenient and seamless charging process, no physical connections or exposed contacts, suitable for swarm robots with frequent docking needs.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Disadvantages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Limited battery life, need for recharging or battery replacement, added weight to the robot.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Dependence on sunlight availability, lower power output compared to other sources, weather-dependent performance.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●"/>
                      </a:pPr>
                      <a:r>
                        <a:rPr lang="en-US" sz="900" dirty="0"/>
                        <a:t>Limited charging range, decreased efficiency compared to direct connections, potential electromagnetic interference.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Applications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General-purpose swarm robots, indoor navigation, short-duration missions.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900" dirty="0"/>
                        <a:t>Outdoor swarm robots, environmental monitoring, agricultural applications.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Swarm robots with docking stations, continuous operation without human intervention.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Model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900" dirty="0"/>
                        <a:t>Panasonic Lithium-ion Batteries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900" dirty="0"/>
                        <a:t>SunPower High-Efficiency Solar Panels</a:t>
                      </a:r>
                      <a:endParaRPr sz="9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900" dirty="0" err="1"/>
                        <a:t>WiBotic</a:t>
                      </a:r>
                      <a:r>
                        <a:rPr lang="en-MY" sz="900" dirty="0"/>
                        <a:t> Wireless Charging Solutions</a:t>
                      </a:r>
                      <a:endParaRPr sz="9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 of Swarm Robot</a:t>
            </a:r>
            <a:endParaRPr dirty="0"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This presentation provides an overview of the history of swarm robot, from their early development up to today’s usage.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2"/>
          <p:cNvGrpSpPr/>
          <p:nvPr/>
        </p:nvGrpSpPr>
        <p:grpSpPr>
          <a:xfrm>
            <a:off x="1508049" y="760395"/>
            <a:ext cx="6472779" cy="1188658"/>
            <a:chOff x="3826202" y="960765"/>
            <a:chExt cx="6472779" cy="1178818"/>
          </a:xfrm>
        </p:grpSpPr>
        <p:grpSp>
          <p:nvGrpSpPr>
            <p:cNvPr id="106" name="Google Shape;106;p22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07" name="Google Shape;107;p22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" name="Google Shape;108;p2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9" name="Google Shape;109;p22"/>
            <p:cNvSpPr txBox="1"/>
            <p:nvPr/>
          </p:nvSpPr>
          <p:spPr>
            <a:xfrm>
              <a:off x="5343499" y="1048591"/>
              <a:ext cx="4955482" cy="941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The concept of swarm robotics was inspired by social insects such as ants and bees.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The concept gained traction in the 1990s with researchers exploring the collective behaviors and distributed control of simple robots.</a:t>
              </a:r>
              <a:endParaRPr sz="1100" b="1" dirty="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2"/>
            <p:cNvSpPr txBox="1"/>
            <p:nvPr/>
          </p:nvSpPr>
          <p:spPr>
            <a:xfrm>
              <a:off x="3826202" y="960765"/>
              <a:ext cx="9510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900" dirty="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1980s-1990s</a:t>
              </a:r>
              <a:endParaRPr sz="900" dirty="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22"/>
          <p:cNvGrpSpPr/>
          <p:nvPr/>
        </p:nvGrpSpPr>
        <p:grpSpPr>
          <a:xfrm>
            <a:off x="1466776" y="1774174"/>
            <a:ext cx="7421730" cy="1225963"/>
            <a:chOff x="3784929" y="973702"/>
            <a:chExt cx="7421730" cy="1172726"/>
          </a:xfrm>
        </p:grpSpPr>
        <p:grpSp>
          <p:nvGrpSpPr>
            <p:cNvPr id="112" name="Google Shape;112;p22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13" name="Google Shape;113;p22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" name="Google Shape;114;p22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5" name="Google Shape;115;p22"/>
            <p:cNvSpPr txBox="1"/>
            <p:nvPr/>
          </p:nvSpPr>
          <p:spPr>
            <a:xfrm>
              <a:off x="5343499" y="1035411"/>
              <a:ext cx="5863160" cy="1111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Researchers began developing mathematical models and algorithms for swarm robotics.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Studies focused on emergent behaviors, self-organization, and decentralized control strategies.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Researchers demonstrated various swarm capabilities such as aggregation, foraging, and formation control.</a:t>
              </a:r>
              <a:endParaRPr sz="11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22"/>
            <p:cNvSpPr txBox="1"/>
            <p:nvPr/>
          </p:nvSpPr>
          <p:spPr>
            <a:xfrm>
              <a:off x="3784929" y="973702"/>
              <a:ext cx="9510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9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rPr>
                <a:t>2000s</a:t>
              </a:r>
              <a:endParaRPr sz="9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22"/>
          <p:cNvGrpSpPr/>
          <p:nvPr/>
        </p:nvGrpSpPr>
        <p:grpSpPr>
          <a:xfrm>
            <a:off x="1563970" y="2793750"/>
            <a:ext cx="7187059" cy="1511621"/>
            <a:chOff x="3882124" y="989032"/>
            <a:chExt cx="7187059" cy="1145728"/>
          </a:xfrm>
        </p:grpSpPr>
        <p:grpSp>
          <p:nvGrpSpPr>
            <p:cNvPr id="124" name="Google Shape;124;p22"/>
            <p:cNvGrpSpPr/>
            <p:nvPr/>
          </p:nvGrpSpPr>
          <p:grpSpPr>
            <a:xfrm>
              <a:off x="4732925" y="1140733"/>
              <a:ext cx="529800" cy="994027"/>
              <a:chOff x="4318975" y="1083300"/>
              <a:chExt cx="529800" cy="588600"/>
            </a:xfrm>
          </p:grpSpPr>
          <p:sp>
            <p:nvSpPr>
              <p:cNvPr id="125" name="Google Shape;125;p22"/>
              <p:cNvSpPr/>
              <p:nvPr/>
            </p:nvSpPr>
            <p:spPr>
              <a:xfrm>
                <a:off x="4517126" y="1083300"/>
                <a:ext cx="133500" cy="588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126" name="Google Shape;126;p22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7" name="Google Shape;127;p22"/>
            <p:cNvSpPr txBox="1"/>
            <p:nvPr/>
          </p:nvSpPr>
          <p:spPr>
            <a:xfrm>
              <a:off x="5340494" y="1077719"/>
              <a:ext cx="5728689" cy="890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</a:rPr>
                <a:t>Swarm robots were used for tasks like environmental monitoring, search and rescue, construction, and surveillance.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</a:rPr>
                <a:t>Research expanded to include heterogeneous swarms with robots of different types and capabilities.</a:t>
              </a:r>
              <a:endParaRPr sz="1100" b="1" dirty="0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2"/>
            <p:cNvSpPr txBox="1"/>
            <p:nvPr/>
          </p:nvSpPr>
          <p:spPr>
            <a:xfrm>
              <a:off x="3882124" y="989032"/>
              <a:ext cx="850800" cy="346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900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2010s</a:t>
              </a:r>
              <a:endParaRPr sz="90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749675" y="109625"/>
            <a:ext cx="18564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3"/>
          <p:cNvGrpSpPr/>
          <p:nvPr/>
        </p:nvGrpSpPr>
        <p:grpSpPr>
          <a:xfrm>
            <a:off x="1550620" y="895512"/>
            <a:ext cx="7317705" cy="1484881"/>
            <a:chOff x="3882215" y="998617"/>
            <a:chExt cx="7317705" cy="1140966"/>
          </a:xfrm>
        </p:grpSpPr>
        <p:grpSp>
          <p:nvGrpSpPr>
            <p:cNvPr id="135" name="Google Shape;135;p23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36" name="Google Shape;136;p23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7" name="Google Shape;137;p23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840D3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8" name="Google Shape;138;p23"/>
            <p:cNvSpPr txBox="1"/>
            <p:nvPr/>
          </p:nvSpPr>
          <p:spPr>
            <a:xfrm>
              <a:off x="5343494" y="1032869"/>
              <a:ext cx="5856426" cy="9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Swarm intelligence algorithms, inspired by collective behavior in natural systems, were increasingly applied to swarm robotics.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Optimization techniques like ant colony optimization and particle swarm optimization were adapted for multi-robot systems.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Swarm robotics research focused on scalable control, robustness, and fault tolerance.</a:t>
              </a:r>
              <a:endParaRPr sz="1100" b="1" dirty="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3882215" y="998617"/>
              <a:ext cx="850702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900" dirty="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2010s-2020s</a:t>
              </a:r>
              <a:endParaRPr sz="900" dirty="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1453327" y="2151834"/>
            <a:ext cx="7072107" cy="1815048"/>
            <a:chOff x="3784929" y="973702"/>
            <a:chExt cx="7072107" cy="1415353"/>
          </a:xfrm>
        </p:grpSpPr>
        <p:grpSp>
          <p:nvGrpSpPr>
            <p:cNvPr id="141" name="Google Shape;141;p23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42" name="Google Shape;142;p23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3" name="Google Shape;143;p23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C2C2C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4" name="Google Shape;144;p23"/>
            <p:cNvSpPr txBox="1"/>
            <p:nvPr/>
          </p:nvSpPr>
          <p:spPr>
            <a:xfrm>
              <a:off x="5343503" y="1050884"/>
              <a:ext cx="5513533" cy="1338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2C2C2C"/>
                  </a:solidFill>
                  <a:latin typeface="Roboto"/>
                  <a:ea typeface="Roboto"/>
                  <a:cs typeface="Roboto"/>
                  <a:sym typeface="Roboto"/>
                </a:rPr>
                <a:t>Recent advancements in swarm robotics include the integration of artificial intelligence and machine learning techniques.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2C2C2C"/>
                  </a:solidFill>
                  <a:latin typeface="Roboto"/>
                  <a:ea typeface="Roboto"/>
                  <a:cs typeface="Roboto"/>
                  <a:sym typeface="Roboto"/>
                </a:rPr>
                <a:t>Swarm robots are being designed to adapt and learn from their environment, enabling more complex and flexible behaviors.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rgbClr val="2C2C2C"/>
                  </a:solidFill>
                  <a:latin typeface="Roboto"/>
                  <a:ea typeface="Roboto"/>
                  <a:cs typeface="Roboto"/>
                  <a:sym typeface="Roboto"/>
                </a:rPr>
                <a:t>Research continues to explore new applications and refine swarm algorithms to improve efficiency and coordination.</a:t>
              </a:r>
              <a:endParaRPr sz="1100" b="1" dirty="0">
                <a:solidFill>
                  <a:srgbClr val="2C2C2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3"/>
            <p:cNvSpPr txBox="1"/>
            <p:nvPr/>
          </p:nvSpPr>
          <p:spPr>
            <a:xfrm>
              <a:off x="3784929" y="973702"/>
              <a:ext cx="9510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Current Developments</a:t>
              </a:r>
              <a:endParaRPr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530400" y="2201150"/>
            <a:ext cx="80832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Components of the Vehicle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958750" y="298360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Hull Design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958750" y="364400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Propulsion System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6233350" y="298360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Data Transmission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3596050" y="364400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Data Collection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6233350" y="3644000"/>
            <a:ext cx="23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Power Management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3596050" y="2983600"/>
            <a:ext cx="233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Navigation System and Control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Hull Design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991925" y="3403975"/>
            <a:ext cx="13671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Sphero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61392" y="3757975"/>
            <a:ext cx="1828200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Spherical </a:t>
            </a: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Design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030268" y="3403975"/>
            <a:ext cx="1146928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Kilobot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3195604" y="3403975"/>
            <a:ext cx="24042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Thymia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3380843" y="3757975"/>
            <a:ext cx="2033700" cy="353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Rectangular </a:t>
            </a: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Design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6898208" y="3757975"/>
            <a:ext cx="1411048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Modular Design</a:t>
            </a:r>
          </a:p>
        </p:txBody>
      </p:sp>
      <p:pic>
        <p:nvPicPr>
          <p:cNvPr id="3" name="Picture 2" descr="A picture containing sphere, paperweight&#10;&#10;Description automatically generated">
            <a:extLst>
              <a:ext uri="{FF2B5EF4-FFF2-40B4-BE49-F238E27FC236}">
                <a16:creationId xmlns:a16="http://schemas.microsoft.com/office/drawing/2014/main" id="{2B67922F-1355-E8C7-840B-A09029E6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85" y="1323530"/>
            <a:ext cx="2035807" cy="2035807"/>
          </a:xfrm>
          <a:prstGeom prst="rect">
            <a:avLst/>
          </a:prstGeom>
        </p:spPr>
      </p:pic>
      <p:pic>
        <p:nvPicPr>
          <p:cNvPr id="5" name="Picture 4" descr="A picture containing indoor, wall, design, projector&#10;&#10;Description automatically generated">
            <a:extLst>
              <a:ext uri="{FF2B5EF4-FFF2-40B4-BE49-F238E27FC236}">
                <a16:creationId xmlns:a16="http://schemas.microsoft.com/office/drawing/2014/main" id="{EBCA6E75-4912-0EF3-80A4-3B8A81DA64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3" r="24572"/>
          <a:stretch/>
        </p:blipFill>
        <p:spPr>
          <a:xfrm>
            <a:off x="3152034" y="1351400"/>
            <a:ext cx="2526948" cy="1814946"/>
          </a:xfrm>
          <a:prstGeom prst="rect">
            <a:avLst/>
          </a:prstGeom>
        </p:spPr>
      </p:pic>
      <p:pic>
        <p:nvPicPr>
          <p:cNvPr id="7" name="Picture 6" descr="A picture containing drum, indoor, group, large&#10;&#10;Description automatically generated">
            <a:extLst>
              <a:ext uri="{FF2B5EF4-FFF2-40B4-BE49-F238E27FC236}">
                <a16:creationId xmlns:a16="http://schemas.microsoft.com/office/drawing/2014/main" id="{6C8DB6CC-ECAA-E861-49E2-49A5CD9F7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424" y="1351401"/>
            <a:ext cx="2724616" cy="18149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Hull Design</a:t>
            </a:r>
            <a:endParaRPr/>
          </a:p>
        </p:txBody>
      </p:sp>
      <p:graphicFrame>
        <p:nvGraphicFramePr>
          <p:cNvPr id="183" name="Google Shape;183;p26"/>
          <p:cNvGraphicFramePr/>
          <p:nvPr>
            <p:extLst>
              <p:ext uri="{D42A27DB-BD31-4B8C-83A1-F6EECF244321}">
                <p14:modId xmlns:p14="http://schemas.microsoft.com/office/powerpoint/2010/main" val="1859000201"/>
              </p:ext>
            </p:extLst>
          </p:nvPr>
        </p:nvGraphicFramePr>
        <p:xfrm>
          <a:off x="131350" y="997400"/>
          <a:ext cx="8932175" cy="3857625"/>
        </p:xfrm>
        <a:graphic>
          <a:graphicData uri="http://schemas.openxmlformats.org/drawingml/2006/table">
            <a:tbl>
              <a:tblPr>
                <a:noFill/>
                <a:tableStyleId>{2BAFC5EF-AEF9-401A-A287-285F5F4707F3}</a:tableStyleId>
              </a:tblPr>
              <a:tblGrid>
                <a:gridCol w="13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Spherical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Rectangular</a:t>
                      </a:r>
                      <a:endParaRPr sz="12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Modular</a:t>
                      </a:r>
                      <a:endParaRPr sz="12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Spherical hull designs are characterized by a round shape resembling a sphere. This design allows for omnidirectional movement and even weight distribution.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Rectangular hull designs have a box-like shape with flat surfaces and right angles. This design allows for efficient space utilization and easy integration of components.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Modular hull designs consist of individual robotic units that can connect and disconnect to form different shapes and structures. These units can operate independently or work together as a swarm.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Excellent maneuverability, 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Can easily navigate in tight spaces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Uniform weight distribution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Versatile and modular design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Easy integration of sensors and payloads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Good stability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Flexibility in formation and task allocation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Fault tolerance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Scalability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Limited payload capacity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Reduced stability on uneven terrains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Limited maneuverability in complex environments</a:t>
                      </a: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Increased weight and cost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Complex coordination and communication requirements, design and control.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Applications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Exploration in confined spaces, search and rescue in collapsed structures.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Warehouse logistics, material handling, collaborative assembly.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Swarm coordination and collaboration, distributed sensing and mapping.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/>
                        <a:t>Sphero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 err="1"/>
                        <a:t>Thymio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/>
                        <a:t> </a:t>
                      </a:r>
                      <a:r>
                        <a:rPr lang="en-MY" sz="1000" dirty="0" err="1"/>
                        <a:t>Kilobot</a:t>
                      </a:r>
                      <a:r>
                        <a:rPr lang="en-MY" sz="1000" dirty="0"/>
                        <a:t> Swarm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Propulsion System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393525" y="3403975"/>
            <a:ext cx="26475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>
                <a:latin typeface="Inter"/>
                <a:ea typeface="Inter"/>
                <a:cs typeface="Inter"/>
                <a:sym typeface="Inter"/>
              </a:rPr>
              <a:t>e-puck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612889" y="3757975"/>
            <a:ext cx="21252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Wheeled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967017" y="3418574"/>
            <a:ext cx="105285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100" dirty="0" err="1">
                <a:solidFill>
                  <a:schemeClr val="dk1"/>
                </a:solidFill>
              </a:rPr>
              <a:t>SwarmDiver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345012" y="3403975"/>
            <a:ext cx="24042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RoboBee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3530251" y="3757975"/>
            <a:ext cx="2033700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Flying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6893865" y="3757975"/>
            <a:ext cx="1199154" cy="3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Inter"/>
                <a:ea typeface="Inter"/>
                <a:cs typeface="Inter"/>
                <a:sym typeface="Inter"/>
              </a:rPr>
              <a:t>Swimming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 descr="A picture containing plastic, electronics, LEGO, indoor&#10;&#10;Description automatically generated">
            <a:extLst>
              <a:ext uri="{FF2B5EF4-FFF2-40B4-BE49-F238E27FC236}">
                <a16:creationId xmlns:a16="http://schemas.microsoft.com/office/drawing/2014/main" id="{1D515F88-124F-5128-F43F-08CFDBD0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5" y="1351200"/>
            <a:ext cx="1991028" cy="1991028"/>
          </a:xfrm>
          <a:prstGeom prst="rect">
            <a:avLst/>
          </a:prstGeom>
        </p:spPr>
      </p:pic>
      <p:pic>
        <p:nvPicPr>
          <p:cNvPr id="5" name="Picture 4" descr="A picture containing invertebrate, butterfly, dragonfly, insect&#10;&#10;Description automatically generated">
            <a:extLst>
              <a:ext uri="{FF2B5EF4-FFF2-40B4-BE49-F238E27FC236}">
                <a16:creationId xmlns:a16="http://schemas.microsoft.com/office/drawing/2014/main" id="{9BD7052A-7284-B2F3-C471-EC909D30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717" y="1373421"/>
            <a:ext cx="2043129" cy="1991029"/>
          </a:xfrm>
          <a:prstGeom prst="rect">
            <a:avLst/>
          </a:prstGeom>
        </p:spPr>
      </p:pic>
      <p:pic>
        <p:nvPicPr>
          <p:cNvPr id="7" name="Picture 6" descr="A picture containing yellow, tool, indoor, plastic&#10;&#10;Description automatically generated">
            <a:extLst>
              <a:ext uri="{FF2B5EF4-FFF2-40B4-BE49-F238E27FC236}">
                <a16:creationId xmlns:a16="http://schemas.microsoft.com/office/drawing/2014/main" id="{5BA48747-3304-9933-9718-CB683166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964" y="1896116"/>
            <a:ext cx="3076956" cy="11538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1161650" y="270500"/>
            <a:ext cx="50460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Propulsion System</a:t>
            </a:r>
            <a:endParaRPr/>
          </a:p>
        </p:txBody>
      </p:sp>
      <p:graphicFrame>
        <p:nvGraphicFramePr>
          <p:cNvPr id="203" name="Google Shape;203;p28"/>
          <p:cNvGraphicFramePr/>
          <p:nvPr>
            <p:extLst>
              <p:ext uri="{D42A27DB-BD31-4B8C-83A1-F6EECF244321}">
                <p14:modId xmlns:p14="http://schemas.microsoft.com/office/powerpoint/2010/main" val="1385948742"/>
              </p:ext>
            </p:extLst>
          </p:nvPr>
        </p:nvGraphicFramePr>
        <p:xfrm>
          <a:off x="131350" y="997400"/>
          <a:ext cx="8932175" cy="3712575"/>
        </p:xfrm>
        <a:graphic>
          <a:graphicData uri="http://schemas.openxmlformats.org/drawingml/2006/table">
            <a:tbl>
              <a:tblPr>
                <a:noFill/>
                <a:tableStyleId>{2BAFC5EF-AEF9-401A-A287-285F5F4707F3}</a:tableStyleId>
              </a:tblPr>
              <a:tblGrid>
                <a:gridCol w="13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solidFill>
                            <a:schemeClr val="dk1"/>
                          </a:solidFill>
                          <a:latin typeface="League Spartan Medium"/>
                          <a:ea typeface="League Spartan Medium"/>
                          <a:cs typeface="League Spartan Medium"/>
                          <a:sym typeface="League Spartan Medium"/>
                        </a:rPr>
                        <a:t>Wheeled Propulsion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Flying Propulsion</a:t>
                      </a:r>
                      <a:endParaRPr sz="12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200" dirty="0"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Swimming Propulsion</a:t>
                      </a:r>
                      <a:endParaRPr sz="1200" dirty="0"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Wheeled propulsion systems use wheels or tracks to move the swarm robot on a surface. They can have differential or omnidirectional wheel configurations.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Flying propulsion systems enable swarm robots to navigate through the air using wings or rotors. They can have fixed-wing or rotary-wing configurations.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Swimming propulsion systems allow swarm robots to operate in water. They can have various fin or propeller configurations.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Simple and efficient locomotion, good maneuverability on flat surfaces, low energy consumption.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Rapid mobility, ability to traverse obstacles, aerial coverage, three-dimensional exploration.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Efficient underwater locomotion, ability to navigate submerged areas, aquatic data collection.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Disadvantages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Limited mobility on rough or uneven terrain, challenges in climbing obstacles.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Higher energy consumption, limited payload capacity, flight regulations and safety concerns.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 dirty="0"/>
                        <a:t>Challenges in communication and coordination underwater, limited battery life.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Applications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Indoor navigation, warehouse logistics, structured environments.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/>
                        <a:t>Aerial surveillance, environmental monitoring, swarm-based aerial formations.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Underwater exploration, environmental monitoring, marine research.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/>
                        <a:t> e-puck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 err="1"/>
                        <a:t>RoboBee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1000" dirty="0" err="1"/>
                        <a:t>SwarmDiver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Microsoft Office PowerPoint</Application>
  <PresentationFormat>On-screen Show (16:9)</PresentationFormat>
  <Paragraphs>233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League Spartan Medium</vt:lpstr>
      <vt:lpstr>Roboto</vt:lpstr>
      <vt:lpstr>Arial</vt:lpstr>
      <vt:lpstr>Poppins</vt:lpstr>
      <vt:lpstr>League Spartan</vt:lpstr>
      <vt:lpstr>Inter</vt:lpstr>
      <vt:lpstr>Simple Light</vt:lpstr>
      <vt:lpstr>Modern Monochrome - v1</vt:lpstr>
      <vt:lpstr>Swarm Robot</vt:lpstr>
      <vt:lpstr>History of Swarm Robot</vt:lpstr>
      <vt:lpstr>Timeline</vt:lpstr>
      <vt:lpstr>PowerPoint Presentation</vt:lpstr>
      <vt:lpstr>Main Components of the Vehicle</vt:lpstr>
      <vt:lpstr>Hull Design</vt:lpstr>
      <vt:lpstr>Hull Design</vt:lpstr>
      <vt:lpstr>Propulsion System</vt:lpstr>
      <vt:lpstr>Propulsion System</vt:lpstr>
      <vt:lpstr>Navigation System &amp; Control</vt:lpstr>
      <vt:lpstr>Navigation System &amp; Control</vt:lpstr>
      <vt:lpstr>Data Collection (Payload)</vt:lpstr>
      <vt:lpstr>Data Collection (Payload)</vt:lpstr>
      <vt:lpstr>Data Transmission (Communication)</vt:lpstr>
      <vt:lpstr>Data Transmission (Communication)</vt:lpstr>
      <vt:lpstr>Power Management</vt:lpstr>
      <vt:lpstr>Power Management</vt:lpstr>
      <vt:lpstr>Thank you for your time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 Robot</dc:title>
  <cp:lastModifiedBy>MIDanish Danish</cp:lastModifiedBy>
  <cp:revision>1</cp:revision>
  <dcterms:modified xsi:type="dcterms:W3CDTF">2023-05-12T13:47:29Z</dcterms:modified>
</cp:coreProperties>
</file>