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434" r:id="rId2"/>
    <p:sldId id="435" r:id="rId3"/>
    <p:sldId id="445" r:id="rId4"/>
    <p:sldId id="444" r:id="rId5"/>
    <p:sldId id="436" r:id="rId6"/>
    <p:sldId id="437" r:id="rId7"/>
    <p:sldId id="438" r:id="rId8"/>
    <p:sldId id="443" r:id="rId9"/>
    <p:sldId id="439" r:id="rId10"/>
    <p:sldId id="440" r:id="rId11"/>
    <p:sldId id="446" r:id="rId12"/>
    <p:sldId id="447" r:id="rId13"/>
    <p:sldId id="448" r:id="rId14"/>
    <p:sldId id="449" r:id="rId15"/>
    <p:sldId id="441" r:id="rId16"/>
    <p:sldId id="442" r:id="rId17"/>
    <p:sldId id="45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44" autoAdjust="0"/>
    <p:restoredTop sz="86544" autoAdjust="0"/>
  </p:normalViewPr>
  <p:slideViewPr>
    <p:cSldViewPr>
      <p:cViewPr>
        <p:scale>
          <a:sx n="103" d="100"/>
          <a:sy n="103" d="100"/>
        </p:scale>
        <p:origin x="-624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-330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09A83-42B2-4B45-84D8-5069F7008C0B}" type="datetimeFigureOut">
              <a:rPr lang="en-US" smtClean="0"/>
              <a:t>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AB927-D7C5-344A-AFA7-10A9A76E5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449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AD76-5F04-44C7-8C3D-F684D689FFA8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3221B-C4F5-40B2-B1FA-9BE8A4DFFD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5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3221B-C4F5-40B2-B1FA-9BE8A4DFFDB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6EF7-8A2A-2640-8318-3C7B8F02FC6A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F02F-BE1E-9F4A-90FB-222048FFAF24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F256-A675-5A42-81A0-72CA1E8B0FF7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9CE4-B152-4A4A-90CF-45CA4BD080CF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A384-C557-644F-83CB-D0DBEF028D0D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21C0-E950-8543-B41F-E35BA880A828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4320-7BD0-D24D-AC61-7DECDE68D137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19C5-DA47-684B-98AA-F5FB9F1B1137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D657-A80F-4547-9613-0B5696C00466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D72D-0E27-0149-964A-F46E5AF71D76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66AB-B99D-7F44-9599-EED5C017F538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FDC8-A254-F042-BD55-4188D86A7A32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9517-C7C0-4A19-B5B4-32E941FD16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gif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58472" y="66583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57400"/>
            <a:ext cx="7391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Building Intelligent Next Generation Network </a:t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for</a:t>
            </a:r>
          </a:p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DEN</a:t>
            </a:r>
            <a:endParaRPr lang="en-US" sz="4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8077200" cy="4114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Strand</a:t>
            </a:r>
          </a:p>
          <a:p>
            <a:pPr lvl="1" algn="l"/>
            <a:r>
              <a:rPr lang="en-US" dirty="0" smtClean="0"/>
              <a:t>Draft existing features over </a:t>
            </a:r>
            <a:r>
              <a:rPr lang="en-US" dirty="0" err="1" smtClean="0"/>
              <a:t>landbase</a:t>
            </a:r>
            <a:endParaRPr lang="en-US" dirty="0" smtClean="0"/>
          </a:p>
          <a:p>
            <a:pPr lvl="2" algn="l"/>
            <a:r>
              <a:rPr lang="en-US" dirty="0" smtClean="0"/>
              <a:t>Like - Poles , Strand , Residential </a:t>
            </a:r>
            <a:r>
              <a:rPr lang="en-US" dirty="0" err="1" smtClean="0"/>
              <a:t>vs</a:t>
            </a:r>
            <a:r>
              <a:rPr lang="en-US" dirty="0" smtClean="0"/>
              <a:t> Commercial</a:t>
            </a:r>
          </a:p>
          <a:p>
            <a:pPr algn="l"/>
            <a:r>
              <a:rPr lang="en-US" dirty="0" smtClean="0"/>
              <a:t>RF</a:t>
            </a:r>
          </a:p>
          <a:p>
            <a:pPr lvl="1" algn="l"/>
            <a:r>
              <a:rPr lang="en-US" dirty="0" smtClean="0"/>
              <a:t>RF design over strand</a:t>
            </a:r>
          </a:p>
          <a:p>
            <a:pPr lvl="2" algn="l"/>
            <a:r>
              <a:rPr lang="en-US" dirty="0" smtClean="0"/>
              <a:t>Includes - Actives , Passives , Power , Terminators , Signal levels for Actives, EQs , PADs, EOL signal levels</a:t>
            </a:r>
          </a:p>
          <a:p>
            <a:pPr algn="l"/>
            <a:r>
              <a:rPr lang="en-US" dirty="0" smtClean="0"/>
              <a:t>Fiber</a:t>
            </a:r>
          </a:p>
          <a:p>
            <a:pPr lvl="1" algn="l"/>
            <a:r>
              <a:rPr lang="en-US" dirty="0" smtClean="0"/>
              <a:t>Design optimum route over strand</a:t>
            </a:r>
          </a:p>
          <a:p>
            <a:pPr lvl="1" algn="l"/>
            <a:r>
              <a:rPr lang="en-US" dirty="0" smtClean="0"/>
              <a:t>Propose Splicing points</a:t>
            </a:r>
          </a:p>
          <a:p>
            <a:pPr lvl="1" algn="l"/>
            <a:endParaRPr lang="en-US" dirty="0" smtClean="0"/>
          </a:p>
          <a:p>
            <a:pPr algn="l"/>
            <a:r>
              <a:rPr lang="en-US" dirty="0" smtClean="0"/>
              <a:t>Our Expertise</a:t>
            </a:r>
          </a:p>
          <a:p>
            <a:pPr lvl="1" algn="l"/>
            <a:r>
              <a:rPr lang="en-US" dirty="0" smtClean="0"/>
              <a:t>32,000 KMs of RF Design during last 5 years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95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 Landbase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76400"/>
            <a:ext cx="8264768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9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8" y="1524000"/>
            <a:ext cx="8274072" cy="41159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" y="1524000"/>
            <a:ext cx="8556172" cy="4267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8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 routing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264709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/>
          <a:lstStyle/>
          <a:p>
            <a:r>
              <a:rPr lang="en-US" dirty="0" smtClean="0"/>
              <a:t>Implementation</a:t>
            </a:r>
            <a:r>
              <a:rPr lang="en-US" baseline="0" dirty="0" smtClean="0"/>
              <a:t>, Activation &amp;Testing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28194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Project tracking</a:t>
            </a:r>
          </a:p>
          <a:p>
            <a:pPr algn="l"/>
            <a:r>
              <a:rPr lang="en-US" sz="2000" dirty="0" smtClean="0"/>
              <a:t>Configuring network from CMTS to Modem</a:t>
            </a:r>
          </a:p>
          <a:p>
            <a:pPr algn="l"/>
            <a:r>
              <a:rPr lang="en-US" sz="2000" dirty="0" smtClean="0"/>
              <a:t>Balancing  Forward and Reverse Signal levels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4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1828800"/>
            <a:ext cx="8763000" cy="129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Publishing Outside plant network using IMMCO’s </a:t>
            </a:r>
            <a:r>
              <a:rPr lang="en-US" sz="2400" dirty="0" err="1" smtClean="0"/>
              <a:t>iBISS</a:t>
            </a:r>
            <a:r>
              <a:rPr lang="en-US" sz="2400" dirty="0" smtClean="0"/>
              <a:t> platform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11400"/>
            <a:ext cx="7593210" cy="4241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3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of a sample area from Time Warner Network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Overlay of OSP on Google maps</a:t>
            </a:r>
          </a:p>
          <a:p>
            <a:pPr lvl="1"/>
            <a:r>
              <a:rPr lang="en-US" dirty="0" smtClean="0"/>
              <a:t>Network equipment information</a:t>
            </a:r>
          </a:p>
          <a:p>
            <a:pPr lvl="1"/>
            <a:r>
              <a:rPr lang="en-US" dirty="0" smtClean="0"/>
              <a:t>Commercial services</a:t>
            </a:r>
          </a:p>
          <a:p>
            <a:pPr lvl="1"/>
            <a:r>
              <a:rPr lang="en-US" dirty="0" smtClean="0"/>
              <a:t>NMS and other application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1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772400" cy="1470025"/>
          </a:xfrm>
        </p:spPr>
        <p:txBody>
          <a:bodyPr/>
          <a:lstStyle/>
          <a:p>
            <a:r>
              <a:rPr lang="en-US" dirty="0" smtClean="0"/>
              <a:t>Company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8001000" cy="41148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Innovative </a:t>
            </a:r>
            <a:r>
              <a:rPr lang="en-US" dirty="0"/>
              <a:t>provider of integrated solutions for major </a:t>
            </a:r>
            <a:r>
              <a:rPr lang="en-US" dirty="0" smtClean="0"/>
              <a:t>Cable &amp; Telecom companies</a:t>
            </a:r>
          </a:p>
          <a:p>
            <a:pPr algn="l"/>
            <a:r>
              <a:rPr lang="en-US" dirty="0" smtClean="0"/>
              <a:t>Providing  services </a:t>
            </a:r>
            <a:r>
              <a:rPr lang="en-US" dirty="0"/>
              <a:t>since </a:t>
            </a:r>
            <a:r>
              <a:rPr lang="en-US" dirty="0" smtClean="0"/>
              <a:t>1994</a:t>
            </a:r>
          </a:p>
          <a:p>
            <a:pPr algn="l"/>
            <a:r>
              <a:rPr lang="en-US" dirty="0"/>
              <a:t>Headquartered in </a:t>
            </a:r>
            <a:r>
              <a:rPr lang="en-US" dirty="0" smtClean="0"/>
              <a:t>Atlanta, </a:t>
            </a:r>
            <a:r>
              <a:rPr lang="en-US" dirty="0"/>
              <a:t>GA </a:t>
            </a:r>
            <a:r>
              <a:rPr lang="en-US" dirty="0" smtClean="0"/>
              <a:t> and Delivery center in India</a:t>
            </a:r>
            <a:endParaRPr lang="en-US" dirty="0"/>
          </a:p>
          <a:p>
            <a:pPr algn="l"/>
            <a:r>
              <a:rPr lang="en-US" dirty="0" smtClean="0"/>
              <a:t>Specialized in:</a:t>
            </a:r>
          </a:p>
          <a:p>
            <a:pPr lvl="1" algn="l"/>
            <a:r>
              <a:rPr lang="en-US" dirty="0"/>
              <a:t>HFC Design</a:t>
            </a:r>
          </a:p>
          <a:p>
            <a:pPr lvl="1" algn="l"/>
            <a:r>
              <a:rPr lang="en-US" dirty="0"/>
              <a:t>Field Engineering and </a:t>
            </a:r>
            <a:r>
              <a:rPr lang="en-US" dirty="0" smtClean="0"/>
              <a:t>Mapping</a:t>
            </a:r>
          </a:p>
          <a:p>
            <a:pPr lvl="1" algn="l"/>
            <a:r>
              <a:rPr lang="en-US" dirty="0" smtClean="0"/>
              <a:t>Network Engineering and Integration</a:t>
            </a:r>
          </a:p>
          <a:p>
            <a:pPr lvl="1" algn="l"/>
            <a:r>
              <a:rPr lang="en-US" dirty="0" smtClean="0"/>
              <a:t>GIS</a:t>
            </a:r>
          </a:p>
          <a:p>
            <a:pPr lvl="1" algn="l"/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development </a:t>
            </a:r>
            <a:endParaRPr lang="en-US" dirty="0" smtClean="0"/>
          </a:p>
          <a:p>
            <a:pPr lvl="1" algn="l"/>
            <a:r>
              <a:rPr lang="en-US" dirty="0" smtClean="0"/>
              <a:t>Project management 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29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pic>
        <p:nvPicPr>
          <p:cNvPr id="4" name="Picture 2" descr="http://www.yourlogoresources.com/wp-content/uploads/2011/09/comcast-log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3352800"/>
            <a:ext cx="2438400" cy="715763"/>
          </a:xfrm>
          <a:prstGeom prst="rect">
            <a:avLst/>
          </a:prstGeom>
          <a:noFill/>
        </p:spPr>
      </p:pic>
      <p:pic>
        <p:nvPicPr>
          <p:cNvPr id="5" name="Picture 4" descr="http://t1.gstatic.com/images?q=tbn:ANd9GcQYiA6qYzRyCBj85BHMucgFNHzIr_qU38JqLwRm1DtnZ9uhXWB-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CFF"/>
              </a:clrFrom>
              <a:clrTo>
                <a:srgbClr val="FEFC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4191000"/>
            <a:ext cx="1600200" cy="774721"/>
          </a:xfrm>
          <a:prstGeom prst="rect">
            <a:avLst/>
          </a:prstGeom>
          <a:noFill/>
        </p:spPr>
      </p:pic>
      <p:pic>
        <p:nvPicPr>
          <p:cNvPr id="6" name="Picture 6" descr="http://c2cres.com/images/CableOneLogo.gi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3352800"/>
            <a:ext cx="1912327" cy="685800"/>
          </a:xfrm>
          <a:prstGeom prst="rect">
            <a:avLst/>
          </a:prstGeom>
          <a:noFill/>
        </p:spPr>
      </p:pic>
      <p:pic>
        <p:nvPicPr>
          <p:cNvPr id="7" name="Picture 8" descr="http://2.bp.blogspot.com/__SeIa20k_W4/S_sOWFTAwRI/AAAAAAAAACQ/9rbDLeoxOd4/s1600/Bright+House+Logo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4191000"/>
            <a:ext cx="1828800" cy="731520"/>
          </a:xfrm>
          <a:prstGeom prst="rect">
            <a:avLst/>
          </a:prstGeom>
          <a:noFill/>
        </p:spPr>
      </p:pic>
      <p:pic>
        <p:nvPicPr>
          <p:cNvPr id="8" name="Picture 10" descr="http://t3.gstatic.com/images?q=tbn:ANd9GcSGbMM_-tBhU4VKihW8kzGuOGfq71UB9sQsBsHwhyzOoQkfhuPEKA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2281050"/>
            <a:ext cx="1981200" cy="686401"/>
          </a:xfrm>
          <a:prstGeom prst="rect">
            <a:avLst/>
          </a:prstGeom>
          <a:noFill/>
        </p:spPr>
      </p:pic>
      <p:pic>
        <p:nvPicPr>
          <p:cNvPr id="12" name="Picture 11" descr="twc cable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" y="2362200"/>
            <a:ext cx="1744318" cy="685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200" y="5105400"/>
            <a:ext cx="1981200" cy="7992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9200" y="4953001"/>
            <a:ext cx="2209800" cy="1220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4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IMMCO’s Value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62200"/>
            <a:ext cx="7543800" cy="3276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Sharing best design and GIS practices learnt through delivering services to MSO’s like Time Warner, Cox, Comcast and equipment mfrs. like CISCO</a:t>
            </a:r>
          </a:p>
          <a:p>
            <a:pPr algn="l"/>
            <a:r>
              <a:rPr lang="en-US" dirty="0" smtClean="0"/>
              <a:t>In house resources with knowledge of         in-country and offshore MSO operations and delivery challenges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2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892175"/>
            <a:ext cx="7772400" cy="1470025"/>
          </a:xfrm>
        </p:spPr>
        <p:txBody>
          <a:bodyPr/>
          <a:lstStyle/>
          <a:p>
            <a:r>
              <a:rPr lang="en-US" dirty="0" smtClean="0"/>
              <a:t>Proposed Workflow for DEN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895600" y="2209800"/>
            <a:ext cx="33528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Preparation of GIS Landbase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895600" y="2971800"/>
            <a:ext cx="33528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Survey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2895600" y="3733800"/>
            <a:ext cx="33528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Creation of Spec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895600" y="4495800"/>
            <a:ext cx="33528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 &amp; Design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2895600" y="5257800"/>
            <a:ext cx="33528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Implementation, Activation &amp; Testing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895600" y="6019800"/>
            <a:ext cx="33528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6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GIS Landbase - Benefits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362200"/>
            <a:ext cx="8153400" cy="3657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Efficient planning and design</a:t>
            </a:r>
          </a:p>
          <a:p>
            <a:pPr lvl="1" algn="l"/>
            <a:r>
              <a:rPr lang="en-US" dirty="0" smtClean="0"/>
              <a:t>Reference for building Geo spatial design data </a:t>
            </a:r>
          </a:p>
          <a:p>
            <a:pPr lvl="1" algn="l"/>
            <a:r>
              <a:rPr lang="en-US" dirty="0" smtClean="0"/>
              <a:t>OSP Assets , Pole utilization , ROW permit reports</a:t>
            </a:r>
          </a:p>
          <a:p>
            <a:pPr lvl="1" algn="l"/>
            <a:r>
              <a:rPr lang="en-US" dirty="0" smtClean="0"/>
              <a:t>Enables corporate tracking of facilities</a:t>
            </a:r>
          </a:p>
          <a:p>
            <a:pPr lvl="1" algn="l"/>
            <a:r>
              <a:rPr lang="en-US" dirty="0" smtClean="0"/>
              <a:t>Network outage root cause analysis</a:t>
            </a:r>
          </a:p>
          <a:p>
            <a:pPr lvl="1" algn="l"/>
            <a:r>
              <a:rPr lang="en-US" dirty="0"/>
              <a:t>C</a:t>
            </a:r>
            <a:r>
              <a:rPr lang="en-US" dirty="0" smtClean="0"/>
              <a:t>ustomer service enhancement</a:t>
            </a:r>
          </a:p>
          <a:p>
            <a:pPr lvl="1" algn="l"/>
            <a:r>
              <a:rPr lang="en-US" dirty="0" err="1" smtClean="0"/>
              <a:t>Upgradation</a:t>
            </a:r>
            <a:r>
              <a:rPr lang="en-US" dirty="0" smtClean="0"/>
              <a:t> &amp; node splits made easy</a:t>
            </a:r>
          </a:p>
          <a:p>
            <a:pPr lvl="1" algn="l"/>
            <a:r>
              <a:rPr lang="en-US" dirty="0" smtClean="0"/>
              <a:t>Target marketing based on location information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6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772400" cy="1470025"/>
          </a:xfrm>
        </p:spPr>
        <p:txBody>
          <a:bodyPr/>
          <a:lstStyle/>
          <a:p>
            <a:r>
              <a:rPr lang="en-US" dirty="0" smtClean="0"/>
              <a:t>GIS Landbase sample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4700"/>
            <a:ext cx="7247485" cy="43561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4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/>
          <a:p>
            <a:r>
              <a:rPr lang="en-US" dirty="0" smtClean="0"/>
              <a:t>Survey – Why?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8382000" cy="41910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/>
              <a:t>Capture existing plant information</a:t>
            </a:r>
          </a:p>
          <a:p>
            <a:pPr lvl="1" algn="l"/>
            <a:r>
              <a:rPr lang="en-US" dirty="0" smtClean="0"/>
              <a:t>Capturing </a:t>
            </a:r>
            <a:r>
              <a:rPr lang="en-US" dirty="0"/>
              <a:t>Street names if missing in Landbase</a:t>
            </a:r>
            <a:endParaRPr lang="en-US" sz="4400" dirty="0"/>
          </a:p>
          <a:p>
            <a:pPr lvl="1" algn="l"/>
            <a:r>
              <a:rPr lang="en-US" dirty="0"/>
              <a:t>Identification of existing Pole location and pole type</a:t>
            </a:r>
            <a:endParaRPr lang="en-US" sz="4400" dirty="0"/>
          </a:p>
          <a:p>
            <a:pPr lvl="1" algn="l"/>
            <a:r>
              <a:rPr lang="en-US" dirty="0"/>
              <a:t>Identification of existing underground construction and risers</a:t>
            </a:r>
            <a:endParaRPr lang="en-US" sz="4400" dirty="0"/>
          </a:p>
          <a:p>
            <a:pPr lvl="1" algn="l"/>
            <a:r>
              <a:rPr lang="en-US" dirty="0"/>
              <a:t>Identification of existing Node location and type</a:t>
            </a:r>
            <a:endParaRPr lang="en-US" sz="4400" dirty="0"/>
          </a:p>
          <a:p>
            <a:pPr lvl="1" algn="l"/>
            <a:r>
              <a:rPr lang="en-US" dirty="0"/>
              <a:t>Identification of existing Power Supply location and type</a:t>
            </a:r>
            <a:endParaRPr lang="en-US" sz="4400" dirty="0"/>
          </a:p>
          <a:p>
            <a:pPr lvl="1" algn="l"/>
            <a:r>
              <a:rPr lang="en-US" dirty="0"/>
              <a:t>Identification of existing Amplifier location and type</a:t>
            </a:r>
            <a:endParaRPr lang="en-US" sz="4400" dirty="0"/>
          </a:p>
          <a:p>
            <a:pPr lvl="1" algn="l"/>
            <a:r>
              <a:rPr lang="en-US" dirty="0"/>
              <a:t>Identification of existing Tap / Splitter / Coupler </a:t>
            </a:r>
            <a:r>
              <a:rPr lang="en-US" dirty="0" smtClean="0"/>
              <a:t>location</a:t>
            </a:r>
            <a:endParaRPr lang="en-US" sz="4400" dirty="0"/>
          </a:p>
          <a:p>
            <a:pPr lvl="1" algn="l"/>
            <a:r>
              <a:rPr lang="en-US" dirty="0"/>
              <a:t>Connection count on existing Taps</a:t>
            </a:r>
            <a:endParaRPr lang="en-US" sz="4400" dirty="0"/>
          </a:p>
          <a:p>
            <a:pPr lvl="1" algn="l"/>
            <a:r>
              <a:rPr lang="en-US" dirty="0"/>
              <a:t>Identification of existing Cable type</a:t>
            </a:r>
            <a:endParaRPr lang="en-US" sz="4400" dirty="0"/>
          </a:p>
          <a:p>
            <a:pPr lvl="1" algn="l"/>
            <a:r>
              <a:rPr lang="en-US" dirty="0"/>
              <a:t>Identification of Long drops</a:t>
            </a:r>
            <a:endParaRPr lang="en-US" sz="4400" dirty="0"/>
          </a:p>
          <a:p>
            <a:pPr lvl="1" algn="l"/>
            <a:r>
              <a:rPr lang="en-US" dirty="0"/>
              <a:t>Identify MDU cable entry point, number of floors, design required or not , number of units</a:t>
            </a:r>
            <a:endParaRPr lang="en-US" sz="4400" dirty="0"/>
          </a:p>
          <a:p>
            <a:pPr lvl="1" algn="l"/>
            <a:r>
              <a:rPr lang="en-US" dirty="0" smtClean="0"/>
              <a:t>Capture </a:t>
            </a:r>
            <a:r>
              <a:rPr lang="en-US" dirty="0"/>
              <a:t>missing address location in Landbase</a:t>
            </a:r>
            <a:endParaRPr lang="en-US" sz="4400" dirty="0"/>
          </a:p>
          <a:p>
            <a:pPr algn="l"/>
            <a:r>
              <a:rPr lang="en-US" dirty="0" smtClean="0"/>
              <a:t>Maximum </a:t>
            </a:r>
            <a:r>
              <a:rPr lang="en-US" dirty="0"/>
              <a:t>utilization of existing infrastructure</a:t>
            </a:r>
          </a:p>
          <a:p>
            <a:pPr algn="l"/>
            <a:r>
              <a:rPr lang="en-US" dirty="0" smtClean="0"/>
              <a:t>Improve overall design efficiency to reduce cost</a:t>
            </a:r>
          </a:p>
          <a:p>
            <a:pPr algn="l"/>
            <a:r>
              <a:rPr lang="en-US" dirty="0" smtClean="0"/>
              <a:t>Locate construction obstacles, select alternate route</a:t>
            </a:r>
          </a:p>
          <a:p>
            <a:pPr algn="l"/>
            <a:r>
              <a:rPr lang="en-US" dirty="0" smtClean="0"/>
              <a:t>Identify new opportunities (especially SMBs)</a:t>
            </a:r>
          </a:p>
          <a:p>
            <a:pPr algn="l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1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968375"/>
            <a:ext cx="7772400" cy="1470025"/>
          </a:xfrm>
        </p:spPr>
        <p:txBody>
          <a:bodyPr/>
          <a:lstStyle/>
          <a:p>
            <a:r>
              <a:rPr lang="en-US" dirty="0" smtClean="0"/>
              <a:t>Creation of Spec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7848600" cy="4038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What is a Spec?</a:t>
            </a:r>
          </a:p>
          <a:p>
            <a:pPr lvl="1" algn="l"/>
            <a:r>
              <a:rPr lang="en-US" dirty="0" smtClean="0"/>
              <a:t>Defines how the design software behaves based on equipment specification as published by manufacturer and SCTE standards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Benefits</a:t>
            </a:r>
          </a:p>
          <a:p>
            <a:pPr lvl="1" algn="l"/>
            <a:r>
              <a:rPr lang="en-US" dirty="0" smtClean="0"/>
              <a:t>Simulate</a:t>
            </a:r>
          </a:p>
          <a:p>
            <a:pPr lvl="1" algn="l"/>
            <a:r>
              <a:rPr lang="en-US" dirty="0" smtClean="0"/>
              <a:t>Analyze</a:t>
            </a:r>
          </a:p>
          <a:p>
            <a:pPr lvl="1" algn="l"/>
            <a:r>
              <a:rPr lang="en-US" dirty="0" smtClean="0"/>
              <a:t>Standardize</a:t>
            </a:r>
          </a:p>
          <a:p>
            <a:pPr lvl="1" algn="l"/>
            <a:r>
              <a:rPr lang="en-US" dirty="0" smtClean="0"/>
              <a:t>Calculate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Our expertise</a:t>
            </a:r>
          </a:p>
          <a:p>
            <a:pPr lvl="1" algn="l"/>
            <a:r>
              <a:rPr lang="en-US" dirty="0" smtClean="0"/>
              <a:t>Expertise creating Specs for various equipment from multiple vendors </a:t>
            </a:r>
          </a:p>
          <a:p>
            <a:pPr lvl="1" algn="l"/>
            <a:r>
              <a:rPr lang="en-US" dirty="0" smtClean="0"/>
              <a:t>32,000 KM during last 5 years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9517-C7C0-4A19-B5B4-32E941FD16D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8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17521</TotalTime>
  <Words>483</Words>
  <Application>Microsoft Macintosh PowerPoint</Application>
  <PresentationFormat>On-screen Show (4:3)</PresentationFormat>
  <Paragraphs>112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Company Overview</vt:lpstr>
      <vt:lpstr>Clients</vt:lpstr>
      <vt:lpstr>IMMCO’s Value</vt:lpstr>
      <vt:lpstr>Proposed Workflow for DEN</vt:lpstr>
      <vt:lpstr>GIS Landbase - Benefits</vt:lpstr>
      <vt:lpstr>GIS Landbase sample</vt:lpstr>
      <vt:lpstr>Survey – Why?</vt:lpstr>
      <vt:lpstr>Creation of Spec</vt:lpstr>
      <vt:lpstr>Design</vt:lpstr>
      <vt:lpstr>GIS Landbase</vt:lpstr>
      <vt:lpstr>Strand</vt:lpstr>
      <vt:lpstr>RF Design</vt:lpstr>
      <vt:lpstr>Fiber routing</vt:lpstr>
      <vt:lpstr>Implementation, Activation &amp;Testing</vt:lpstr>
      <vt:lpstr>Hosting</vt:lpstr>
      <vt:lpstr>Demo</vt:lpstr>
    </vt:vector>
  </TitlesOfParts>
  <Company>Immco,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Murali Balakrishnan Director of Sales  Jeff Arnold Technical Director - Geospatial</dc:title>
  <dc:creator>Jeff Arnold</dc:creator>
  <cp:lastModifiedBy>Dev Iyer</cp:lastModifiedBy>
  <cp:revision>506</cp:revision>
  <dcterms:created xsi:type="dcterms:W3CDTF">2011-10-14T15:15:03Z</dcterms:created>
  <dcterms:modified xsi:type="dcterms:W3CDTF">2015-02-05T04:20:42Z</dcterms:modified>
</cp:coreProperties>
</file>