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140" d="100"/>
          <a:sy n="140" d="100"/>
        </p:scale>
        <p:origin x="-13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21E6A9-D5A0-4048-9C6F-DA7EC7708B76}"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270694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21E6A9-D5A0-4048-9C6F-DA7EC7708B76}"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231451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21E6A9-D5A0-4048-9C6F-DA7EC7708B76}"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302430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21E6A9-D5A0-4048-9C6F-DA7EC7708B76}"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261198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1E6A9-D5A0-4048-9C6F-DA7EC7708B76}"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425420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21E6A9-D5A0-4048-9C6F-DA7EC7708B76}"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116439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21E6A9-D5A0-4048-9C6F-DA7EC7708B76}" type="datetimeFigureOut">
              <a:rPr lang="en-US" smtClean="0"/>
              <a:t>6/24/20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358705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21E6A9-D5A0-4048-9C6F-DA7EC7708B76}" type="datetimeFigureOut">
              <a:rPr lang="en-US" smtClean="0"/>
              <a:t>6/24/20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220014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1E6A9-D5A0-4048-9C6F-DA7EC7708B76}" type="datetimeFigureOut">
              <a:rPr lang="en-US" smtClean="0"/>
              <a:t>6/24/20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428802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1E6A9-D5A0-4048-9C6F-DA7EC7708B76}"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206234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1E6A9-D5A0-4048-9C6F-DA7EC7708B76}"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5344E-A8DD-E64A-A3F7-89E0385204FD}" type="slidenum">
              <a:rPr lang="en-US" smtClean="0"/>
              <a:t>‹#›</a:t>
            </a:fld>
            <a:endParaRPr lang="en-US"/>
          </a:p>
        </p:txBody>
      </p:sp>
    </p:spTree>
    <p:extLst>
      <p:ext uri="{BB962C8B-B14F-4D97-AF65-F5344CB8AC3E}">
        <p14:creationId xmlns:p14="http://schemas.microsoft.com/office/powerpoint/2010/main" val="12377205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1E6A9-D5A0-4048-9C6F-DA7EC7708B76}" type="datetimeFigureOut">
              <a:rPr lang="en-US" smtClean="0"/>
              <a:t>6/24/20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5344E-A8DD-E64A-A3F7-89E0385204FD}" type="slidenum">
              <a:rPr lang="en-US" smtClean="0"/>
              <a:t>‹#›</a:t>
            </a:fld>
            <a:endParaRPr lang="en-US"/>
          </a:p>
        </p:txBody>
      </p:sp>
    </p:spTree>
    <p:extLst>
      <p:ext uri="{BB962C8B-B14F-4D97-AF65-F5344CB8AC3E}">
        <p14:creationId xmlns:p14="http://schemas.microsoft.com/office/powerpoint/2010/main" val="3212606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7482"/>
            <a:ext cx="9144000" cy="6494086"/>
          </a:xfrm>
          <a:prstGeom prst="rect">
            <a:avLst/>
          </a:prstGeom>
          <a:solidFill>
            <a:schemeClr val="tx2"/>
          </a:solidFill>
          <a:ln>
            <a:solidFill>
              <a:schemeClr val="bg1"/>
            </a:solidFill>
          </a:ln>
        </p:spPr>
        <p:txBody>
          <a:bodyPr wrap="square">
            <a:spAutoFit/>
          </a:bodyPr>
          <a:lstStyle/>
          <a:p>
            <a:r>
              <a:rPr lang="en-US" sz="2600" b="1" dirty="0">
                <a:solidFill>
                  <a:schemeClr val="bg1"/>
                </a:solidFill>
              </a:rPr>
              <a:t>The Language Pledge</a:t>
            </a:r>
            <a:r>
              <a:rPr lang="en-US" sz="2600" dirty="0">
                <a:solidFill>
                  <a:schemeClr val="bg1"/>
                </a:solidFill>
              </a:rPr>
              <a:t> supports a solid foundation in language —reading, writing, listening, and speaking. Outside of class time, the Pledge encourages meaningful engagement and fluency acquisition as students participate in co-curricular activities through the School of Spanish. Adherence to the spirit of the Pledge and a sincere effort to use Spanish as exclusively as possible during the session will increase language skills. Using English to communicate with other students attending the School of Spanish not only impacts the student’s own language learning, but also the language learning of fellow students.</a:t>
            </a:r>
          </a:p>
          <a:p>
            <a:r>
              <a:rPr lang="en-US" sz="2600" dirty="0">
                <a:solidFill>
                  <a:schemeClr val="bg1"/>
                </a:solidFill>
              </a:rPr>
              <a:t> </a:t>
            </a:r>
          </a:p>
          <a:p>
            <a:r>
              <a:rPr lang="en-US" sz="2600" dirty="0">
                <a:solidFill>
                  <a:schemeClr val="bg1"/>
                </a:solidFill>
              </a:rPr>
              <a:t>In taking this Language Pledge, I commit to use Spanish as my only language of communication with the faculty, staff, and students of the School of Spanish while attending the Summer 2020 session, and to maximize engagement with the language and culture throughout the day, even offline.</a:t>
            </a:r>
            <a:r>
              <a:rPr lang="en-US" sz="2600" dirty="0" smtClean="0">
                <a:solidFill>
                  <a:schemeClr val="bg1"/>
                </a:solidFill>
                <a:effectLst/>
              </a:rPr>
              <a:t> </a:t>
            </a:r>
            <a:endParaRPr lang="en-US" sz="2600" dirty="0">
              <a:solidFill>
                <a:schemeClr val="bg1"/>
              </a:solidFill>
            </a:endParaRPr>
          </a:p>
        </p:txBody>
      </p:sp>
    </p:spTree>
    <p:extLst>
      <p:ext uri="{BB962C8B-B14F-4D97-AF65-F5344CB8AC3E}">
        <p14:creationId xmlns:p14="http://schemas.microsoft.com/office/powerpoint/2010/main" val="16806423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1582"/>
            <a:ext cx="9144000" cy="6370974"/>
          </a:xfrm>
          <a:prstGeom prst="rect">
            <a:avLst/>
          </a:prstGeom>
          <a:solidFill>
            <a:srgbClr val="1F497D"/>
          </a:solidFill>
        </p:spPr>
        <p:txBody>
          <a:bodyPr wrap="square">
            <a:spAutoFit/>
          </a:bodyPr>
          <a:lstStyle/>
          <a:p>
            <a:r>
              <a:rPr lang="es-ES" sz="2400" b="1" dirty="0">
                <a:solidFill>
                  <a:schemeClr val="bg1"/>
                </a:solidFill>
              </a:rPr>
              <a:t>La Palabra de Honor</a:t>
            </a:r>
            <a:r>
              <a:rPr lang="es-ES" sz="2400" dirty="0">
                <a:solidFill>
                  <a:schemeClr val="bg1"/>
                </a:solidFill>
              </a:rPr>
              <a:t> provee una base sólida para leer, escribir, escuchar y hablar el lenguaje. Fuera del horario de clases, la Palabra de Honor fomenta la participación significativa y la adquisición de fluidez, a medida que los estudiantes participan en actividades </a:t>
            </a:r>
            <a:r>
              <a:rPr lang="es-ES" sz="2400" dirty="0" err="1">
                <a:solidFill>
                  <a:schemeClr val="bg1"/>
                </a:solidFill>
              </a:rPr>
              <a:t>co</a:t>
            </a:r>
            <a:r>
              <a:rPr lang="es-ES" sz="2400" dirty="0">
                <a:solidFill>
                  <a:schemeClr val="bg1"/>
                </a:solidFill>
              </a:rPr>
              <a:t>-curriculares de la Escuela de Español. La adhesión al espíritu de la Palabra de Honor y un esfuerzo sincero por usar el español de la manera más exclusiva posible durante la sesión aumentarán las habilidades lingüísticas. El uso del inglés para comunicarse con otros estudiantes que asisten a la Escuela de Español no solo afecta negativamente el propio aprendizaje del idioma del estudiante, sino también el de sus compañeros.</a:t>
            </a:r>
            <a:endParaRPr lang="en-US" sz="2400" dirty="0">
              <a:solidFill>
                <a:schemeClr val="bg1"/>
              </a:solidFill>
            </a:endParaRPr>
          </a:p>
          <a:p>
            <a:r>
              <a:rPr lang="es-ES" sz="2400" dirty="0">
                <a:solidFill>
                  <a:schemeClr val="bg1"/>
                </a:solidFill>
              </a:rPr>
              <a:t> </a:t>
            </a:r>
            <a:endParaRPr lang="en-US" sz="2400" dirty="0">
              <a:solidFill>
                <a:schemeClr val="bg1"/>
              </a:solidFill>
            </a:endParaRPr>
          </a:p>
          <a:p>
            <a:r>
              <a:rPr lang="es-ES" sz="2400" dirty="0">
                <a:solidFill>
                  <a:schemeClr val="bg1"/>
                </a:solidFill>
              </a:rPr>
              <a:t>Al aceptar la Palabra de Honor, me comprometo a utilizar el español como mi único idioma de comunicación con el profesorado, el personal y los estudiantes de la Escuela de Español, mientras asisto a la sesión del verano de 2020, e igualmente a maximizar el compromiso con el idioma y la cultura durante todo el día, incluso en momentos en que no estoy en línea.</a:t>
            </a:r>
            <a:endParaRPr lang="en-US" sz="2400" dirty="0">
              <a:solidFill>
                <a:schemeClr val="bg1"/>
              </a:solidFill>
            </a:endParaRPr>
          </a:p>
        </p:txBody>
      </p:sp>
    </p:spTree>
    <p:extLst>
      <p:ext uri="{BB962C8B-B14F-4D97-AF65-F5344CB8AC3E}">
        <p14:creationId xmlns:p14="http://schemas.microsoft.com/office/powerpoint/2010/main" val="26447100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188"/>
            <a:ext cx="9144000" cy="916047"/>
          </a:xfrm>
        </p:spPr>
        <p:txBody>
          <a:bodyPr>
            <a:normAutofit/>
          </a:bodyPr>
          <a:lstStyle/>
          <a:p>
            <a:r>
              <a:rPr lang="es-ES" sz="2800" b="1" dirty="0" smtClean="0"/>
              <a:t>Gu</a:t>
            </a:r>
            <a:r>
              <a:rPr lang="es-ES" sz="2800" b="1" dirty="0" smtClean="0"/>
              <a:t>ía</a:t>
            </a:r>
            <a:r>
              <a:rPr lang="es-ES" sz="2800" b="1" dirty="0" smtClean="0"/>
              <a:t> b</a:t>
            </a:r>
            <a:r>
              <a:rPr lang="es-ES" sz="2800" b="1" dirty="0" smtClean="0"/>
              <a:t>ásica para las clases </a:t>
            </a:r>
            <a:r>
              <a:rPr lang="en-US" sz="2800" b="1" dirty="0" smtClean="0"/>
              <a:t>online</a:t>
            </a:r>
            <a:r>
              <a:rPr lang="en-US" sz="3600" b="1" dirty="0" smtClean="0"/>
              <a:t> </a:t>
            </a:r>
            <a:endParaRPr lang="en-US" sz="3600" b="1" dirty="0"/>
          </a:p>
        </p:txBody>
      </p:sp>
      <p:sp>
        <p:nvSpPr>
          <p:cNvPr id="3" name="Content Placeholder 2"/>
          <p:cNvSpPr>
            <a:spLocks noGrp="1"/>
          </p:cNvSpPr>
          <p:nvPr>
            <p:ph idx="1"/>
          </p:nvPr>
        </p:nvSpPr>
        <p:spPr>
          <a:xfrm>
            <a:off x="0" y="1004858"/>
            <a:ext cx="9236597" cy="5853142"/>
          </a:xfrm>
          <a:solidFill>
            <a:srgbClr val="1F497D"/>
          </a:solidFill>
        </p:spPr>
        <p:txBody>
          <a:bodyPr>
            <a:normAutofit fontScale="25000" lnSpcReduction="20000"/>
          </a:bodyPr>
          <a:lstStyle/>
          <a:p>
            <a:pPr lvl="0"/>
            <a:r>
              <a:rPr lang="es-ES_tradnl" sz="8000" dirty="0">
                <a:solidFill>
                  <a:srgbClr val="FFFFFF"/>
                </a:solidFill>
              </a:rPr>
              <a:t>Usar desktop o laptop (no teléfono).</a:t>
            </a:r>
            <a:endParaRPr lang="en-US" sz="8000" dirty="0">
              <a:solidFill>
                <a:srgbClr val="FFFFFF"/>
              </a:solidFill>
            </a:endParaRPr>
          </a:p>
          <a:p>
            <a:pPr lvl="0"/>
            <a:r>
              <a:rPr lang="es-ES_tradnl" sz="8000" dirty="0">
                <a:solidFill>
                  <a:srgbClr val="FFFFFF"/>
                </a:solidFill>
              </a:rPr>
              <a:t>Sentarse de preferencia en un escritorio o mesa.</a:t>
            </a:r>
            <a:endParaRPr lang="en-US" sz="8000" dirty="0">
              <a:solidFill>
                <a:srgbClr val="FFFFFF"/>
              </a:solidFill>
            </a:endParaRPr>
          </a:p>
          <a:p>
            <a:pPr lvl="0"/>
            <a:r>
              <a:rPr lang="es-ES_tradnl" sz="8000" dirty="0">
                <a:solidFill>
                  <a:srgbClr val="FFFFFF"/>
                </a:solidFill>
              </a:rPr>
              <a:t>No estar acostada/o en la cama.</a:t>
            </a:r>
            <a:endParaRPr lang="en-US" sz="8000" dirty="0">
              <a:solidFill>
                <a:srgbClr val="FFFFFF"/>
              </a:solidFill>
            </a:endParaRPr>
          </a:p>
          <a:p>
            <a:pPr lvl="0"/>
            <a:r>
              <a:rPr lang="es-ES_tradnl" sz="8000" dirty="0">
                <a:solidFill>
                  <a:srgbClr val="FFFFFF"/>
                </a:solidFill>
              </a:rPr>
              <a:t>Encender su video cámara.</a:t>
            </a:r>
            <a:endParaRPr lang="en-US" sz="8000" dirty="0">
              <a:solidFill>
                <a:srgbClr val="FFFFFF"/>
              </a:solidFill>
            </a:endParaRPr>
          </a:p>
          <a:p>
            <a:pPr lvl="0"/>
            <a:r>
              <a:rPr lang="es-ES_tradnl" sz="8000" dirty="0">
                <a:solidFill>
                  <a:srgbClr val="FFFFFF"/>
                </a:solidFill>
              </a:rPr>
              <a:t>En caso necesario, su profesor les pedirá permiso para grabar la clase o un fragmento de la clase. En esos casos, y por razones personales o profesionales en que quieran proteger su identidad, ustedes pueden decidir apagar su video cámara (quitar su foto de perfil, si prefieren que no aparezca) o ponerse otro nombre (en su propia pantalla, escoger los tres puntos y allí les dará la opción de "</a:t>
            </a:r>
            <a:r>
              <a:rPr lang="es-ES_tradnl" sz="8000" dirty="0" err="1">
                <a:solidFill>
                  <a:srgbClr val="FFFFFF"/>
                </a:solidFill>
              </a:rPr>
              <a:t>rename</a:t>
            </a:r>
            <a:r>
              <a:rPr lang="es-ES_tradnl" sz="8000" dirty="0">
                <a:solidFill>
                  <a:srgbClr val="FFFFFF"/>
                </a:solidFill>
              </a:rPr>
              <a:t>").</a:t>
            </a:r>
            <a:endParaRPr lang="en-US" sz="8000" dirty="0">
              <a:solidFill>
                <a:srgbClr val="FFFFFF"/>
              </a:solidFill>
            </a:endParaRPr>
          </a:p>
          <a:p>
            <a:pPr lvl="0"/>
            <a:r>
              <a:rPr lang="es-ES_tradnl" sz="8000" dirty="0">
                <a:solidFill>
                  <a:srgbClr val="FFFFFF"/>
                </a:solidFill>
              </a:rPr>
              <a:t>De preferencia, usar un espacio </a:t>
            </a:r>
            <a:r>
              <a:rPr lang="es-ES_tradnl" sz="8000" dirty="0" smtClean="0">
                <a:solidFill>
                  <a:srgbClr val="FFFFFF"/>
                </a:solidFill>
              </a:rPr>
              <a:t>privado y silencioso. </a:t>
            </a:r>
            <a:r>
              <a:rPr lang="es-ES_tradnl" sz="8000" dirty="0">
                <a:solidFill>
                  <a:srgbClr val="FFFFFF"/>
                </a:solidFill>
              </a:rPr>
              <a:t>Si no lo tienen, pedirles a sus familiares que no los interrumpan.</a:t>
            </a:r>
            <a:endParaRPr lang="en-US" sz="8000" dirty="0">
              <a:solidFill>
                <a:srgbClr val="FFFFFF"/>
              </a:solidFill>
            </a:endParaRPr>
          </a:p>
          <a:p>
            <a:pPr lvl="0"/>
            <a:r>
              <a:rPr lang="es-ES_tradnl" sz="8000" dirty="0">
                <a:solidFill>
                  <a:srgbClr val="FFFFFF"/>
                </a:solidFill>
              </a:rPr>
              <a:t>Si usan "virtual </a:t>
            </a:r>
            <a:r>
              <a:rPr lang="es-ES_tradnl" sz="8000" dirty="0" err="1">
                <a:solidFill>
                  <a:srgbClr val="FFFFFF"/>
                </a:solidFill>
              </a:rPr>
              <a:t>background</a:t>
            </a:r>
            <a:r>
              <a:rPr lang="es-ES_tradnl" sz="8000" dirty="0">
                <a:solidFill>
                  <a:srgbClr val="FFFFFF"/>
                </a:solidFill>
              </a:rPr>
              <a:t>", escojan uno </a:t>
            </a:r>
            <a:r>
              <a:rPr lang="es-ES_tradnl" sz="8000" dirty="0" smtClean="0">
                <a:solidFill>
                  <a:srgbClr val="FFFFFF"/>
                </a:solidFill>
              </a:rPr>
              <a:t>sencillo, que </a:t>
            </a:r>
            <a:r>
              <a:rPr lang="es-ES_tradnl" sz="8000" dirty="0">
                <a:solidFill>
                  <a:srgbClr val="FFFFFF"/>
                </a:solidFill>
              </a:rPr>
              <a:t>no distorsione su imagen.</a:t>
            </a:r>
            <a:endParaRPr lang="en-US" sz="8000" dirty="0">
              <a:solidFill>
                <a:srgbClr val="FFFFFF"/>
              </a:solidFill>
            </a:endParaRPr>
          </a:p>
          <a:p>
            <a:pPr lvl="0"/>
            <a:r>
              <a:rPr lang="es-ES_tradnl" sz="8000" dirty="0">
                <a:solidFill>
                  <a:srgbClr val="FFFFFF"/>
                </a:solidFill>
              </a:rPr>
              <a:t>Iluminar bien la habitación donde se encuentren en clase. Sería bueno, en algunos casos, colocar una lámpara detrás de la computadora.</a:t>
            </a:r>
            <a:endParaRPr lang="en-US" sz="8000" dirty="0">
              <a:solidFill>
                <a:srgbClr val="FFFFFF"/>
              </a:solidFill>
            </a:endParaRPr>
          </a:p>
          <a:p>
            <a:pPr lvl="0"/>
            <a:r>
              <a:rPr lang="es-ES_tradnl" sz="8000" dirty="0">
                <a:solidFill>
                  <a:srgbClr val="FFFFFF"/>
                </a:solidFill>
              </a:rPr>
              <a:t>Apagar sus micrófonos y solo encenderlos cuando vayan a hablar.</a:t>
            </a:r>
            <a:endParaRPr lang="en-US" sz="8000" dirty="0">
              <a:solidFill>
                <a:srgbClr val="FFFFFF"/>
              </a:solidFill>
            </a:endParaRPr>
          </a:p>
          <a:p>
            <a:pPr lvl="0"/>
            <a:r>
              <a:rPr lang="es-ES_tradnl" sz="8000" dirty="0">
                <a:solidFill>
                  <a:srgbClr val="FFFFFF"/>
                </a:solidFill>
              </a:rPr>
              <a:t>E</a:t>
            </a:r>
            <a:r>
              <a:rPr lang="es-ES_tradnl" sz="8000" dirty="0" smtClean="0">
                <a:solidFill>
                  <a:srgbClr val="FFFFFF"/>
                </a:solidFill>
              </a:rPr>
              <a:t>n </a:t>
            </a:r>
            <a:r>
              <a:rPr lang="es-ES_tradnl" sz="8000" dirty="0">
                <a:solidFill>
                  <a:srgbClr val="FFFFFF"/>
                </a:solidFill>
              </a:rPr>
              <a:t>caso de que haya ruido u otras personas en su </a:t>
            </a:r>
            <a:r>
              <a:rPr lang="es-ES_tradnl" sz="8000" dirty="0" smtClean="0">
                <a:solidFill>
                  <a:srgbClr val="FFFFFF"/>
                </a:solidFill>
              </a:rPr>
              <a:t>casa, es imprescindible </a:t>
            </a:r>
            <a:r>
              <a:rPr lang="es-ES_tradnl" sz="8000" dirty="0">
                <a:solidFill>
                  <a:srgbClr val="FFFFFF"/>
                </a:solidFill>
              </a:rPr>
              <a:t>usar audífonos.</a:t>
            </a:r>
            <a:endParaRPr lang="en-US" sz="8000" dirty="0">
              <a:solidFill>
                <a:srgbClr val="FFFFFF"/>
              </a:solidFill>
            </a:endParaRPr>
          </a:p>
          <a:p>
            <a:pPr lvl="0"/>
            <a:r>
              <a:rPr lang="es-ES_tradnl" sz="8000" dirty="0">
                <a:solidFill>
                  <a:srgbClr val="FFFFFF"/>
                </a:solidFill>
              </a:rPr>
              <a:t>Levantar la mano (yendo a "</a:t>
            </a:r>
            <a:r>
              <a:rPr lang="es-ES_tradnl" sz="8000" dirty="0" err="1">
                <a:solidFill>
                  <a:srgbClr val="FFFFFF"/>
                </a:solidFill>
              </a:rPr>
              <a:t>Participants</a:t>
            </a:r>
            <a:r>
              <a:rPr lang="es-ES_tradnl" sz="8000" dirty="0">
                <a:solidFill>
                  <a:srgbClr val="FFFFFF"/>
                </a:solidFill>
              </a:rPr>
              <a:t>", indicar "</a:t>
            </a:r>
            <a:r>
              <a:rPr lang="es-ES_tradnl" sz="8000" dirty="0" err="1">
                <a:solidFill>
                  <a:srgbClr val="FFFFFF"/>
                </a:solidFill>
              </a:rPr>
              <a:t>raise</a:t>
            </a:r>
            <a:r>
              <a:rPr lang="es-ES_tradnl" sz="8000" dirty="0">
                <a:solidFill>
                  <a:srgbClr val="FFFFFF"/>
                </a:solidFill>
              </a:rPr>
              <a:t> </a:t>
            </a:r>
            <a:r>
              <a:rPr lang="es-ES_tradnl" sz="8000" dirty="0" err="1">
                <a:solidFill>
                  <a:srgbClr val="FFFFFF"/>
                </a:solidFill>
              </a:rPr>
              <a:t>hand</a:t>
            </a:r>
            <a:r>
              <a:rPr lang="es-ES_tradnl" sz="8000" dirty="0">
                <a:solidFill>
                  <a:srgbClr val="FFFFFF"/>
                </a:solidFill>
              </a:rPr>
              <a:t>") cuando quieran hablar.</a:t>
            </a:r>
            <a:endParaRPr lang="en-US" sz="8000" dirty="0">
              <a:solidFill>
                <a:srgbClr val="FFFFFF"/>
              </a:solidFill>
            </a:endParaRPr>
          </a:p>
          <a:p>
            <a:pPr lvl="0"/>
            <a:r>
              <a:rPr lang="es-ES_tradnl" sz="8000" dirty="0">
                <a:solidFill>
                  <a:srgbClr val="FFFFFF"/>
                </a:solidFill>
              </a:rPr>
              <a:t>O usar el chat cuando quieran realizar algún comentario.</a:t>
            </a:r>
            <a:endParaRPr lang="en-US" sz="8000" dirty="0">
              <a:solidFill>
                <a:srgbClr val="FFFFFF"/>
              </a:solidFill>
            </a:endParaRPr>
          </a:p>
          <a:p>
            <a:pPr marL="0" indent="0">
              <a:buNone/>
            </a:pPr>
            <a:endParaRPr lang="en-US" dirty="0"/>
          </a:p>
        </p:txBody>
      </p:sp>
    </p:spTree>
    <p:extLst>
      <p:ext uri="{BB962C8B-B14F-4D97-AF65-F5344CB8AC3E}">
        <p14:creationId xmlns:p14="http://schemas.microsoft.com/office/powerpoint/2010/main" val="2037268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1604</TotalTime>
  <Words>409</Words>
  <Application>Microsoft Macintosh PowerPoint</Application>
  <PresentationFormat>On-screen Show (4:3)</PresentationFormat>
  <Paragraphs>19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Guía básica para las clases online </vt:lpstr>
    </vt:vector>
  </TitlesOfParts>
  <Company>UC Irvine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Jacobo Sefami</dc:creator>
  <cp:lastModifiedBy>Jacobo Sefami</cp:lastModifiedBy>
  <cp:revision>6</cp:revision>
  <dcterms:created xsi:type="dcterms:W3CDTF">2020-06-24T18:24:19Z</dcterms:created>
  <dcterms:modified xsi:type="dcterms:W3CDTF">2020-06-25T21:08:46Z</dcterms:modified>
</cp:coreProperties>
</file>