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EAF4-A91C-AD49-AF9A-C01D53866242}" type="datetimeFigureOut">
              <a:rPr lang="en-US" smtClean="0"/>
              <a:t>8/12/14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676-365E-A249-91FC-B702FF14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Sustantivos</a:t>
            </a:r>
            <a:r>
              <a:rPr lang="en-US" dirty="0"/>
              <a:t> y </a:t>
            </a:r>
            <a:r>
              <a:rPr lang="en-US" dirty="0" err="1"/>
              <a:t>artículos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Pronombres</a:t>
            </a:r>
            <a:r>
              <a:rPr lang="en-US" dirty="0"/>
              <a:t> </a:t>
            </a:r>
            <a:r>
              <a:rPr lang="en-US" dirty="0" err="1"/>
              <a:t>personales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Estar</a:t>
            </a:r>
            <a:r>
              <a:rPr lang="en-US" dirty="0"/>
              <a:t>, </a:t>
            </a:r>
            <a:r>
              <a:rPr lang="en-US" dirty="0" err="1"/>
              <a:t>ser</a:t>
            </a:r>
            <a:r>
              <a:rPr lang="en-US" dirty="0"/>
              <a:t>,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Posesión</a:t>
            </a:r>
            <a:endParaRPr lang="en-US" dirty="0" smtClean="0"/>
          </a:p>
          <a:p>
            <a:r>
              <a:rPr lang="en-US" dirty="0" err="1" smtClean="0"/>
              <a:t>Verbos</a:t>
            </a:r>
            <a:r>
              <a:rPr lang="en-US" dirty="0" smtClean="0"/>
              <a:t> </a:t>
            </a:r>
            <a:r>
              <a:rPr lang="en-US" dirty="0" err="1"/>
              <a:t>regulares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Verbos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gustar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C</a:t>
            </a:r>
            <a:r>
              <a:rPr lang="en-US" dirty="0" err="1" smtClean="0"/>
              <a:t>ómo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reguntas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progresivo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Verbos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smtClean="0"/>
              <a:t>radical</a:t>
            </a:r>
          </a:p>
        </p:txBody>
      </p:sp>
    </p:spTree>
    <p:extLst>
      <p:ext uri="{BB962C8B-B14F-4D97-AF65-F5344CB8AC3E}">
        <p14:creationId xmlns:p14="http://schemas.microsoft.com/office/powerpoint/2010/main" val="112100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7125" y="4963275"/>
            <a:ext cx="32858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imperfecto</a:t>
            </a:r>
            <a:endParaRPr lang="en-US" sz="2600" dirty="0" smtClean="0"/>
          </a:p>
        </p:txBody>
      </p:sp>
      <p:sp>
        <p:nvSpPr>
          <p:cNvPr id="16" name="Freeform 15"/>
          <p:cNvSpPr/>
          <p:nvPr/>
        </p:nvSpPr>
        <p:spPr>
          <a:xfrm>
            <a:off x="2190598" y="3623309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14239" y="5207940"/>
            <a:ext cx="3763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Tu</a:t>
            </a:r>
            <a:r>
              <a:rPr lang="en-US" sz="2600" dirty="0" smtClean="0">
                <a:solidFill>
                  <a:srgbClr val="FF0000"/>
                </a:solidFill>
              </a:rPr>
              <a:t> amigo era </a:t>
            </a:r>
            <a:r>
              <a:rPr lang="en-US" sz="2600" dirty="0" err="1" smtClean="0">
                <a:solidFill>
                  <a:srgbClr val="FF0000"/>
                </a:solidFill>
              </a:rPr>
              <a:t>muy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simp</a:t>
            </a:r>
            <a:r>
              <a:rPr lang="en-US" sz="2600" dirty="0" err="1" smtClean="0">
                <a:solidFill>
                  <a:srgbClr val="FF0000"/>
                </a:solidFill>
              </a:rPr>
              <a:t>ático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1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429" y="5021529"/>
            <a:ext cx="3414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pret</a:t>
            </a:r>
            <a:r>
              <a:rPr lang="en-US" sz="2600" dirty="0" err="1" smtClean="0"/>
              <a:t>érito</a:t>
            </a:r>
            <a:endParaRPr lang="en-US" sz="2600" dirty="0" smtClean="0"/>
          </a:p>
          <a:p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imperfecto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pluscuamperfecto</a:t>
            </a:r>
            <a:endParaRPr lang="en-US" sz="2600" dirty="0"/>
          </a:p>
        </p:txBody>
      </p:sp>
      <p:sp>
        <p:nvSpPr>
          <p:cNvPr id="16" name="Freeform 15"/>
          <p:cNvSpPr/>
          <p:nvPr/>
        </p:nvSpPr>
        <p:spPr>
          <a:xfrm>
            <a:off x="2190598" y="3448544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203174" y="3775709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14239" y="5207940"/>
            <a:ext cx="37636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Eran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las</a:t>
            </a:r>
            <a:r>
              <a:rPr lang="en-US" sz="2600" dirty="0" smtClean="0">
                <a:solidFill>
                  <a:srgbClr val="FF0000"/>
                </a:solidFill>
              </a:rPr>
              <a:t> 8 de la </a:t>
            </a:r>
            <a:r>
              <a:rPr lang="en-US" sz="2600" dirty="0" err="1" smtClean="0">
                <a:solidFill>
                  <a:srgbClr val="FF0000"/>
                </a:solidFill>
              </a:rPr>
              <a:t>mañana</a:t>
            </a:r>
            <a:r>
              <a:rPr lang="en-US" sz="2600" dirty="0" smtClean="0">
                <a:solidFill>
                  <a:srgbClr val="FF0000"/>
                </a:solidFill>
              </a:rPr>
              <a:t> y </a:t>
            </a:r>
            <a:r>
              <a:rPr lang="en-US" sz="2600" dirty="0" err="1" smtClean="0">
                <a:solidFill>
                  <a:srgbClr val="FF0000"/>
                </a:solidFill>
              </a:rPr>
              <a:t>todo</a:t>
            </a:r>
            <a:r>
              <a:rPr lang="en-US" sz="2600" dirty="0" smtClean="0">
                <a:solidFill>
                  <a:srgbClr val="FF0000"/>
                </a:solidFill>
              </a:rPr>
              <a:t> el </a:t>
            </a:r>
            <a:r>
              <a:rPr lang="en-US" sz="2600" dirty="0" err="1" smtClean="0">
                <a:solidFill>
                  <a:srgbClr val="FF0000"/>
                </a:solidFill>
              </a:rPr>
              <a:t>mundo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dorm</a:t>
            </a:r>
            <a:r>
              <a:rPr lang="en-US" sz="2600" dirty="0" err="1" smtClean="0">
                <a:solidFill>
                  <a:srgbClr val="FF0000"/>
                </a:solidFill>
              </a:rPr>
              <a:t>ía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9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3" y="4811813"/>
            <a:ext cx="31344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31859C"/>
                </a:solidFill>
              </a:rPr>
              <a:t>El </a:t>
            </a:r>
            <a:r>
              <a:rPr lang="en-US" sz="2600" dirty="0" err="1" smtClean="0">
                <a:solidFill>
                  <a:srgbClr val="31859C"/>
                </a:solidFill>
              </a:rPr>
              <a:t>pret</a:t>
            </a:r>
            <a:r>
              <a:rPr lang="en-US" sz="2600" dirty="0" err="1" smtClean="0">
                <a:solidFill>
                  <a:srgbClr val="31859C"/>
                </a:solidFill>
              </a:rPr>
              <a:t>érito</a:t>
            </a:r>
            <a:endParaRPr lang="en-US" sz="2600" dirty="0" smtClean="0">
              <a:solidFill>
                <a:srgbClr val="31859C"/>
              </a:solidFill>
            </a:endParaRPr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imperfecto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pluscuamperfecto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2773205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5429" y="3405616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7653" y="3406553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5629" y="4964213"/>
            <a:ext cx="31344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Llegu</a:t>
            </a:r>
            <a:r>
              <a:rPr lang="en-US" sz="2600" dirty="0" err="1" smtClean="0">
                <a:solidFill>
                  <a:srgbClr val="FF0000"/>
                </a:solidFill>
              </a:rPr>
              <a:t>é</a:t>
            </a:r>
            <a:r>
              <a:rPr lang="en-US" sz="2600" dirty="0" smtClean="0">
                <a:solidFill>
                  <a:srgbClr val="FF0000"/>
                </a:solidFill>
              </a:rPr>
              <a:t> a </a:t>
            </a:r>
            <a:r>
              <a:rPr lang="en-US" sz="2600" dirty="0" err="1" smtClean="0">
                <a:solidFill>
                  <a:srgbClr val="FF0000"/>
                </a:solidFill>
              </a:rPr>
              <a:t>las</a:t>
            </a:r>
            <a:r>
              <a:rPr lang="en-US" sz="2600" dirty="0" smtClean="0">
                <a:solidFill>
                  <a:srgbClr val="FF0000"/>
                </a:solidFill>
              </a:rPr>
              <a:t> 7, </a:t>
            </a:r>
            <a:r>
              <a:rPr lang="en-US" sz="2600" dirty="0" err="1" smtClean="0">
                <a:solidFill>
                  <a:srgbClr val="FF0000"/>
                </a:solidFill>
              </a:rPr>
              <a:t>hice</a:t>
            </a:r>
            <a:r>
              <a:rPr lang="en-US" sz="2600" dirty="0" smtClean="0">
                <a:solidFill>
                  <a:srgbClr val="FF0000"/>
                </a:solidFill>
              </a:rPr>
              <a:t> la </a:t>
            </a:r>
            <a:r>
              <a:rPr lang="en-US" sz="2600" dirty="0" err="1" smtClean="0">
                <a:solidFill>
                  <a:srgbClr val="FF0000"/>
                </a:solidFill>
              </a:rPr>
              <a:t>tarea</a:t>
            </a:r>
            <a:r>
              <a:rPr lang="en-US" sz="2600" dirty="0" smtClean="0">
                <a:solidFill>
                  <a:srgbClr val="FF0000"/>
                </a:solidFill>
              </a:rPr>
              <a:t> y me </a:t>
            </a:r>
            <a:r>
              <a:rPr lang="en-US" sz="2600" dirty="0" err="1" smtClean="0">
                <a:solidFill>
                  <a:srgbClr val="FF0000"/>
                </a:solidFill>
              </a:rPr>
              <a:t>acosté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7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4" y="4951624"/>
            <a:ext cx="34490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31859C"/>
                </a:solidFill>
              </a:rPr>
              <a:t>El </a:t>
            </a:r>
            <a:r>
              <a:rPr lang="en-US" sz="2600" dirty="0" err="1" smtClean="0">
                <a:solidFill>
                  <a:srgbClr val="31859C"/>
                </a:solidFill>
              </a:rPr>
              <a:t>pret</a:t>
            </a:r>
            <a:r>
              <a:rPr lang="en-US" sz="2600" dirty="0" err="1" smtClean="0">
                <a:solidFill>
                  <a:srgbClr val="31859C"/>
                </a:solidFill>
              </a:rPr>
              <a:t>érito</a:t>
            </a:r>
            <a:endParaRPr lang="en-US" sz="2600" dirty="0" smtClean="0">
              <a:solidFill>
                <a:srgbClr val="31859C"/>
              </a:solidFill>
            </a:endParaRPr>
          </a:p>
          <a:p>
            <a:r>
              <a:rPr lang="en-US" sz="2600" dirty="0" smtClean="0">
                <a:solidFill>
                  <a:srgbClr val="31859C"/>
                </a:solidFill>
              </a:rPr>
              <a:t>El </a:t>
            </a:r>
            <a:r>
              <a:rPr lang="en-US" sz="2600" dirty="0" err="1" smtClean="0">
                <a:solidFill>
                  <a:srgbClr val="31859C"/>
                </a:solidFill>
              </a:rPr>
              <a:t>imperfecto</a:t>
            </a:r>
            <a:endParaRPr lang="en-US" sz="2600" dirty="0" smtClean="0">
              <a:solidFill>
                <a:srgbClr val="31859C"/>
              </a:solidFill>
            </a:endParaRPr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pluscuamperfecto</a:t>
            </a:r>
            <a:endParaRPr lang="en-US" sz="2600" dirty="0"/>
          </a:p>
        </p:txBody>
      </p:sp>
      <p:sp>
        <p:nvSpPr>
          <p:cNvPr id="16" name="Freeform 15"/>
          <p:cNvSpPr/>
          <p:nvPr/>
        </p:nvSpPr>
        <p:spPr>
          <a:xfrm>
            <a:off x="2190598" y="3448544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60673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4" name="Straight Arrow Connector 3"/>
          <p:cNvCxnSpPr>
            <a:endCxn id="15" idx="0"/>
          </p:cNvCxnSpPr>
          <p:nvPr/>
        </p:nvCxnSpPr>
        <p:spPr>
          <a:xfrm>
            <a:off x="3652850" y="2877768"/>
            <a:ext cx="0" cy="526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14239" y="5128264"/>
            <a:ext cx="39267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Estudi</a:t>
            </a:r>
            <a:r>
              <a:rPr lang="en-US" sz="2600" dirty="0" err="1" smtClean="0">
                <a:solidFill>
                  <a:srgbClr val="FF0000"/>
                </a:solidFill>
              </a:rPr>
              <a:t>ábamos</a:t>
            </a:r>
            <a:r>
              <a:rPr lang="en-US" sz="2600" dirty="0" smtClean="0">
                <a:solidFill>
                  <a:srgbClr val="FF0000"/>
                </a:solidFill>
              </a:rPr>
              <a:t> el </a:t>
            </a:r>
            <a:r>
              <a:rPr lang="en-US" sz="2600" dirty="0" err="1" smtClean="0">
                <a:solidFill>
                  <a:srgbClr val="FF0000"/>
                </a:solidFill>
              </a:rPr>
              <a:t>subjuntivo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cuando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sonó</a:t>
            </a:r>
            <a:r>
              <a:rPr lang="en-US" sz="2600" dirty="0" smtClean="0">
                <a:solidFill>
                  <a:srgbClr val="FF0000"/>
                </a:solidFill>
              </a:rPr>
              <a:t> el </a:t>
            </a:r>
            <a:r>
              <a:rPr lang="en-US" sz="2600" dirty="0" err="1" smtClean="0">
                <a:solidFill>
                  <a:srgbClr val="FF0000"/>
                </a:solidFill>
              </a:rPr>
              <a:t>teléfono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4" y="5009878"/>
            <a:ext cx="3274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pret</a:t>
            </a:r>
            <a:r>
              <a:rPr lang="en-US" sz="2600" dirty="0" err="1" smtClean="0"/>
              <a:t>érito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imperfecto</a:t>
            </a:r>
            <a:endParaRPr lang="en-US" sz="2600" dirty="0" smtClean="0"/>
          </a:p>
          <a:p>
            <a:r>
              <a:rPr lang="en-US" sz="2600" dirty="0" smtClean="0">
                <a:solidFill>
                  <a:srgbClr val="31859C"/>
                </a:solidFill>
              </a:rPr>
              <a:t>El </a:t>
            </a:r>
            <a:r>
              <a:rPr lang="en-US" sz="2600" dirty="0" err="1" smtClean="0">
                <a:solidFill>
                  <a:srgbClr val="31859C"/>
                </a:solidFill>
              </a:rPr>
              <a:t>pluscuamperfecto</a:t>
            </a:r>
            <a:endParaRPr lang="en-US" sz="2600" dirty="0">
              <a:solidFill>
                <a:srgbClr val="31859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60673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7594" y="3399431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3" name="U-Turn Arrow 2"/>
          <p:cNvSpPr/>
          <p:nvPr/>
        </p:nvSpPr>
        <p:spPr>
          <a:xfrm flipH="1">
            <a:off x="2924682" y="3087484"/>
            <a:ext cx="769040" cy="358551"/>
          </a:xfrm>
          <a:prstGeom prst="uturnArrow">
            <a:avLst>
              <a:gd name="adj1" fmla="val 25000"/>
              <a:gd name="adj2" fmla="val 25000"/>
              <a:gd name="adj3" fmla="val 35744"/>
              <a:gd name="adj4" fmla="val 43750"/>
              <a:gd name="adj5" fmla="val 100000"/>
            </a:avLst>
          </a:prstGeom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9013" y="5114737"/>
            <a:ext cx="37053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Cuando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llegaste</a:t>
            </a:r>
            <a:r>
              <a:rPr lang="en-US" sz="2600" dirty="0" smtClean="0">
                <a:solidFill>
                  <a:srgbClr val="FF0000"/>
                </a:solidFill>
              </a:rPr>
              <a:t> a la fiesta </a:t>
            </a:r>
            <a:r>
              <a:rPr lang="en-US" sz="2600" dirty="0" err="1" smtClean="0">
                <a:solidFill>
                  <a:srgbClr val="FF0000"/>
                </a:solidFill>
              </a:rPr>
              <a:t>ya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yo</a:t>
            </a:r>
            <a:r>
              <a:rPr lang="en-US" sz="2600" dirty="0" smtClean="0">
                <a:solidFill>
                  <a:srgbClr val="FF0000"/>
                </a:solidFill>
              </a:rPr>
              <a:t> me </a:t>
            </a:r>
            <a:r>
              <a:rPr lang="en-US" sz="2600" dirty="0" err="1" smtClean="0">
                <a:solidFill>
                  <a:srgbClr val="FF0000"/>
                </a:solidFill>
              </a:rPr>
              <a:t>hab</a:t>
            </a:r>
            <a:r>
              <a:rPr lang="en-US" sz="2600" dirty="0" err="1" smtClean="0">
                <a:solidFill>
                  <a:srgbClr val="FF0000"/>
                </a:solidFill>
              </a:rPr>
              <a:t>ía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ido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6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745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886666" y="3399431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3" name="U-Turn Arrow 2"/>
          <p:cNvSpPr/>
          <p:nvPr/>
        </p:nvSpPr>
        <p:spPr>
          <a:xfrm flipH="1">
            <a:off x="1013754" y="3087484"/>
            <a:ext cx="769040" cy="358551"/>
          </a:xfrm>
          <a:prstGeom prst="uturnArrow">
            <a:avLst>
              <a:gd name="adj1" fmla="val 25000"/>
              <a:gd name="adj2" fmla="val 25000"/>
              <a:gd name="adj3" fmla="val 35744"/>
              <a:gd name="adj4" fmla="val 43750"/>
              <a:gd name="adj5" fmla="val 100000"/>
            </a:avLst>
          </a:prstGeom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039122" y="3122316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9197" y="3078451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3501374" y="2551540"/>
            <a:ext cx="0" cy="526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4261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2226485" y="3405616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18709" y="3406553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24" name="Freeform 23"/>
          <p:cNvSpPr/>
          <p:nvPr/>
        </p:nvSpPr>
        <p:spPr>
          <a:xfrm>
            <a:off x="2039122" y="3972839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51698" y="4300004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774450" y="2630060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96059" y="2834660"/>
            <a:ext cx="25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PRESENTE PERFECTO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 rot="16200000">
            <a:off x="5601742" y="1604772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10377" y="1809372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PRESENTE</a:t>
            </a:r>
            <a:endParaRPr lang="en-US" dirty="0"/>
          </a:p>
        </p:txBody>
      </p:sp>
      <p:sp>
        <p:nvSpPr>
          <p:cNvPr id="32" name="Right Brace 31"/>
          <p:cNvSpPr/>
          <p:nvPr/>
        </p:nvSpPr>
        <p:spPr>
          <a:xfrm rot="5400000" flipV="1">
            <a:off x="6545558" y="3558576"/>
            <a:ext cx="454383" cy="2534423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62475" y="514246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FUTURO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02139"/>
            <a:ext cx="224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indicativo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717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Los </a:t>
            </a:r>
            <a:r>
              <a:rPr lang="en-US" dirty="0" err="1" smtClean="0">
                <a:solidFill>
                  <a:schemeClr val="bg1"/>
                </a:solidFill>
              </a:rPr>
              <a:t>tiempos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verbales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AHORA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 PASADO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9745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6666" y="3399431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U-Turn Arrow 2"/>
          <p:cNvSpPr/>
          <p:nvPr/>
        </p:nvSpPr>
        <p:spPr>
          <a:xfrm flipH="1">
            <a:off x="1013754" y="3087484"/>
            <a:ext cx="769040" cy="358551"/>
          </a:xfrm>
          <a:prstGeom prst="uturnArrow">
            <a:avLst>
              <a:gd name="adj1" fmla="val 25000"/>
              <a:gd name="adj2" fmla="val 25000"/>
              <a:gd name="adj3" fmla="val 35744"/>
              <a:gd name="adj4" fmla="val 43750"/>
              <a:gd name="adj5" fmla="val 100000"/>
            </a:avLst>
          </a:prstGeom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039122" y="3122316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09197" y="3078451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3501374" y="2551540"/>
            <a:ext cx="0" cy="526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4261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6485" y="3405616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8709" y="3406553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FF"/>
                </a:solidFill>
              </a:rPr>
              <a:t>X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039122" y="3972839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051698" y="4300004"/>
            <a:ext cx="1479819" cy="174875"/>
          </a:xfrm>
          <a:custGeom>
            <a:avLst/>
            <a:gdLst>
              <a:gd name="connsiteX0" fmla="*/ 0 w 2007622"/>
              <a:gd name="connsiteY0" fmla="*/ 244781 h 266968"/>
              <a:gd name="connsiteX1" fmla="*/ 314607 w 2007622"/>
              <a:gd name="connsiteY1" fmla="*/ 46716 h 266968"/>
              <a:gd name="connsiteX2" fmla="*/ 640867 w 2007622"/>
              <a:gd name="connsiteY2" fmla="*/ 256432 h 266968"/>
              <a:gd name="connsiteX3" fmla="*/ 967126 w 2007622"/>
              <a:gd name="connsiteY3" fmla="*/ 35065 h 266968"/>
              <a:gd name="connsiteX4" fmla="*/ 1328342 w 2007622"/>
              <a:gd name="connsiteY4" fmla="*/ 221479 h 266968"/>
              <a:gd name="connsiteX5" fmla="*/ 1677905 w 2007622"/>
              <a:gd name="connsiteY5" fmla="*/ 112 h 266968"/>
              <a:gd name="connsiteX6" fmla="*/ 1980860 w 2007622"/>
              <a:gd name="connsiteY6" fmla="*/ 256432 h 266968"/>
              <a:gd name="connsiteX7" fmla="*/ 1992513 w 2007622"/>
              <a:gd name="connsiteY7" fmla="*/ 221479 h 266968"/>
              <a:gd name="connsiteX8" fmla="*/ 1992513 w 2007622"/>
              <a:gd name="connsiteY8" fmla="*/ 221479 h 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7622" h="266968">
                <a:moveTo>
                  <a:pt x="0" y="244781"/>
                </a:moveTo>
                <a:cubicBezTo>
                  <a:pt x="103898" y="144777"/>
                  <a:pt x="207796" y="44774"/>
                  <a:pt x="314607" y="46716"/>
                </a:cubicBezTo>
                <a:cubicBezTo>
                  <a:pt x="421418" y="48658"/>
                  <a:pt x="532114" y="258374"/>
                  <a:pt x="640867" y="256432"/>
                </a:cubicBezTo>
                <a:cubicBezTo>
                  <a:pt x="749620" y="254490"/>
                  <a:pt x="852547" y="40890"/>
                  <a:pt x="967126" y="35065"/>
                </a:cubicBezTo>
                <a:cubicBezTo>
                  <a:pt x="1081705" y="29240"/>
                  <a:pt x="1209879" y="227304"/>
                  <a:pt x="1328342" y="221479"/>
                </a:cubicBezTo>
                <a:cubicBezTo>
                  <a:pt x="1446805" y="215654"/>
                  <a:pt x="1569152" y="-5714"/>
                  <a:pt x="1677905" y="112"/>
                </a:cubicBezTo>
                <a:cubicBezTo>
                  <a:pt x="1786658" y="5937"/>
                  <a:pt x="1928425" y="219538"/>
                  <a:pt x="1980860" y="256432"/>
                </a:cubicBezTo>
                <a:cubicBezTo>
                  <a:pt x="2033295" y="293326"/>
                  <a:pt x="1992513" y="221479"/>
                  <a:pt x="1992513" y="221479"/>
                </a:cubicBezTo>
                <a:lnTo>
                  <a:pt x="1992513" y="22147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6200000">
            <a:off x="4774450" y="2630060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96059" y="2834660"/>
            <a:ext cx="25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 PRESENTE PERFECTO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 rot="16200000">
            <a:off x="5601742" y="1604772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10377" y="1809372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 PRESENTE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Right Brace 31"/>
          <p:cNvSpPr/>
          <p:nvPr/>
        </p:nvSpPr>
        <p:spPr>
          <a:xfrm rot="5400000" flipV="1">
            <a:off x="6545558" y="3558576"/>
            <a:ext cx="454383" cy="2534423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62475" y="514246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EL FUTURO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5802139"/>
            <a:ext cx="2246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</a:rPr>
              <a:t>El </a:t>
            </a:r>
            <a:r>
              <a:rPr lang="en-US" sz="2600" dirty="0" err="1" smtClean="0">
                <a:solidFill>
                  <a:srgbClr val="FFFFFF"/>
                </a:solidFill>
              </a:rPr>
              <a:t>subjuntivo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0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irregulares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futuro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Adjetivos</a:t>
            </a:r>
            <a:r>
              <a:rPr lang="en-US" dirty="0"/>
              <a:t> </a:t>
            </a:r>
            <a:r>
              <a:rPr lang="en-US" dirty="0" err="1"/>
              <a:t>comparativos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Ser</a:t>
            </a:r>
            <a:r>
              <a:rPr lang="en-US" dirty="0"/>
              <a:t> y </a:t>
            </a:r>
            <a:r>
              <a:rPr lang="en-US" dirty="0" err="1"/>
              <a:t>estar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Verbos</a:t>
            </a:r>
            <a:r>
              <a:rPr lang="en-US" dirty="0" smtClean="0"/>
              <a:t> </a:t>
            </a:r>
            <a:r>
              <a:rPr lang="en-US" dirty="0" err="1" smtClean="0"/>
              <a:t>reflexivos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participio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Complemento</a:t>
            </a:r>
            <a:r>
              <a:rPr lang="en-US" dirty="0"/>
              <a:t> </a:t>
            </a:r>
            <a:r>
              <a:rPr lang="en-US" dirty="0" err="1"/>
              <a:t>directo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Complemento</a:t>
            </a:r>
            <a:r>
              <a:rPr lang="en-US" dirty="0"/>
              <a:t> </a:t>
            </a:r>
            <a:r>
              <a:rPr lang="en-US" dirty="0" err="1" smtClean="0"/>
              <a:t>indirecto</a:t>
            </a:r>
            <a:r>
              <a:rPr lang="en-US" dirty="0" smtClean="0"/>
              <a:t> </a:t>
            </a:r>
          </a:p>
          <a:p>
            <a:r>
              <a:rPr lang="en-US" dirty="0"/>
              <a:t>Dos </a:t>
            </a:r>
            <a:r>
              <a:rPr lang="en-US" dirty="0" err="1"/>
              <a:t>complementos</a:t>
            </a:r>
            <a:r>
              <a:rPr lang="en-US" dirty="0"/>
              <a:t> </a:t>
            </a:r>
            <a:r>
              <a:rPr lang="en-US" dirty="0" err="1" smtClean="0"/>
              <a:t>juntos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presente</a:t>
            </a:r>
            <a:r>
              <a:rPr lang="en-US" dirty="0"/>
              <a:t> perfecto 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verbos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e</a:t>
            </a:r>
            <a:r>
              <a:rPr lang="en-US" dirty="0" err="1" smtClean="0"/>
              <a:t>ncantar</a:t>
            </a:r>
            <a:r>
              <a:rPr lang="en-US" dirty="0" smtClean="0"/>
              <a:t>” y “</a:t>
            </a:r>
            <a:r>
              <a:rPr lang="en-US" dirty="0" err="1" smtClean="0"/>
              <a:t>interesar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futuro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pretérito</a:t>
            </a:r>
            <a:r>
              <a:rPr lang="en-US" dirty="0" smtClean="0"/>
              <a:t>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6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Pretérito</a:t>
            </a:r>
            <a:r>
              <a:rPr lang="en-US" dirty="0"/>
              <a:t> irregular 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/>
              <a:t>condicional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adjetivos</a:t>
            </a:r>
            <a:endParaRPr lang="en-US" dirty="0" smtClean="0"/>
          </a:p>
          <a:p>
            <a:r>
              <a:rPr lang="en-US" dirty="0" err="1" smtClean="0"/>
              <a:t>Más</a:t>
            </a:r>
            <a:r>
              <a:rPr lang="en-US" dirty="0" smtClean="0"/>
              <a:t> </a:t>
            </a:r>
            <a:r>
              <a:rPr lang="en-US" dirty="0" err="1"/>
              <a:t>verbos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gustar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/>
              <a:t>indefinidas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palabras</a:t>
            </a:r>
            <a:r>
              <a:rPr lang="en-US" dirty="0" smtClean="0"/>
              <a:t> </a:t>
            </a:r>
            <a:r>
              <a:rPr lang="en-US" dirty="0" err="1" smtClean="0"/>
              <a:t>negativas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or</a:t>
            </a:r>
            <a:r>
              <a:rPr lang="en-US" dirty="0" smtClean="0"/>
              <a:t> </a:t>
            </a:r>
            <a:r>
              <a:rPr lang="en-US" dirty="0"/>
              <a:t>y </a:t>
            </a:r>
            <a:r>
              <a:rPr lang="en-US" dirty="0" err="1"/>
              <a:t>para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El </a:t>
            </a:r>
            <a:r>
              <a:rPr lang="en-US" dirty="0" err="1"/>
              <a:t>i</a:t>
            </a:r>
            <a:r>
              <a:rPr lang="en-US" dirty="0" err="1" smtClean="0"/>
              <a:t>mperfecto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Pretérito</a:t>
            </a:r>
            <a:r>
              <a:rPr lang="en-US" dirty="0" smtClean="0"/>
              <a:t> vs. </a:t>
            </a:r>
            <a:r>
              <a:rPr lang="en-US" dirty="0" err="1"/>
              <a:t>Imperfecto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pluscuamperfecto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El “se” </a:t>
            </a:r>
            <a:r>
              <a:rPr lang="en-US" dirty="0" err="1" smtClean="0"/>
              <a:t>pasivo</a:t>
            </a:r>
            <a:endParaRPr lang="en-US" dirty="0" smtClean="0"/>
          </a:p>
          <a:p>
            <a:r>
              <a:rPr lang="en-US" dirty="0" smtClean="0"/>
              <a:t>El “se” impersonal</a:t>
            </a:r>
          </a:p>
          <a:p>
            <a:r>
              <a:rPr lang="en-US" dirty="0"/>
              <a:t>Los </a:t>
            </a:r>
            <a:r>
              <a:rPr lang="en-US" dirty="0" err="1"/>
              <a:t>mandatos</a:t>
            </a:r>
            <a:r>
              <a:rPr lang="en-US" dirty="0"/>
              <a:t> </a:t>
            </a:r>
            <a:r>
              <a:rPr lang="en-US" dirty="0" err="1" smtClean="0"/>
              <a:t>formales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subjuntivo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indicativo</a:t>
            </a:r>
            <a:r>
              <a:rPr lang="en-US" dirty="0"/>
              <a:t> </a:t>
            </a:r>
            <a:r>
              <a:rPr lang="en-US" dirty="0" smtClean="0"/>
              <a:t>vs. </a:t>
            </a:r>
            <a:r>
              <a:rPr lang="en-US" dirty="0"/>
              <a:t>el </a:t>
            </a:r>
            <a:r>
              <a:rPr lang="en-US" dirty="0" err="1"/>
              <a:t>subjuntivo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El </a:t>
            </a:r>
            <a:r>
              <a:rPr lang="en-US" dirty="0" err="1"/>
              <a:t>subjuntivo</a:t>
            </a:r>
            <a:r>
              <a:rPr lang="en-US" dirty="0"/>
              <a:t> en </a:t>
            </a:r>
            <a:r>
              <a:rPr lang="en-US" dirty="0" err="1"/>
              <a:t>cláusulas</a:t>
            </a:r>
            <a:r>
              <a:rPr lang="en-US" dirty="0"/>
              <a:t> </a:t>
            </a:r>
            <a:r>
              <a:rPr lang="en-US" dirty="0" err="1"/>
              <a:t>adjetivales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94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5601742" y="2630060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10377" y="2834660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PRESENTE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3" y="5149686"/>
            <a:ext cx="35422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r>
              <a:rPr lang="en-US" sz="2600" dirty="0" smtClean="0"/>
              <a:t> </a:t>
            </a:r>
            <a:r>
              <a:rPr lang="en-US" sz="2600" dirty="0" err="1" smtClean="0"/>
              <a:t>progresivo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r>
              <a:rPr lang="en-US" sz="2600" dirty="0" smtClean="0"/>
              <a:t> perfecto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67799" y="5149686"/>
            <a:ext cx="3099465" cy="129266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La </a:t>
            </a:r>
            <a:r>
              <a:rPr lang="en-US" sz="2600" dirty="0" err="1" smtClean="0">
                <a:solidFill>
                  <a:srgbClr val="FF0000"/>
                </a:solidFill>
              </a:rPr>
              <a:t>vida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diaria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>
                <a:solidFill>
                  <a:srgbClr val="FF0000"/>
                </a:solidFill>
              </a:rPr>
              <a:t>Las </a:t>
            </a:r>
            <a:r>
              <a:rPr lang="en-US" sz="2600" dirty="0" err="1" smtClean="0">
                <a:solidFill>
                  <a:srgbClr val="FF0000"/>
                </a:solidFill>
              </a:rPr>
              <a:t>rutinas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>
                <a:solidFill>
                  <a:srgbClr val="FF0000"/>
                </a:solidFill>
              </a:rPr>
              <a:t>La </a:t>
            </a:r>
            <a:r>
              <a:rPr lang="en-US" sz="2600" dirty="0" err="1" smtClean="0">
                <a:solidFill>
                  <a:srgbClr val="FF0000"/>
                </a:solidFill>
              </a:rPr>
              <a:t>descripci</a:t>
            </a:r>
            <a:r>
              <a:rPr lang="en-US" sz="2600" dirty="0" err="1" smtClean="0">
                <a:solidFill>
                  <a:srgbClr val="FF0000"/>
                </a:solidFill>
              </a:rPr>
              <a:t>ón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0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4809406" y="2630060"/>
            <a:ext cx="454383" cy="1602249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1015" y="2834660"/>
            <a:ext cx="251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PRESENTE PERFECTO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4" y="5219592"/>
            <a:ext cx="32625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r>
              <a:rPr lang="en-US" sz="2600" dirty="0" smtClean="0"/>
              <a:t> </a:t>
            </a:r>
            <a:r>
              <a:rPr lang="en-US" sz="2600" dirty="0" err="1" smtClean="0"/>
              <a:t>progresivo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presente</a:t>
            </a:r>
            <a:r>
              <a:rPr lang="en-US" sz="2600" dirty="0" smtClean="0"/>
              <a:t> perfecto</a:t>
            </a:r>
            <a:endParaRPr lang="en-US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5371627" y="5627375"/>
            <a:ext cx="26683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FF0000"/>
                </a:solidFill>
              </a:rPr>
              <a:t>Yo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nunca</a:t>
            </a:r>
            <a:r>
              <a:rPr lang="en-US" sz="2600" dirty="0" smtClean="0">
                <a:solidFill>
                  <a:srgbClr val="FF0000"/>
                </a:solidFill>
              </a:rPr>
              <a:t> he…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1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1453277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2834660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3" y="5091431"/>
            <a:ext cx="33907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pret</a:t>
            </a:r>
            <a:r>
              <a:rPr lang="en-US" sz="2600" dirty="0" err="1" smtClean="0"/>
              <a:t>érito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imperfecto</a:t>
            </a:r>
            <a:endParaRPr lang="en-US" sz="2600" dirty="0" smtClean="0"/>
          </a:p>
          <a:p>
            <a:r>
              <a:rPr lang="en-US" sz="2600" dirty="0" smtClean="0"/>
              <a:t>El </a:t>
            </a:r>
            <a:r>
              <a:rPr lang="en-US" sz="2600" dirty="0" err="1" smtClean="0"/>
              <a:t>pluscuamperfecto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1576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tiempos</a:t>
            </a:r>
            <a:r>
              <a:rPr lang="en-US" dirty="0" smtClean="0"/>
              <a:t> </a:t>
            </a:r>
            <a:r>
              <a:rPr lang="en-US" dirty="0" err="1" smtClean="0"/>
              <a:t>verbales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71995" y="3681678"/>
            <a:ext cx="6967966" cy="3495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5629" y="3402054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27806" y="3746334"/>
            <a:ext cx="0" cy="4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14239" y="4217613"/>
            <a:ext cx="99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AHORA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16200000">
            <a:off x="2822711" y="439640"/>
            <a:ext cx="454383" cy="3955814"/>
          </a:xfrm>
          <a:prstGeom prst="rightBrace">
            <a:avLst>
              <a:gd name="adj1" fmla="val 36344"/>
              <a:gd name="adj2" fmla="val 4927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72145" y="1821023"/>
            <a:ext cx="167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 PASADO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993" y="5114733"/>
            <a:ext cx="37636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El </a:t>
            </a:r>
            <a:r>
              <a:rPr lang="en-US" sz="2600" dirty="0" err="1" smtClean="0"/>
              <a:t>pret</a:t>
            </a:r>
            <a:r>
              <a:rPr lang="en-US" sz="2600" dirty="0" err="1" smtClean="0"/>
              <a:t>érito</a:t>
            </a:r>
            <a:endParaRPr lang="en-US" sz="2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913029" y="3404679"/>
            <a:ext cx="384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X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4239" y="5464260"/>
            <a:ext cx="37636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Ayer </a:t>
            </a:r>
            <a:r>
              <a:rPr lang="en-US" sz="2600" dirty="0" err="1" smtClean="0">
                <a:solidFill>
                  <a:srgbClr val="FF0000"/>
                </a:solidFill>
              </a:rPr>
              <a:t>fui</a:t>
            </a:r>
            <a:r>
              <a:rPr lang="en-US" sz="2600" dirty="0" smtClean="0">
                <a:solidFill>
                  <a:srgbClr val="FF0000"/>
                </a:solidFill>
              </a:rPr>
              <a:t> al </a:t>
            </a:r>
            <a:r>
              <a:rPr lang="en-US" sz="2600" dirty="0" err="1" smtClean="0">
                <a:solidFill>
                  <a:srgbClr val="FF0000"/>
                </a:solidFill>
              </a:rPr>
              <a:t>supermercado</a:t>
            </a:r>
            <a:r>
              <a:rPr lang="en-US" sz="2600" dirty="0" smtClean="0">
                <a:solidFill>
                  <a:srgbClr val="FF0000"/>
                </a:solidFill>
              </a:rPr>
              <a:t>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375</Words>
  <Application>Microsoft Macintosh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Lo que hemos visto…</vt:lpstr>
      <vt:lpstr>Lo que hemos visto…</vt:lpstr>
      <vt:lpstr>Lo que hemos visto…</vt:lpstr>
      <vt:lpstr>Lo que hemos visto…</vt:lpstr>
      <vt:lpstr>Lo que hemos visto…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  <vt:lpstr>Los tiempos verbales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12</cp:revision>
  <dcterms:created xsi:type="dcterms:W3CDTF">2014-08-12T23:32:37Z</dcterms:created>
  <dcterms:modified xsi:type="dcterms:W3CDTF">2014-08-13T15:10:10Z</dcterms:modified>
</cp:coreProperties>
</file>