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5"/>
  </p:notesMasterIdLst>
  <p:handoutMasterIdLst>
    <p:handoutMasterId r:id="rId66"/>
  </p:handoutMasterIdLst>
  <p:sldIdLst>
    <p:sldId id="264" r:id="rId3"/>
    <p:sldId id="289" r:id="rId4"/>
    <p:sldId id="291" r:id="rId5"/>
    <p:sldId id="309" r:id="rId6"/>
    <p:sldId id="305" r:id="rId7"/>
    <p:sldId id="313" r:id="rId8"/>
    <p:sldId id="315" r:id="rId9"/>
    <p:sldId id="317" r:id="rId10"/>
    <p:sldId id="322" r:id="rId11"/>
    <p:sldId id="323" r:id="rId12"/>
    <p:sldId id="325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5" r:id="rId21"/>
    <p:sldId id="392" r:id="rId22"/>
    <p:sldId id="336" r:id="rId23"/>
    <p:sldId id="337" r:id="rId24"/>
    <p:sldId id="338" r:id="rId25"/>
    <p:sldId id="343" r:id="rId26"/>
    <p:sldId id="396" r:id="rId27"/>
    <p:sldId id="348" r:id="rId28"/>
    <p:sldId id="349" r:id="rId29"/>
    <p:sldId id="351" r:id="rId30"/>
    <p:sldId id="353" r:id="rId31"/>
    <p:sldId id="350" r:id="rId32"/>
    <p:sldId id="354" r:id="rId33"/>
    <p:sldId id="355" r:id="rId34"/>
    <p:sldId id="356" r:id="rId35"/>
    <p:sldId id="357" r:id="rId36"/>
    <p:sldId id="358" r:id="rId37"/>
    <p:sldId id="359" r:id="rId38"/>
    <p:sldId id="361" r:id="rId39"/>
    <p:sldId id="362" r:id="rId40"/>
    <p:sldId id="363" r:id="rId41"/>
    <p:sldId id="384" r:id="rId42"/>
    <p:sldId id="365" r:id="rId43"/>
    <p:sldId id="366" r:id="rId44"/>
    <p:sldId id="393" r:id="rId45"/>
    <p:sldId id="395" r:id="rId46"/>
    <p:sldId id="394" r:id="rId47"/>
    <p:sldId id="367" r:id="rId48"/>
    <p:sldId id="368" r:id="rId49"/>
    <p:sldId id="369" r:id="rId50"/>
    <p:sldId id="352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85" r:id="rId61"/>
    <p:sldId id="347" r:id="rId62"/>
    <p:sldId id="386" r:id="rId63"/>
    <p:sldId id="302" r:id="rId64"/>
  </p:sldIdLst>
  <p:sldSz cx="9144000" cy="5715000" type="screen16x10"/>
  <p:notesSz cx="6858000" cy="9144000"/>
  <p:defaultTextStyle>
    <a:defPPr>
      <a:defRPr lang="en-US"/>
    </a:defPPr>
    <a:lvl1pPr marL="0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1800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 autoAdjust="0"/>
    <p:restoredTop sz="93680" autoAdjust="0"/>
  </p:normalViewPr>
  <p:slideViewPr>
    <p:cSldViewPr showGuides="1">
      <p:cViewPr varScale="1">
        <p:scale>
          <a:sx n="159" d="100"/>
          <a:sy n="159" d="100"/>
        </p:scale>
        <p:origin x="1048" y="176"/>
      </p:cViewPr>
      <p:guideLst>
        <p:guide pos="3839"/>
        <p:guide orient="horz" pos="2160"/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7/20/20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5T21:20:33.33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0 904 24575,'39'-33'0,"3"0"0,-7 8 0,13-3 0,5 3 0,25-9 0,16 3 0,-38 11 0,2 1 0,1 4 0,-1 1 0,-6 2 0,0 0 0,4 1 0,2 1 0,4 0 0,1 2-272,9-1 1,2 1 271,2 2 0,-3 1 0,-16 2 0,-3 1 0,37 0 0,-31 2 0,5 3 0,0 4 0,2 7 0,-4 2 543,6 9-543,6 1 0,6 9 0,-34-14 0,-1 0 0,28 18 0,3 6 0,-10 0 0,2 6 0,8 9 0,-9-2 0,-27-21 0,2 2-292,4 3 0,2 2 292,9 6 0,2 0 0,4 2 0,1-1 0,1-2 0,2-2 0,-2-7 0,3-2 0,7 4 0,1-4 0,-9-12 0,0-4 0,-4-1 0,-3-3 0,36-4 0,-24-11 0,14-10 0,-29-2 0,3-2-492,15-4 0,5-3 412,14-4 0,2-1 80,-6-1 0,0-1 0,6 0 0,-2-2 0,-9 0 0,-1-2 0,-23 7 0,2 0 0,-1 0 0,30-10 0,0 0 0,-29 10 0,-1 0 0,0 0 0,19-5 0,1 2 0,10-2 0,0 0 0,-6 1 0,0 1-328,-17 7 0,3 1 0,0-1 54,4 0 1,0-1 0,0 1 273,-8 4 0,0 0 0,1 1 0,8-3 0,3 1 0,-3 2 0,-10 2 0,-2 2 0,2 1 0,8 0 0,2 0 0,0 2 0,-1 1 0,-1 1 0,-1 2-106,21 2 0,-3 2 106,-6 0 0,-5 2 0,-25 1 0,-4 1 0,41 9 983,-19 3-945,-6 4 945,-14 1-75,-12-2-76,-12-2-832,-5-1 0,-1 4 0,-5-2 0,7 5 0,-3-2 0,10 5 0,-5-2 0,5-2 0,-5-3 0,0-6 0,-3-2 0,-2-5 0,-1-5 0,3-2 0,7-5 0,6-3 0,5-4 0,-4-3 0,-7 4 0,-1-4 0,4 0 0,20-8 0,16-6 0,3-1 0,-28 12 0,1-1 0,-3-1 0,2-1 0,15-3 0,4 0-356,1-2 0,1 2 356,10 0 0,0 2 0,-5 3 0,0 1 0,13-1 0,0 2 0,-4 3 0,-1 1 0,4-2 0,0 1 0,-4 4 0,-4 1 0,-19 2 0,-2 0 0,5 3 0,-2 0 0,33 1 0,4 2 0,-19 0 0,-15 3 0,-1-1 712,-5 3-712,21 1 0,6 0 0,-32-3 0,2 2 0,-1-1 0,1 2 0,18 1 0,5 2-492,16 3 0,6 1 164,-14-3 0,4 1 0,4-2 82,-14-3 0,3-1 0,1-1 0,0 1 0,-3-1 0,0 1 0,1-2 0,2 0 0,8-3 0,3 0 0,-1-2 0,-2 0 217,-12 0 1,-2-1 0,0 0 0,1-1 28,5 0 0,1-2 0,0 0 0,-2 0-328,18-1 0,-2-1 0,-3 0 138,-17 1 1,-3 0-1,0 0 8,0 2 0,0 1 0,-6 0 182,2 2 0,-5 1 491,-5-1 1,-2 0 139,27 2 352,-19 0 0,-16-2 0,-12 1 0,-20-2 0,-7 2-380,-43-24-603,-5 5 0,-38-18 0,13 11 0,-16-1 0,-7 2 0,34 11 0,-2 0 0,-1 0 0,-1 0 0,-2-2 0,1 1 0,4 1 0,-2 0 0,-12-8 0,-3-2-492,-2 3 0,-3-3 0,-17-11 0,-2-1 0,7 6 0,3 2 0,14 0 0,6 2-492,-22-4 0,50 18 104,18 7 880,10 4 0,-1-1 983,-4-1 0,-18-7 0,-13-6 0,-14-5 0,-2 1 0,5 4-97,5 5-886,12 5 0,5 2 0,13 3 0,7 1 0,2 1 0,3-1 0,29 10 0,-5-1 0,25 10 0,-7 1 0,-3-2 0,13 6 0,6 5 0,12 3 0,-19-8 0,2 2 0,-1-2 0,1 0 0,7 3 0,1 1 0,-1-2 0,0-1 0,-3-3 0,0 0 0,5 3 0,-1 0 0,-7-5 0,-1-1 0,39 21 0,-12-9 0,-11-6 0,-14-5 0,5-2 0,-10-5 0,12-1 0,3-3 0,-2-1 0,3-2 0,-17-1 0,-8-2 0,-16 0 0,-7-2 0,0 1 0,1 0 0,4 1 0,0-1 0,0 1 0,-4-2 0,-1 2 0,2 0 0,6 1 0,12 3 0,1 1 0,10 2 0,-5 0 0,-3-1 0,-11-2 0,-6-1 0,-3-2 0,9 4 0,11 3 0,5 1 0,-8-1 0,-7-5 0,-17-2 0,6-1 0,5 2 0,13 4 0,-1 0 0,14 5 0,-11-1 0,4 0 0,-12-2 0,-11-6 0,-5-1 0,-31 7 0,-19 15 0,-30 10 0,17-4 0,-4 3-310,-4 1 0,-1 0 310,-5 3 0,-1 1 0,3-2 0,4-2 0,12-8 0,3-2 0,-1 0 0,1-1 0,-32 20 0,-5-2 0,7 3 0,13-8 620,-1 5-620,6-8 0,2-1 0,2-5 0,8-7 0,11-5 0,-4 1 0,4-4 0,0 2 0,3-3 0,12-6 0,9-2 0,6-3 0,4-1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7/20/20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248839"/>
            <a:ext cx="5257800" cy="274902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70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106334"/>
            <a:ext cx="5257800" cy="103716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1"/>
                </a:solidFill>
              </a:defRPr>
            </a:lvl1pPr>
            <a:lvl2pPr marL="41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1" y="228869"/>
            <a:ext cx="1066800" cy="4914634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869"/>
            <a:ext cx="6400800" cy="4914634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4169"/>
            <a:ext cx="5257800" cy="1608667"/>
          </a:xfrm>
        </p:spPr>
        <p:txBody>
          <a:bodyPr anchor="t">
            <a:normAutofit/>
          </a:bodyPr>
          <a:lstStyle>
            <a:lvl1pPr algn="l">
              <a:defRPr sz="37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603504"/>
            <a:ext cx="5257800" cy="108082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>
                <a:solidFill>
                  <a:schemeClr val="tx1"/>
                </a:solidFill>
              </a:defRPr>
            </a:lvl1pPr>
            <a:lvl2pPr marL="410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5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0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2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4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56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55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18170"/>
            <a:ext cx="2514600" cy="2370667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02170"/>
            <a:ext cx="5105400" cy="49106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73502"/>
            <a:ext cx="2514600" cy="1439333"/>
          </a:xfrm>
        </p:spPr>
        <p:txBody>
          <a:bodyPr>
            <a:normAutofit/>
          </a:bodyPr>
          <a:lstStyle>
            <a:lvl1pPr marL="0" indent="0">
              <a:spcBef>
                <a:spcPts val="807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1" y="0"/>
            <a:ext cx="6019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000500"/>
            <a:ext cx="5486400" cy="635000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32838"/>
            <a:ext cx="5486400" cy="3706813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  <a:lvl2pPr marL="410183" indent="0">
              <a:buNone/>
              <a:defRPr sz="2500"/>
            </a:lvl2pPr>
            <a:lvl3pPr marL="820366" indent="0">
              <a:buNone/>
              <a:defRPr sz="2200"/>
            </a:lvl3pPr>
            <a:lvl4pPr marL="1230548" indent="0">
              <a:buNone/>
              <a:defRPr sz="1800"/>
            </a:lvl4pPr>
            <a:lvl5pPr marL="1640731" indent="0">
              <a:buNone/>
              <a:defRPr sz="1800"/>
            </a:lvl5pPr>
            <a:lvl6pPr marL="2050914" indent="0">
              <a:buNone/>
              <a:defRPr sz="1800"/>
            </a:lvl6pPr>
            <a:lvl7pPr marL="2461097" indent="0">
              <a:buNone/>
              <a:defRPr sz="1800"/>
            </a:lvl7pPr>
            <a:lvl8pPr marL="2871279" indent="0">
              <a:buNone/>
              <a:defRPr sz="1800"/>
            </a:lvl8pPr>
            <a:lvl9pPr marL="3281462" indent="0">
              <a:buNone/>
              <a:defRPr sz="18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635501"/>
            <a:ext cx="5486400" cy="6773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502"/>
            <a:ext cx="7620000" cy="1164167"/>
          </a:xfrm>
          <a:prstGeom prst="rect">
            <a:avLst/>
          </a:prstGeom>
        </p:spPr>
        <p:txBody>
          <a:bodyPr vert="horz" lIns="82036" tIns="41018" rIns="82036" bIns="41018" rtlCol="0" anchor="b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8170"/>
            <a:ext cx="7620000" cy="3725333"/>
          </a:xfrm>
          <a:prstGeom prst="rect">
            <a:avLst/>
          </a:prstGeom>
        </p:spPr>
        <p:txBody>
          <a:bodyPr vert="horz" lIns="82036" tIns="41018" rIns="82036" bIns="41018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4002"/>
            <a:ext cx="205740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l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7/20/20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51" y="5334002"/>
            <a:ext cx="466344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ct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52" y="5334002"/>
            <a:ext cx="83086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820366" rtl="0" eaLnBrk="1" latinLnBrk="0" hangingPunct="1">
        <a:lnSpc>
          <a:spcPct val="85000"/>
        </a:lnSpc>
        <a:spcBef>
          <a:spcPct val="0"/>
        </a:spcBef>
        <a:buNone/>
        <a:tabLst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092" indent="-205092" algn="l" defTabSz="820366" rtl="0" eaLnBrk="1" latinLnBrk="0" hangingPunct="1">
        <a:lnSpc>
          <a:spcPct val="95000"/>
        </a:lnSpc>
        <a:spcBef>
          <a:spcPts val="1256"/>
        </a:spcBef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92219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79347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76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3603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731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9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4987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3133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183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366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548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31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14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097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279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462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" y="2769126"/>
            <a:ext cx="9113162" cy="1536174"/>
          </a:xfrm>
        </p:spPr>
        <p:txBody>
          <a:bodyPr>
            <a:noAutofit/>
          </a:bodyPr>
          <a:lstStyle/>
          <a:p>
            <a:pPr algn="ctr"/>
            <a:r>
              <a:rPr lang="es-ES_tradnl" sz="4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Clínica de pronunciación: </a:t>
            </a:r>
            <a:br>
              <a:rPr lang="es-ES_tradnl" sz="4400" b="1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s-ES_tradnl" sz="4400" b="1">
                <a:latin typeface="Arial Black" panose="020B0604020202020204" pitchFamily="34" charset="0"/>
                <a:cs typeface="Arial Black" panose="020B0604020202020204" pitchFamily="34" charset="0"/>
              </a:rPr>
              <a:t>Sesión 3</a:t>
            </a:r>
            <a:endParaRPr lang="es-ES_tradnl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45526"/>
            <a:ext cx="4572000" cy="1037167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Dirigida por:</a:t>
            </a:r>
          </a:p>
          <a:p>
            <a:pPr algn="ctr"/>
            <a:r>
              <a:rPr lang="es-ES_tradnl" dirty="0"/>
              <a:t>Joseph Casillas  &amp; </a:t>
            </a:r>
            <a:r>
              <a:rPr lang="es-ES_tradnl" dirty="0" err="1"/>
              <a:t>Armin</a:t>
            </a:r>
            <a:r>
              <a:rPr lang="es-ES_tradnl" dirty="0"/>
              <a:t> </a:t>
            </a:r>
            <a:r>
              <a:rPr lang="es-ES_tradnl" dirty="0" err="1"/>
              <a:t>Schwegler</a:t>
            </a:r>
            <a:endParaRPr lang="es-ES_tradnl" dirty="0"/>
          </a:p>
          <a:p>
            <a:pPr algn="ctr"/>
            <a:r>
              <a:rPr lang="es-ES_tradnl" dirty="0" err="1"/>
              <a:t>Middlebury</a:t>
            </a:r>
            <a:r>
              <a:rPr lang="es-ES_tradnl" dirty="0"/>
              <a:t> </a:t>
            </a:r>
            <a:r>
              <a:rPr lang="es-ES_tradnl" dirty="0" err="1"/>
              <a:t>College</a:t>
            </a:r>
            <a:r>
              <a:rPr lang="es-ES_tradnl" dirty="0"/>
              <a:t> - 2020</a:t>
            </a:r>
          </a:p>
        </p:txBody>
      </p:sp>
      <p:pic>
        <p:nvPicPr>
          <p:cNvPr id="5" name="Picture 4" descr="welco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914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"/>
            <a:ext cx="5753100" cy="575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2300526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00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7018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8CF5F-C6D1-D549-9622-6BE14D360662}"/>
              </a:ext>
            </a:extLst>
          </p:cNvPr>
          <p:cNvSpPr txBox="1"/>
          <p:nvPr/>
        </p:nvSpPr>
        <p:spPr>
          <a:xfrm>
            <a:off x="0" y="7239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u="sng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Repaso</a:t>
            </a:r>
            <a:endParaRPr lang="es-ES_tradnl" sz="66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algn="ctr"/>
            <a:endParaRPr lang="es-ES_tradnl" sz="6600" b="1" dirty="0">
              <a:solidFill>
                <a:srgbClr val="FFFF0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algn="ctr"/>
            <a:r>
              <a:rPr lang="es-ES_tradnl" sz="6600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ENEMIGO #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BF109-98FE-9341-9A04-44028502C5C2}"/>
              </a:ext>
            </a:extLst>
          </p:cNvPr>
          <p:cNvSpPr txBox="1"/>
          <p:nvPr/>
        </p:nvSpPr>
        <p:spPr>
          <a:xfrm>
            <a:off x="1312133" y="4381500"/>
            <a:ext cx="6519734" cy="76944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/p</a:t>
            </a:r>
            <a:r>
              <a:rPr lang="en-US" sz="44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4400" b="1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t</a:t>
            </a:r>
            <a:r>
              <a:rPr lang="en-US" sz="44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4400" b="1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k</a:t>
            </a:r>
            <a:r>
              <a:rPr lang="en-US" sz="44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4400" b="1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/ aspirados </a:t>
            </a:r>
          </a:p>
        </p:txBody>
      </p:sp>
    </p:spTree>
    <p:extLst>
      <p:ext uri="{BB962C8B-B14F-4D97-AF65-F5344CB8AC3E}">
        <p14:creationId xmlns:p14="http://schemas.microsoft.com/office/powerpoint/2010/main" val="35429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5072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3403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  <a:latin typeface="Arial Black"/>
                <a:cs typeface="Arial Black"/>
              </a:rPr>
              <a:t>La </a:t>
            </a:r>
            <a:r>
              <a:rPr lang="en-US" sz="6600" dirty="0" err="1">
                <a:solidFill>
                  <a:srgbClr val="FFFF00"/>
                </a:solidFill>
                <a:latin typeface="Arial Black"/>
                <a:cs typeface="Arial Black"/>
              </a:rPr>
              <a:t>aspiración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86200" y="1181100"/>
            <a:ext cx="1447800" cy="1200329"/>
          </a:xfrm>
          <a:prstGeom prst="rect">
            <a:avLst/>
          </a:prstGeom>
          <a:solidFill>
            <a:srgbClr val="0FFCFF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7200" dirty="0" err="1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6600" baseline="30000" dirty="0" err="1">
                <a:solidFill>
                  <a:srgbClr val="EF1F1D"/>
                </a:solidFill>
                <a:latin typeface="SILDoulos IPA93" charset="0"/>
              </a:rPr>
              <a:t>h</a:t>
            </a:r>
            <a:endParaRPr lang="en-US" baseline="30000" dirty="0">
              <a:solidFill>
                <a:srgbClr val="EF1F1D"/>
              </a:solidFill>
              <a:latin typeface="SILDoulos IPA93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781300"/>
            <a:ext cx="3657600" cy="1107996"/>
          </a:xfrm>
          <a:prstGeom prst="rect">
            <a:avLst/>
          </a:prstGeom>
          <a:solidFill>
            <a:srgbClr val="FFF94A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6600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66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6000">
                <a:solidFill>
                  <a:srgbClr val="0000FF"/>
                </a:solidFill>
                <a:latin typeface="SILDoulos IPA93" charset="0"/>
              </a:rPr>
              <a:t>a</a:t>
            </a:r>
            <a:r>
              <a:rPr lang="en-US" sz="6000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54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6000">
                <a:solidFill>
                  <a:srgbClr val="0000FF"/>
                </a:solidFill>
                <a:latin typeface="SILDoulos IPA93" charset="0"/>
              </a:rPr>
              <a:t>el</a:t>
            </a:r>
            <a:endParaRPr lang="en-US" baseline="30000">
              <a:solidFill>
                <a:srgbClr val="0000FF"/>
              </a:solidFill>
              <a:latin typeface="SILDoulos IPA9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38100"/>
            <a:ext cx="9144000" cy="2781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0" dirty="0">
                <a:latin typeface="Arial Black"/>
                <a:cs typeface="Arial Black"/>
              </a:rPr>
              <a:t>p, t, k</a:t>
            </a:r>
            <a:endParaRPr lang="en-US" sz="7500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1537781"/>
            <a:ext cx="2438400" cy="93871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/>
              <a:t>inglés</a:t>
            </a:r>
            <a:endParaRPr lang="en-US" sz="5500" dirty="0"/>
          </a:p>
        </p:txBody>
      </p:sp>
      <p:sp>
        <p:nvSpPr>
          <p:cNvPr id="6" name="Rectangle 5"/>
          <p:cNvSpPr/>
          <p:nvPr/>
        </p:nvSpPr>
        <p:spPr>
          <a:xfrm>
            <a:off x="269905" y="2723971"/>
            <a:ext cx="3082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7462" y="37719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0452" y="4552771"/>
            <a:ext cx="172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ill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aspiration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80332"/>
            <a:ext cx="1600200" cy="1344168"/>
          </a:xfrm>
          <a:prstGeom prst="rect">
            <a:avLst/>
          </a:prstGeom>
        </p:spPr>
      </p:pic>
      <p:pic>
        <p:nvPicPr>
          <p:cNvPr id="13" name="Picture 12" descr="aspiration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39" y="2971800"/>
            <a:ext cx="193286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38100"/>
            <a:ext cx="9144000" cy="2781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500" dirty="0">
                <a:latin typeface="Arial Black"/>
                <a:cs typeface="Arial Black"/>
              </a:rPr>
              <a:t>p, t, k</a:t>
            </a:r>
            <a:endParaRPr lang="en-US" sz="7500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1537781"/>
            <a:ext cx="2438400" cy="93871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dirty="0" err="1"/>
              <a:t>inglés</a:t>
            </a:r>
            <a:endParaRPr lang="en-US" sz="5500" dirty="0"/>
          </a:p>
        </p:txBody>
      </p:sp>
      <p:pic>
        <p:nvPicPr>
          <p:cNvPr id="12" name="Picture 11" descr="aspiration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80332"/>
            <a:ext cx="1600200" cy="1344168"/>
          </a:xfrm>
          <a:prstGeom prst="rect">
            <a:avLst/>
          </a:prstGeom>
        </p:spPr>
      </p:pic>
      <p:pic>
        <p:nvPicPr>
          <p:cNvPr id="13" name="Picture 12" descr="aspiration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39" y="2971800"/>
            <a:ext cx="1932861" cy="1409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9593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Arial Black"/>
                <a:cs typeface="Arial Black"/>
              </a:rPr>
              <a:t>/</a:t>
            </a:r>
            <a:r>
              <a:rPr lang="en-US" sz="6600" dirty="0" err="1">
                <a:latin typeface="Arial Black"/>
                <a:cs typeface="Arial Black"/>
              </a:rPr>
              <a:t>p</a:t>
            </a:r>
            <a:r>
              <a:rPr lang="en-US" sz="6600" baseline="30000" dirty="0" err="1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6600" dirty="0">
                <a:latin typeface="Arial Black"/>
                <a:cs typeface="Arial Black"/>
              </a:rPr>
              <a:t>, </a:t>
            </a:r>
            <a:r>
              <a:rPr lang="en-US" sz="6600" dirty="0" err="1">
                <a:latin typeface="Arial Black"/>
                <a:cs typeface="Arial Black"/>
              </a:rPr>
              <a:t>t</a:t>
            </a:r>
            <a:r>
              <a:rPr lang="en-US" sz="6600" baseline="30000" dirty="0" err="1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6600" dirty="0">
                <a:latin typeface="Arial Black"/>
                <a:cs typeface="Arial Black"/>
              </a:rPr>
              <a:t>, </a:t>
            </a:r>
            <a:r>
              <a:rPr lang="en-US" sz="6600" dirty="0" err="1">
                <a:latin typeface="Arial Black"/>
                <a:cs typeface="Arial Black"/>
              </a:rPr>
              <a:t>k</a:t>
            </a:r>
            <a:r>
              <a:rPr lang="en-US" sz="6600" baseline="30000" dirty="0" err="1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6600" dirty="0">
                <a:latin typeface="Arial Black"/>
                <a:cs typeface="Arial Black"/>
              </a:rPr>
              <a:t>/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305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562600" cy="5782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8790" y="952500"/>
            <a:ext cx="3082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8790" y="2324100"/>
            <a:ext cx="35714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eople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8790" y="3759773"/>
            <a:ext cx="2133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lot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2895600" y="1638300"/>
            <a:ext cx="2362200" cy="18288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/>
              <a:t>Explosión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83659"/>
            <a:ext cx="2039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inglés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4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562600" cy="578266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2971800" y="1485900"/>
            <a:ext cx="2362200" cy="2286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SIN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/>
              <a:t>Explosión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6424" y="876300"/>
            <a:ext cx="29645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6424" y="2247900"/>
            <a:ext cx="3072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adre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6424" y="3683573"/>
            <a:ext cx="30060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asta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562600" cy="578266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2971800" y="1485900"/>
            <a:ext cx="2362200" cy="2286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SIN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/>
              <a:t>Explosión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4462" y="8763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4462" y="2247900"/>
            <a:ext cx="23901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4462" y="3683573"/>
            <a:ext cx="1210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é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229100"/>
            <a:ext cx="31051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  <a:latin typeface="Arial Black"/>
                <a:cs typeface="Arial Black"/>
              </a:rPr>
              <a:t>inglés</a:t>
            </a:r>
            <a:r>
              <a:rPr lang="en-US" sz="4400" dirty="0">
                <a:solidFill>
                  <a:srgbClr val="FF0000"/>
                </a:solidFill>
                <a:latin typeface="Arial Black"/>
                <a:cs typeface="Arial Black"/>
              </a:rPr>
              <a:t> vs.</a:t>
            </a:r>
          </a:p>
          <a:p>
            <a:r>
              <a:rPr lang="en-US" sz="440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419100"/>
            <a:ext cx="4114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dirty="0">
                <a:solidFill>
                  <a:srgbClr val="FF0000"/>
                </a:solidFill>
                <a:latin typeface="Arial Black"/>
                <a:cs typeface="Arial Black"/>
              </a:rPr>
              <a:t>COMPARA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4391" y="2247900"/>
            <a:ext cx="143860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ea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0591" y="3695700"/>
            <a:ext cx="73259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 err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triped Right Arrow 15"/>
          <p:cNvSpPr/>
          <p:nvPr/>
        </p:nvSpPr>
        <p:spPr bwMode="auto">
          <a:xfrm>
            <a:off x="5105400" y="2247900"/>
            <a:ext cx="1600200" cy="990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inglés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Striped Right Arrow 16"/>
          <p:cNvSpPr/>
          <p:nvPr/>
        </p:nvSpPr>
        <p:spPr bwMode="auto">
          <a:xfrm>
            <a:off x="5105400" y="3771900"/>
            <a:ext cx="1600200" cy="9144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español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419100"/>
            <a:ext cx="4114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dirty="0">
                <a:solidFill>
                  <a:srgbClr val="FF0000"/>
                </a:solidFill>
                <a:latin typeface="Arial Black"/>
                <a:cs typeface="Arial Black"/>
              </a:rPr>
              <a:t>COMPARA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triped Right Arrow 15"/>
          <p:cNvSpPr/>
          <p:nvPr/>
        </p:nvSpPr>
        <p:spPr bwMode="auto">
          <a:xfrm>
            <a:off x="5105400" y="2247900"/>
            <a:ext cx="1600200" cy="990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inglés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Striped Right Arrow 16"/>
          <p:cNvSpPr/>
          <p:nvPr/>
        </p:nvSpPr>
        <p:spPr bwMode="auto">
          <a:xfrm>
            <a:off x="5105400" y="3771900"/>
            <a:ext cx="1600200" cy="9144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español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2223581"/>
            <a:ext cx="143860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oo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3671381"/>
            <a:ext cx="96816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 err="1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55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ú</a:t>
            </a:r>
            <a:endParaRPr lang="en-US" sz="5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811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u="sng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Repaso</a:t>
            </a:r>
            <a:endParaRPr lang="es-ES_tradnl" sz="66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algn="ctr"/>
            <a:endParaRPr lang="es-ES_tradnl" sz="6600" b="1" dirty="0">
              <a:solidFill>
                <a:srgbClr val="FFFF0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algn="ctr"/>
            <a:r>
              <a:rPr lang="es-ES_tradnl" sz="6600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ENEMIGO #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E598C-B98A-624C-99F3-E9DD0BDCB5FB}"/>
              </a:ext>
            </a:extLst>
          </p:cNvPr>
          <p:cNvSpPr txBox="1"/>
          <p:nvPr/>
        </p:nvSpPr>
        <p:spPr>
          <a:xfrm>
            <a:off x="2819400" y="4518891"/>
            <a:ext cx="3116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highlight>
                  <a:srgbClr val="FFFF00"/>
                </a:highlight>
                <a:latin typeface="Arial Black" panose="020B0604020202020204" pitchFamily="34" charset="0"/>
                <a:cs typeface="Arial Black" panose="020B0604020202020204" pitchFamily="34" charset="0"/>
              </a:rPr>
              <a:t>La schwa</a:t>
            </a:r>
          </a:p>
        </p:txBody>
      </p:sp>
    </p:spTree>
    <p:extLst>
      <p:ext uri="{BB962C8B-B14F-4D97-AF65-F5344CB8AC3E}">
        <p14:creationId xmlns:p14="http://schemas.microsoft.com/office/powerpoint/2010/main" val="22099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735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taco</a:t>
            </a:r>
          </a:p>
        </p:txBody>
      </p:sp>
      <p:pic>
        <p:nvPicPr>
          <p:cNvPr id="4" name="Picture 3" descr="Screen Shot 2014-07-21 at 6.42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9900"/>
            <a:ext cx="2611967" cy="1866900"/>
          </a:xfrm>
          <a:prstGeom prst="rect">
            <a:avLst/>
          </a:prstGeom>
        </p:spPr>
      </p:pic>
      <p:pic>
        <p:nvPicPr>
          <p:cNvPr id="6" name="Picture 5" descr="Screen Shot 2014-07-21 at 6.4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46" y="2933700"/>
            <a:ext cx="2871400" cy="201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991100"/>
            <a:ext cx="1153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Inglés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769608" y="4991100"/>
            <a:ext cx="1459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Español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7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057042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ilo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2876371"/>
            <a:ext cx="32120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qu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eso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3790771"/>
            <a:ext cx="25962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190500"/>
            <a:ext cx="169790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Arial Black"/>
                <a:cs typeface="Arial Black"/>
              </a:rPr>
              <a:t>/</a:t>
            </a:r>
            <a:r>
              <a:rPr lang="en-US" sz="96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9600" dirty="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566"/>
            <a:ext cx="5029200" cy="5782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983659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 bwMode="auto">
          <a:xfrm>
            <a:off x="304800" y="1524000"/>
            <a:ext cx="2590800" cy="2324100"/>
          </a:xfrm>
          <a:prstGeom prst="noSmoking">
            <a:avLst>
              <a:gd name="adj" fmla="val 10693"/>
            </a:avLst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2876371"/>
            <a:ext cx="26480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lang="en-US" sz="7200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190500"/>
            <a:ext cx="169790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Arial Black"/>
                <a:cs typeface="Arial Black"/>
              </a:rPr>
              <a:t>/</a:t>
            </a:r>
            <a:r>
              <a:rPr lang="en-US" sz="96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9600" dirty="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8598"/>
            <a:ext cx="9144000" cy="44114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629442"/>
            <a:ext cx="9144000" cy="21236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El </a:t>
            </a:r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6600" dirty="0" err="1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ino</a:t>
            </a:r>
            <a:endParaRPr lang="en-US" sz="6600" dirty="0">
              <a:solidFill>
                <a:schemeClr val="accent3">
                  <a:lumMod val="50000"/>
                </a:schemeClr>
              </a:solidFill>
              <a:latin typeface="Arial Black"/>
              <a:cs typeface="Arial Black"/>
            </a:endParaRPr>
          </a:p>
          <a:p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 dirty="0" err="1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aga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 </a:t>
            </a:r>
            <a:endParaRPr 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2980" y="3924300"/>
            <a:ext cx="2509020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 dirty="0">
                <a:latin typeface="Arial Black"/>
                <a:cs typeface="Arial Black"/>
              </a:rPr>
              <a:t> /</a:t>
            </a:r>
            <a:r>
              <a:rPr lang="en-US" sz="9600" dirty="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9600" dirty="0">
                <a:solidFill>
                  <a:srgbClr val="000000"/>
                </a:solidFill>
                <a:latin typeface="Arial Black"/>
                <a:cs typeface="Arial Black"/>
              </a:rPr>
              <a:t>/ </a:t>
            </a:r>
            <a:endParaRPr lang="en-US" sz="96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2667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3200400" y="2781300"/>
            <a:ext cx="685800" cy="619542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3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3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3810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/>
                <a:cs typeface="Arial Black"/>
              </a:rPr>
              <a:t>¡No aspires!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104900"/>
            <a:ext cx="8458200" cy="414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1.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érez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uso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el en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re.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2.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ídele a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 un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 de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an.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3.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¿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uedes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oner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rograma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ara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úbli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o?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4.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ron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asa el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or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ero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ara a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un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ar la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uer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 a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ro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iada.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000" b="1" dirty="0">
                <a:solidFill>
                  <a:srgbClr val="0000FF"/>
                </a:solidFill>
                <a:latin typeface="Palatino" charset="0"/>
              </a:rPr>
              <a:t>5. 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	Mi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ío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eodoro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iene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an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os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os de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rajes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omo </a:t>
            </a:r>
            <a:r>
              <a:rPr lang="es-ES" sz="3000" b="1" u="sng" dirty="0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000" b="1" dirty="0">
                <a:solidFill>
                  <a:srgbClr val="000000"/>
                </a:solidFill>
                <a:latin typeface="Palatino" charset="0"/>
              </a:rPr>
              <a:t>ú.</a:t>
            </a:r>
            <a:endParaRPr lang="en-US" sz="3000" b="1" dirty="0">
              <a:solidFill>
                <a:srgbClr val="00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1800" y="2247900"/>
            <a:ext cx="291465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6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811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Un nuevo </a:t>
            </a:r>
          </a:p>
          <a:p>
            <a:pPr algn="ctr"/>
            <a:r>
              <a:rPr lang="es-ES_tradnl" sz="6600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ENEMIGO</a:t>
            </a:r>
          </a:p>
          <a:p>
            <a:pPr algn="ctr"/>
            <a:r>
              <a:rPr lang="es-ES_tradnl" sz="6600" b="1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9E4D8F-395B-464A-9F88-352D42C43EFB}"/>
                  </a:ext>
                </a:extLst>
              </p14:cNvPr>
              <p14:cNvContentPartPr/>
              <p14:nvPr/>
            </p14:nvContentPartPr>
            <p14:xfrm>
              <a:off x="2436443" y="3906459"/>
              <a:ext cx="5585040" cy="61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9E4D8F-395B-464A-9F88-352D42C43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3443" y="3843819"/>
                <a:ext cx="5710680" cy="7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2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imilac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9144000" cy="4343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7200" y="2781300"/>
            <a:ext cx="3124200" cy="1295400"/>
          </a:xfrm>
          <a:prstGeom prst="roundRect">
            <a:avLst/>
          </a:prstGeom>
          <a:solidFill>
            <a:srgbClr val="FFFF00"/>
          </a:solidFill>
          <a:ln w="825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0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“b, d, g”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0200" y="2781300"/>
            <a:ext cx="3124200" cy="1295400"/>
          </a:xfrm>
          <a:prstGeom prst="roundRect">
            <a:avLst/>
          </a:prstGeom>
          <a:solidFill>
            <a:srgbClr val="FFFF00"/>
          </a:solidFill>
          <a:ln w="825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0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“s, z”</a:t>
            </a:r>
          </a:p>
        </p:txBody>
      </p:sp>
    </p:spTree>
    <p:extLst>
      <p:ext uri="{BB962C8B-B14F-4D97-AF65-F5344CB8AC3E}">
        <p14:creationId xmlns:p14="http://schemas.microsoft.com/office/powerpoint/2010/main" val="15928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476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6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Primera parte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3147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>
                <a:latin typeface="Arial Black" panose="020B0604020202020204" pitchFamily="34" charset="0"/>
                <a:cs typeface="Arial Black" panose="020B0604020202020204" pitchFamily="34" charset="0"/>
              </a:rPr>
              <a:t>“b, d, g”</a:t>
            </a:r>
          </a:p>
        </p:txBody>
      </p:sp>
    </p:spTree>
    <p:extLst>
      <p:ext uri="{BB962C8B-B14F-4D97-AF65-F5344CB8AC3E}">
        <p14:creationId xmlns:p14="http://schemas.microsoft.com/office/powerpoint/2010/main" val="35924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72154"/>
              </p:ext>
            </p:extLst>
          </p:nvPr>
        </p:nvGraphicFramePr>
        <p:xfrm>
          <a:off x="228600" y="1031166"/>
          <a:ext cx="3505200" cy="21031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>
                          <a:solidFill>
                            <a:srgbClr val="FF0000"/>
                          </a:solidFill>
                        </a:rPr>
                        <a:t>[b]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4000" dirty="0">
                          <a:solidFill>
                            <a:srgbClr val="FF0000"/>
                          </a:solidFill>
                        </a:rPr>
                        <a:t>“b”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>
                          <a:solidFill>
                            <a:srgbClr val="FF0000"/>
                          </a:solidFill>
                        </a:rPr>
                        <a:t>[β]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20503"/>
              </p:ext>
            </p:extLst>
          </p:nvPr>
        </p:nvGraphicFramePr>
        <p:xfrm>
          <a:off x="2895600" y="1028700"/>
          <a:ext cx="3505200" cy="21031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[d]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“d”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[</a:t>
                      </a:r>
                      <a:r>
                        <a:rPr lang="es-ES_tradnl" sz="40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ð</a:t>
                      </a:r>
                      <a:r>
                        <a:rPr lang="es-ES_tradnl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69098"/>
              </p:ext>
            </p:extLst>
          </p:nvPr>
        </p:nvGraphicFramePr>
        <p:xfrm>
          <a:off x="5486400" y="1028700"/>
          <a:ext cx="3505200" cy="21031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[g]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4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“g”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[</a:t>
                      </a:r>
                      <a:r>
                        <a:rPr lang="es-ES_tradnl" sz="40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ɣ</a:t>
                      </a:r>
                      <a:r>
                        <a:rPr lang="es-ES_tradnl" sz="4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581524" y="1485900"/>
            <a:ext cx="457200" cy="5334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81524" y="2095500"/>
            <a:ext cx="457200" cy="6858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91000" y="1562100"/>
            <a:ext cx="457200" cy="5334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2171700"/>
            <a:ext cx="457200" cy="6858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81800" y="1562100"/>
            <a:ext cx="457200" cy="5334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2171700"/>
            <a:ext cx="457200" cy="6858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confundid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67100"/>
            <a:ext cx="2438400" cy="2023508"/>
          </a:xfrm>
          <a:prstGeom prst="rect">
            <a:avLst/>
          </a:prstGeom>
        </p:spPr>
      </p:pic>
      <p:pic>
        <p:nvPicPr>
          <p:cNvPr id="12" name="Picture 11" descr="frustrac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671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23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600" dirty="0"/>
              <a:t>  ¿Qué es una </a:t>
            </a:r>
            <a:r>
              <a:rPr lang="es-ES_tradnl" sz="6600" dirty="0" err="1"/>
              <a:t>schwa</a:t>
            </a:r>
            <a:r>
              <a:rPr lang="es-ES_tradnl" sz="660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844105"/>
            <a:ext cx="5791200" cy="172354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2C00FB"/>
                </a:solidFill>
                <a:latin typeface="Arial Black" charset="0"/>
              </a:rPr>
              <a:t>= </a:t>
            </a:r>
            <a:r>
              <a:rPr lang="en-US" sz="3400" dirty="0" err="1">
                <a:solidFill>
                  <a:srgbClr val="2C00FB"/>
                </a:solidFill>
                <a:latin typeface="Arial Black" charset="0"/>
              </a:rPr>
              <a:t>sonido</a:t>
            </a:r>
            <a:endParaRPr lang="en-US" sz="3400" dirty="0">
              <a:solidFill>
                <a:srgbClr val="2C00FB"/>
              </a:solidFill>
              <a:latin typeface="Arial Black" charset="0"/>
            </a:endParaRPr>
          </a:p>
          <a:p>
            <a:pPr algn="ctr"/>
            <a:r>
              <a:rPr lang="en-US" sz="7200" u="sng" dirty="0">
                <a:solidFill>
                  <a:srgbClr val="FF0000"/>
                </a:solidFill>
                <a:latin typeface="Arial Black" charset="0"/>
              </a:rPr>
              <a:t>IN</a:t>
            </a:r>
            <a:r>
              <a:rPr lang="en-US" sz="5000" dirty="0">
                <a:solidFill>
                  <a:srgbClr val="FF0000"/>
                </a:solidFill>
                <a:latin typeface="Arial Black" charset="0"/>
              </a:rPr>
              <a:t>ACENTUADO</a:t>
            </a:r>
          </a:p>
        </p:txBody>
      </p:sp>
      <p:pic>
        <p:nvPicPr>
          <p:cNvPr id="5" name="Picture 4" descr="schwa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159000"/>
            <a:ext cx="3175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"/>
            <a:ext cx="9144000" cy="2308324"/>
          </a:xfrm>
          <a:prstGeom prst="rect">
            <a:avLst/>
          </a:prstGeom>
          <a:solidFill>
            <a:srgbClr val="FF6FC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>
                <a:solidFill>
                  <a:schemeClr val="bg1"/>
                </a:solidFill>
                <a:latin typeface="Arial Black"/>
                <a:cs typeface="+mn-cs"/>
              </a:rPr>
              <a:t>Pronunciación </a:t>
            </a:r>
          </a:p>
          <a:p>
            <a:pPr algn="ctr">
              <a:defRPr/>
            </a:pPr>
            <a:r>
              <a:rPr lang="ja-JP" altLang="en-US" sz="7200">
                <a:solidFill>
                  <a:schemeClr val="bg1"/>
                </a:solidFill>
                <a:latin typeface="Arial"/>
                <a:cs typeface="+mn-cs"/>
              </a:rPr>
              <a:t>“</a:t>
            </a:r>
            <a:r>
              <a:rPr lang="en-US" sz="7200">
                <a:solidFill>
                  <a:srgbClr val="FFFF00"/>
                </a:solidFill>
                <a:latin typeface="Arial Black"/>
                <a:cs typeface="+mn-cs"/>
              </a:rPr>
              <a:t>SUAVE</a:t>
            </a:r>
            <a:r>
              <a:rPr lang="ja-JP" altLang="en-US" sz="7200">
                <a:solidFill>
                  <a:schemeClr val="bg1"/>
                </a:solidFill>
                <a:latin typeface="Arial"/>
                <a:cs typeface="+mn-cs"/>
              </a:rPr>
              <a:t>”</a:t>
            </a:r>
            <a:endParaRPr lang="en-US" sz="7200">
              <a:solidFill>
                <a:schemeClr val="bg1"/>
              </a:solidFill>
              <a:latin typeface="Arial Black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8200" y="3314700"/>
            <a:ext cx="1467319" cy="101566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i</a:t>
            </a:r>
            <a:r>
              <a:rPr lang="en-US" sz="6000" u="sng" dirty="0" err="1">
                <a:solidFill>
                  <a:srgbClr val="FF0000"/>
                </a:solidFill>
                <a:latin typeface="Arial Black"/>
                <a:cs typeface="+mn-cs"/>
              </a:rPr>
              <a:t>b</a:t>
            </a: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a</a:t>
            </a:r>
            <a:endParaRPr lang="en-US" sz="6000" dirty="0">
              <a:solidFill>
                <a:schemeClr val="accent2"/>
              </a:solidFill>
              <a:latin typeface="Arial Black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429000" y="3314700"/>
            <a:ext cx="1980530" cy="101566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la</a:t>
            </a:r>
            <a:r>
              <a:rPr lang="en-US" sz="6000" u="sng" dirty="0" err="1">
                <a:solidFill>
                  <a:srgbClr val="FF0000"/>
                </a:solidFill>
                <a:latin typeface="Arial Black"/>
                <a:cs typeface="+mn-cs"/>
              </a:rPr>
              <a:t>d</a:t>
            </a: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o</a:t>
            </a:r>
            <a:endParaRPr lang="en-US" sz="6000" dirty="0">
              <a:solidFill>
                <a:schemeClr val="accent2"/>
              </a:solidFill>
              <a:latin typeface="Arial Black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465272" y="3314700"/>
            <a:ext cx="1992928" cy="101566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la</a:t>
            </a:r>
            <a:r>
              <a:rPr lang="en-US" sz="6000" u="sng" dirty="0" err="1">
                <a:solidFill>
                  <a:srgbClr val="FF0000"/>
                </a:solidFill>
                <a:latin typeface="Arial Black"/>
                <a:cs typeface="+mn-cs"/>
              </a:rPr>
              <a:t>g</a:t>
            </a: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o</a:t>
            </a:r>
            <a:endParaRPr lang="en-US" sz="6000" dirty="0">
              <a:solidFill>
                <a:schemeClr val="accent2"/>
              </a:solidFill>
              <a:latin typeface="Arial Black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6E771-27CF-1249-8E99-94F4ABE103E4}"/>
              </a:ext>
            </a:extLst>
          </p:cNvPr>
          <p:cNvSpPr/>
          <p:nvPr/>
        </p:nvSpPr>
        <p:spPr>
          <a:xfrm>
            <a:off x="1006139" y="4628852"/>
            <a:ext cx="822661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4000" dirty="0">
                <a:solidFill>
                  <a:srgbClr val="FF0000"/>
                </a:solidFill>
                <a:highlight>
                  <a:srgbClr val="FFFF00"/>
                </a:highlight>
              </a:rPr>
              <a:t>[β]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28D51-ADC3-BF4C-9757-8955854FC749}"/>
              </a:ext>
            </a:extLst>
          </p:cNvPr>
          <p:cNvSpPr/>
          <p:nvPr/>
        </p:nvSpPr>
        <p:spPr>
          <a:xfrm>
            <a:off x="4122323" y="4609802"/>
            <a:ext cx="830677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4000" dirty="0">
                <a:solidFill>
                  <a:srgbClr val="FF0000"/>
                </a:solidFill>
                <a:highlight>
                  <a:srgbClr val="FFFF00"/>
                </a:highlight>
              </a:rPr>
              <a:t>[∂]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D46F18-B53E-EE44-8F41-3A790BD9EC3D}"/>
              </a:ext>
            </a:extLst>
          </p:cNvPr>
          <p:cNvSpPr/>
          <p:nvPr/>
        </p:nvSpPr>
        <p:spPr>
          <a:xfrm>
            <a:off x="7189865" y="4588014"/>
            <a:ext cx="803425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4000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es-ES_tradnl" sz="4000" dirty="0" err="1">
                <a:solidFill>
                  <a:srgbClr val="FF0000"/>
                </a:solidFill>
                <a:highlight>
                  <a:srgbClr val="FFFF00"/>
                </a:highlight>
              </a:rPr>
              <a:t>ɣ</a:t>
            </a:r>
            <a:r>
              <a:rPr lang="es-ES_tradnl" sz="4000" dirty="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EE2C0B-39C4-FE4A-94FA-5D1C4042951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417470" y="4311611"/>
            <a:ext cx="0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428861-9259-B940-A9DA-C31504A88D69}"/>
              </a:ext>
            </a:extLst>
          </p:cNvPr>
          <p:cNvCxnSpPr/>
          <p:nvPr/>
        </p:nvCxnSpPr>
        <p:spPr>
          <a:xfrm flipH="1">
            <a:off x="4609853" y="4387811"/>
            <a:ext cx="1" cy="29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C4098A-7170-804A-B8D6-582B83689C22}"/>
              </a:ext>
            </a:extLst>
          </p:cNvPr>
          <p:cNvCxnSpPr/>
          <p:nvPr/>
        </p:nvCxnSpPr>
        <p:spPr>
          <a:xfrm flipH="1">
            <a:off x="7619999" y="4311611"/>
            <a:ext cx="1" cy="29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4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ChangeArrowheads="1"/>
          </p:cNvSpPr>
          <p:nvPr/>
        </p:nvSpPr>
        <p:spPr bwMode="auto">
          <a:xfrm>
            <a:off x="0" y="647700"/>
            <a:ext cx="9144000" cy="2708434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7000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REGLA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A0396-D57A-844F-97F6-368FB630884C}"/>
              </a:ext>
            </a:extLst>
          </p:cNvPr>
          <p:cNvSpPr txBox="1"/>
          <p:nvPr/>
        </p:nvSpPr>
        <p:spPr>
          <a:xfrm>
            <a:off x="0" y="411170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“b, d, g”</a:t>
            </a:r>
          </a:p>
        </p:txBody>
      </p:sp>
    </p:spTree>
    <p:extLst>
      <p:ext uri="{BB962C8B-B14F-4D97-AF65-F5344CB8AC3E}">
        <p14:creationId xmlns:p14="http://schemas.microsoft.com/office/powerpoint/2010/main" val="155231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"/>
            <a:ext cx="9144000" cy="432426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700" u="sng" dirty="0" err="1">
                <a:solidFill>
                  <a:srgbClr val="FF0000"/>
                </a:solidFill>
                <a:latin typeface="Arial Black"/>
                <a:cs typeface="Arial Black"/>
              </a:rPr>
              <a:t>Regla</a:t>
            </a:r>
            <a:r>
              <a:rPr lang="en-US" sz="7700" u="sng" dirty="0">
                <a:solidFill>
                  <a:srgbClr val="FF0000"/>
                </a:solidFill>
                <a:latin typeface="Arial Black"/>
                <a:cs typeface="Arial Black"/>
              </a:rPr>
              <a:t> 1</a:t>
            </a:r>
            <a:r>
              <a:rPr lang="en-US" sz="770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</a:p>
          <a:p>
            <a:pPr algn="ctr">
              <a:defRPr/>
            </a:pPr>
            <a:r>
              <a:rPr lang="en-US" sz="6600" dirty="0" err="1">
                <a:solidFill>
                  <a:schemeClr val="accent2"/>
                </a:solidFill>
                <a:latin typeface="Arial Black"/>
                <a:cs typeface="Arial Black"/>
              </a:rPr>
              <a:t>Articulación</a:t>
            </a:r>
            <a:endParaRPr lang="en-US" sz="66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 algn="ctr">
              <a:defRPr/>
            </a:pP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“suave”</a:t>
            </a:r>
            <a:endParaRPr lang="en-US" altLang="ja-JP" sz="66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siempre</a:t>
            </a:r>
            <a:endParaRPr lang="en-US" sz="66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4432637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6000" b="1" dirty="0"/>
              <a:t>“b, d, g”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304800" y="3162300"/>
            <a:ext cx="2286000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000" dirty="0">
                <a:solidFill>
                  <a:schemeClr val="bg1"/>
                </a:solidFill>
              </a:rPr>
              <a:t>casi</a:t>
            </a:r>
          </a:p>
        </p:txBody>
      </p:sp>
    </p:spTree>
    <p:extLst>
      <p:ext uri="{BB962C8B-B14F-4D97-AF65-F5344CB8AC3E}">
        <p14:creationId xmlns:p14="http://schemas.microsoft.com/office/powerpoint/2010/main" val="16046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6750" y="2354401"/>
            <a:ext cx="33718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pt-PT" sz="4000" dirty="0">
                <a:latin typeface="Palatino" charset="0"/>
              </a:rPr>
              <a:t>l</a:t>
            </a:r>
            <a:r>
              <a:rPr lang="pt-PT" sz="4000" dirty="0">
                <a:latin typeface="Palatino" charset="0"/>
                <a:cs typeface="+mn-cs"/>
              </a:rPr>
              <a:t>o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pt-PT" sz="4000" dirty="0">
                <a:latin typeface="Palatino" charset="0"/>
              </a:rPr>
              <a:t>o</a:t>
            </a:r>
            <a:r>
              <a:rPr lang="pt-PT" sz="4000" dirty="0">
                <a:latin typeface="Palatino" charset="0"/>
                <a:cs typeface="+mn-cs"/>
              </a:rPr>
              <a:t> </a:t>
            </a:r>
            <a:endParaRPr lang="es-CR" sz="4000" dirty="0">
              <a:latin typeface="Palatino" charset="0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err="1">
                <a:latin typeface="Palatino" charset="0"/>
                <a:cs typeface="+mn-cs"/>
              </a:rPr>
              <a:t>pi</a:t>
            </a:r>
            <a:r>
              <a:rPr lang="pt-PT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pt-PT" sz="4000" dirty="0" err="1">
                <a:latin typeface="Palatino" charset="0"/>
                <a:cs typeface="+mn-cs"/>
              </a:rPr>
              <a:t>o</a:t>
            </a:r>
            <a:r>
              <a:rPr lang="pt-PT" sz="4000" dirty="0">
                <a:latin typeface="Palatino" charset="0"/>
                <a:cs typeface="+mn-cs"/>
              </a:rPr>
              <a:t> 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>
                <a:latin typeface="Palatino" charset="0"/>
                <a:cs typeface="+mn-cs"/>
              </a:rPr>
              <a:t>la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dirty="0" err="1">
                <a:latin typeface="Palatino" charset="0"/>
                <a:cs typeface="+mn-cs"/>
              </a:rPr>
              <a:t>rón</a:t>
            </a:r>
            <a:r>
              <a:rPr lang="es-ES" sz="4000" dirty="0">
                <a:latin typeface="Palatino" charset="0"/>
                <a:cs typeface="+mn-cs"/>
              </a:rPr>
              <a:t>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>
                <a:latin typeface="Palatino" charset="0"/>
                <a:cs typeface="+mn-cs"/>
              </a:rPr>
              <a:t>di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pt-PT" sz="4000" dirty="0">
                <a:latin typeface="Palatino" charset="0"/>
                <a:cs typeface="+mn-cs"/>
              </a:rPr>
              <a:t>o </a:t>
            </a:r>
            <a:endParaRPr lang="pt-PT" sz="6000" dirty="0">
              <a:latin typeface="Palatino" charset="0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err="1">
                <a:latin typeface="Palatino" charset="0"/>
                <a:cs typeface="+mn-cs"/>
              </a:rPr>
              <a:t>pa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4000" dirty="0">
                <a:latin typeface="Palatino" charset="0"/>
                <a:cs typeface="+mn-cs"/>
              </a:rPr>
              <a:t>o</a:t>
            </a:r>
            <a:endParaRPr lang="en-US" sz="4000" dirty="0">
              <a:latin typeface="Palatino" charset="0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08787" y="2616011"/>
            <a:ext cx="3892111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8000" b="1">
                <a:solidFill>
                  <a:srgbClr val="FFFF00"/>
                </a:solidFill>
                <a:latin typeface="SILDoulos IPA93" charset="0"/>
                <a:cs typeface="+mn-cs"/>
              </a:rPr>
              <a:t>suave</a:t>
            </a: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A18CF-CAF5-4645-9F77-42306FC50926}"/>
              </a:ext>
            </a:extLst>
          </p:cNvPr>
          <p:cNvSpPr/>
          <p:nvPr/>
        </p:nvSpPr>
        <p:spPr>
          <a:xfrm>
            <a:off x="6153129" y="4457700"/>
            <a:ext cx="803425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4000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es-ES_tradnl" sz="4000" dirty="0" err="1">
                <a:solidFill>
                  <a:srgbClr val="FF0000"/>
                </a:solidFill>
                <a:highlight>
                  <a:srgbClr val="FFFF00"/>
                </a:highlight>
              </a:rPr>
              <a:t>ɣ</a:t>
            </a:r>
            <a:r>
              <a:rPr lang="es-ES_tradnl" sz="4000" dirty="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D24FE-73E1-AD4E-B005-B2FEC543D7FF}"/>
              </a:ext>
            </a:extLst>
          </p:cNvPr>
          <p:cNvSpPr txBox="1"/>
          <p:nvPr/>
        </p:nvSpPr>
        <p:spPr>
          <a:xfrm>
            <a:off x="6306207" y="407801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</a:t>
            </a:r>
          </a:p>
        </p:txBody>
      </p:sp>
    </p:spTree>
    <p:extLst>
      <p:ext uri="{BB962C8B-B14F-4D97-AF65-F5344CB8AC3E}">
        <p14:creationId xmlns:p14="http://schemas.microsoft.com/office/powerpoint/2010/main" val="36441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3088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u="sng" dirty="0" err="1">
                <a:solidFill>
                  <a:srgbClr val="FF0000"/>
                </a:solidFill>
                <a:latin typeface="Arial Black"/>
                <a:cs typeface="Arial Black"/>
              </a:rPr>
              <a:t>Regla</a:t>
            </a:r>
            <a:r>
              <a:rPr lang="en-US" sz="8800" u="sng" dirty="0">
                <a:solidFill>
                  <a:srgbClr val="FF0000"/>
                </a:solidFill>
                <a:latin typeface="Arial Black"/>
                <a:cs typeface="Arial Black"/>
              </a:rPr>
              <a:t> 2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</a:p>
          <a:p>
            <a:pPr algn="ctr">
              <a:defRPr/>
            </a:pPr>
            <a:r>
              <a:rPr lang="en-US" sz="6000" dirty="0" err="1">
                <a:solidFill>
                  <a:schemeClr val="accent2"/>
                </a:solidFill>
                <a:latin typeface="Arial Black"/>
                <a:cs typeface="Arial Black"/>
              </a:rPr>
              <a:t>Articulación</a:t>
            </a:r>
            <a:endParaRPr lang="en-US" sz="60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 algn="ctr">
              <a:defRPr/>
            </a:pPr>
            <a:r>
              <a:rPr lang="en-US" sz="6000" dirty="0">
                <a:solidFill>
                  <a:srgbClr val="FF0000"/>
                </a:solidFill>
                <a:latin typeface="Arial Black"/>
                <a:cs typeface="Arial Black"/>
              </a:rPr>
              <a:t>“suave”</a:t>
            </a:r>
            <a:endParaRPr lang="en-US" altLang="ja-JP" sz="60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también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para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 "v"</a:t>
            </a:r>
            <a:endParaRPr lang="en-US" sz="88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684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06704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dirty="0" err="1"/>
              <a:t>Observad</a:t>
            </a:r>
            <a:r>
              <a:rPr lang="en-US" sz="6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3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2430601"/>
            <a:ext cx="6400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pt-PT" sz="4000" dirty="0">
                <a:latin typeface="Palatino" charset="0"/>
                <a:cs typeface="+mn-cs"/>
              </a:rPr>
              <a:t>la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pt-PT" sz="4000" dirty="0">
                <a:latin typeface="Palatino" charset="0"/>
                <a:cs typeface="+mn-cs"/>
              </a:rPr>
              <a:t>a 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err="1">
                <a:latin typeface="Palatino" charset="0"/>
                <a:cs typeface="+mn-cs"/>
              </a:rPr>
              <a:t>i</a:t>
            </a:r>
            <a:r>
              <a:rPr lang="pt-PT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pt-PT" sz="4000" dirty="0" err="1">
                <a:latin typeface="Palatino" charset="0"/>
                <a:cs typeface="+mn-cs"/>
              </a:rPr>
              <a:t>a</a:t>
            </a:r>
            <a:r>
              <a:rPr lang="pt-PT" sz="4000" dirty="0">
                <a:latin typeface="Palatino" charset="0"/>
                <a:cs typeface="+mn-cs"/>
              </a:rPr>
              <a:t> 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err="1">
                <a:latin typeface="Palatino" charset="0"/>
                <a:cs typeface="+mn-cs"/>
              </a:rPr>
              <a:t>sua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>
                <a:latin typeface="Palatino" charset="0"/>
                <a:cs typeface="+mn-cs"/>
              </a:rPr>
              <a:t>e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err="1">
                <a:latin typeface="Palatino" charset="0"/>
                <a:cs typeface="+mn-cs"/>
              </a:rPr>
              <a:t>La</a:t>
            </a:r>
            <a:r>
              <a:rPr lang="pt-PT" sz="4000" dirty="0">
                <a:latin typeface="Palatino" charset="0"/>
                <a:cs typeface="+mn-cs"/>
              </a:rPr>
              <a:t> letra "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pt-PT" sz="4000" dirty="0">
                <a:latin typeface="Palatino" charset="0"/>
                <a:cs typeface="+mn-cs"/>
              </a:rPr>
              <a:t>" (de 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pt-PT" sz="4000" dirty="0">
                <a:latin typeface="Palatino" charset="0"/>
                <a:cs typeface="+mn-cs"/>
              </a:rPr>
              <a:t>urro)</a:t>
            </a:r>
            <a:endParaRPr lang="es-CR" sz="6000" dirty="0">
              <a:latin typeface="Palatino" charset="0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err="1">
                <a:latin typeface="Palatino" charset="0"/>
              </a:rPr>
              <a:t>La</a:t>
            </a:r>
            <a:r>
              <a:rPr lang="pt-PT" sz="4000" dirty="0">
                <a:latin typeface="Palatino" charset="0"/>
              </a:rPr>
              <a:t> letra "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v</a:t>
            </a:r>
            <a:r>
              <a:rPr lang="pt-PT" sz="4000" dirty="0">
                <a:latin typeface="Palatino" charset="0"/>
              </a:rPr>
              <a:t>" (de 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v</a:t>
            </a:r>
            <a:r>
              <a:rPr lang="pt-PT" sz="4000" dirty="0">
                <a:latin typeface="Palatino" charset="0"/>
              </a:rPr>
              <a:t>aca) </a:t>
            </a:r>
            <a:endParaRPr lang="pt-PT" sz="4000" dirty="0">
              <a:latin typeface="Palatino" charset="0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2414707"/>
            <a:ext cx="4909016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"v" = "b"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E1055-BEAE-F24C-8654-FEACEFE39693}"/>
              </a:ext>
            </a:extLst>
          </p:cNvPr>
          <p:cNvSpPr txBox="1"/>
          <p:nvPr/>
        </p:nvSpPr>
        <p:spPr>
          <a:xfrm>
            <a:off x="3988885" y="3738146"/>
            <a:ext cx="455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hay diferencia de articulación entre estas letras</a:t>
            </a:r>
          </a:p>
        </p:txBody>
      </p:sp>
    </p:spTree>
    <p:extLst>
      <p:ext uri="{BB962C8B-B14F-4D97-AF65-F5344CB8AC3E}">
        <p14:creationId xmlns:p14="http://schemas.microsoft.com/office/powerpoint/2010/main" val="25812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2354401"/>
            <a:ext cx="379094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57250" indent="-857250">
              <a:buFont typeface="Arial"/>
              <a:buChar char="•"/>
              <a:defRPr/>
            </a:pPr>
            <a:r>
              <a:rPr lang="pt-PT" sz="4000" dirty="0">
                <a:latin typeface="Palatino" charset="0"/>
              </a:rPr>
              <a:t>so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pt-PT" sz="4000" dirty="0">
                <a:latin typeface="Palatino" charset="0"/>
              </a:rPr>
              <a:t>a </a:t>
            </a:r>
            <a:endParaRPr lang="es-CR" sz="4000" dirty="0">
              <a:latin typeface="Palatino" charset="0"/>
            </a:endParaRPr>
          </a:p>
          <a:p>
            <a:pPr marL="857250" indent="-857250">
              <a:buFont typeface="Arial"/>
              <a:buChar char="•"/>
              <a:defRPr/>
            </a:pPr>
            <a:r>
              <a:rPr lang="pt-PT" sz="4000" dirty="0" err="1">
                <a:latin typeface="Palatino" charset="0"/>
              </a:rPr>
              <a:t>ha</a:t>
            </a:r>
            <a:r>
              <a:rPr lang="pt-PT" sz="4000" b="1" dirty="0" err="1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pt-PT" sz="4000" dirty="0" err="1">
                <a:latin typeface="Palatino" charset="0"/>
              </a:rPr>
              <a:t>o</a:t>
            </a:r>
            <a:r>
              <a:rPr lang="pt-PT" sz="4000" dirty="0">
                <a:latin typeface="Palatino" charset="0"/>
              </a:rPr>
              <a:t> 	</a:t>
            </a:r>
            <a:endParaRPr lang="es-CR" sz="4000" dirty="0">
              <a:latin typeface="Palatino" charset="0"/>
            </a:endParaRPr>
          </a:p>
          <a:p>
            <a:pPr marL="857250" indent="-857250">
              <a:buFont typeface="Arial"/>
              <a:buChar char="•"/>
              <a:defRPr/>
            </a:pPr>
            <a:r>
              <a:rPr lang="es-ES" sz="4000" dirty="0" err="1">
                <a:latin typeface="Palatino" charset="0"/>
              </a:rPr>
              <a:t>pa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es-ES" sz="4000" dirty="0">
                <a:latin typeface="Palatino" charset="0"/>
              </a:rPr>
              <a:t>o	</a:t>
            </a:r>
            <a:endParaRPr lang="es-CR" sz="4000" dirty="0">
              <a:latin typeface="Palatino" charset="0"/>
            </a:endParaRPr>
          </a:p>
          <a:p>
            <a:pPr marL="857250" indent="-857250">
              <a:buFont typeface="Arial"/>
              <a:buChar char="•"/>
              <a:defRPr/>
            </a:pPr>
            <a:r>
              <a:rPr lang="es-ES" sz="4000" dirty="0">
                <a:latin typeface="Palatino" charset="0"/>
              </a:rPr>
              <a:t>la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es-ES" sz="4000" dirty="0">
                <a:latin typeface="Palatino" charset="0"/>
              </a:rPr>
              <a:t>o</a:t>
            </a:r>
          </a:p>
          <a:p>
            <a:pPr marL="857250" indent="-857250">
              <a:buFont typeface="Arial"/>
              <a:buChar char="•"/>
              <a:defRPr/>
            </a:pPr>
            <a:r>
              <a:rPr lang="es-ES" sz="4000" dirty="0" err="1">
                <a:latin typeface="Palatino" charset="0"/>
              </a:rPr>
              <a:t>tra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es-ES" sz="4000" dirty="0">
                <a:latin typeface="Palatino" charset="0"/>
              </a:rPr>
              <a:t>o	</a:t>
            </a:r>
            <a:endParaRPr lang="en-US" sz="4000" dirty="0">
              <a:latin typeface="Palatino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2476500"/>
            <a:ext cx="3892111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8000" b="1">
                <a:solidFill>
                  <a:srgbClr val="FFFF00"/>
                </a:solidFill>
                <a:latin typeface="SILDoulos IPA93" charset="0"/>
                <a:cs typeface="+mn-cs"/>
              </a:rPr>
              <a:t>suave</a:t>
            </a: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556C7-5C94-324F-AF4E-A966EEC16756}"/>
              </a:ext>
            </a:extLst>
          </p:cNvPr>
          <p:cNvSpPr txBox="1"/>
          <p:nvPr/>
        </p:nvSpPr>
        <p:spPr>
          <a:xfrm>
            <a:off x="6494823" y="386889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con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F9F93-46A7-F54E-8187-D7BED48E3B95}"/>
              </a:ext>
            </a:extLst>
          </p:cNvPr>
          <p:cNvSpPr/>
          <p:nvPr/>
        </p:nvSpPr>
        <p:spPr>
          <a:xfrm>
            <a:off x="6275211" y="4335130"/>
            <a:ext cx="102143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5400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es-ES_tradnl" sz="5400" dirty="0" err="1">
                <a:solidFill>
                  <a:srgbClr val="FF0000"/>
                </a:solidFill>
                <a:highlight>
                  <a:srgbClr val="FFFF00"/>
                </a:highlight>
              </a:rPr>
              <a:t>ɣ</a:t>
            </a:r>
            <a:r>
              <a:rPr lang="es-ES_tradnl" sz="5400" dirty="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788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2476500"/>
            <a:ext cx="3892111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8000" b="1">
                <a:solidFill>
                  <a:srgbClr val="FFFF00"/>
                </a:solidFill>
                <a:latin typeface="SILDoulos IPA93" charset="0"/>
                <a:cs typeface="+mn-cs"/>
              </a:rPr>
              <a:t>suave</a:t>
            </a: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8307" y="2324100"/>
            <a:ext cx="212109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s-ES" sz="4000" dirty="0">
                <a:latin typeface="Palatino" charset="0"/>
                <a:cs typeface="+mn-cs"/>
              </a:rPr>
              <a:t>pa</a:t>
            </a:r>
            <a:r>
              <a:rPr lang="es-ES" sz="4000" b="1" u="sng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>
                <a:latin typeface="Palatino" charset="0"/>
                <a:cs typeface="+mn-cs"/>
              </a:rPr>
              <a:t>o  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>
                <a:latin typeface="Palatino" charset="0"/>
                <a:cs typeface="+mn-cs"/>
              </a:rPr>
              <a:t>sa</a:t>
            </a:r>
            <a:r>
              <a:rPr lang="es-ES" sz="4000" b="1" u="sng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4000" dirty="0">
                <a:latin typeface="Palatino" charset="0"/>
                <a:cs typeface="+mn-cs"/>
              </a:rPr>
              <a:t>io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>
                <a:latin typeface="Palatino" charset="0"/>
                <a:cs typeface="+mn-cs"/>
              </a:rPr>
              <a:t>sua</a:t>
            </a:r>
            <a:r>
              <a:rPr lang="es-ES" sz="4000" b="1" u="sng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>
                <a:latin typeface="Palatino" charset="0"/>
                <a:cs typeface="+mn-cs"/>
              </a:rPr>
              <a:t>e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>
                <a:latin typeface="Palatino" charset="0"/>
                <a:cs typeface="+mn-cs"/>
              </a:rPr>
              <a:t>cue</a:t>
            </a:r>
            <a:r>
              <a:rPr lang="es-ES" sz="4000" b="1" u="sng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>
                <a:latin typeface="Palatino" charset="0"/>
                <a:cs typeface="+mn-cs"/>
              </a:rPr>
              <a:t>a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>
                <a:latin typeface="Palatino" charset="0"/>
                <a:cs typeface="+mn-cs"/>
              </a:rPr>
              <a:t>la</a:t>
            </a:r>
            <a:r>
              <a:rPr lang="es-ES" sz="4000" b="1" u="sng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4000" dirty="0">
                <a:latin typeface="Palatino" charset="0"/>
                <a:cs typeface="+mn-cs"/>
              </a:rPr>
              <a:t>ios</a:t>
            </a:r>
            <a:endParaRPr lang="en-US" sz="4000" dirty="0">
              <a:latin typeface="Palatino" charset="0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DF70C-2A6F-F542-8FFA-A07B3A9DDD3F}"/>
              </a:ext>
            </a:extLst>
          </p:cNvPr>
          <p:cNvSpPr txBox="1"/>
          <p:nvPr/>
        </p:nvSpPr>
        <p:spPr>
          <a:xfrm>
            <a:off x="6494823" y="386889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con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246DC-AA0C-084B-A5DF-80FDDC33E36E}"/>
              </a:ext>
            </a:extLst>
          </p:cNvPr>
          <p:cNvSpPr/>
          <p:nvPr/>
        </p:nvSpPr>
        <p:spPr>
          <a:xfrm>
            <a:off x="6223114" y="4337951"/>
            <a:ext cx="1047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5400" dirty="0">
                <a:solidFill>
                  <a:srgbClr val="FF0000"/>
                </a:solidFill>
                <a:highlight>
                  <a:srgbClr val="FFFF00"/>
                </a:highlight>
              </a:rPr>
              <a:t>[β]</a:t>
            </a:r>
          </a:p>
        </p:txBody>
      </p:sp>
    </p:spTree>
    <p:extLst>
      <p:ext uri="{BB962C8B-B14F-4D97-AF65-F5344CB8AC3E}">
        <p14:creationId xmlns:p14="http://schemas.microsoft.com/office/powerpoint/2010/main" val="37706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2476500"/>
            <a:ext cx="3892111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8000" b="1">
                <a:solidFill>
                  <a:srgbClr val="FFFF00"/>
                </a:solidFill>
                <a:latin typeface="SILDoulos IPA93" charset="0"/>
                <a:cs typeface="+mn-cs"/>
              </a:rPr>
              <a:t>suave</a:t>
            </a: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0050" y="2354401"/>
            <a:ext cx="34099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s-ES" sz="4000" b="1" dirty="0">
                <a:latin typeface="Palatino" charset="0"/>
                <a:cs typeface="+mn-cs"/>
              </a:rPr>
              <a:t>na</a:t>
            </a:r>
            <a:r>
              <a:rPr lang="es-ES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>
                <a:latin typeface="Palatino" charset="0"/>
                <a:cs typeface="+mn-cs"/>
              </a:rPr>
              <a:t>a</a:t>
            </a:r>
            <a:endParaRPr lang="es-CR" sz="4000" b="1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b="1" dirty="0">
                <a:latin typeface="Palatino" charset="0"/>
                <a:cs typeface="+mn-cs"/>
              </a:rPr>
              <a:t>cui</a:t>
            </a:r>
            <a:r>
              <a:rPr lang="es-ES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>
                <a:latin typeface="Palatino" charset="0"/>
                <a:cs typeface="+mn-cs"/>
              </a:rPr>
              <a:t>a</a:t>
            </a:r>
            <a:r>
              <a:rPr lang="es-ES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>
                <a:latin typeface="Palatino" charset="0"/>
                <a:cs typeface="+mn-cs"/>
              </a:rPr>
              <a:t>o</a:t>
            </a:r>
            <a:endParaRPr lang="es-CR" sz="4000" b="1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b="1" dirty="0">
                <a:latin typeface="Palatino" charset="0"/>
                <a:cs typeface="+mn-cs"/>
              </a:rPr>
              <a:t>mie</a:t>
            </a:r>
            <a:r>
              <a:rPr lang="es-ES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>
                <a:latin typeface="Palatino" charset="0"/>
                <a:cs typeface="+mn-cs"/>
              </a:rPr>
              <a:t>o	</a:t>
            </a:r>
            <a:endParaRPr lang="es-CR" sz="4000" b="1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b="1" dirty="0">
                <a:latin typeface="Palatino" charset="0"/>
                <a:cs typeface="+mn-cs"/>
              </a:rPr>
              <a:t>su</a:t>
            </a:r>
            <a:r>
              <a:rPr lang="es-ES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>
                <a:latin typeface="Palatino" charset="0"/>
                <a:cs typeface="+mn-cs"/>
              </a:rPr>
              <a:t>ar	</a:t>
            </a:r>
          </a:p>
          <a:p>
            <a:pPr marL="571500" indent="-571500">
              <a:buFont typeface="Arial"/>
              <a:buChar char="•"/>
              <a:defRPr/>
            </a:pPr>
            <a:r>
              <a:rPr lang="es-ES" sz="4000" b="1" dirty="0">
                <a:latin typeface="Palatino" charset="0"/>
                <a:cs typeface="+mn-cs"/>
              </a:rPr>
              <a:t>la</a:t>
            </a:r>
            <a:r>
              <a:rPr lang="es-ES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>
                <a:latin typeface="Palatino" charset="0"/>
                <a:cs typeface="+mn-cs"/>
              </a:rPr>
              <a:t>rón</a:t>
            </a:r>
            <a:endParaRPr lang="en-US" sz="4000" b="1" dirty="0">
              <a:latin typeface="Palatino" charset="0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23F95-A2E4-C447-8D2A-CA7911369B25}"/>
              </a:ext>
            </a:extLst>
          </p:cNvPr>
          <p:cNvSpPr/>
          <p:nvPr/>
        </p:nvSpPr>
        <p:spPr>
          <a:xfrm>
            <a:off x="6122926" y="4261943"/>
            <a:ext cx="1247457" cy="11079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ES_tradnl" sz="6600" dirty="0">
                <a:solidFill>
                  <a:srgbClr val="FF0000"/>
                </a:solidFill>
                <a:highlight>
                  <a:srgbClr val="FFFF00"/>
                </a:highlight>
              </a:rPr>
              <a:t>[∂]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2FA55-A708-EA47-BC6D-0953C4D9E8C0}"/>
              </a:ext>
            </a:extLst>
          </p:cNvPr>
          <p:cNvSpPr txBox="1"/>
          <p:nvPr/>
        </p:nvSpPr>
        <p:spPr>
          <a:xfrm>
            <a:off x="6494823" y="386889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w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7100" y="1"/>
            <a:ext cx="1866900" cy="186690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42007" y="1866900"/>
            <a:ext cx="5296793" cy="2215991"/>
          </a:xfrm>
          <a:prstGeom prst="rect">
            <a:avLst/>
          </a:prstGeom>
          <a:solidFill>
            <a:srgbClr val="FFE91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13800" dirty="0">
                <a:latin typeface="Arial Black" charset="0"/>
              </a:rPr>
              <a:t>nit</a:t>
            </a:r>
            <a:r>
              <a:rPr lang="en-US" sz="13800" dirty="0">
                <a:solidFill>
                  <a:srgbClr val="FF0000"/>
                </a:solidFill>
                <a:latin typeface="Arial Black" charset="0"/>
              </a:rPr>
              <a:t>a</a:t>
            </a:r>
          </a:p>
        </p:txBody>
      </p:sp>
      <p:sp>
        <p:nvSpPr>
          <p:cNvPr id="4" name="Down Arrow 3"/>
          <p:cNvSpPr/>
          <p:nvPr/>
        </p:nvSpPr>
        <p:spPr bwMode="auto">
          <a:xfrm rot="3329215">
            <a:off x="5718586" y="995868"/>
            <a:ext cx="838200" cy="20967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97" y="495300"/>
            <a:ext cx="2206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inglés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891" y="4229100"/>
            <a:ext cx="27701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español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 rot="4261629">
            <a:off x="3723692" y="-1308017"/>
            <a:ext cx="838200" cy="5615367"/>
          </a:xfrm>
          <a:prstGeom prst="downArrow">
            <a:avLst>
              <a:gd name="adj1" fmla="val 50000"/>
              <a:gd name="adj2" fmla="val 8638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4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19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77570" y="2354401"/>
            <a:ext cx="657103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  <a:defRPr/>
            </a:pPr>
            <a:r>
              <a:rPr lang="es-ES" sz="5000" dirty="0">
                <a:latin typeface="Palatino" charset="0"/>
                <a:cs typeface="+mn-cs"/>
              </a:rPr>
              <a:t>es mi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5000" dirty="0">
                <a:latin typeface="Palatino" charset="0"/>
                <a:cs typeface="+mn-cs"/>
              </a:rPr>
              <a:t>e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5000" dirty="0">
                <a:latin typeface="Palatino" charset="0"/>
                <a:cs typeface="+mn-cs"/>
              </a:rPr>
              <a:t>o		</a:t>
            </a:r>
            <a:endParaRPr lang="es-CR" sz="5000" dirty="0">
              <a:latin typeface="Palatino" charset="0"/>
              <a:cs typeface="+mn-cs"/>
            </a:endParaRPr>
          </a:p>
          <a:p>
            <a:pPr marL="685800" indent="-685800">
              <a:buFont typeface="Arial"/>
              <a:buChar char="•"/>
              <a:defRPr/>
            </a:pPr>
            <a:r>
              <a:rPr lang="es-ES" sz="5000" dirty="0">
                <a:latin typeface="Palatino" charset="0"/>
                <a:cs typeface="+mn-cs"/>
              </a:rPr>
              <a:t>no tiene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5000" dirty="0">
                <a:latin typeface="Palatino" charset="0"/>
                <a:cs typeface="+mn-cs"/>
              </a:rPr>
              <a:t>anas	</a:t>
            </a:r>
            <a:endParaRPr lang="es-CR" sz="5000" dirty="0">
              <a:latin typeface="Palatino" charset="0"/>
              <a:cs typeface="+mn-cs"/>
            </a:endParaRPr>
          </a:p>
          <a:p>
            <a:pPr marL="685800" indent="-685800">
              <a:buFont typeface="Arial"/>
              <a:buChar char="•"/>
              <a:defRPr/>
            </a:pPr>
            <a:r>
              <a:rPr lang="es-ES" sz="5000" dirty="0">
                <a:latin typeface="Palatino" charset="0"/>
                <a:cs typeface="+mn-cs"/>
              </a:rPr>
              <a:t>ha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5000" dirty="0">
                <a:latin typeface="Palatino" charset="0"/>
                <a:cs typeface="+mn-cs"/>
              </a:rPr>
              <a:t>la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5000" dirty="0">
                <a:latin typeface="Palatino" charset="0"/>
                <a:cs typeface="+mn-cs"/>
              </a:rPr>
              <a:t>e uste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endParaRPr lang="es-CR" sz="5000" dirty="0">
              <a:latin typeface="Palatino" charset="0"/>
              <a:cs typeface="+mn-cs"/>
            </a:endParaRPr>
          </a:p>
          <a:p>
            <a:pPr marL="685800" indent="-685800">
              <a:buFont typeface="Arial"/>
              <a:buChar char="•"/>
              <a:defRPr/>
            </a:pPr>
            <a:r>
              <a:rPr lang="es-ES" sz="5000" dirty="0">
                <a:latin typeface="Palatino" charset="0"/>
                <a:cs typeface="+mn-cs"/>
              </a:rPr>
              <a:t>¿quién ha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5000" dirty="0">
                <a:latin typeface="Palatino" charset="0"/>
                <a:cs typeface="+mn-cs"/>
              </a:rPr>
              <a:t>ló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5000" dirty="0">
                <a:latin typeface="Palatino" charset="0"/>
                <a:cs typeface="+mn-cs"/>
              </a:rPr>
              <a:t>e mí? </a:t>
            </a:r>
            <a:endParaRPr lang="en-US" sz="5000" dirty="0">
              <a:latin typeface="Palatino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5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0" y="1028700"/>
            <a:ext cx="35702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6600" b="1">
                <a:latin typeface="Palatino" charset="0"/>
                <a:cs typeface="+mn-cs"/>
              </a:rPr>
              <a:t>Y dijo</a:t>
            </a:r>
            <a:r>
              <a:rPr lang="es-ES" sz="6600">
                <a:latin typeface="Palatino" charset="0"/>
                <a:cs typeface="+mn-cs"/>
              </a:rPr>
              <a:t> …</a:t>
            </a:r>
            <a:endParaRPr lang="en-US" sz="6600">
              <a:latin typeface="Palatino" charset="0"/>
              <a:cs typeface="+mn-cs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105150" y="3060699"/>
            <a:ext cx="2743200" cy="1219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0156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30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30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30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30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30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470" y="952500"/>
            <a:ext cx="5154930" cy="47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3000" b="1" dirty="0">
                <a:latin typeface="Palatino" charset="0"/>
                <a:cs typeface="+mn-cs"/>
              </a:rPr>
              <a:t>Y dijo</a:t>
            </a:r>
            <a:r>
              <a:rPr lang="es-ES" sz="3000" dirty="0">
                <a:latin typeface="Palatino" charset="0"/>
                <a:cs typeface="+mn-cs"/>
              </a:rPr>
              <a:t> …</a:t>
            </a:r>
          </a:p>
          <a:p>
            <a:pPr>
              <a:lnSpc>
                <a:spcPct val="128000"/>
              </a:lnSpc>
              <a:defRPr/>
            </a:pP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1. </a:t>
            </a:r>
            <a:r>
              <a:rPr lang="es-ES" sz="3600" b="1" dirty="0">
                <a:latin typeface="Palatino" charset="0"/>
                <a:cs typeface="+mn-cs"/>
              </a:rPr>
              <a:t>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600" dirty="0">
                <a:latin typeface="Palatino" charset="0"/>
                <a:cs typeface="+mn-cs"/>
              </a:rPr>
              <a:t>ato.	</a:t>
            </a:r>
            <a:br>
              <a:rPr lang="es-ES" sz="3600" dirty="0">
                <a:latin typeface="Palatino" charset="0"/>
                <a:cs typeface="+mn-cs"/>
              </a:rPr>
            </a:b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2. 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600" dirty="0">
                <a:latin typeface="Palatino" charset="0"/>
                <a:cs typeface="+mn-cs"/>
              </a:rPr>
              <a:t>racias.	</a:t>
            </a:r>
          </a:p>
          <a:p>
            <a:pPr>
              <a:lnSpc>
                <a:spcPct val="128000"/>
              </a:lnSpc>
              <a:defRPr/>
            </a:pP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3. </a:t>
            </a:r>
            <a:r>
              <a:rPr lang="es-ES" sz="3600" b="1" dirty="0">
                <a:latin typeface="Palatino" charset="0"/>
                <a:cs typeface="+mn-cs"/>
              </a:rPr>
              <a:t>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600" dirty="0">
                <a:latin typeface="Palatino" charset="0"/>
                <a:cs typeface="+mn-cs"/>
              </a:rPr>
              <a:t>anamos el parti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600" dirty="0">
                <a:latin typeface="Palatino" charset="0"/>
                <a:cs typeface="+mn-cs"/>
              </a:rPr>
              <a:t>o.	</a:t>
            </a:r>
            <a:br>
              <a:rPr lang="es-ES" sz="3600" dirty="0">
                <a:latin typeface="Palatino" charset="0"/>
                <a:cs typeface="+mn-cs"/>
              </a:rPr>
            </a:b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4. 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600" dirty="0">
                <a:latin typeface="Palatino" charset="0"/>
                <a:cs typeface="+mn-cs"/>
              </a:rPr>
              <a:t>í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600" dirty="0">
                <a:latin typeface="Palatino" charset="0"/>
                <a:cs typeface="+mn-cs"/>
              </a:rPr>
              <a:t>aselo a 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600" dirty="0">
                <a:latin typeface="Palatino" charset="0"/>
                <a:cs typeface="+mn-cs"/>
              </a:rPr>
              <a:t>erónica.	</a:t>
            </a:r>
          </a:p>
          <a:p>
            <a:pPr>
              <a:lnSpc>
                <a:spcPct val="128000"/>
              </a:lnSpc>
              <a:defRPr/>
            </a:pP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5. </a:t>
            </a:r>
            <a:r>
              <a:rPr lang="es-ES" sz="3600" b="1" dirty="0">
                <a:latin typeface="Palatino" charset="0"/>
                <a:cs typeface="+mn-cs"/>
              </a:rPr>
              <a:t>	</a:t>
            </a:r>
            <a:r>
              <a:rPr lang="es-ES" sz="3600" dirty="0">
                <a:latin typeface="Palatino" charset="0"/>
                <a:cs typeface="+mn-cs"/>
              </a:rPr>
              <a:t>¿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600" dirty="0">
                <a:latin typeface="Palatino" charset="0"/>
                <a:cs typeface="+mn-cs"/>
              </a:rPr>
              <a:t>ailamos?	</a:t>
            </a:r>
          </a:p>
          <a:p>
            <a:pPr>
              <a:lnSpc>
                <a:spcPct val="128000"/>
              </a:lnSpc>
              <a:defRPr/>
            </a:pP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6. </a:t>
            </a:r>
            <a:r>
              <a:rPr lang="es-ES" sz="3600" dirty="0">
                <a:solidFill>
                  <a:srgbClr val="0000FF"/>
                </a:solidFill>
                <a:latin typeface="Palatino" charset="0"/>
                <a:cs typeface="+mn-cs"/>
              </a:rPr>
              <a:t>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600" dirty="0">
                <a:latin typeface="Palatino" charset="0"/>
                <a:cs typeface="+mn-cs"/>
              </a:rPr>
              <a:t>é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600" dirty="0">
                <a:latin typeface="Palatino" charset="0"/>
                <a:cs typeface="+mn-cs"/>
              </a:rPr>
              <a:t>elo to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600" dirty="0">
                <a:latin typeface="Palatino" charset="0"/>
                <a:cs typeface="+mn-cs"/>
              </a:rPr>
              <a:t>o.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0" y="1409700"/>
            <a:ext cx="2667000" cy="1200329"/>
          </a:xfrm>
          <a:prstGeom prst="rect">
            <a:avLst/>
          </a:prstGeom>
          <a:solidFill>
            <a:srgbClr val="0000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chemeClr val="bg1"/>
                </a:solidFill>
                <a:latin typeface="Rockwell Extra Bold" charset="0"/>
                <a:cs typeface="+mn-cs"/>
              </a:rPr>
              <a:t>siempre suave</a:t>
            </a:r>
          </a:p>
        </p:txBody>
      </p:sp>
    </p:spTree>
    <p:extLst>
      <p:ext uri="{BB962C8B-B14F-4D97-AF65-F5344CB8AC3E}">
        <p14:creationId xmlns:p14="http://schemas.microsoft.com/office/powerpoint/2010/main" val="18141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38100"/>
            <a:ext cx="9143999" cy="2308324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7200" b="1">
                <a:solidFill>
                  <a:srgbClr val="FF0000"/>
                </a:solidFill>
                <a:latin typeface="Palatino" charset="0"/>
                <a:cs typeface="+mn-cs"/>
              </a:rPr>
              <a:t>Pronuncie con </a:t>
            </a:r>
          </a:p>
          <a:p>
            <a:pPr algn="ctr">
              <a:defRPr/>
            </a:pPr>
            <a:r>
              <a:rPr lang="es-ES" sz="7200" b="1">
                <a:solidFill>
                  <a:srgbClr val="0070C0"/>
                </a:solidFill>
                <a:latin typeface="Palatino" charset="0"/>
                <a:cs typeface="+mn-cs"/>
              </a:rPr>
              <a:t>“d” suave</a:t>
            </a:r>
            <a:endParaRPr lang="en-US" sz="7200">
              <a:solidFill>
                <a:srgbClr val="0070C0"/>
              </a:solidFill>
              <a:latin typeface="Palatino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F4BE1-70F8-B044-B625-5B2F21536968}"/>
              </a:ext>
            </a:extLst>
          </p:cNvPr>
          <p:cNvSpPr txBox="1"/>
          <p:nvPr/>
        </p:nvSpPr>
        <p:spPr>
          <a:xfrm>
            <a:off x="895350" y="2675156"/>
            <a:ext cx="7374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/>
              <a:t>La letra “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” 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e 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ámaso.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B009A8-D336-564A-87CF-9B521E804EAD}"/>
              </a:ext>
            </a:extLst>
          </p:cNvPr>
          <p:cNvCxnSpPr/>
          <p:nvPr/>
        </p:nvCxnSpPr>
        <p:spPr>
          <a:xfrm flipH="1" flipV="1">
            <a:off x="3943350" y="3437156"/>
            <a:ext cx="639067" cy="7810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5CBC53-8B47-564B-B3E4-A3DC6D84A342}"/>
              </a:ext>
            </a:extLst>
          </p:cNvPr>
          <p:cNvCxnSpPr>
            <a:cxnSpLocks/>
          </p:cNvCxnSpPr>
          <p:nvPr/>
        </p:nvCxnSpPr>
        <p:spPr>
          <a:xfrm flipH="1" flipV="1">
            <a:off x="4677666" y="3380006"/>
            <a:ext cx="1" cy="7948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98746-1156-7D41-AFF7-97E95099ADB2}"/>
              </a:ext>
            </a:extLst>
          </p:cNvPr>
          <p:cNvCxnSpPr>
            <a:cxnSpLocks/>
          </p:cNvCxnSpPr>
          <p:nvPr/>
        </p:nvCxnSpPr>
        <p:spPr>
          <a:xfrm flipV="1">
            <a:off x="4830068" y="3437156"/>
            <a:ext cx="656332" cy="7730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7369C2-8704-1D4B-AB7E-BB382F452F1F}"/>
              </a:ext>
            </a:extLst>
          </p:cNvPr>
          <p:cNvSpPr txBox="1"/>
          <p:nvPr/>
        </p:nvSpPr>
        <p:spPr>
          <a:xfrm>
            <a:off x="4115775" y="4174868"/>
            <a:ext cx="1061509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suave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A45796-89EE-1546-BDC0-F3EAA419CB5B}"/>
              </a:ext>
            </a:extLst>
          </p:cNvPr>
          <p:cNvSpPr/>
          <p:nvPr/>
        </p:nvSpPr>
        <p:spPr>
          <a:xfrm>
            <a:off x="3291029" y="4698088"/>
            <a:ext cx="2710999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s-ES_tradnl" sz="5400" dirty="0">
                <a:solidFill>
                  <a:srgbClr val="FF0000"/>
                </a:solidFill>
              </a:rPr>
              <a:t>3</a:t>
            </a:r>
            <a:r>
              <a:rPr lang="es-ES_tradnl" sz="3600" dirty="0">
                <a:solidFill>
                  <a:srgbClr val="FF0000"/>
                </a:solidFill>
              </a:rPr>
              <a:t>x</a:t>
            </a:r>
            <a:r>
              <a:rPr lang="es-ES_tradnl" sz="5400" dirty="0">
                <a:solidFill>
                  <a:srgbClr val="FF0000"/>
                </a:solidFill>
              </a:rPr>
              <a:t> </a:t>
            </a:r>
            <a:r>
              <a:rPr lang="es-ES_tradnl" sz="3600" dirty="0">
                <a:solidFill>
                  <a:srgbClr val="FF0000"/>
                </a:solidFill>
              </a:rPr>
              <a:t>[∂] suave</a:t>
            </a:r>
            <a:endParaRPr lang="es-ES_tradnl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34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29994"/>
            <a:ext cx="9143999" cy="2308324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7200" b="1">
                <a:solidFill>
                  <a:srgbClr val="FF0000"/>
                </a:solidFill>
                <a:latin typeface="Palatino" charset="0"/>
                <a:cs typeface="+mn-cs"/>
              </a:rPr>
              <a:t>Pronuncie con </a:t>
            </a:r>
          </a:p>
          <a:p>
            <a:pPr algn="ctr">
              <a:defRPr/>
            </a:pPr>
            <a:r>
              <a:rPr lang="es-ES" sz="7200" b="1">
                <a:solidFill>
                  <a:srgbClr val="FF0000"/>
                </a:solidFill>
                <a:latin typeface="Palatino" charset="0"/>
                <a:cs typeface="+mn-cs"/>
              </a:rPr>
              <a:t>“d” suave</a:t>
            </a:r>
            <a:endParaRPr lang="en-US" sz="7200">
              <a:solidFill>
                <a:srgbClr val="FF0000"/>
              </a:solidFill>
              <a:latin typeface="Palatino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F4BE1-70F8-B044-B625-5B2F21536968}"/>
              </a:ext>
            </a:extLst>
          </p:cNvPr>
          <p:cNvSpPr txBox="1"/>
          <p:nvPr/>
        </p:nvSpPr>
        <p:spPr>
          <a:xfrm>
            <a:off x="895350" y="3143250"/>
            <a:ext cx="66752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/>
              <a:t>La letra “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” 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e 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avid.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B009A8-D336-564A-87CF-9B521E804EAD}"/>
              </a:ext>
            </a:extLst>
          </p:cNvPr>
          <p:cNvCxnSpPr/>
          <p:nvPr/>
        </p:nvCxnSpPr>
        <p:spPr>
          <a:xfrm flipH="1" flipV="1">
            <a:off x="3943350" y="3905250"/>
            <a:ext cx="639067" cy="7810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5CBC53-8B47-564B-B3E4-A3DC6D84A342}"/>
              </a:ext>
            </a:extLst>
          </p:cNvPr>
          <p:cNvCxnSpPr>
            <a:cxnSpLocks/>
          </p:cNvCxnSpPr>
          <p:nvPr/>
        </p:nvCxnSpPr>
        <p:spPr>
          <a:xfrm flipH="1" flipV="1">
            <a:off x="4677666" y="3848100"/>
            <a:ext cx="1" cy="7948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98746-1156-7D41-AFF7-97E95099ADB2}"/>
              </a:ext>
            </a:extLst>
          </p:cNvPr>
          <p:cNvCxnSpPr>
            <a:cxnSpLocks/>
          </p:cNvCxnSpPr>
          <p:nvPr/>
        </p:nvCxnSpPr>
        <p:spPr>
          <a:xfrm flipV="1">
            <a:off x="4830068" y="3905250"/>
            <a:ext cx="656332" cy="7730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7369C2-8704-1D4B-AB7E-BB382F452F1F}"/>
              </a:ext>
            </a:extLst>
          </p:cNvPr>
          <p:cNvSpPr txBox="1"/>
          <p:nvPr/>
        </p:nvSpPr>
        <p:spPr>
          <a:xfrm>
            <a:off x="4115775" y="4642962"/>
            <a:ext cx="1061509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suave</a:t>
            </a:r>
          </a:p>
        </p:txBody>
      </p:sp>
    </p:spTree>
    <p:extLst>
      <p:ext uri="{BB962C8B-B14F-4D97-AF65-F5344CB8AC3E}">
        <p14:creationId xmlns:p14="http://schemas.microsoft.com/office/powerpoint/2010/main" val="142626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29994"/>
            <a:ext cx="9143999" cy="2308324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7200" b="1">
                <a:solidFill>
                  <a:srgbClr val="FF0000"/>
                </a:solidFill>
                <a:latin typeface="Palatino" charset="0"/>
                <a:cs typeface="+mn-cs"/>
              </a:rPr>
              <a:t>Pronuncie con </a:t>
            </a:r>
          </a:p>
          <a:p>
            <a:pPr algn="ctr">
              <a:defRPr/>
            </a:pPr>
            <a:r>
              <a:rPr lang="es-ES" sz="7200" b="1">
                <a:solidFill>
                  <a:srgbClr val="FF0000"/>
                </a:solidFill>
                <a:latin typeface="Palatino" charset="0"/>
                <a:cs typeface="+mn-cs"/>
              </a:rPr>
              <a:t>“d” suave</a:t>
            </a:r>
            <a:endParaRPr lang="en-US" sz="7200">
              <a:solidFill>
                <a:srgbClr val="FF0000"/>
              </a:solidFill>
              <a:latin typeface="Palatino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F4BE1-70F8-B044-B625-5B2F21536968}"/>
              </a:ext>
            </a:extLst>
          </p:cNvPr>
          <p:cNvSpPr txBox="1"/>
          <p:nvPr/>
        </p:nvSpPr>
        <p:spPr>
          <a:xfrm>
            <a:off x="895350" y="3143250"/>
            <a:ext cx="64235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/>
              <a:t>La letra “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” 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e </a:t>
            </a:r>
            <a:r>
              <a:rPr lang="en-US" sz="5400" b="1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sz="5400" b="1"/>
              <a:t>ilsa.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B009A8-D336-564A-87CF-9B521E804EAD}"/>
              </a:ext>
            </a:extLst>
          </p:cNvPr>
          <p:cNvCxnSpPr/>
          <p:nvPr/>
        </p:nvCxnSpPr>
        <p:spPr>
          <a:xfrm flipH="1" flipV="1">
            <a:off x="3943350" y="3905250"/>
            <a:ext cx="639067" cy="7810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5CBC53-8B47-564B-B3E4-A3DC6D84A342}"/>
              </a:ext>
            </a:extLst>
          </p:cNvPr>
          <p:cNvCxnSpPr>
            <a:cxnSpLocks/>
          </p:cNvCxnSpPr>
          <p:nvPr/>
        </p:nvCxnSpPr>
        <p:spPr>
          <a:xfrm flipH="1" flipV="1">
            <a:off x="4677666" y="3848100"/>
            <a:ext cx="1" cy="7948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98746-1156-7D41-AFF7-97E95099ADB2}"/>
              </a:ext>
            </a:extLst>
          </p:cNvPr>
          <p:cNvCxnSpPr>
            <a:cxnSpLocks/>
          </p:cNvCxnSpPr>
          <p:nvPr/>
        </p:nvCxnSpPr>
        <p:spPr>
          <a:xfrm flipV="1">
            <a:off x="4830068" y="3905250"/>
            <a:ext cx="656332" cy="7730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7369C2-8704-1D4B-AB7E-BB382F452F1F}"/>
              </a:ext>
            </a:extLst>
          </p:cNvPr>
          <p:cNvSpPr txBox="1"/>
          <p:nvPr/>
        </p:nvSpPr>
        <p:spPr>
          <a:xfrm>
            <a:off x="4115775" y="4642962"/>
            <a:ext cx="1061509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suave</a:t>
            </a:r>
          </a:p>
        </p:txBody>
      </p:sp>
    </p:spTree>
    <p:extLst>
      <p:ext uri="{BB962C8B-B14F-4D97-AF65-F5344CB8AC3E}">
        <p14:creationId xmlns:p14="http://schemas.microsoft.com/office/powerpoint/2010/main" val="415949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"/>
            <a:ext cx="9144000" cy="1107996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s-ES" sz="4000" b="1" i="1">
                <a:solidFill>
                  <a:srgbClr val="0000FF"/>
                </a:solidFill>
                <a:latin typeface="Palatino" charset="0"/>
                <a:cs typeface="+mn-cs"/>
              </a:rPr>
              <a:t>Volverán las oscuras golondrinas</a:t>
            </a:r>
            <a:endParaRPr lang="en-US" sz="4000" b="1" i="1">
              <a:solidFill>
                <a:srgbClr val="0000FF"/>
              </a:solidFill>
              <a:latin typeface="Palatino" charset="0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61050"/>
            <a:ext cx="91440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lvl="4" algn="ctr">
              <a:defRPr/>
            </a:pPr>
            <a:r>
              <a:rPr lang="es-ES" sz="3600" b="1" i="1" dirty="0">
                <a:latin typeface="Palatino" charset="0"/>
                <a:cs typeface="+mn-cs"/>
              </a:rPr>
              <a:t>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ol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erán las oscuras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000" b="1" i="1" dirty="0">
                <a:latin typeface="Palatino" charset="0"/>
                <a:cs typeface="+mn-cs"/>
              </a:rPr>
              <a:t>olondrinas</a:t>
            </a:r>
            <a:r>
              <a:rPr lang="es-CR" sz="3000" b="1" i="1" dirty="0">
                <a:latin typeface="Palatino" charset="0"/>
                <a:cs typeface="+mn-cs"/>
              </a:rPr>
              <a:t> </a:t>
            </a:r>
            <a:br>
              <a:rPr lang="es-CR" sz="3000" b="1" i="1" dirty="0">
                <a:latin typeface="Palatino" charset="0"/>
                <a:cs typeface="+mn-cs"/>
              </a:rPr>
            </a:b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en tu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000" b="1" i="1" dirty="0">
                <a:latin typeface="Palatino" charset="0"/>
                <a:cs typeface="+mn-cs"/>
              </a:rPr>
              <a:t>alcón sus ni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000" b="1" i="1" dirty="0">
                <a:latin typeface="Palatino" charset="0"/>
                <a:cs typeface="+mn-cs"/>
              </a:rPr>
              <a:t>os a col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000" b="1" i="1" dirty="0">
                <a:latin typeface="Palatino" charset="0"/>
                <a:cs typeface="+mn-cs"/>
              </a:rPr>
              <a:t>ar,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y otra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ez con el ala a sus cristales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ju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000" b="1" i="1" dirty="0">
                <a:latin typeface="Palatino" charset="0"/>
                <a:cs typeface="+mn-cs"/>
              </a:rPr>
              <a:t>ando llamarán.</a:t>
            </a:r>
          </a:p>
          <a:p>
            <a:pPr algn="ctr">
              <a:defRPr/>
            </a:pPr>
            <a:endParaRPr lang="es-ES" sz="3000" b="1" i="1" dirty="0">
              <a:latin typeface="Palatino" charset="0"/>
              <a:cs typeface="+mn-cs"/>
            </a:endParaRP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Pero aquellas que el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uelo refrena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000" b="1" i="1" dirty="0">
                <a:latin typeface="Palatino" charset="0"/>
                <a:cs typeface="+mn-cs"/>
              </a:rPr>
              <a:t>an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tu hermosura y mi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000" b="1" i="1" dirty="0">
                <a:latin typeface="Palatino" charset="0"/>
                <a:cs typeface="+mn-cs"/>
              </a:rPr>
              <a:t>icha al contemplar,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aquellas que aprendieron nuestros nombres,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ésas... ¡no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ol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erán!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62800" y="5372100"/>
            <a:ext cx="1893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200" b="1" i="1" dirty="0">
                <a:latin typeface="Palatino" charset="0"/>
                <a:cs typeface="+mn-cs"/>
              </a:rPr>
              <a:t>Gustavo Adolfo Bécquer</a:t>
            </a:r>
            <a:endParaRPr lang="en-US" sz="1200" b="1" i="1" dirty="0">
              <a:latin typeface="Palatino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5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6583" y="2324100"/>
            <a:ext cx="378821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pt-PT" sz="4000" dirty="0" err="1">
                <a:latin typeface="Palatino" charset="0"/>
                <a:cs typeface="+mn-cs"/>
              </a:rPr>
              <a:t>ten</a:t>
            </a:r>
            <a:r>
              <a:rPr lang="pt-PT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pt-PT" sz="4000" dirty="0" err="1">
                <a:latin typeface="Palatino" charset="0"/>
                <a:cs typeface="+mn-cs"/>
              </a:rPr>
              <a:t>o</a:t>
            </a:r>
            <a:r>
              <a:rPr lang="pt-PT" sz="4000" dirty="0">
                <a:latin typeface="Palatino" charset="0"/>
                <a:cs typeface="+mn-cs"/>
              </a:rPr>
              <a:t> 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>
                <a:latin typeface="Palatino" charset="0"/>
                <a:cs typeface="+mn-cs"/>
              </a:rPr>
              <a:t>tan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pt-PT" sz="4000" dirty="0">
                <a:latin typeface="Palatino" charset="0"/>
                <a:cs typeface="+mn-cs"/>
              </a:rPr>
              <a:t>o 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err="1">
                <a:latin typeface="Palatino" charset="0"/>
                <a:cs typeface="+mn-cs"/>
              </a:rPr>
              <a:t>an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dirty="0">
                <a:latin typeface="Palatino" charset="0"/>
                <a:cs typeface="+mn-cs"/>
              </a:rPr>
              <a:t>o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err="1">
                <a:latin typeface="Palatino" charset="0"/>
                <a:cs typeface="+mn-cs"/>
              </a:rPr>
              <a:t>on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dirty="0">
                <a:latin typeface="Palatino" charset="0"/>
                <a:cs typeface="+mn-cs"/>
              </a:rPr>
              <a:t>a</a:t>
            </a:r>
            <a:endParaRPr lang="es-ES" sz="4000" dirty="0">
              <a:latin typeface="Palatino" charset="0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>
                <a:latin typeface="Palatino" charset="0"/>
                <a:cs typeface="+mn-cs"/>
              </a:rPr>
              <a:t>am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4000" dirty="0">
                <a:latin typeface="Palatino" charset="0"/>
                <a:cs typeface="+mn-cs"/>
              </a:rPr>
              <a:t>os, en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 err="1">
                <a:latin typeface="Palatino" charset="0"/>
                <a:cs typeface="+mn-cs"/>
              </a:rPr>
              <a:t>ío</a:t>
            </a:r>
            <a:endParaRPr lang="en-US" sz="6000" dirty="0">
              <a:latin typeface="Palatino" charset="0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53000" y="2400300"/>
            <a:ext cx="3663182" cy="11079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dirty="0">
                <a:solidFill>
                  <a:srgbClr val="FFFF00"/>
                </a:solidFill>
                <a:latin typeface="Arial Black"/>
                <a:cs typeface="+mn-cs"/>
              </a:rPr>
              <a:t>[b, d, g]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80307" y="4223095"/>
            <a:ext cx="2008567" cy="110799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600" b="1" dirty="0" err="1">
                <a:solidFill>
                  <a:srgbClr val="FFFF00"/>
                </a:solidFill>
                <a:cs typeface="+mn-cs"/>
              </a:rPr>
              <a:t>duro</a:t>
            </a:r>
            <a:endParaRPr lang="en-US" sz="6600" b="1" dirty="0">
              <a:solidFill>
                <a:srgbClr val="FFFF00"/>
              </a:solidFill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0200" y="3619500"/>
            <a:ext cx="2552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cs typeface="+mn-cs"/>
              </a:rPr>
              <a:t>Símbolos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fonéticos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1800" y="2247900"/>
            <a:ext cx="291465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476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600" dirty="0"/>
              <a:t>Segunda parte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2385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/>
              <a:t>“s” vs. “z”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62000" y="4381500"/>
            <a:ext cx="258275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/>
              <a:t>mú</a:t>
            </a:r>
            <a:r>
              <a:rPr lang="en-US" sz="6600" b="1" u="sng" dirty="0" err="1">
                <a:solidFill>
                  <a:srgbClr val="FF0000"/>
                </a:solidFill>
              </a:rPr>
              <a:t>s</a:t>
            </a:r>
            <a:r>
              <a:rPr lang="en-US" sz="6600" dirty="0" err="1"/>
              <a:t>ica</a:t>
            </a:r>
            <a:endParaRPr lang="en-US" sz="6600" dirty="0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5598785" y="4457700"/>
            <a:ext cx="32404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/>
              <a:t>Co</a:t>
            </a:r>
            <a:r>
              <a:rPr lang="en-US" sz="6600" b="1" u="sng" dirty="0">
                <a:solidFill>
                  <a:srgbClr val="FF0000"/>
                </a:solidFill>
              </a:rPr>
              <a:t>z</a:t>
            </a:r>
            <a:r>
              <a:rPr lang="en-US" sz="6600" dirty="0"/>
              <a:t>umel</a:t>
            </a:r>
          </a:p>
        </p:txBody>
      </p:sp>
    </p:spTree>
    <p:extLst>
      <p:ext uri="{BB962C8B-B14F-4D97-AF65-F5344CB8AC3E}">
        <p14:creationId xmlns:p14="http://schemas.microsoft.com/office/powerpoint/2010/main" val="235625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666" y="1943100"/>
            <a:ext cx="6857334" cy="2308324"/>
          </a:xfrm>
          <a:prstGeom prst="rect">
            <a:avLst/>
          </a:prstGeom>
          <a:solidFill>
            <a:srgbClr val="FFE91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 dirty="0">
                <a:latin typeface="Arial Black" charset="0"/>
              </a:rPr>
              <a:t>nit</a:t>
            </a:r>
            <a:r>
              <a:rPr lang="en-US" sz="7200" dirty="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 dirty="0">
                <a:latin typeface="Arial Black" charset="0"/>
              </a:rPr>
              <a:t> </a:t>
            </a:r>
            <a:r>
              <a:rPr lang="en-US" sz="7200" dirty="0" err="1">
                <a:latin typeface="Arial Black" charset="0"/>
              </a:rPr>
              <a:t>es</a:t>
            </a:r>
            <a:r>
              <a:rPr lang="en-US" sz="7200" dirty="0">
                <a:latin typeface="Arial Black" charset="0"/>
              </a:rPr>
              <a:t> </a:t>
            </a:r>
            <a:r>
              <a:rPr lang="en-US" sz="7200" dirty="0" err="1">
                <a:latin typeface="Arial Black" charset="0"/>
              </a:rPr>
              <a:t>un</a:t>
            </a:r>
            <a:r>
              <a:rPr lang="en-US" sz="7200" dirty="0" err="1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 dirty="0">
                <a:latin typeface="Arial Black" charset="0"/>
              </a:rPr>
              <a:t> </a:t>
            </a:r>
          </a:p>
          <a:p>
            <a:pPr algn="ctr"/>
            <a:r>
              <a:rPr lang="en-US" sz="7200" dirty="0" err="1">
                <a:latin typeface="Arial Black" charset="0"/>
              </a:rPr>
              <a:t>chic</a:t>
            </a:r>
            <a:r>
              <a:rPr lang="en-US" sz="7200" dirty="0" err="1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 dirty="0">
                <a:latin typeface="Arial Black" charset="0"/>
              </a:rPr>
              <a:t> </a:t>
            </a:r>
            <a:r>
              <a:rPr lang="en-US" sz="7200" dirty="0" err="1">
                <a:latin typeface="Arial Black" charset="0"/>
              </a:rPr>
              <a:t>bonit</a:t>
            </a:r>
            <a:r>
              <a:rPr lang="en-US" sz="7200" dirty="0" err="1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 dirty="0">
                <a:latin typeface="Arial Black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691" y="4229100"/>
            <a:ext cx="27701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español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Picture 6" descr="schw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7100" y="1"/>
            <a:ext cx="1866900" cy="186690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2997" y="495300"/>
            <a:ext cx="22667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trike="sngStrike" dirty="0" err="1">
                <a:solidFill>
                  <a:schemeClr val="bg1"/>
                </a:solidFill>
              </a:rPr>
              <a:t>inglés</a:t>
            </a:r>
            <a:endParaRPr lang="en-US" sz="6600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9403"/>
              </p:ext>
            </p:extLst>
          </p:nvPr>
        </p:nvGraphicFramePr>
        <p:xfrm>
          <a:off x="-609600" y="1714500"/>
          <a:ext cx="6096000" cy="25603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5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5000" dirty="0"/>
                        <a:t>[</a:t>
                      </a:r>
                      <a:r>
                        <a:rPr lang="es-ES_tradnl" sz="50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s-ES_tradnl" sz="5000" dirty="0"/>
                        <a:t>]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5000" b="1" dirty="0"/>
                        <a:t>“s”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_tradnl" sz="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sz="5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5000" dirty="0"/>
                        <a:t>[</a:t>
                      </a:r>
                      <a:r>
                        <a:rPr lang="es-ES_tradnl" sz="5000" b="1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s-ES_tradnl" sz="5000" dirty="0"/>
                        <a:t>]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1466476" y="2293620"/>
            <a:ext cx="935997" cy="685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66476" y="3055620"/>
            <a:ext cx="935997" cy="8382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5_1399647914_5b3e12ddb8932de4d674d59f7eefb6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03" y="909787"/>
            <a:ext cx="2548117" cy="1743818"/>
          </a:xfrm>
          <a:prstGeom prst="rect">
            <a:avLst/>
          </a:prstGeom>
        </p:spPr>
      </p:pic>
      <p:pic>
        <p:nvPicPr>
          <p:cNvPr id="7" name="Picture 6" descr="killer-bees-overlay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27" y="3145095"/>
            <a:ext cx="2610716" cy="1714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5F3296-7C48-CD49-967F-64E439ECFB09}"/>
              </a:ext>
            </a:extLst>
          </p:cNvPr>
          <p:cNvSpPr txBox="1"/>
          <p:nvPr/>
        </p:nvSpPr>
        <p:spPr>
          <a:xfrm>
            <a:off x="3564677" y="1620857"/>
            <a:ext cx="1827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mu</a:t>
            </a:r>
            <a:r>
              <a:rPr lang="en-US" sz="6000" b="1" u="sng">
                <a:solidFill>
                  <a:srgbClr val="FF0000"/>
                </a:solidFill>
              </a:rPr>
              <a:t>s</a:t>
            </a:r>
            <a:r>
              <a:rPr lang="en-US" sz="6000" b="1" u="sng"/>
              <a:t>t</a:t>
            </a:r>
            <a:endParaRPr lang="en-US" sz="6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DDCF5-6BA2-2E4D-AC2A-C623C7EC96F8}"/>
              </a:ext>
            </a:extLst>
          </p:cNvPr>
          <p:cNvSpPr txBox="1"/>
          <p:nvPr/>
        </p:nvSpPr>
        <p:spPr>
          <a:xfrm>
            <a:off x="3549463" y="3385988"/>
            <a:ext cx="206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mu</a:t>
            </a:r>
            <a:r>
              <a:rPr lang="en-US" sz="6000" b="1" u="sng">
                <a:solidFill>
                  <a:srgbClr val="FF0000"/>
                </a:solidFill>
              </a:rPr>
              <a:t>s</a:t>
            </a:r>
            <a:r>
              <a:rPr lang="en-US" sz="6000"/>
              <a:t>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B6FFF-5EA2-1742-BDD7-24410D985F54}"/>
              </a:ext>
            </a:extLst>
          </p:cNvPr>
          <p:cNvSpPr/>
          <p:nvPr/>
        </p:nvSpPr>
        <p:spPr>
          <a:xfrm>
            <a:off x="5739348" y="0"/>
            <a:ext cx="128052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64DC8-0639-9643-B69F-764E6F2EFB3E}"/>
              </a:ext>
            </a:extLst>
          </p:cNvPr>
          <p:cNvSpPr/>
          <p:nvPr/>
        </p:nvSpPr>
        <p:spPr>
          <a:xfrm rot="16200000">
            <a:off x="5774427" y="-313953"/>
            <a:ext cx="109746" cy="662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CF08A-96B8-D04B-953F-03D3E5680457}"/>
              </a:ext>
            </a:extLst>
          </p:cNvPr>
          <p:cNvSpPr txBox="1"/>
          <p:nvPr/>
        </p:nvSpPr>
        <p:spPr>
          <a:xfrm>
            <a:off x="7658697" y="3059609"/>
            <a:ext cx="1122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bu</a:t>
            </a:r>
            <a:r>
              <a:rPr lang="en-US" sz="4400" b="1" u="sng">
                <a:solidFill>
                  <a:srgbClr val="FFFF00"/>
                </a:solidFill>
              </a:rPr>
              <a:t>zz</a:t>
            </a:r>
            <a:endParaRPr lang="en-US" sz="3200" b="1" u="sng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C4CE88-6D4B-9449-A9BC-E07638792614}"/>
              </a:ext>
            </a:extLst>
          </p:cNvPr>
          <p:cNvSpPr txBox="1"/>
          <p:nvPr/>
        </p:nvSpPr>
        <p:spPr>
          <a:xfrm>
            <a:off x="6262610" y="1236136"/>
            <a:ext cx="1257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FFFF00"/>
                </a:solidFill>
              </a:rPr>
              <a:t>s</a:t>
            </a:r>
            <a:r>
              <a:rPr lang="en-US" sz="3200">
                <a:solidFill>
                  <a:schemeClr val="bg1"/>
                </a:solidFill>
              </a:rPr>
              <a:t>nake</a:t>
            </a:r>
            <a:endParaRPr lang="en-US" sz="3200" b="1" u="sng">
              <a:solidFill>
                <a:schemeClr val="bg1"/>
              </a:solidFill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D8F1C595-B542-F24E-B355-CB14BFC43633}"/>
              </a:ext>
            </a:extLst>
          </p:cNvPr>
          <p:cNvSpPr/>
          <p:nvPr/>
        </p:nvSpPr>
        <p:spPr>
          <a:xfrm>
            <a:off x="55286" y="1872807"/>
            <a:ext cx="1629674" cy="2146132"/>
          </a:xfrm>
          <a:prstGeom prst="donut">
            <a:avLst>
              <a:gd name="adj" fmla="val 17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4381500"/>
            <a:ext cx="258275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/>
              <a:t>mú</a:t>
            </a:r>
            <a:r>
              <a:rPr lang="en-US" sz="6600" b="1" u="sng" dirty="0" err="1">
                <a:solidFill>
                  <a:srgbClr val="FF0000"/>
                </a:solidFill>
              </a:rPr>
              <a:t>s</a:t>
            </a:r>
            <a:r>
              <a:rPr lang="en-US" sz="6600" dirty="0" err="1"/>
              <a:t>ica</a:t>
            </a:r>
            <a:endParaRPr lang="en-US" sz="66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598785" y="4457700"/>
            <a:ext cx="32404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/>
              <a:t>Co</a:t>
            </a:r>
            <a:r>
              <a:rPr lang="en-US" sz="6600" b="1" u="sng" dirty="0">
                <a:solidFill>
                  <a:srgbClr val="FF0000"/>
                </a:solidFill>
              </a:rPr>
              <a:t>z</a:t>
            </a:r>
            <a:r>
              <a:rPr lang="en-US" sz="6600" dirty="0"/>
              <a:t>umel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09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/>
              <a:t>“s” vs. “z”</a:t>
            </a:r>
          </a:p>
        </p:txBody>
      </p:sp>
      <p:sp>
        <p:nvSpPr>
          <p:cNvPr id="8" name="Frame 7"/>
          <p:cNvSpPr/>
          <p:nvPr/>
        </p:nvSpPr>
        <p:spPr bwMode="auto">
          <a:xfrm>
            <a:off x="2438400" y="2781300"/>
            <a:ext cx="1676400" cy="1524000"/>
          </a:xfrm>
          <a:prstGeom prst="fram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9" name="&quot;No&quot; Symbol 8"/>
          <p:cNvSpPr/>
          <p:nvPr/>
        </p:nvSpPr>
        <p:spPr bwMode="auto">
          <a:xfrm>
            <a:off x="5029200" y="2781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" name="Picture 9" descr="_54108506_be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/>
          <a:stretch/>
        </p:blipFill>
        <p:spPr>
          <a:xfrm>
            <a:off x="6664416" y="1562100"/>
            <a:ext cx="2479584" cy="16117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674674-3829-E84F-B1C6-85850D274CD0}"/>
              </a:ext>
            </a:extLst>
          </p:cNvPr>
          <p:cNvCxnSpPr/>
          <p:nvPr/>
        </p:nvCxnSpPr>
        <p:spPr>
          <a:xfrm flipV="1">
            <a:off x="6934200" y="1409700"/>
            <a:ext cx="1905000" cy="1905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CF9441-0B37-4E41-8262-E1A8CE5A3AD5}"/>
              </a:ext>
            </a:extLst>
          </p:cNvPr>
          <p:cNvCxnSpPr>
            <a:cxnSpLocks/>
          </p:cNvCxnSpPr>
          <p:nvPr/>
        </p:nvCxnSpPr>
        <p:spPr>
          <a:xfrm flipH="1" flipV="1">
            <a:off x="6880134" y="1798260"/>
            <a:ext cx="1905000" cy="12954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4381500"/>
            <a:ext cx="366278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/>
              <a:t>pre</a:t>
            </a:r>
            <a:r>
              <a:rPr lang="en-US" sz="6600" b="1" u="sng" dirty="0" err="1">
                <a:solidFill>
                  <a:srgbClr val="FF0000"/>
                </a:solidFill>
              </a:rPr>
              <a:t>s</a:t>
            </a:r>
            <a:r>
              <a:rPr lang="en-US" sz="6600" dirty="0" err="1"/>
              <a:t>idente</a:t>
            </a:r>
            <a:endParaRPr lang="en-US" sz="66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837223" y="4457700"/>
            <a:ext cx="2392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/>
              <a:t>a</a:t>
            </a:r>
            <a:r>
              <a:rPr lang="en-US" sz="6600" b="1" u="sng" dirty="0" err="1">
                <a:solidFill>
                  <a:srgbClr val="FF0000"/>
                </a:solidFill>
              </a:rPr>
              <a:t>z</a:t>
            </a:r>
            <a:r>
              <a:rPr lang="en-US" sz="6600" dirty="0" err="1"/>
              <a:t>úcar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009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/>
              <a:t>“s” vs. “z”</a:t>
            </a:r>
          </a:p>
        </p:txBody>
      </p:sp>
      <p:sp>
        <p:nvSpPr>
          <p:cNvPr id="6" name="Frame 5"/>
          <p:cNvSpPr/>
          <p:nvPr/>
        </p:nvSpPr>
        <p:spPr bwMode="auto">
          <a:xfrm>
            <a:off x="2438400" y="2933700"/>
            <a:ext cx="1676400" cy="1524000"/>
          </a:xfrm>
          <a:prstGeom prst="fram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5029200" y="2781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_54108506_be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/>
          <a:stretch/>
        </p:blipFill>
        <p:spPr>
          <a:xfrm>
            <a:off x="6664416" y="1562100"/>
            <a:ext cx="2479584" cy="161172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426E92-5A9E-C249-A0E5-1FBFF554E9F1}"/>
              </a:ext>
            </a:extLst>
          </p:cNvPr>
          <p:cNvCxnSpPr/>
          <p:nvPr/>
        </p:nvCxnSpPr>
        <p:spPr>
          <a:xfrm flipV="1">
            <a:off x="6934200" y="1409700"/>
            <a:ext cx="1905000" cy="1905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738AB2-712D-5748-994A-D7B6F91B4CA4}"/>
              </a:ext>
            </a:extLst>
          </p:cNvPr>
          <p:cNvCxnSpPr>
            <a:cxnSpLocks/>
          </p:cNvCxnSpPr>
          <p:nvPr/>
        </p:nvCxnSpPr>
        <p:spPr>
          <a:xfrm flipH="1" flipV="1">
            <a:off x="6880134" y="1798260"/>
            <a:ext cx="1905000" cy="12954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4381500"/>
            <a:ext cx="229939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/>
              <a:t>ca</a:t>
            </a:r>
            <a:r>
              <a:rPr lang="en-US" sz="6600" b="1" u="sng" dirty="0">
                <a:solidFill>
                  <a:srgbClr val="FF0000"/>
                </a:solidFill>
              </a:rPr>
              <a:t>s</a:t>
            </a:r>
            <a:r>
              <a:rPr lang="en-US" sz="6600" dirty="0"/>
              <a:t>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09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/>
              <a:t>“s” vs. “z”</a:t>
            </a:r>
          </a:p>
        </p:txBody>
      </p:sp>
      <p:sp>
        <p:nvSpPr>
          <p:cNvPr id="6" name="Frame 5"/>
          <p:cNvSpPr/>
          <p:nvPr/>
        </p:nvSpPr>
        <p:spPr bwMode="auto">
          <a:xfrm>
            <a:off x="2438400" y="2933700"/>
            <a:ext cx="1676400" cy="1524000"/>
          </a:xfrm>
          <a:prstGeom prst="fram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5029200" y="2781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_54108506_be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/>
          <a:stretch/>
        </p:blipFill>
        <p:spPr>
          <a:xfrm>
            <a:off x="6664416" y="1562100"/>
            <a:ext cx="2479584" cy="16117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54E020-41EB-F64E-8186-7AEF5DB747BC}"/>
              </a:ext>
            </a:extLst>
          </p:cNvPr>
          <p:cNvCxnSpPr/>
          <p:nvPr/>
        </p:nvCxnSpPr>
        <p:spPr>
          <a:xfrm flipV="1">
            <a:off x="6934200" y="1409700"/>
            <a:ext cx="1905000" cy="1905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ACE1CE-A6E6-DA45-98E8-A65DD6AED602}"/>
              </a:ext>
            </a:extLst>
          </p:cNvPr>
          <p:cNvCxnSpPr>
            <a:cxnSpLocks/>
          </p:cNvCxnSpPr>
          <p:nvPr/>
        </p:nvCxnSpPr>
        <p:spPr>
          <a:xfrm flipH="1" flipV="1">
            <a:off x="6880134" y="1798260"/>
            <a:ext cx="1905000" cy="12954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4381500"/>
            <a:ext cx="20642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/>
              <a:t>ra</a:t>
            </a:r>
            <a:r>
              <a:rPr lang="en-US" sz="6600" b="1" u="sng" dirty="0" err="1">
                <a:solidFill>
                  <a:srgbClr val="FF0000"/>
                </a:solidFill>
              </a:rPr>
              <a:t>z</a:t>
            </a:r>
            <a:r>
              <a:rPr lang="en-US" sz="6600" dirty="0" err="1"/>
              <a:t>ón</a:t>
            </a:r>
            <a:endParaRPr lang="en-US" sz="66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486400" y="4457700"/>
            <a:ext cx="34739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6600" dirty="0" err="1"/>
              <a:t>ra</a:t>
            </a:r>
            <a:r>
              <a:rPr lang="en-US" sz="6600" b="1" u="sng" dirty="0" err="1">
                <a:solidFill>
                  <a:srgbClr val="FF0000"/>
                </a:solidFill>
              </a:rPr>
              <a:t>z</a:t>
            </a:r>
            <a:r>
              <a:rPr lang="en-US" sz="6600" dirty="0" err="1"/>
              <a:t>onable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009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/>
              <a:t>“s” vs. “z”</a:t>
            </a:r>
          </a:p>
        </p:txBody>
      </p:sp>
      <p:sp>
        <p:nvSpPr>
          <p:cNvPr id="6" name="Frame 5"/>
          <p:cNvSpPr/>
          <p:nvPr/>
        </p:nvSpPr>
        <p:spPr bwMode="auto">
          <a:xfrm>
            <a:off x="2438400" y="2933700"/>
            <a:ext cx="1676400" cy="1524000"/>
          </a:xfrm>
          <a:prstGeom prst="fram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5029200" y="2781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_54108506_be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/>
          <a:stretch/>
        </p:blipFill>
        <p:spPr>
          <a:xfrm>
            <a:off x="6664416" y="1562100"/>
            <a:ext cx="2479584" cy="16117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43259-546C-D345-8C8D-D344BFC4BBEC}"/>
              </a:ext>
            </a:extLst>
          </p:cNvPr>
          <p:cNvCxnSpPr/>
          <p:nvPr/>
        </p:nvCxnSpPr>
        <p:spPr>
          <a:xfrm flipV="1">
            <a:off x="6934200" y="1409700"/>
            <a:ext cx="1905000" cy="1905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4BC6C4-4179-7F49-9F79-2DA27F9C6C14}"/>
              </a:ext>
            </a:extLst>
          </p:cNvPr>
          <p:cNvCxnSpPr>
            <a:cxnSpLocks/>
          </p:cNvCxnSpPr>
          <p:nvPr/>
        </p:nvCxnSpPr>
        <p:spPr>
          <a:xfrm flipH="1" flipV="1">
            <a:off x="6880134" y="1798260"/>
            <a:ext cx="1905000" cy="12954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rial Black" charset="0"/>
              </a:rPr>
              <a:t>Regla</a:t>
            </a:r>
            <a:endParaRPr lang="en-US" sz="96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939904" y="4511070"/>
            <a:ext cx="541045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4500" dirty="0"/>
              <a:t>¿</a:t>
            </a:r>
            <a:r>
              <a:rPr lang="en-US" sz="4500" dirty="0" err="1"/>
              <a:t>Quiere</a:t>
            </a:r>
            <a:r>
              <a:rPr lang="en-US" sz="4500" dirty="0" err="1">
                <a:solidFill>
                  <a:srgbClr val="FF0000"/>
                </a:solidFill>
              </a:rPr>
              <a:t>s</a:t>
            </a:r>
            <a:r>
              <a:rPr lang="en-US" sz="4500" dirty="0"/>
              <a:t> </a:t>
            </a:r>
            <a:r>
              <a:rPr lang="en-US" sz="4500" dirty="0" err="1"/>
              <a:t>té</a:t>
            </a:r>
            <a:r>
              <a:rPr lang="en-US" sz="4500" dirty="0"/>
              <a:t>? ¡H</a:t>
            </a:r>
            <a:r>
              <a:rPr lang="es-ES" sz="4500" dirty="0"/>
              <a:t>á</a:t>
            </a:r>
            <a:r>
              <a:rPr lang="en-US" sz="4500" dirty="0" err="1">
                <a:solidFill>
                  <a:srgbClr val="FF0000"/>
                </a:solidFill>
              </a:rPr>
              <a:t>z</a:t>
            </a:r>
            <a:r>
              <a:rPr lang="en-US" sz="4500" dirty="0" err="1"/>
              <a:t>telo</a:t>
            </a:r>
            <a:r>
              <a:rPr lang="en-US" sz="4500" dirty="0"/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479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/>
              <a:t>“z”</a:t>
            </a:r>
          </a:p>
        </p:txBody>
      </p:sp>
      <p:sp>
        <p:nvSpPr>
          <p:cNvPr id="7" name="&quot;No&quot; Symbol 6"/>
          <p:cNvSpPr/>
          <p:nvPr/>
        </p:nvSpPr>
        <p:spPr bwMode="auto">
          <a:xfrm>
            <a:off x="3810000" y="2019300"/>
            <a:ext cx="1600200" cy="1778000"/>
          </a:xfrm>
          <a:prstGeom prst="noSmoking">
            <a:avLst>
              <a:gd name="adj" fmla="val 13459"/>
            </a:avLst>
          </a:prstGeom>
          <a:solidFill>
            <a:srgbClr val="FF0000">
              <a:alpha val="6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" descr="images-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4" b="13654"/>
          <a:stretch/>
        </p:blipFill>
        <p:spPr bwMode="auto">
          <a:xfrm>
            <a:off x="76200" y="1638300"/>
            <a:ext cx="2362200" cy="238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578093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9741" y="2354401"/>
            <a:ext cx="266305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mú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ica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pre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idente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Co</a:t>
            </a:r>
            <a:r>
              <a:rPr lang="en-US" sz="4000" b="1" dirty="0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umel</a:t>
            </a:r>
          </a:p>
          <a:p>
            <a:pPr>
              <a:defRPr/>
            </a:pP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¡h</a:t>
            </a:r>
            <a:r>
              <a:rPr lang="es-ES" sz="4000" b="1" dirty="0">
                <a:solidFill>
                  <a:srgbClr val="0000FF"/>
                </a:solidFill>
                <a:latin typeface="Palatino" charset="0"/>
                <a:cs typeface="+mn-cs"/>
              </a:rPr>
              <a:t>á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telo</a:t>
            </a: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!</a:t>
            </a: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idora</a:t>
            </a:r>
            <a:endParaRPr lang="en-US" sz="4000" dirty="0">
              <a:latin typeface="Palatino" charset="0"/>
              <a:cs typeface="+mn-cs"/>
            </a:endParaRPr>
          </a:p>
        </p:txBody>
      </p:sp>
      <p:pic>
        <p:nvPicPr>
          <p:cNvPr id="5" name="Picture 4" descr="rattlesnake_striking.im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"/>
          <a:stretch/>
        </p:blipFill>
        <p:spPr>
          <a:xfrm>
            <a:off x="4724400" y="2485437"/>
            <a:ext cx="3996838" cy="2886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36266-8663-3E44-927A-68560B7DCCE2}"/>
              </a:ext>
            </a:extLst>
          </p:cNvPr>
          <p:cNvSpPr txBox="1"/>
          <p:nvPr/>
        </p:nvSpPr>
        <p:spPr>
          <a:xfrm>
            <a:off x="4400550" y="2609850"/>
            <a:ext cx="1338828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/>
              <a:t>[s]</a:t>
            </a:r>
          </a:p>
        </p:txBody>
      </p:sp>
    </p:spTree>
    <p:extLst>
      <p:ext uri="{BB962C8B-B14F-4D97-AF65-F5344CB8AC3E}">
        <p14:creationId xmlns:p14="http://schemas.microsoft.com/office/powerpoint/2010/main" val="932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2502072"/>
            <a:ext cx="34355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 err="1">
                <a:solidFill>
                  <a:srgbClr val="0000FF"/>
                </a:solidFill>
                <a:latin typeface="Palatino" charset="0"/>
                <a:cs typeface="+mn-cs"/>
              </a:rPr>
              <a:t>mu</a:t>
            </a:r>
            <a:r>
              <a:rPr lang="en-US" sz="4800" b="1" u="sng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800" b="1" dirty="0" err="1">
                <a:solidFill>
                  <a:srgbClr val="0000FF"/>
                </a:solidFill>
                <a:latin typeface="Palatino" charset="0"/>
                <a:cs typeface="+mn-cs"/>
              </a:rPr>
              <a:t>icólogo</a:t>
            </a:r>
            <a:endParaRPr lang="en-US" sz="48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800" b="1" dirty="0" err="1">
                <a:solidFill>
                  <a:srgbClr val="0000FF"/>
                </a:solidFill>
                <a:latin typeface="Palatino" charset="0"/>
                <a:cs typeface="+mn-cs"/>
              </a:rPr>
              <a:t>belle</a:t>
            </a:r>
            <a:r>
              <a:rPr lang="en-US" sz="4800" b="1" u="sng" dirty="0" err="1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800" b="1" dirty="0" err="1">
                <a:solidFill>
                  <a:srgbClr val="0000FF"/>
                </a:solidFill>
                <a:latin typeface="Palatino" charset="0"/>
                <a:cs typeface="+mn-cs"/>
              </a:rPr>
              <a:t>a</a:t>
            </a:r>
            <a:endParaRPr lang="en-US" sz="48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800" b="1" dirty="0">
                <a:solidFill>
                  <a:srgbClr val="0000FF"/>
                </a:solidFill>
                <a:latin typeface="Palatino" charset="0"/>
                <a:cs typeface="+mn-cs"/>
              </a:rPr>
              <a:t>la </a:t>
            </a:r>
            <a:r>
              <a:rPr lang="en-US" sz="4800" b="1" u="sng" dirty="0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800" b="1" dirty="0">
                <a:solidFill>
                  <a:srgbClr val="0000FF"/>
                </a:solidFill>
                <a:latin typeface="Palatino" charset="0"/>
                <a:cs typeface="+mn-cs"/>
              </a:rPr>
              <a:t>eta</a:t>
            </a:r>
          </a:p>
        </p:txBody>
      </p:sp>
      <p:pic>
        <p:nvPicPr>
          <p:cNvPr id="8" name="Picture 7" descr="rattlesnake_striking.img.jpg">
            <a:extLst>
              <a:ext uri="{FF2B5EF4-FFF2-40B4-BE49-F238E27FC236}">
                <a16:creationId xmlns:a16="http://schemas.microsoft.com/office/drawing/2014/main" id="{E91A8337-83D1-7A4D-A10F-7C6385643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"/>
          <a:stretch/>
        </p:blipFill>
        <p:spPr>
          <a:xfrm>
            <a:off x="4800600" y="2502072"/>
            <a:ext cx="3996838" cy="2886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52AB0-DFB7-D14B-A416-2305C9D6E9A6}"/>
              </a:ext>
            </a:extLst>
          </p:cNvPr>
          <p:cNvSpPr txBox="1"/>
          <p:nvPr/>
        </p:nvSpPr>
        <p:spPr>
          <a:xfrm>
            <a:off x="4419600" y="2702272"/>
            <a:ext cx="1338828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/>
              <a:t>[s]</a:t>
            </a:r>
          </a:p>
        </p:txBody>
      </p:sp>
    </p:spTree>
    <p:extLst>
      <p:ext uri="{BB962C8B-B14F-4D97-AF65-F5344CB8AC3E}">
        <p14:creationId xmlns:p14="http://schemas.microsoft.com/office/powerpoint/2010/main" val="39728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7208" y="2514243"/>
            <a:ext cx="847819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4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d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ora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e</a:t>
            </a:r>
            <a:r>
              <a:rPr lang="en-US" sz="54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  <a:cs typeface="+mn-cs"/>
              </a:rPr>
              <a:t> la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p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re</a:t>
            </a:r>
            <a:r>
              <a:rPr lang="en-US" sz="54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d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en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t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a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d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  <a:cs typeface="+mn-cs"/>
              </a:rPr>
              <a:t>e la 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e</a:t>
            </a:r>
            <a:r>
              <a:rPr lang="en-US" sz="54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c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uela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d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  <a:cs typeface="+mn-cs"/>
              </a:rPr>
              <a:t>e 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mu</a:t>
            </a:r>
            <a:r>
              <a:rPr lang="en-US" sz="54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c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ología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d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  <a:cs typeface="+mn-cs"/>
              </a:rPr>
              <a:t>e 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4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t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am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Palatino" charset="0"/>
                <a:cs typeface="+mn-cs"/>
              </a:rPr>
              <a:t>b</a:t>
            </a:r>
            <a:r>
              <a:rPr lang="en-US" sz="5400" b="1" dirty="0" err="1">
                <a:solidFill>
                  <a:srgbClr val="0000FF"/>
                </a:solidFill>
                <a:latin typeface="Palatino" charset="0"/>
                <a:cs typeface="+mn-cs"/>
              </a:rPr>
              <a:t>ul</a:t>
            </a:r>
            <a:r>
              <a:rPr lang="en-US" sz="5400" b="1" dirty="0">
                <a:solidFill>
                  <a:srgbClr val="0000FF"/>
                </a:solidFill>
                <a:latin typeface="Palatino" charset="0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8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4465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dirty="0" err="1">
                <a:solidFill>
                  <a:srgbClr val="FF0000"/>
                </a:solidFill>
                <a:latin typeface="Arial Black"/>
                <a:cs typeface="+mn-cs"/>
              </a:rPr>
              <a:t>Resumen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00151"/>
            <a:ext cx="8915400" cy="337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600" dirty="0"/>
              <a:t> Hay que </a:t>
            </a:r>
            <a:r>
              <a:rPr lang="es-ES_tradnl" sz="3600" b="1" dirty="0"/>
              <a:t>evitar</a:t>
            </a:r>
            <a:r>
              <a:rPr lang="es-ES_tradnl" sz="3600" dirty="0"/>
              <a:t> </a:t>
            </a:r>
            <a:r>
              <a:rPr lang="es-ES_tradnl" sz="3600" b="1" dirty="0"/>
              <a:t>la </a:t>
            </a:r>
            <a:r>
              <a:rPr lang="es-ES_tradnl" sz="3600" b="1" dirty="0" err="1"/>
              <a:t>schwa</a:t>
            </a:r>
            <a:r>
              <a:rPr lang="es-ES_tradnl" sz="3600" b="1" dirty="0"/>
              <a:t> /</a:t>
            </a:r>
            <a:r>
              <a:rPr lang="en-US" sz="3600" b="1" dirty="0" err="1"/>
              <a:t>ə</a:t>
            </a:r>
            <a:r>
              <a:rPr lang="en-US" sz="3600" b="1" dirty="0"/>
              <a:t>/</a:t>
            </a:r>
            <a:endParaRPr lang="es-ES_tradnl" sz="3600" b="1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600" dirty="0"/>
              <a:t> No aspirar /p, t, k/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600" dirty="0"/>
              <a:t> Pronunciar /</a:t>
            </a:r>
            <a:r>
              <a:rPr lang="es-ES_tradnl" sz="3600" b="1" dirty="0"/>
              <a:t>b, d, g/ “suave”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600" dirty="0"/>
              <a:t> “s” es “ssssssss” (como la </a:t>
            </a:r>
            <a:r>
              <a:rPr lang="es-ES_tradnl" sz="3600" u="sng" dirty="0"/>
              <a:t>sssssss</a:t>
            </a:r>
            <a:r>
              <a:rPr lang="es-ES_tradnl" sz="3600" dirty="0"/>
              <a:t>erpiente)</a:t>
            </a:r>
          </a:p>
        </p:txBody>
      </p:sp>
    </p:spTree>
    <p:extLst>
      <p:ext uri="{BB962C8B-B14F-4D97-AF65-F5344CB8AC3E}">
        <p14:creationId xmlns:p14="http://schemas.microsoft.com/office/powerpoint/2010/main" val="38370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"/>
            <a:ext cx="5753100" cy="575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2300526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00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4227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23900"/>
            <a:ext cx="91440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5000" dirty="0"/>
              <a:t>Algunas estrategias </a:t>
            </a:r>
          </a:p>
          <a:p>
            <a:pPr algn="ctr"/>
            <a:r>
              <a:rPr lang="es-ES_tradnl" sz="5000" dirty="0"/>
              <a:t>para mejorar la pronunciación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2705100"/>
            <a:ext cx="403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sz="3000" dirty="0"/>
              <a:t>Usar el espejo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3000" dirty="0"/>
              <a:t>Hacer grabaciones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3000" dirty="0"/>
              <a:t>Hablar lentamente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3000" dirty="0"/>
              <a:t>Buscar un modelo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3000" dirty="0"/>
              <a:t>Cantar</a:t>
            </a:r>
          </a:p>
        </p:txBody>
      </p:sp>
    </p:spTree>
    <p:extLst>
      <p:ext uri="{BB962C8B-B14F-4D97-AF65-F5344CB8AC3E}">
        <p14:creationId xmlns:p14="http://schemas.microsoft.com/office/powerpoint/2010/main" val="33036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"/>
            <a:ext cx="5753100" cy="575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2300526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/>
              <a:t>¿Preguntas?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BDA35-CE8A-4A4F-8DE8-E0EA5B7AB5D3}"/>
              </a:ext>
            </a:extLst>
          </p:cNvPr>
          <p:cNvSpPr/>
          <p:nvPr/>
        </p:nvSpPr>
        <p:spPr>
          <a:xfrm>
            <a:off x="7848600" y="52959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C9D1C-3600-214C-81E4-572901B26F93}"/>
              </a:ext>
            </a:extLst>
          </p:cNvPr>
          <p:cNvSpPr/>
          <p:nvPr/>
        </p:nvSpPr>
        <p:spPr>
          <a:xfrm>
            <a:off x="8153400" y="52959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118A4-E5D5-5B49-A1E6-8ED2EEE2304F}"/>
              </a:ext>
            </a:extLst>
          </p:cNvPr>
          <p:cNvSpPr/>
          <p:nvPr/>
        </p:nvSpPr>
        <p:spPr>
          <a:xfrm>
            <a:off x="8458200" y="52959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230350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/>
              <a:t>¡Gracias por asistir!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7E831-5CBD-5F41-A29E-1858B9B80129}"/>
              </a:ext>
            </a:extLst>
          </p:cNvPr>
          <p:cNvSpPr txBox="1"/>
          <p:nvPr/>
        </p:nvSpPr>
        <p:spPr>
          <a:xfrm>
            <a:off x="10172700" y="3848100"/>
            <a:ext cx="18473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w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2552700"/>
            <a:ext cx="1828800" cy="1828800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3830320" y="2857500"/>
            <a:ext cx="1371600" cy="1219200"/>
          </a:xfrm>
          <a:prstGeom prst="noSmoking">
            <a:avLst>
              <a:gd name="adj" fmla="val 3743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2487" y="-7615"/>
            <a:ext cx="2652713" cy="5723989"/>
          </a:xfrm>
          <a:prstGeom prst="rect">
            <a:avLst/>
          </a:prstGeom>
          <a:solidFill>
            <a:srgbClr val="0FFCFF"/>
          </a:solidFill>
          <a:ln w="9525">
            <a:solidFill>
              <a:srgbClr val="ED181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81038" indent="-681038">
              <a:lnSpc>
                <a:spcPct val="130000"/>
              </a:lnSpc>
            </a:pPr>
            <a:r>
              <a:rPr lang="en-US" sz="4000" dirty="0" err="1">
                <a:latin typeface="Arial Black" charset="0"/>
              </a:rPr>
              <a:t>síl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 dirty="0" err="1">
                <a:latin typeface="Arial Black" charset="0"/>
              </a:rPr>
              <a:t>b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 dirty="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 dirty="0" err="1">
                <a:latin typeface="Arial Black" charset="0"/>
              </a:rPr>
              <a:t>públ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 dirty="0" err="1">
                <a:latin typeface="Arial Black" charset="0"/>
              </a:rPr>
              <a:t>co</a:t>
            </a:r>
            <a:endParaRPr lang="en-US" sz="4000" dirty="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 dirty="0" err="1">
                <a:latin typeface="Arial Black" charset="0"/>
              </a:rPr>
              <a:t>termin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 dirty="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 dirty="0" err="1">
                <a:latin typeface="Arial Black" charset="0"/>
              </a:rPr>
              <a:t>s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u</a:t>
            </a:r>
            <a:r>
              <a:rPr lang="en-US" sz="4000" dirty="0" err="1">
                <a:latin typeface="Arial Black" charset="0"/>
              </a:rPr>
              <a:t>plico</a:t>
            </a:r>
            <a:r>
              <a:rPr lang="en-US" sz="4000" dirty="0">
                <a:latin typeface="Arial Black" charset="0"/>
              </a:rPr>
              <a:t> </a:t>
            </a:r>
          </a:p>
          <a:p>
            <a:pPr marL="681038" indent="-681038">
              <a:lnSpc>
                <a:spcPct val="130000"/>
              </a:lnSpc>
            </a:pPr>
            <a:r>
              <a:rPr lang="en-US" sz="4000" dirty="0" err="1">
                <a:latin typeface="Arial Black" charset="0"/>
              </a:rPr>
              <a:t>tercer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 dirty="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 dirty="0" err="1">
                <a:latin typeface="Arial Black" charset="0"/>
              </a:rPr>
              <a:t>d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 dirty="0" err="1">
                <a:latin typeface="Arial Black" charset="0"/>
              </a:rPr>
              <a:t>recto</a:t>
            </a:r>
            <a:endParaRPr lang="en-US" sz="4000" dirty="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 dirty="0">
                <a:latin typeface="Arial Black" charset="0"/>
              </a:rPr>
              <a:t>c</a:t>
            </a:r>
            <a:r>
              <a:rPr lang="en-US" sz="4000" dirty="0">
                <a:solidFill>
                  <a:srgbClr val="ED181E"/>
                </a:solidFill>
                <a:latin typeface="Arial Black" charset="0"/>
              </a:rPr>
              <a:t>o</a:t>
            </a:r>
            <a:r>
              <a:rPr lang="en-US" sz="4000" dirty="0">
                <a:latin typeface="Arial Black" charset="0"/>
              </a:rPr>
              <a:t>mid</a:t>
            </a:r>
            <a:r>
              <a:rPr lang="en-US" sz="4000" dirty="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 dirty="0">
              <a:latin typeface="Arial Black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62600" y="-1900"/>
            <a:ext cx="2590800" cy="5723988"/>
          </a:xfrm>
          <a:prstGeom prst="rect">
            <a:avLst/>
          </a:prstGeom>
          <a:solidFill>
            <a:srgbClr val="FFE915"/>
          </a:solidFill>
          <a:ln w="9525">
            <a:solidFill>
              <a:srgbClr val="ED181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 dirty="0" err="1">
                <a:latin typeface="Arial Black" charset="0"/>
              </a:rPr>
              <a:t>c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 dirty="0" err="1">
                <a:latin typeface="Arial Black" charset="0"/>
              </a:rPr>
              <a:t>torc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e</a:t>
            </a:r>
            <a:endParaRPr lang="en-US" sz="4000" dirty="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 dirty="0" err="1">
                <a:latin typeface="Arial Black" charset="0"/>
              </a:rPr>
              <a:t>d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e</a:t>
            </a:r>
            <a:r>
              <a:rPr lang="en-US" sz="4000" dirty="0" err="1">
                <a:latin typeface="Arial Black" charset="0"/>
              </a:rPr>
              <a:t>scrib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 dirty="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 dirty="0">
                <a:latin typeface="Arial Black" charset="0"/>
              </a:rPr>
              <a:t> </a:t>
            </a:r>
            <a:r>
              <a:rPr lang="en-US" sz="4000" dirty="0" err="1">
                <a:latin typeface="Arial Black" charset="0"/>
              </a:rPr>
              <a:t>méd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 dirty="0" err="1">
                <a:latin typeface="Arial Black" charset="0"/>
              </a:rPr>
              <a:t>co</a:t>
            </a:r>
            <a:endParaRPr lang="en-US" sz="4000" dirty="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 dirty="0">
                <a:latin typeface="Arial Black" charset="0"/>
              </a:rPr>
              <a:t> </a:t>
            </a:r>
            <a:r>
              <a:rPr lang="en-US" sz="4000" dirty="0" err="1">
                <a:latin typeface="Arial Black" charset="0"/>
              </a:rPr>
              <a:t>c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 dirty="0" err="1">
                <a:latin typeface="Arial Black" charset="0"/>
              </a:rPr>
              <a:t>min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 dirty="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 dirty="0">
                <a:latin typeface="Arial Black" charset="0"/>
              </a:rPr>
              <a:t> </a:t>
            </a:r>
            <a:r>
              <a:rPr lang="en-US" sz="4000" dirty="0" err="1">
                <a:latin typeface="Arial Black" charset="0"/>
              </a:rPr>
              <a:t>s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 dirty="0" err="1">
                <a:latin typeface="Arial Black" charset="0"/>
              </a:rPr>
              <a:t>ncero</a:t>
            </a:r>
            <a:endParaRPr lang="en-US" sz="4000" dirty="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 dirty="0">
                <a:latin typeface="Arial Black" charset="0"/>
              </a:rPr>
              <a:t> </a:t>
            </a:r>
            <a:r>
              <a:rPr lang="en-US" sz="4000" dirty="0" err="1">
                <a:latin typeface="Arial Black" charset="0"/>
              </a:rPr>
              <a:t>lágr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 dirty="0" err="1">
                <a:latin typeface="Arial Black" charset="0"/>
              </a:rPr>
              <a:t>m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 dirty="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 dirty="0">
                <a:latin typeface="Arial Black" charset="0"/>
              </a:rPr>
              <a:t> </a:t>
            </a:r>
            <a:r>
              <a:rPr lang="en-US" sz="4000" dirty="0" err="1">
                <a:latin typeface="Arial Black" charset="0"/>
              </a:rPr>
              <a:t>c</a:t>
            </a:r>
            <a:r>
              <a:rPr lang="en-US" sz="4000" dirty="0" err="1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 dirty="0" err="1">
                <a:latin typeface="Arial Black" charset="0"/>
              </a:rPr>
              <a:t>stillo</a:t>
            </a:r>
            <a:endParaRPr lang="en-US" sz="4000" dirty="0">
              <a:latin typeface="Arial Black" charset="0"/>
            </a:endParaRPr>
          </a:p>
        </p:txBody>
      </p:sp>
      <p:pic>
        <p:nvPicPr>
          <p:cNvPr id="10" name="Picture 9" descr="tensio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30988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63217" y="1943100"/>
            <a:ext cx="5451983" cy="1446550"/>
          </a:xfrm>
          <a:prstGeom prst="rect">
            <a:avLst/>
          </a:prstGeom>
          <a:solidFill>
            <a:srgbClr val="FCF800"/>
          </a:solidFill>
          <a:ln w="3810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8800" dirty="0" err="1">
                <a:solidFill>
                  <a:srgbClr val="000000"/>
                </a:solidFill>
                <a:latin typeface="Arial Black"/>
              </a:rPr>
              <a:t>pol</a:t>
            </a:r>
            <a:r>
              <a:rPr lang="en-US" sz="8800" dirty="0" err="1">
                <a:solidFill>
                  <a:srgbClr val="FF0000"/>
                </a:solidFill>
                <a:latin typeface="Arial Black"/>
              </a:rPr>
              <a:t>i</a:t>
            </a:r>
            <a:r>
              <a:rPr lang="en-US" sz="8800" dirty="0" err="1">
                <a:solidFill>
                  <a:srgbClr val="000000"/>
                </a:solidFill>
                <a:latin typeface="Arial Black"/>
              </a:rPr>
              <a:t>c</a:t>
            </a:r>
            <a:r>
              <a:rPr lang="en-US" sz="8800" dirty="0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8800" dirty="0" err="1">
                <a:solidFill>
                  <a:srgbClr val="000000"/>
                </a:solidFill>
                <a:latin typeface="Arial Black"/>
              </a:rPr>
              <a:t>í</a:t>
            </a:r>
            <a:r>
              <a:rPr lang="en-US" sz="8800" dirty="0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8800" dirty="0">
                <a:solidFill>
                  <a:srgbClr val="FF0000"/>
                </a:solidFill>
                <a:latin typeface="Arial Black"/>
              </a:rPr>
              <a:t>a 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06217" y="107442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inglés</a:t>
            </a:r>
            <a:endParaRPr 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520817" y="2095500"/>
            <a:ext cx="685800" cy="1219200"/>
          </a:xfrm>
          <a:prstGeom prst="rect">
            <a:avLst/>
          </a:prstGeom>
          <a:noFill/>
          <a:ln w="152400">
            <a:solidFill>
              <a:srgbClr val="2C00F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9" grpId="0" build="p" autoUpdateAnimBg="0" advAuto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1333500"/>
            <a:ext cx="4912828" cy="353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30355" y="6042900"/>
            <a:ext cx="90658" cy="34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899</Words>
  <Application>Microsoft Macintosh PowerPoint</Application>
  <PresentationFormat>On-screen Show (16:10)</PresentationFormat>
  <Paragraphs>301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Arial Black</vt:lpstr>
      <vt:lpstr>Candara</vt:lpstr>
      <vt:lpstr>Century Gothic</vt:lpstr>
      <vt:lpstr>Palatino</vt:lpstr>
      <vt:lpstr>Rockwell Extra Bold</vt:lpstr>
      <vt:lpstr>SILDoulos IPA93</vt:lpstr>
      <vt:lpstr>Times</vt:lpstr>
      <vt:lpstr>Books 16x9</vt:lpstr>
      <vt:lpstr>Clínica de pronunciación:  Sesión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2020-07-20T20:24:40Z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