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audio1.bin" ContentType="audio/unknown"/>
  <Override PartName="/ppt/media/audio2.bin" ContentType="audio/unknown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13" r:id="rId3"/>
    <p:sldId id="273" r:id="rId4"/>
    <p:sldId id="312" r:id="rId5"/>
    <p:sldId id="321" r:id="rId6"/>
    <p:sldId id="276" r:id="rId7"/>
    <p:sldId id="277" r:id="rId8"/>
    <p:sldId id="280" r:id="rId9"/>
    <p:sldId id="309" r:id="rId10"/>
    <p:sldId id="327" r:id="rId11"/>
    <p:sldId id="281" r:id="rId12"/>
    <p:sldId id="282" r:id="rId13"/>
    <p:sldId id="326" r:id="rId14"/>
    <p:sldId id="328" r:id="rId15"/>
    <p:sldId id="257" r:id="rId16"/>
    <p:sldId id="329" r:id="rId17"/>
    <p:sldId id="330" r:id="rId18"/>
    <p:sldId id="331" r:id="rId19"/>
    <p:sldId id="294" r:id="rId20"/>
    <p:sldId id="295" r:id="rId21"/>
    <p:sldId id="310" r:id="rId22"/>
    <p:sldId id="296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332" r:id="rId31"/>
    <p:sldId id="333" r:id="rId32"/>
    <p:sldId id="364" r:id="rId33"/>
    <p:sldId id="334" r:id="rId34"/>
    <p:sldId id="335" r:id="rId35"/>
    <p:sldId id="336" r:id="rId36"/>
    <p:sldId id="337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46" r:id="rId45"/>
    <p:sldId id="348" r:id="rId46"/>
    <p:sldId id="356" r:id="rId47"/>
    <p:sldId id="357" r:id="rId48"/>
    <p:sldId id="350" r:id="rId49"/>
    <p:sldId id="352" r:id="rId50"/>
    <p:sldId id="353" r:id="rId51"/>
    <p:sldId id="354" r:id="rId52"/>
    <p:sldId id="349" r:id="rId53"/>
    <p:sldId id="355" r:id="rId54"/>
    <p:sldId id="351" r:id="rId55"/>
    <p:sldId id="358" r:id="rId56"/>
    <p:sldId id="360" r:id="rId57"/>
    <p:sldId id="361" r:id="rId58"/>
    <p:sldId id="359" r:id="rId59"/>
    <p:sldId id="362" r:id="rId60"/>
    <p:sldId id="363" r:id="rId61"/>
  </p:sldIdLst>
  <p:sldSz cx="6858000" cy="9144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5"/>
    <a:srgbClr val="FFF94A"/>
    <a:srgbClr val="FF0000"/>
    <a:srgbClr val="FFB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11" autoAdjust="0"/>
    <p:restoredTop sz="86410" autoAdjust="0"/>
  </p:normalViewPr>
  <p:slideViewPr>
    <p:cSldViewPr>
      <p:cViewPr varScale="1">
        <p:scale>
          <a:sx n="48" d="100"/>
          <a:sy n="48" d="100"/>
        </p:scale>
        <p:origin x="-1032" y="-12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5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printerSettings" Target="printerSettings/printerSettings1.bin"/><Relationship Id="rId64" Type="http://schemas.openxmlformats.org/officeDocument/2006/relationships/presProps" Target="presProps.xml"/><Relationship Id="rId65" Type="http://schemas.openxmlformats.org/officeDocument/2006/relationships/viewProps" Target="viewProps.xml"/><Relationship Id="rId66" Type="http://schemas.openxmlformats.org/officeDocument/2006/relationships/theme" Target="theme/theme1.xml"/><Relationship Id="rId67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404EC-7056-774E-86C3-C70C54BB43E1}" type="datetimeFigureOut">
              <a:t>7/15/13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D4803-6880-4D4E-B123-E6AAB60FBC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7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FD4803-6880-4D4E-B123-E6AAB60FBCC0}" type="slidenum"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4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F6161-4320-0A49-AF90-E8131629CF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3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91C89-7F00-564E-A3C7-9A7FC30D66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5391-492A-C54E-9938-D3236D2916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2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502F8E-AC58-904A-A19A-775C30E6396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3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1678C9-98DA-9A4E-BA83-5F15F60F0A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2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8C2C4C-573D-D14A-9ED5-C23205B2CAC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17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867CDE-1E08-3B4A-A62A-223A8CE2BC0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19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C9CAFE-6E43-D148-90C6-021555E4A1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1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9DFD1C-0564-8D4E-834B-86F6E0215C6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2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F62A77-2EC7-4D4A-8589-3D24D4790B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17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9085BB-9CF9-5F42-88E2-8F3E079020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21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3548D71-D159-EF43-9DBC-56B4EEF110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  <a:ea typeface="ＭＳ Ｐゴシック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3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audio" Target="../media/audio1.bin"/><Relationship Id="rId3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2.bin"/><Relationship Id="rId3" Type="http://schemas.openxmlformats.org/officeDocument/2006/relationships/audio" Target="../media/audio1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gi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345361" y="4800600"/>
            <a:ext cx="61831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6000"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6000"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4495800" y="8610600"/>
            <a:ext cx="13911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 Black"/>
                <a:cs typeface="Arial Black"/>
              </a:rPr>
              <a:t>Joseph</a:t>
            </a:r>
          </a:p>
          <a:p>
            <a:endParaRPr lang="en-US">
              <a:latin typeface="Arial Black"/>
              <a:cs typeface="Arial Black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1170648" y="8617803"/>
            <a:ext cx="119155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Arial Black"/>
                <a:cs typeface="Arial Black"/>
              </a:rPr>
              <a:t>Armin</a:t>
            </a:r>
          </a:p>
          <a:p>
            <a:endParaRPr lang="en-US">
              <a:latin typeface="Arial Black"/>
              <a:cs typeface="Arial Black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7898525"/>
            <a:ext cx="1981200" cy="122823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514600" y="7467600"/>
            <a:ext cx="1383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/>
              <a:t>Dirigida por: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200" y="1676400"/>
            <a:ext cx="4378422" cy="646331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b="1"/>
              <a:t>Lunes 5:45 MBH 303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2200" y="6740604"/>
            <a:ext cx="1981200" cy="110799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>
                <a:ln w="38100" cmpd="sng">
                  <a:solidFill>
                    <a:srgbClr val="000000"/>
                  </a:solidFill>
                </a:ln>
                <a:solidFill>
                  <a:schemeClr val="bg1"/>
                </a:solidFill>
                <a:latin typeface="Arial Black"/>
                <a:cs typeface="Arial Black"/>
              </a:rPr>
              <a:t>2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5809"/>
            <a:ext cx="6858000" cy="2705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9600" y="5943600"/>
            <a:ext cx="6013072" cy="923330"/>
          </a:xfrm>
          <a:prstGeom prst="rect">
            <a:avLst/>
          </a:prstGeom>
          <a:solidFill>
            <a:schemeClr val="bg1"/>
          </a:solidFill>
          <a:ln w="57150" cmpd="sng"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FF0000"/>
                </a:solidFill>
              </a:rPr>
              <a:t>¡Hola, chica bonita!</a:t>
            </a:r>
          </a:p>
        </p:txBody>
      </p:sp>
    </p:spTree>
    <p:extLst>
      <p:ext uri="{BB962C8B-B14F-4D97-AF65-F5344CB8AC3E}">
        <p14:creationId xmlns:p14="http://schemas.microsoft.com/office/powerpoint/2010/main" val="1965793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05000" y="3962400"/>
            <a:ext cx="3200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555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sp>
        <p:nvSpPr>
          <p:cNvPr id="2" name="Right Arrow 1"/>
          <p:cNvSpPr/>
          <p:nvPr/>
        </p:nvSpPr>
        <p:spPr bwMode="auto">
          <a:xfrm>
            <a:off x="0" y="5334000"/>
            <a:ext cx="6172200" cy="3657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 Black"/>
              <a:cs typeface="Arial Black"/>
            </a:endParaRPr>
          </a:p>
          <a:p>
            <a:r>
              <a:rPr lang="en-US" sz="6000">
                <a:latin typeface="Arial Black"/>
                <a:cs typeface="Arial Black"/>
              </a:rPr>
              <a:t> </a:t>
            </a:r>
            <a:r>
              <a:rPr lang="en-US" sz="7200">
                <a:latin typeface="Arial Black"/>
                <a:cs typeface="Arial Black"/>
              </a:rPr>
              <a:t>REPASO</a:t>
            </a:r>
            <a:endParaRPr kumimoji="0" lang="en-US" sz="6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4928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miley-face.jpe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0199" y="1066800"/>
            <a:ext cx="3505200" cy="3505200"/>
          </a:xfrm>
          <a:prstGeom prst="rect">
            <a:avLst/>
          </a:prstGeom>
          <a:ln w="38100" cmpd="sng">
            <a:solidFill>
              <a:srgbClr val="FF0000"/>
            </a:solidFill>
          </a:ln>
        </p:spPr>
      </p:pic>
      <p:pic>
        <p:nvPicPr>
          <p:cNvPr id="3" name="Picture 2" descr="sad-fac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201" y="6248400"/>
            <a:ext cx="3860800" cy="28956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 bwMode="auto">
          <a:xfrm flipH="1">
            <a:off x="0" y="990600"/>
            <a:ext cx="6858000" cy="8153400"/>
          </a:xfrm>
          <a:prstGeom prst="line">
            <a:avLst/>
          </a:prstGeom>
          <a:solidFill>
            <a:schemeClr val="accent1"/>
          </a:solidFill>
          <a:ln w="2540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0" y="0"/>
            <a:ext cx="6858000" cy="1015663"/>
          </a:xfrm>
          <a:prstGeom prst="rect">
            <a:avLst/>
          </a:prstGeom>
          <a:solidFill>
            <a:srgbClr val="FFFF00"/>
          </a:solidFill>
          <a:ln w="57150" cmpd="sng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rgbClr val="FF0000"/>
                </a:solidFill>
              </a:rPr>
              <a:t>¡Hola, chica bonita!</a:t>
            </a:r>
          </a:p>
        </p:txBody>
      </p:sp>
    </p:spTree>
    <p:extLst>
      <p:ext uri="{BB962C8B-B14F-4D97-AF65-F5344CB8AC3E}">
        <p14:creationId xmlns:p14="http://schemas.microsoft.com/office/powerpoint/2010/main" val="218366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sp>
        <p:nvSpPr>
          <p:cNvPr id="2" name="Right Arrow 1"/>
          <p:cNvSpPr/>
          <p:nvPr/>
        </p:nvSpPr>
        <p:spPr bwMode="auto">
          <a:xfrm>
            <a:off x="0" y="5334000"/>
            <a:ext cx="6172200" cy="3657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>
              <a:latin typeface="Arial Black"/>
              <a:cs typeface="Arial Black"/>
            </a:endParaRPr>
          </a:p>
          <a:p>
            <a:r>
              <a:rPr lang="en-US" sz="4800">
                <a:latin typeface="Arial Black"/>
                <a:cs typeface="Arial Black"/>
              </a:rPr>
              <a:t> </a:t>
            </a:r>
            <a:r>
              <a:rPr lang="en-US" sz="6000">
                <a:latin typeface="Arial Black"/>
                <a:cs typeface="Arial Black"/>
              </a:rPr>
              <a:t>Explique …</a:t>
            </a:r>
            <a:endParaRPr kumimoji="0" lang="en-US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54454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9813" y="8169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34100" y="81137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6858000" cy="9094798"/>
          </a:xfrm>
          <a:prstGeom prst="rect">
            <a:avLst/>
          </a:prstGeom>
          <a:solidFill>
            <a:schemeClr val="tx2"/>
          </a:solidFill>
          <a:ln w="127000">
            <a:solidFill>
              <a:srgbClr val="FF830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Black"/>
            </a:endParaRPr>
          </a:p>
          <a:p>
            <a:pPr algn="ctr"/>
            <a:r>
              <a:rPr lang="en-US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</a:p>
          <a:p>
            <a:pPr algn="ctr"/>
            <a:r>
              <a:rPr lang="en-US" sz="6000">
                <a:solidFill>
                  <a:schemeClr val="accent1"/>
                </a:solidFill>
                <a:latin typeface="Arial Black"/>
              </a:rPr>
              <a:t>Enemigo #1 …</a:t>
            </a:r>
          </a:p>
          <a:p>
            <a:pPr algn="ctr"/>
            <a:endParaRPr lang="en-US" sz="6000">
              <a:solidFill>
                <a:schemeClr val="accent1"/>
              </a:solidFill>
              <a:latin typeface="Arial Black"/>
            </a:endParaRPr>
          </a:p>
          <a:p>
            <a:pPr algn="ctr"/>
            <a:endParaRPr lang="en-US" sz="60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54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8800">
              <a:solidFill>
                <a:srgbClr val="EF1F1D"/>
              </a:solidFill>
              <a:latin typeface="Arial Black"/>
            </a:endParaRPr>
          </a:p>
          <a:p>
            <a:pPr algn="ctr"/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  <a:br>
              <a:rPr lang="en-US" sz="4000">
                <a:solidFill>
                  <a:srgbClr val="11C8FF"/>
                </a:solidFill>
                <a:latin typeface="Arial Black"/>
              </a:rPr>
            </a:br>
            <a:endParaRPr lang="en-US" sz="48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1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500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143000" y="7315200"/>
            <a:ext cx="4960938" cy="1381125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7200">
                <a:solidFill>
                  <a:srgbClr val="2C00FB"/>
                </a:solidFill>
                <a:latin typeface="Arial Black" charset="0"/>
              </a:rPr>
              <a:t>La schwa</a:t>
            </a:r>
          </a:p>
        </p:txBody>
      </p:sp>
      <p:pic>
        <p:nvPicPr>
          <p:cNvPr id="3078" name="Picture 6" descr=" eyes5.gif                                                      00022822Macintosh HD                   BD4FD42A: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4038" y="2590800"/>
            <a:ext cx="3209925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743200" y="4724400"/>
            <a:ext cx="1447800" cy="1569660"/>
          </a:xfrm>
          <a:prstGeom prst="rect">
            <a:avLst/>
          </a:prstGeom>
          <a:solidFill>
            <a:srgbClr val="0FFCFF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EF1F1D"/>
                </a:solidFill>
                <a:latin typeface="SILDoulos IPA93" charset="0"/>
              </a:rPr>
              <a:t>[</a:t>
            </a:r>
            <a:r>
              <a:rPr lang="en-US" sz="7200"/>
              <a:t>ǝ</a:t>
            </a:r>
            <a:r>
              <a:rPr lang="en-US" sz="7200">
                <a:solidFill>
                  <a:srgbClr val="EF1F1D"/>
                </a:solidFill>
                <a:latin typeface="SILDoulos IPA93" charset="0"/>
              </a:rPr>
              <a:t>]</a:t>
            </a:r>
          </a:p>
          <a:p>
            <a:pPr algn="ctr"/>
            <a:endParaRPr lang="en-US">
              <a:solidFill>
                <a:srgbClr val="EF1F1D"/>
              </a:solidFill>
              <a:latin typeface="SILDoulos IPA93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1052286" y="671285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143000" y="6477000"/>
            <a:ext cx="4915729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bg1"/>
                </a:solidFill>
                <a:latin typeface="Arial Black"/>
              </a:rPr>
              <a:t>¿Qué es una  schwa?</a:t>
            </a:r>
            <a:endParaRPr 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9" name="Picture 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0" name="Picture 9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782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2" name="Picture 11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3" name="Picture 12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4" name="Picture 13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5" name="Picture 14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55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Picture 15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7" name="Picture 16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8" name="Picture 1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" name="Picture 1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1673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28600" y="4038600"/>
            <a:ext cx="7086600" cy="2308324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solidFill>
                  <a:srgbClr val="2C00FB"/>
                </a:solidFill>
                <a:latin typeface="Arial Black" charset="0"/>
              </a:rPr>
              <a:t>= sonido</a:t>
            </a:r>
          </a:p>
          <a:p>
            <a:pPr algn="ctr"/>
            <a:r>
              <a:rPr lang="en-US" sz="6000">
                <a:solidFill>
                  <a:srgbClr val="FF0000"/>
                </a:solidFill>
                <a:latin typeface="Arial Black" charset="0"/>
              </a:rPr>
              <a:t>INACENTUADO</a:t>
            </a:r>
          </a:p>
          <a:p>
            <a:pPr algn="ctr"/>
            <a:r>
              <a:rPr lang="en-US" sz="4000">
                <a:solidFill>
                  <a:srgbClr val="FF0000"/>
                </a:solidFill>
                <a:latin typeface="Arial Black" charset="0"/>
              </a:rPr>
              <a:t>('unstressed')</a:t>
            </a:r>
            <a:endParaRPr lang="en-US" sz="3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962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3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9" name="Picture 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0" name="Picture 9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782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2" name="Picture 11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3" name="Picture 12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4" name="Picture 13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5" name="Picture 14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55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Picture 15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7" name="Picture 16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8" name="Picture 1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" name="Picture 1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1673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28600" y="4038600"/>
            <a:ext cx="7086600" cy="14465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88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charset="0"/>
              </a:rPr>
              <a:t> book</a:t>
            </a:r>
            <a:endParaRPr lang="en-US" sz="6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1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9" name="Picture 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0" name="Picture 9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65782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2" name="Picture 11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3" name="Picture 12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4" name="Picture 13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9728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5" name="Picture 14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6655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6" name="Picture 15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7" name="Picture 16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21336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8" name="Picture 17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8600" y="44958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pic>
        <p:nvPicPr>
          <p:cNvPr id="19" name="Picture 18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1673" y="6747164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-228600" y="4038600"/>
            <a:ext cx="7086600" cy="144655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rgbClr val="FF0000"/>
                </a:solidFill>
                <a:latin typeface="Arial Black" charset="0"/>
              </a:rPr>
              <a:t>the </a:t>
            </a:r>
            <a:r>
              <a:rPr lang="en-US" sz="880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charset="0"/>
              </a:rPr>
              <a:t>book</a:t>
            </a:r>
            <a:endParaRPr lang="en-US" sz="660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7180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16182" y="655781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6927" y="3505200"/>
            <a:ext cx="5296793" cy="2215991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38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13800">
                <a:latin typeface="Arial Black" charset="0"/>
              </a:rPr>
              <a:t>nit</a:t>
            </a:r>
            <a:r>
              <a:rPr lang="en-US" sz="13800">
                <a:solidFill>
                  <a:srgbClr val="FF0000"/>
                </a:solidFill>
                <a:latin typeface="Arial Black" charset="0"/>
              </a:rPr>
              <a:t>a</a:t>
            </a:r>
          </a:p>
        </p:txBody>
      </p:sp>
      <p:sp>
        <p:nvSpPr>
          <p:cNvPr id="7" name="Down Arrow 6"/>
          <p:cNvSpPr/>
          <p:nvPr/>
        </p:nvSpPr>
        <p:spPr bwMode="auto">
          <a:xfrm rot="1652007">
            <a:off x="4704359" y="2190975"/>
            <a:ext cx="838200" cy="209674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27" y="2133600"/>
            <a:ext cx="220640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inglés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172200"/>
            <a:ext cx="27701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español</a:t>
            </a:r>
          </a:p>
        </p:txBody>
      </p:sp>
      <p:sp>
        <p:nvSpPr>
          <p:cNvPr id="18" name="Down Arrow 17"/>
          <p:cNvSpPr/>
          <p:nvPr/>
        </p:nvSpPr>
        <p:spPr bwMode="auto">
          <a:xfrm rot="4103990">
            <a:off x="3167327" y="830098"/>
            <a:ext cx="838200" cy="443235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473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0"/>
                            </p:stCondLst>
                            <p:childTnLst>
                              <p:par>
                                <p:cTn id="10" presetID="19" presetClass="entr" presetSubtype="1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9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  <p:bldP spid="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ChangeArrowheads="1"/>
          </p:cNvSpPr>
          <p:nvPr/>
        </p:nvSpPr>
        <p:spPr bwMode="auto">
          <a:xfrm>
            <a:off x="609600" y="7334250"/>
            <a:ext cx="6407150" cy="1200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400" noProof="1" smtClean="0">
                <a:solidFill>
                  <a:schemeClr val="bg2"/>
                </a:solidFill>
              </a:rPr>
              <a:t>Gracias por apagar</a:t>
            </a:r>
            <a:endParaRPr sz="2400" noProof="1"/>
          </a:p>
          <a:p>
            <a:pPr algn="ctr"/>
            <a:r>
              <a:rPr lang="en-US" sz="4800" noProof="1" smtClean="0"/>
              <a:t>celular</a:t>
            </a:r>
            <a:endParaRPr sz="2400" i="1" noProof="1"/>
          </a:p>
        </p:txBody>
      </p:sp>
      <p:sp>
        <p:nvSpPr>
          <p:cNvPr id="517123" name="AutoShape 3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tTriangle">
            <a:avLst/>
          </a:prstGeom>
          <a:solidFill>
            <a:srgbClr val="CFD4E7"/>
          </a:solidFill>
          <a:ln w="9525">
            <a:solidFill>
              <a:srgbClr val="CFD4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124" name="AutoShape 4"/>
          <p:cNvSpPr>
            <a:spLocks noChangeArrowheads="1"/>
          </p:cNvSpPr>
          <p:nvPr/>
        </p:nvSpPr>
        <p:spPr bwMode="auto">
          <a:xfrm rot="10800000">
            <a:off x="0" y="0"/>
            <a:ext cx="6858000" cy="9144000"/>
          </a:xfrm>
          <a:prstGeom prst="rtTriangle">
            <a:avLst/>
          </a:prstGeom>
          <a:solidFill>
            <a:schemeClr val="accent1"/>
          </a:solidFill>
          <a:ln w="9525">
            <a:solidFill>
              <a:srgbClr val="CFD4E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1712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600" y="838200"/>
            <a:ext cx="5702300" cy="64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8811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xit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17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0" presetID="7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7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23" grpId="0" animBg="1"/>
      <p:bldP spid="51712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316182" y="655781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pic>
        <p:nvPicPr>
          <p:cNvPr id="11" name="Picture 10" descr="schwa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58855" y="-762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3886200"/>
            <a:ext cx="6857334" cy="2308324"/>
          </a:xfrm>
          <a:prstGeom prst="rect">
            <a:avLst/>
          </a:prstGeom>
          <a:solidFill>
            <a:srgbClr val="FFE91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nit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es un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</a:t>
            </a:r>
          </a:p>
          <a:p>
            <a:pPr algn="ctr"/>
            <a:r>
              <a:rPr lang="en-US" sz="7200">
                <a:latin typeface="Arial Black" charset="0"/>
              </a:rPr>
              <a:t>chic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 bonit</a:t>
            </a:r>
            <a:r>
              <a:rPr lang="en-US" sz="7200">
                <a:solidFill>
                  <a:srgbClr val="FF0000"/>
                </a:solidFill>
                <a:latin typeface="Arial Black" charset="0"/>
              </a:rPr>
              <a:t>a</a:t>
            </a:r>
            <a:r>
              <a:rPr lang="en-US" sz="7200">
                <a:latin typeface="Arial Black" charset="0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6172200"/>
            <a:ext cx="277010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español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4800" y="304800"/>
            <a:ext cx="418102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>
                <a:solidFill>
                  <a:schemeClr val="bg1"/>
                </a:solidFill>
                <a:latin typeface="Arial Black"/>
                <a:cs typeface="Arial Black"/>
              </a:rPr>
              <a:t>¡Evite </a:t>
            </a:r>
          </a:p>
          <a:p>
            <a:r>
              <a:rPr lang="en-US" sz="6000">
                <a:solidFill>
                  <a:schemeClr val="bg1"/>
                </a:solidFill>
                <a:latin typeface="Arial Black"/>
                <a:cs typeface="Arial Black"/>
              </a:rPr>
              <a:t>la schwa!</a:t>
            </a:r>
          </a:p>
        </p:txBody>
      </p:sp>
    </p:spTree>
    <p:extLst>
      <p:ext uri="{BB962C8B-B14F-4D97-AF65-F5344CB8AC3E}">
        <p14:creationId xmlns:p14="http://schemas.microsoft.com/office/powerpoint/2010/main" val="2285439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5" y="76200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7924800"/>
            <a:ext cx="44168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1822CD"/>
                </a:solidFill>
                <a:latin typeface="Arial Black"/>
              </a:rPr>
              <a:t>PREGUNTAS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8589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05000" y="3962400"/>
            <a:ext cx="3200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61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685800" y="2590800"/>
            <a:ext cx="2652713" cy="6245225"/>
          </a:xfrm>
          <a:prstGeom prst="rect">
            <a:avLst/>
          </a:prstGeom>
          <a:solidFill>
            <a:srgbClr val="0FFCFF"/>
          </a:solidFill>
          <a:ln w="9525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fam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mus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tin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mir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chup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Mayr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3810000" y="2593975"/>
            <a:ext cx="2667000" cy="6245225"/>
          </a:xfrm>
          <a:prstGeom prst="rect">
            <a:avLst/>
          </a:prstGeom>
          <a:solidFill>
            <a:srgbClr val="0FFCFF"/>
          </a:solidFill>
          <a:ln w="9525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mis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bes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dig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tuy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 habl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4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400">
                <a:latin typeface="Arial Black" charset="0"/>
              </a:rPr>
              <a:t>Mál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400">
                <a:latin typeface="Arial Black" charset="0"/>
              </a:rPr>
              <a:t>g</a:t>
            </a:r>
            <a:r>
              <a:rPr lang="en-US" sz="4400">
                <a:solidFill>
                  <a:srgbClr val="ED181E"/>
                </a:solidFill>
                <a:latin typeface="Arial Black" charset="0"/>
              </a:rPr>
              <a:t>a</a:t>
            </a:r>
          </a:p>
        </p:txBody>
      </p:sp>
      <p:pic>
        <p:nvPicPr>
          <p:cNvPr id="7" name="Picture 6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53340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57200" y="2133600"/>
            <a:ext cx="2652713" cy="6613525"/>
          </a:xfrm>
          <a:prstGeom prst="rect">
            <a:avLst/>
          </a:prstGeom>
          <a:solidFill>
            <a:srgbClr val="0FFCFF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síl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b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públ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co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termin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s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u</a:t>
            </a:r>
            <a:r>
              <a:rPr lang="en-US" sz="4000">
                <a:latin typeface="Arial Black" charset="0"/>
              </a:rPr>
              <a:t>plico 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tercer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recto</a:t>
            </a:r>
          </a:p>
          <a:p>
            <a:pPr marL="681038" indent="-681038"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o</a:t>
            </a:r>
            <a:r>
              <a:rPr lang="en-US" sz="4000">
                <a:latin typeface="Arial Black" charset="0"/>
              </a:rPr>
              <a:t>mid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3962400" y="2133600"/>
            <a:ext cx="2590800" cy="6613525"/>
          </a:xfrm>
          <a:prstGeom prst="rect">
            <a:avLst/>
          </a:prstGeom>
          <a:solidFill>
            <a:srgbClr val="FFE915"/>
          </a:solidFill>
          <a:ln w="9525">
            <a:solidFill>
              <a:srgbClr val="ED181E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torc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e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4000">
                <a:latin typeface="Arial Black" charset="0"/>
              </a:rPr>
              <a:t>scrib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méd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co</a:t>
            </a: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min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s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ncero</a:t>
            </a: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lágr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000">
                <a:latin typeface="Arial Black" charset="0"/>
              </a:rPr>
              <a:t>m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endParaRPr lang="en-US" sz="4000">
              <a:latin typeface="Arial Black" charset="0"/>
            </a:endParaRPr>
          </a:p>
          <a:p>
            <a:pPr>
              <a:lnSpc>
                <a:spcPct val="130000"/>
              </a:lnSpc>
            </a:pPr>
            <a:r>
              <a:rPr lang="en-US" sz="4000">
                <a:latin typeface="Arial Black" charset="0"/>
              </a:rPr>
              <a:t> c</a:t>
            </a:r>
            <a:r>
              <a:rPr lang="en-US" sz="40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000">
                <a:latin typeface="Arial Black" charset="0"/>
              </a:rPr>
              <a:t>stillo</a:t>
            </a:r>
          </a:p>
        </p:txBody>
      </p:sp>
      <p:pic>
        <p:nvPicPr>
          <p:cNvPr id="7" name="Picture 6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2200" y="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533400" y="2057400"/>
            <a:ext cx="5791200" cy="6602413"/>
          </a:xfrm>
          <a:prstGeom prst="rect">
            <a:avLst/>
          </a:prstGeom>
          <a:solidFill>
            <a:srgbClr val="FFE915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d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v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4800">
                <a:latin typeface="Arial Black" charset="0"/>
              </a:rPr>
              <a:t>rtido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f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ntást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co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últim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ment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e</a:t>
            </a:r>
            <a:endParaRPr lang="en-US" sz="4800">
              <a:latin typeface="Arial Black" charset="0"/>
            </a:endParaRP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repúbl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4800">
                <a:latin typeface="Arial Black" charset="0"/>
              </a:rPr>
              <a:t>c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	</a:t>
            </a:r>
          </a:p>
          <a:p>
            <a:pPr marL="681038" indent="-681038">
              <a:lnSpc>
                <a:spcPct val="150000"/>
              </a:lnSpc>
            </a:pPr>
            <a:r>
              <a:rPr lang="en-US" sz="4800">
                <a:latin typeface="Arial Black" charset="0"/>
              </a:rPr>
              <a:t>Marí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4800">
                <a:latin typeface="Arial Black" charset="0"/>
              </a:rPr>
              <a:t>	</a:t>
            </a:r>
          </a:p>
        </p:txBody>
      </p:sp>
      <p:pic>
        <p:nvPicPr>
          <p:cNvPr id="6" name="Picture 5" descr="schw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7400" y="0"/>
            <a:ext cx="2399145" cy="2399145"/>
          </a:xfrm>
          <a:prstGeom prst="rect">
            <a:avLst/>
          </a:prstGeom>
          <a:ln>
            <a:solidFill>
              <a:srgbClr val="FFFFFF"/>
            </a:solidFill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0" y="0"/>
            <a:ext cx="6858000" cy="2525713"/>
          </a:xfrm>
          <a:prstGeom prst="rect">
            <a:avLst/>
          </a:prstGeom>
          <a:solidFill>
            <a:srgbClr val="37FF4A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 Black" charset="0"/>
              </a:rPr>
              <a:t>El gran reto 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Arial Black" charset="0"/>
              </a:rPr>
              <a:t>challenge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Arial Black" charset="0"/>
              </a:rPr>
              <a:t>): </a:t>
            </a:r>
          </a:p>
          <a:p>
            <a:pPr algn="ctr"/>
            <a:r>
              <a:rPr lang="en-US">
                <a:latin typeface="Arial Black" charset="0"/>
              </a:rPr>
              <a:t>¿sabe Ud articular la palabra siguiente</a:t>
            </a:r>
            <a:br>
              <a:rPr lang="en-US">
                <a:latin typeface="Arial Black" charset="0"/>
              </a:rPr>
            </a:br>
            <a:r>
              <a:rPr lang="en-US" sz="3200">
                <a:solidFill>
                  <a:srgbClr val="2C00FB"/>
                </a:solidFill>
                <a:latin typeface="Arial Black" charset="0"/>
              </a:rPr>
              <a:t>sin acento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?</a:t>
            </a:r>
            <a:r>
              <a:rPr lang="en-US">
                <a:solidFill>
                  <a:srgbClr val="ED181E"/>
                </a:solidFill>
                <a:latin typeface="Arial Black" charset="0"/>
              </a:rPr>
              <a:t/>
            </a:r>
            <a:br>
              <a:rPr lang="en-US">
                <a:solidFill>
                  <a:srgbClr val="ED181E"/>
                </a:solidFill>
                <a:latin typeface="Arial Black" charset="0"/>
              </a:rPr>
            </a:br>
            <a:r>
              <a:rPr lang="en-US" sz="800">
                <a:solidFill>
                  <a:srgbClr val="ED181E"/>
                </a:solidFill>
                <a:latin typeface="Arial Black" charset="0"/>
              </a:rPr>
              <a:t/>
            </a:r>
            <a:br>
              <a:rPr lang="en-US" sz="800">
                <a:solidFill>
                  <a:srgbClr val="ED181E"/>
                </a:solidFill>
                <a:latin typeface="Arial Black" charset="0"/>
              </a:rPr>
            </a:br>
            <a:r>
              <a:rPr lang="en-US">
                <a:solidFill>
                  <a:srgbClr val="ED181E"/>
                </a:solidFill>
                <a:latin typeface="Arial Black" charset="0"/>
              </a:rPr>
              <a:t>(difícil aún para nativos bilingües)</a:t>
            </a:r>
            <a:endParaRPr lang="en-US">
              <a:latin typeface="Arial Black" charset="0"/>
            </a:endParaRP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533400" y="2819400"/>
            <a:ext cx="5451983" cy="1446550"/>
          </a:xfrm>
          <a:prstGeom prst="rect">
            <a:avLst/>
          </a:prstGeom>
          <a:solidFill>
            <a:srgbClr val="FCF800"/>
          </a:solidFill>
          <a:ln w="3810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8800">
                <a:solidFill>
                  <a:srgbClr val="000000"/>
                </a:solidFill>
                <a:latin typeface="Arial Black"/>
              </a:rPr>
              <a:t> pol</a:t>
            </a:r>
            <a:r>
              <a:rPr lang="en-US" sz="8800">
                <a:solidFill>
                  <a:srgbClr val="FF0000"/>
                </a:solidFill>
                <a:latin typeface="Arial Black"/>
              </a:rPr>
              <a:t>i</a:t>
            </a:r>
            <a:r>
              <a:rPr lang="en-US" sz="8800">
                <a:solidFill>
                  <a:srgbClr val="000000"/>
                </a:solidFill>
                <a:latin typeface="Arial Black"/>
              </a:rPr>
              <a:t>c í </a:t>
            </a:r>
            <a:r>
              <a:rPr lang="en-US" sz="8800">
                <a:solidFill>
                  <a:srgbClr val="FF0000"/>
                </a:solidFill>
                <a:latin typeface="Arial Black"/>
              </a:rPr>
              <a:t>a 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533400" y="5257800"/>
            <a:ext cx="2209800" cy="2246769"/>
          </a:xfrm>
          <a:prstGeom prst="rect">
            <a:avLst/>
          </a:prstGeom>
          <a:solidFill>
            <a:srgbClr val="ED181E"/>
          </a:solidFill>
          <a:ln w="3810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2800">
                <a:solidFill>
                  <a:schemeClr val="accent1"/>
                </a:solidFill>
                <a:latin typeface="Arial Black"/>
              </a:rPr>
              <a:t>¡Ojo!</a:t>
            </a:r>
          </a:p>
          <a:p>
            <a:pPr algn="ctr"/>
            <a:endParaRPr lang="en-US" sz="2800">
              <a:solidFill>
                <a:schemeClr val="accent1"/>
              </a:solidFill>
              <a:latin typeface="Arial Black"/>
            </a:endParaRPr>
          </a:p>
          <a:p>
            <a:pPr algn="ctr"/>
            <a:r>
              <a:rPr lang="en-US" sz="2800">
                <a:solidFill>
                  <a:schemeClr val="accent1"/>
                </a:solidFill>
                <a:latin typeface="Arial Black"/>
              </a:rPr>
              <a:t>¡No lleva el acento aquí!</a:t>
            </a:r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1600200" y="4191000"/>
            <a:ext cx="1295400" cy="1066800"/>
          </a:xfrm>
          <a:prstGeom prst="line">
            <a:avLst/>
          </a:prstGeom>
          <a:noFill/>
          <a:ln w="76200">
            <a:solidFill>
              <a:srgbClr val="ED181E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33400" y="7848600"/>
            <a:ext cx="2286000" cy="981075"/>
          </a:xfrm>
          <a:prstGeom prst="rect">
            <a:avLst/>
          </a:prstGeom>
          <a:solidFill>
            <a:srgbClr val="2C00FB"/>
          </a:solidFill>
          <a:ln w="28575">
            <a:solidFill>
              <a:srgbClr val="FCF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Arial Black" charset="0"/>
              </a:rPr>
              <a:t> pol</a:t>
            </a:r>
            <a:r>
              <a:rPr lang="en-US" sz="4800">
                <a:solidFill>
                  <a:srgbClr val="ED181E"/>
                </a:solidFill>
                <a:latin typeface="Arial Black" charset="0"/>
              </a:rPr>
              <a:t>i</a:t>
            </a:r>
            <a:r>
              <a:rPr lang="en-US" sz="3600">
                <a:solidFill>
                  <a:schemeClr val="accent1"/>
                </a:solidFill>
                <a:latin typeface="Arial Black" charset="0"/>
              </a:rPr>
              <a:t>ce  </a:t>
            </a:r>
            <a:endParaRPr lang="en-US" sz="3600">
              <a:latin typeface="Arial Black" charset="0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1143000" y="8763000"/>
            <a:ext cx="92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b="1"/>
              <a:t>inglés</a:t>
            </a:r>
            <a:endParaRPr lang="en-US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 flipH="1">
            <a:off x="4572000" y="4419600"/>
            <a:ext cx="0" cy="990600"/>
          </a:xfrm>
          <a:prstGeom prst="line">
            <a:avLst/>
          </a:prstGeom>
          <a:noFill/>
          <a:ln w="152400">
            <a:solidFill>
              <a:srgbClr val="ED181E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191000" y="3048000"/>
            <a:ext cx="685800" cy="1219200"/>
          </a:xfrm>
          <a:prstGeom prst="rect">
            <a:avLst/>
          </a:prstGeom>
          <a:noFill/>
          <a:ln w="152400">
            <a:solidFill>
              <a:srgbClr val="2C00FB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H="1">
            <a:off x="5562600" y="4343400"/>
            <a:ext cx="0" cy="26670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3124200" y="4114800"/>
            <a:ext cx="2362200" cy="2895600"/>
          </a:xfrm>
          <a:prstGeom prst="line">
            <a:avLst/>
          </a:prstGeom>
          <a:noFill/>
          <a:ln w="1524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3048000" y="5257800"/>
            <a:ext cx="2286000" cy="1409700"/>
          </a:xfrm>
          <a:prstGeom prst="rect">
            <a:avLst/>
          </a:prstGeom>
          <a:solidFill>
            <a:srgbClr val="2C00FB"/>
          </a:solidFill>
          <a:ln w="28575">
            <a:solidFill>
              <a:srgbClr val="FCF8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3600">
                <a:solidFill>
                  <a:schemeClr val="accent1"/>
                </a:solidFill>
                <a:latin typeface="Arial Black" charset="0"/>
              </a:rPr>
              <a:t> acento</a:t>
            </a:r>
          </a:p>
          <a:p>
            <a:pPr algn="ctr"/>
            <a:r>
              <a:rPr lang="en-US" sz="3600">
                <a:solidFill>
                  <a:schemeClr val="accent1"/>
                </a:solidFill>
                <a:latin typeface="Arial Black" charset="0"/>
              </a:rPr>
              <a:t>(stress)  </a:t>
            </a:r>
            <a:endParaRPr lang="en-US" sz="3600">
              <a:latin typeface="Arial Black" charset="0"/>
            </a:endParaRPr>
          </a:p>
        </p:txBody>
      </p:sp>
      <p:sp>
        <p:nvSpPr>
          <p:cNvPr id="10253" name="Rectangle 13"/>
          <p:cNvSpPr>
            <a:spLocks noChangeArrowheads="1"/>
          </p:cNvSpPr>
          <p:nvPr/>
        </p:nvSpPr>
        <p:spPr bwMode="auto">
          <a:xfrm>
            <a:off x="4343400" y="6934200"/>
            <a:ext cx="2438400" cy="707886"/>
          </a:xfrm>
          <a:prstGeom prst="rect">
            <a:avLst/>
          </a:prstGeom>
          <a:solidFill>
            <a:schemeClr val="tx1"/>
          </a:solidFill>
          <a:ln w="76200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4000">
                <a:solidFill>
                  <a:srgbClr val="FFA0F8"/>
                </a:solidFill>
                <a:latin typeface="Arial Black"/>
              </a:rPr>
              <a:t>schwa!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writer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700"/>
                            </p:stCondLst>
                            <p:childTnLst>
                              <p:par>
                                <p:cTn id="14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7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12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1700"/>
                            </p:stCondLst>
                            <p:childTnLst>
                              <p:par>
                                <p:cTn id="29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10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0" fill="hold"/>
                                        <p:tgtEl>
                                          <p:spTgt spid="102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autoUpdateAnimBg="0"/>
      <p:bldP spid="10243" grpId="0" animBg="1" autoUpdateAnimBg="0"/>
      <p:bldP spid="10244" grpId="0" animBg="1" autoUpdateAnimBg="0"/>
      <p:bldP spid="10245" grpId="0" animBg="1"/>
      <p:bldP spid="10246" grpId="0" animBg="1" autoUpdateAnimBg="0"/>
      <p:bldP spid="10247" grpId="0" build="p" autoUpdateAnimBg="0" advAuto="0"/>
      <p:bldP spid="10248" grpId="0" animBg="1"/>
      <p:bldP spid="10249" grpId="0" animBg="1"/>
      <p:bldP spid="10250" grpId="0" animBg="1"/>
      <p:bldP spid="10251" grpId="0" animBg="1"/>
      <p:bldP spid="10252" grpId="0" animBg="1" autoUpdateAnimBg="0"/>
      <p:bldP spid="10253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0" y="0"/>
            <a:ext cx="6858000" cy="1387475"/>
          </a:xfrm>
          <a:prstGeom prst="rect">
            <a:avLst/>
          </a:prstGeom>
          <a:solidFill>
            <a:srgbClr val="FFA0F8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latin typeface="Arial Black" charset="0"/>
            </a:endParaRPr>
          </a:p>
          <a:p>
            <a:pPr algn="ctr"/>
            <a:r>
              <a:rPr lang="en-US">
                <a:latin typeface="Arial Black" charset="0"/>
              </a:rPr>
              <a:t>¿Sabe Ud articular este dicho </a:t>
            </a:r>
            <a:br>
              <a:rPr lang="en-US">
                <a:latin typeface="Arial Black" charset="0"/>
              </a:rPr>
            </a:br>
            <a:r>
              <a:rPr lang="en-US">
                <a:latin typeface="Arial Black" charset="0"/>
              </a:rPr>
              <a:t>sin acento?</a:t>
            </a:r>
            <a:endParaRPr lang="en-US">
              <a:solidFill>
                <a:srgbClr val="ED181E"/>
              </a:solidFill>
              <a:latin typeface="Arial Black" charset="0"/>
            </a:endParaRPr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90600" y="2514600"/>
            <a:ext cx="5181600" cy="395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5400">
                <a:latin typeface="Arial Black" charset="0"/>
              </a:rPr>
              <a:t>Cort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e</a:t>
            </a:r>
            <a:r>
              <a:rPr lang="en-US" sz="5400">
                <a:latin typeface="Arial Black" charset="0"/>
              </a:rPr>
              <a:t>sí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 de boc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, mucho vale y poco cuest</a:t>
            </a:r>
            <a:r>
              <a:rPr lang="en-US" sz="5400">
                <a:solidFill>
                  <a:srgbClr val="ED181E"/>
                </a:solidFill>
                <a:latin typeface="Arial Black" charset="0"/>
              </a:rPr>
              <a:t>a</a:t>
            </a:r>
            <a:r>
              <a:rPr lang="en-US" sz="5400">
                <a:latin typeface="Arial Black" charset="0"/>
              </a:rPr>
              <a:t>.</a:t>
            </a:r>
            <a:r>
              <a:rPr lang="en-US" sz="4400">
                <a:latin typeface="Arial Black" charset="0"/>
              </a:rPr>
              <a:t> 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1981200" y="6629400"/>
            <a:ext cx="2713038" cy="1247775"/>
          </a:xfrm>
          <a:prstGeom prst="rect">
            <a:avLst/>
          </a:prstGeom>
          <a:solidFill>
            <a:srgbClr val="FFFF99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3200">
                <a:latin typeface="Arial Black" charset="0"/>
              </a:rPr>
              <a:t>¡Evite la </a:t>
            </a:r>
            <a:r>
              <a:rPr lang="en-US" sz="3200">
                <a:solidFill>
                  <a:srgbClr val="ED181E"/>
                </a:solidFill>
                <a:latin typeface="Arial Black" charset="0"/>
              </a:rPr>
              <a:t>schwa</a:t>
            </a:r>
            <a:r>
              <a:rPr lang="en-US" sz="3200">
                <a:latin typeface="Arial Black" charset="0"/>
              </a:rPr>
              <a:t>!</a:t>
            </a:r>
            <a:endParaRPr lang="en-US" sz="3200">
              <a:solidFill>
                <a:srgbClr val="ED181E"/>
              </a:solidFill>
              <a:latin typeface="Arial Black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0" y="0"/>
            <a:ext cx="6858000" cy="2568575"/>
          </a:xfrm>
          <a:prstGeom prst="rect">
            <a:avLst/>
          </a:prstGeom>
          <a:solidFill>
            <a:srgbClr val="37FF4A"/>
          </a:solidFill>
          <a:ln w="9525">
            <a:solidFill>
              <a:srgbClr val="3366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>
                <a:latin typeface="Arial Black" charset="0"/>
              </a:rPr>
              <a:t>Otro reto (</a:t>
            </a:r>
            <a:r>
              <a:rPr lang="ja-JP" altLang="en-US">
                <a:latin typeface="Arial"/>
              </a:rPr>
              <a:t>“</a:t>
            </a:r>
            <a:r>
              <a:rPr lang="en-US">
                <a:latin typeface="Arial Black" charset="0"/>
              </a:rPr>
              <a:t>challenge</a:t>
            </a:r>
            <a:r>
              <a:rPr lang="ja-JP" altLang="en-US">
                <a:latin typeface="Arial"/>
              </a:rPr>
              <a:t>”</a:t>
            </a:r>
            <a:r>
              <a:rPr lang="en-US">
                <a:latin typeface="Arial Black" charset="0"/>
              </a:rPr>
              <a:t>): </a:t>
            </a:r>
          </a:p>
          <a:p>
            <a:pPr algn="ctr"/>
            <a:r>
              <a:rPr lang="en-US">
                <a:latin typeface="Arial Black" charset="0"/>
              </a:rPr>
              <a:t>¿sabe Ud. articular esta palabra </a:t>
            </a:r>
          </a:p>
          <a:p>
            <a:pPr algn="ctr"/>
            <a:r>
              <a:rPr lang="en-US" sz="4400">
                <a:latin typeface="Arial Black" charset="0"/>
              </a:rPr>
              <a:t>sin acento</a:t>
            </a:r>
            <a:r>
              <a:rPr lang="en-US" sz="6600">
                <a:solidFill>
                  <a:srgbClr val="ED181E"/>
                </a:solidFill>
                <a:latin typeface="Arial Black" charset="0"/>
              </a:rPr>
              <a:t>?</a:t>
            </a:r>
            <a:endParaRPr lang="en-US">
              <a:solidFill>
                <a:srgbClr val="ED181E"/>
              </a:solidFill>
              <a:latin typeface="Arial Black" charset="0"/>
            </a:endParaRPr>
          </a:p>
          <a:p>
            <a:pPr algn="ctr"/>
            <a:endParaRPr lang="en-US">
              <a:latin typeface="Arial Black" charset="0"/>
            </a:endParaRP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" y="3048000"/>
            <a:ext cx="6604000" cy="474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550863" y="809466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667000" y="5334000"/>
            <a:ext cx="2438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ChangeArrowheads="1"/>
          </p:cNvSpPr>
          <p:nvPr/>
        </p:nvSpPr>
        <p:spPr bwMode="auto">
          <a:xfrm>
            <a:off x="4114800" y="6781800"/>
            <a:ext cx="27432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0" y="5105400"/>
            <a:ext cx="25908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3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30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30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nimBg="1"/>
      <p:bldP spid="12294" grpId="0" animBg="1"/>
      <p:bldP spid="1229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5" y="76200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7467600"/>
            <a:ext cx="44168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1822CD"/>
                </a:solidFill>
                <a:latin typeface="Arial Black"/>
              </a:rPr>
              <a:t>PREGUNTAS</a:t>
            </a:r>
            <a:endParaRPr lang="en-US" sz="4800"/>
          </a:p>
        </p:txBody>
      </p:sp>
      <p:sp>
        <p:nvSpPr>
          <p:cNvPr id="6" name="Rectangle 5"/>
          <p:cNvSpPr/>
          <p:nvPr/>
        </p:nvSpPr>
        <p:spPr bwMode="auto">
          <a:xfrm>
            <a:off x="5562600" y="8534400"/>
            <a:ext cx="2286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943600" y="8534400"/>
            <a:ext cx="2286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324600" y="8534400"/>
            <a:ext cx="228600" cy="228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500"/>
            <a:ext cx="6858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7774" y="7307759"/>
            <a:ext cx="28268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>
                <a:latin typeface="Arial Black"/>
                <a:cs typeface="Arial Black"/>
              </a:rPr>
              <a:t>Joseph</a:t>
            </a:r>
            <a:br>
              <a:rPr lang="en-US" sz="4400">
                <a:latin typeface="Arial Black"/>
                <a:cs typeface="Arial Black"/>
              </a:rPr>
            </a:br>
            <a:r>
              <a:rPr lang="en-US" sz="3600">
                <a:latin typeface="Arial Black"/>
                <a:cs typeface="Arial Black"/>
              </a:rPr>
              <a:t>("bilingüe"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762000"/>
            <a:ext cx="571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440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2514600"/>
            <a:ext cx="63469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rgbClr val="FFFF99"/>
                </a:solidFill>
                <a:latin typeface="Arial Black"/>
                <a:cs typeface="Arial Black"/>
              </a:rPr>
              <a:t>¡Bienvenidos!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17376" y="7315200"/>
            <a:ext cx="20306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FFFFFF"/>
                </a:solidFill>
                <a:latin typeface="Arial Black"/>
                <a:cs typeface="Arial Black"/>
              </a:rPr>
              <a:t>Armin</a:t>
            </a:r>
          </a:p>
        </p:txBody>
      </p:sp>
    </p:spTree>
    <p:extLst>
      <p:ext uri="{BB962C8B-B14F-4D97-AF65-F5344CB8AC3E}">
        <p14:creationId xmlns:p14="http://schemas.microsoft.com/office/powerpoint/2010/main" val="72341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905000" y="3962400"/>
            <a:ext cx="3200400" cy="609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24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33591"/>
            <a:ext cx="6858000" cy="4185725"/>
          </a:xfrm>
          <a:prstGeom prst="rect">
            <a:avLst/>
          </a:prstGeom>
        </p:spPr>
      </p:pic>
      <p:sp>
        <p:nvSpPr>
          <p:cNvPr id="2" name="Right Arrow 1"/>
          <p:cNvSpPr/>
          <p:nvPr/>
        </p:nvSpPr>
        <p:spPr bwMode="auto">
          <a:xfrm>
            <a:off x="0" y="4953000"/>
            <a:ext cx="6858000" cy="36576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/ p, t, k /</a:t>
            </a:r>
            <a:endParaRPr kumimoji="0" lang="en-US" sz="72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1425376" y="4588201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-21273" y="3962400"/>
            <a:ext cx="7005756" cy="1107996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sz="6600">
                <a:solidFill>
                  <a:srgbClr val="FFF94A"/>
                </a:solidFill>
                <a:latin typeface="Arial Black"/>
                <a:cs typeface="Arial Black"/>
              </a:rPr>
              <a:t>Segunda Parte</a:t>
            </a:r>
            <a:endParaRPr lang="en-US" sz="4000">
              <a:solidFill>
                <a:srgbClr val="FFF94A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3259" y="8462836"/>
            <a:ext cx="68912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4000">
                <a:latin typeface="Arial Black"/>
                <a:cs typeface="Arial Black"/>
              </a:rPr>
              <a:t>asta   </a:t>
            </a:r>
            <a:r>
              <a:rPr lang="en-US" sz="40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4000">
                <a:latin typeface="Arial Black"/>
                <a:cs typeface="Arial Black"/>
              </a:rPr>
              <a:t>abla  </a:t>
            </a:r>
            <a:r>
              <a:rPr lang="en-US" sz="40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4000">
                <a:latin typeface="Arial Black"/>
                <a:cs typeface="Arial Black"/>
              </a:rPr>
              <a:t>ilo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430833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1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1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119813" y="81692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134100" y="81137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0" y="0"/>
            <a:ext cx="6858000" cy="9125576"/>
          </a:xfrm>
          <a:prstGeom prst="rect">
            <a:avLst/>
          </a:prstGeom>
          <a:solidFill>
            <a:schemeClr val="tx2"/>
          </a:solidFill>
          <a:ln w="127000">
            <a:solidFill>
              <a:srgbClr val="FF830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endParaRPr lang="en-US">
              <a:solidFill>
                <a:srgbClr val="000000"/>
              </a:solidFill>
              <a:latin typeface="Arial Black"/>
            </a:endParaRPr>
          </a:p>
          <a:p>
            <a:pPr algn="ctr"/>
            <a:r>
              <a:rPr lang="en-US">
                <a:solidFill>
                  <a:srgbClr val="000000"/>
                </a:solidFill>
                <a:latin typeface="Arial Black"/>
              </a:rPr>
              <a:t> </a:t>
            </a:r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</a:p>
          <a:p>
            <a:pPr algn="ctr"/>
            <a:r>
              <a:rPr lang="en-US" sz="6000">
                <a:solidFill>
                  <a:schemeClr val="accent1"/>
                </a:solidFill>
                <a:latin typeface="Arial Black"/>
              </a:rPr>
              <a:t>Enemigo #2 …</a:t>
            </a:r>
          </a:p>
          <a:p>
            <a:pPr algn="ctr"/>
            <a:endParaRPr lang="en-US" sz="6000">
              <a:solidFill>
                <a:schemeClr val="accent1"/>
              </a:solidFill>
              <a:latin typeface="Arial Black"/>
            </a:endParaRPr>
          </a:p>
          <a:p>
            <a:pPr algn="ctr"/>
            <a:endParaRPr lang="en-US" sz="60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5400">
              <a:solidFill>
                <a:srgbClr val="EF1F1D"/>
              </a:solidFill>
              <a:latin typeface="Arial Black"/>
            </a:endParaRPr>
          </a:p>
          <a:p>
            <a:pPr algn="ctr"/>
            <a:endParaRPr lang="en-US" sz="8800">
              <a:solidFill>
                <a:srgbClr val="EF1F1D"/>
              </a:solidFill>
              <a:latin typeface="Arial Black"/>
            </a:endParaRPr>
          </a:p>
          <a:p>
            <a:pPr algn="ctr"/>
            <a:r>
              <a:rPr lang="en-US" sz="4000">
                <a:solidFill>
                  <a:srgbClr val="11C8FF"/>
                </a:solidFill>
                <a:latin typeface="Arial Black"/>
              </a:rPr>
              <a:t> </a:t>
            </a:r>
            <a:br>
              <a:rPr lang="en-US" sz="4000">
                <a:solidFill>
                  <a:srgbClr val="11C8FF"/>
                </a:solidFill>
                <a:latin typeface="Arial Black"/>
              </a:rPr>
            </a:br>
            <a:endParaRPr lang="en-US" sz="48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3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1200">
              <a:solidFill>
                <a:srgbClr val="11C8FF"/>
              </a:solidFill>
              <a:latin typeface="Arial Black"/>
            </a:endParaRPr>
          </a:p>
          <a:p>
            <a:pPr algn="ctr"/>
            <a:endParaRPr lang="en-US" sz="500">
              <a:solidFill>
                <a:srgbClr val="000000"/>
              </a:solidFill>
              <a:latin typeface="Arial Black"/>
            </a:endParaRPr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99164" y="7959804"/>
            <a:ext cx="6682636" cy="11079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rgbClr val="2C00FB"/>
                </a:solidFill>
                <a:latin typeface="Arial Black" charset="0"/>
              </a:rPr>
              <a:t>La aspiración</a:t>
            </a:r>
          </a:p>
        </p:txBody>
      </p:sp>
      <p:pic>
        <p:nvPicPr>
          <p:cNvPr id="3078" name="Picture 6" descr=" eyes5.gif                                                      00022822Macintosh HD                   BD4FD42A: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4038" y="2590800"/>
            <a:ext cx="3209925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2743200" y="4724400"/>
            <a:ext cx="1447800" cy="1200329"/>
          </a:xfrm>
          <a:prstGeom prst="rect">
            <a:avLst/>
          </a:prstGeom>
          <a:solidFill>
            <a:srgbClr val="0FFCFF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>
                <a:solidFill>
                  <a:srgbClr val="EF1F1D"/>
                </a:solidFill>
                <a:latin typeface="SILDoulos IPA93" charset="0"/>
              </a:rPr>
              <a:t>h</a:t>
            </a:r>
            <a:endParaRPr lang="en-US" baseline="30000">
              <a:solidFill>
                <a:srgbClr val="EF1F1D"/>
              </a:solidFill>
              <a:latin typeface="SILDoulos IPA93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0" y="6172200"/>
            <a:ext cx="3657600" cy="1107996"/>
          </a:xfrm>
          <a:prstGeom prst="rect">
            <a:avLst/>
          </a:prstGeom>
          <a:solidFill>
            <a:srgbClr val="FFF94A"/>
          </a:solidFill>
          <a:ln w="57150">
            <a:solidFill>
              <a:srgbClr val="2C00FB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algn="ctr"/>
            <a:r>
              <a:rPr lang="en-US" sz="66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66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a</a:t>
            </a:r>
            <a:r>
              <a:rPr lang="en-US" sz="6000">
                <a:solidFill>
                  <a:srgbClr val="EF1F1D"/>
                </a:solidFill>
                <a:latin typeface="SILDoulos IPA93" charset="0"/>
              </a:rPr>
              <a:t>p</a:t>
            </a:r>
            <a:r>
              <a:rPr lang="en-US" sz="5400" baseline="30000">
                <a:solidFill>
                  <a:srgbClr val="EF1F1D"/>
                </a:solidFill>
                <a:latin typeface="SILDoulos IPA93" charset="0"/>
              </a:rPr>
              <a:t>h</a:t>
            </a:r>
            <a:r>
              <a:rPr lang="en-US" sz="6000">
                <a:solidFill>
                  <a:srgbClr val="0000FF"/>
                </a:solidFill>
                <a:latin typeface="SILDoulos IPA93" charset="0"/>
              </a:rPr>
              <a:t>el</a:t>
            </a:r>
            <a:endParaRPr lang="en-US" baseline="30000">
              <a:solidFill>
                <a:srgbClr val="0000FF"/>
              </a:solidFill>
              <a:latin typeface="SILDoulos IPA9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27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prism isContent="1" isInverted="1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600"/>
                            </p:stCondLst>
                            <p:childTnLst>
                              <p:par>
                                <p:cTn id="12" presetID="56" presetClass="entr" presetSubtype="0" fill="hold" grpId="1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7" grpId="1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441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81000"/>
            <a:ext cx="567334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latin typeface="Arial Black"/>
                <a:cs typeface="Arial Black"/>
              </a:rPr>
              <a:t>p, t, k</a:t>
            </a:r>
            <a:endParaRPr lang="en-US" sz="9600"/>
          </a:p>
        </p:txBody>
      </p:sp>
      <p:sp>
        <p:nvSpPr>
          <p:cNvPr id="8" name="TextBox 7"/>
          <p:cNvSpPr txBox="1"/>
          <p:nvPr/>
        </p:nvSpPr>
        <p:spPr>
          <a:xfrm>
            <a:off x="2286000" y="2819400"/>
            <a:ext cx="2390198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/>
              <a:t>inglés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015" y="8308791"/>
            <a:ext cx="2021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Usar papel</a:t>
            </a:r>
          </a:p>
          <a:p>
            <a:pPr algn="ctr"/>
            <a:r>
              <a:rPr lang="en-US"/>
              <a:t>para demostrar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1000" y="4724400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438400" y="62484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123030" y="7960682"/>
            <a:ext cx="172294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ill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4000" y="4648200"/>
            <a:ext cx="116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click 3x</a:t>
            </a:r>
          </a:p>
        </p:txBody>
      </p:sp>
    </p:spTree>
    <p:extLst>
      <p:ext uri="{BB962C8B-B14F-4D97-AF65-F5344CB8AC3E}">
        <p14:creationId xmlns:p14="http://schemas.microsoft.com/office/powerpoint/2010/main" val="271987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4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8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44196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381000"/>
            <a:ext cx="5673348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800">
                <a:latin typeface="Arial Black"/>
                <a:cs typeface="Arial Black"/>
              </a:rPr>
              <a:t>p, t, k</a:t>
            </a:r>
            <a:endParaRPr lang="en-US" sz="9600"/>
          </a:p>
        </p:txBody>
      </p:sp>
      <p:sp>
        <p:nvSpPr>
          <p:cNvPr id="8" name="TextBox 7"/>
          <p:cNvSpPr txBox="1"/>
          <p:nvPr/>
        </p:nvSpPr>
        <p:spPr>
          <a:xfrm>
            <a:off x="2286000" y="2819400"/>
            <a:ext cx="2390198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/>
              <a:t>inglés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9800" y="7772400"/>
            <a:ext cx="20218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Usar papel</a:t>
            </a:r>
          </a:p>
          <a:p>
            <a:pPr algn="ctr"/>
            <a:r>
              <a:rPr lang="en-US"/>
              <a:t>para demostrar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8600" y="4800600"/>
            <a:ext cx="6629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/p</a:t>
            </a:r>
            <a:r>
              <a:rPr lang="en-US" sz="9600" baseline="30000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9600">
                <a:latin typeface="Arial Black"/>
                <a:cs typeface="Arial Black"/>
              </a:rPr>
              <a:t>, t</a:t>
            </a:r>
            <a:r>
              <a:rPr lang="en-US" sz="9600" baseline="30000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9600">
                <a:latin typeface="Arial Black"/>
                <a:cs typeface="Arial Black"/>
              </a:rPr>
              <a:t>, k</a:t>
            </a:r>
            <a:r>
              <a:rPr lang="en-US" sz="9600" baseline="30000">
                <a:solidFill>
                  <a:srgbClr val="FF0000"/>
                </a:solidFill>
                <a:latin typeface="Arial Black"/>
                <a:cs typeface="Arial Black"/>
              </a:rPr>
              <a:t>h</a:t>
            </a:r>
            <a:r>
              <a:rPr lang="en-US" sz="9600">
                <a:latin typeface="Arial Black"/>
                <a:cs typeface="Arial Black"/>
              </a:rPr>
              <a:t>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847003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105400"/>
            <a:ext cx="30828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aper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77000"/>
            <a:ext cx="357141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eople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912673"/>
            <a:ext cx="21336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lot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Left Arrow 8"/>
          <p:cNvSpPr/>
          <p:nvPr/>
        </p:nvSpPr>
        <p:spPr bwMode="auto">
          <a:xfrm>
            <a:off x="4114800" y="990600"/>
            <a:ext cx="2743200" cy="23622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/>
              <a:t>Explosión</a:t>
            </a: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48200" y="4114800"/>
            <a:ext cx="20397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inglés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512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4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4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5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900"/>
                            </p:stCondLst>
                            <p:childTnLst>
                              <p:par>
                                <p:cTn id="19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1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2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105400"/>
            <a:ext cx="296457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apel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77000"/>
            <a:ext cx="307277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adre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912673"/>
            <a:ext cx="30060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asta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10" name="Left Arrow 9"/>
          <p:cNvSpPr/>
          <p:nvPr/>
        </p:nvSpPr>
        <p:spPr bwMode="auto">
          <a:xfrm>
            <a:off x="4038600" y="457200"/>
            <a:ext cx="2819400" cy="3048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SIN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/>
              <a:t>Explosión</a:t>
            </a: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6807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828800" y="51054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28800" y="6477000"/>
            <a:ext cx="239019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28800" y="7912673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é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Left Arrow 10"/>
          <p:cNvSpPr/>
          <p:nvPr/>
        </p:nvSpPr>
        <p:spPr bwMode="auto">
          <a:xfrm>
            <a:off x="4038600" y="457200"/>
            <a:ext cx="2819400" cy="3048000"/>
          </a:xfrm>
          <a:prstGeom prst="lef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</a:rPr>
              <a:t>SIN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Aspiración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/>
              <a:t>Explosión</a:t>
            </a:r>
            <a:endParaRPr kumimoji="0" lang="en-US" sz="3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10238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6" y="5105400"/>
            <a:ext cx="684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COMPARE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267200" y="6400800"/>
            <a:ext cx="1826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43400" y="7848600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é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10782" y="691795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triped Right Arrow 4"/>
          <p:cNvSpPr/>
          <p:nvPr/>
        </p:nvSpPr>
        <p:spPr bwMode="auto">
          <a:xfrm>
            <a:off x="1143000" y="64008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1143000" y="77724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4168914"/>
            <a:ext cx="283964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Arial Black"/>
                <a:cs typeface="Arial Black"/>
              </a:rPr>
              <a:t>inglés vs. 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2674329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6" y="5105400"/>
            <a:ext cx="684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COMPARE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4008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7848600"/>
            <a:ext cx="27585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abla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41719" y="41148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10782" y="691795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triped Right Arrow 4"/>
          <p:cNvSpPr/>
          <p:nvPr/>
        </p:nvSpPr>
        <p:spPr bwMode="auto">
          <a:xfrm>
            <a:off x="609600" y="64008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609600" y="77724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91000"/>
            <a:ext cx="31051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inglés vs.</a:t>
            </a:r>
            <a:endParaRPr lang="en-US" sz="4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55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6858000" cy="1892826"/>
          </a:xfrm>
          <a:prstGeom prst="rect">
            <a:avLst/>
          </a:prstGeom>
          <a:solidFill>
            <a:srgbClr val="2676BA"/>
          </a:solidFill>
          <a:ln w="38100">
            <a:solidFill>
              <a:srgbClr val="FFF81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11700" dirty="0">
                <a:solidFill>
                  <a:schemeClr val="bg1"/>
                </a:solidFill>
                <a:latin typeface="Arial Black"/>
              </a:rPr>
              <a:t>¡Saluda</a:t>
            </a:r>
            <a:endParaRPr lang="en-US" sz="4800" dirty="0">
              <a:latin typeface="Arial Black"/>
            </a:endParaRPr>
          </a:p>
        </p:txBody>
      </p:sp>
      <p:pic>
        <p:nvPicPr>
          <p:cNvPr id="110597" name="Picture 5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6858000" cy="626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8036004"/>
            <a:ext cx="6858000" cy="1107996"/>
          </a:xfrm>
          <a:prstGeom prst="rect">
            <a:avLst/>
          </a:prstGeom>
          <a:solidFill>
            <a:srgbClr val="2676BA"/>
          </a:solidFill>
          <a:ln w="38100">
            <a:solidFill>
              <a:srgbClr val="FFF815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 Black"/>
              </a:rPr>
              <a:t>a un </a:t>
            </a:r>
            <a:r>
              <a:rPr lang="en-US" sz="6600" dirty="0" err="1">
                <a:solidFill>
                  <a:schemeClr val="bg1"/>
                </a:solidFill>
                <a:latin typeface="Arial Black"/>
              </a:rPr>
              <a:t>vecino</a:t>
            </a:r>
            <a:r>
              <a:rPr lang="en-US" sz="6600" dirty="0">
                <a:solidFill>
                  <a:schemeClr val="bg1"/>
                </a:solidFill>
                <a:latin typeface="Arial Black"/>
              </a:rPr>
              <a:t>!</a:t>
            </a:r>
            <a:endParaRPr lang="en-US" sz="6000" dirty="0"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263865208"/>
      </p:ext>
    </p:extLst>
  </p:cSld>
  <p:clrMapOvr>
    <a:masterClrMapping/>
  </p:clrMapOvr>
  <p:transition xmlns:p14="http://schemas.microsoft.com/office/powerpoint/2010/main">
    <p:random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886" y="5105400"/>
            <a:ext cx="68471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COMPARE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33800" y="6400800"/>
            <a:ext cx="182619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oo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0" y="7848600"/>
            <a:ext cx="121033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ú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800" y="3810000"/>
            <a:ext cx="259901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400">
              <a:solidFill>
                <a:schemeClr val="bg1"/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810782" y="6917958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Striped Right Arrow 4"/>
          <p:cNvSpPr/>
          <p:nvPr/>
        </p:nvSpPr>
        <p:spPr bwMode="auto">
          <a:xfrm>
            <a:off x="609600" y="64008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inglés</a:t>
            </a:r>
          </a:p>
        </p:txBody>
      </p:sp>
      <p:sp>
        <p:nvSpPr>
          <p:cNvPr id="11" name="Striped Right Arrow 10"/>
          <p:cNvSpPr/>
          <p:nvPr/>
        </p:nvSpPr>
        <p:spPr bwMode="auto">
          <a:xfrm>
            <a:off x="609600" y="7772400"/>
            <a:ext cx="2819400" cy="1371600"/>
          </a:xfrm>
          <a:prstGeom prst="striped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rPr>
              <a:t>español</a:t>
            </a:r>
          </a:p>
        </p:txBody>
      </p:sp>
    </p:spTree>
    <p:extLst>
      <p:ext uri="{BB962C8B-B14F-4D97-AF65-F5344CB8AC3E}">
        <p14:creationId xmlns:p14="http://schemas.microsoft.com/office/powerpoint/2010/main" val="1245783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81000" y="5105400"/>
            <a:ext cx="20313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ilo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6477000"/>
            <a:ext cx="32120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qu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eso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7912673"/>
            <a:ext cx="25962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72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asa</a:t>
            </a:r>
            <a:endParaRPr 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876800" y="61722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4168914"/>
            <a:ext cx="23795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>
                <a:solidFill>
                  <a:schemeClr val="bg1"/>
                </a:solidFill>
                <a:latin typeface="Arial Black"/>
                <a:cs typeface="Arial Black"/>
              </a:rPr>
              <a:t>español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780970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spiration-anxiety-2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51023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33400" y="4876800"/>
            <a:ext cx="5864205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166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1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166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endParaRPr lang="en-US" sz="3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&quot;No&quot; Symbol 1"/>
          <p:cNvSpPr/>
          <p:nvPr/>
        </p:nvSpPr>
        <p:spPr bwMode="auto">
          <a:xfrm>
            <a:off x="152400" y="838200"/>
            <a:ext cx="3429000" cy="27432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43200" y="7543800"/>
            <a:ext cx="1697901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42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0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10000"/>
            <a:ext cx="6858000" cy="280076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El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8800">
                <a:solidFill>
                  <a:schemeClr val="accent3">
                    <a:lumMod val="50000"/>
                  </a:schemeClr>
                </a:solidFill>
                <a:latin typeface="Arial Black"/>
                <a:cs typeface="Arial Black"/>
              </a:rPr>
              <a:t>erro</a:t>
            </a:r>
          </a:p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aga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8800">
                <a:solidFill>
                  <a:schemeClr val="bg1">
                    <a:lumMod val="50000"/>
                  </a:schemeClr>
                </a:solidFill>
                <a:latin typeface="Arial Black"/>
                <a:cs typeface="Arial Black"/>
              </a:rPr>
              <a:t>a </a:t>
            </a:r>
            <a:endParaRPr lang="en-US" sz="20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7556493"/>
            <a:ext cx="3326552" cy="15696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latin typeface="Arial Black"/>
                <a:cs typeface="Arial Black"/>
              </a:rPr>
              <a:t>/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p+k</a:t>
            </a:r>
            <a:r>
              <a:rPr lang="en-US" sz="96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9600">
              <a:solidFill>
                <a:srgbClr val="000000"/>
              </a:solidFill>
            </a:endParaRPr>
          </a:p>
        </p:txBody>
      </p:sp>
      <p:pic>
        <p:nvPicPr>
          <p:cNvPr id="3" name="Picture 2" descr="dog-pooping-848x473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58000" cy="38252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28" y="3048000"/>
            <a:ext cx="685387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54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5400">
              <a:solidFill>
                <a:schemeClr val="bg1"/>
              </a:solidFill>
            </a:endParaRPr>
          </a:p>
        </p:txBody>
      </p:sp>
      <p:sp>
        <p:nvSpPr>
          <p:cNvPr id="6" name="&quot;No&quot; Symbol 5"/>
          <p:cNvSpPr/>
          <p:nvPr/>
        </p:nvSpPr>
        <p:spPr bwMode="auto">
          <a:xfrm>
            <a:off x="4419600" y="1981200"/>
            <a:ext cx="1219200" cy="990600"/>
          </a:xfrm>
          <a:prstGeom prst="noSmoking">
            <a:avLst/>
          </a:prstGeom>
          <a:solidFill>
            <a:srgbClr val="FF0000"/>
          </a:solidFill>
          <a:ln w="57150" cap="flat" cmpd="sng" algn="ctr">
            <a:solidFill>
              <a:srgbClr val="FFF94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886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3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400"/>
                            </p:stCondLst>
                            <p:childTnLst>
                              <p:par>
                                <p:cTn id="12" presetID="26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400"/>
                            </p:stCondLst>
                            <p:childTnLst>
                              <p:par>
                                <p:cTn id="29" presetID="3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90800"/>
            <a:ext cx="6858000" cy="313932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ú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ío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eodoro</a:t>
            </a:r>
          </a:p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amina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omo</a:t>
            </a:r>
          </a:p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edro 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érez</a:t>
            </a:r>
            <a:endParaRPr lang="en-US" sz="1400">
              <a:solidFill>
                <a:srgbClr val="0000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828800" y="7697450"/>
            <a:ext cx="3570208" cy="144655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8800">
                <a:latin typeface="Arial Black"/>
                <a:cs typeface="Arial Black"/>
              </a:rPr>
              <a:t>/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p,t,k</a:t>
            </a:r>
            <a:r>
              <a:rPr lang="en-US" sz="8800">
                <a:solidFill>
                  <a:srgbClr val="000000"/>
                </a:solidFill>
                <a:latin typeface="Arial Black"/>
                <a:cs typeface="Arial Black"/>
              </a:rPr>
              <a:t>/</a:t>
            </a:r>
            <a:endParaRPr lang="en-US" sz="8800">
              <a:solidFill>
                <a:srgbClr val="0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017" y="0"/>
            <a:ext cx="685387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8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6380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orking-with-the-Problem-Statement-of-Your-Thesi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6868288" cy="639609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33600" y="6400800"/>
            <a:ext cx="2891762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/>
              <a:t>¿Todavía</a:t>
            </a:r>
          </a:p>
          <a:p>
            <a:pPr algn="ctr"/>
            <a:r>
              <a:rPr lang="en-US" sz="5400" b="1"/>
              <a:t>aspira?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0" y="3352800"/>
            <a:ext cx="6629400" cy="27432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 Solución</a:t>
            </a:r>
            <a:endParaRPr kumimoji="0" lang="en-US" sz="7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65241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7200"/>
            <a:ext cx="6858000" cy="4557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1062553" y="725817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447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7" y="0"/>
            <a:ext cx="6858000" cy="45572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143000" y="4989017"/>
            <a:ext cx="4516055" cy="4154983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 p &gt; </a:t>
            </a:r>
            <a:r>
              <a:rPr lang="en-US" sz="8800">
                <a:solidFill>
                  <a:srgbClr val="0000FF"/>
                </a:solidFill>
                <a:latin typeface="Arial Black"/>
                <a:cs typeface="Arial Black"/>
              </a:rPr>
              <a:t>bb</a:t>
            </a:r>
          </a:p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 t  &gt; </a:t>
            </a:r>
            <a:r>
              <a:rPr lang="en-US" sz="8800">
                <a:solidFill>
                  <a:srgbClr val="0000FF"/>
                </a:solidFill>
                <a:latin typeface="Arial Black"/>
                <a:cs typeface="Arial Black"/>
              </a:rPr>
              <a:t>dd</a:t>
            </a:r>
          </a:p>
          <a:p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 k </a:t>
            </a:r>
            <a:r>
              <a:rPr lang="en-US" sz="44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8800">
                <a:solidFill>
                  <a:srgbClr val="FF0000"/>
                </a:solidFill>
                <a:latin typeface="Arial Black"/>
                <a:cs typeface="Arial Black"/>
              </a:rPr>
              <a:t>&gt; </a:t>
            </a:r>
            <a:r>
              <a:rPr lang="en-US" sz="8800">
                <a:solidFill>
                  <a:srgbClr val="0000FF"/>
                </a:solidFill>
                <a:latin typeface="Arial Black"/>
                <a:cs typeface="Arial Black"/>
              </a:rPr>
              <a:t>gg</a:t>
            </a:r>
            <a:endParaRPr lang="en-US" sz="88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20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910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12" decel="50000" autoRev="1" fill="hold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72" fill="hold">
                                          <p:stCondLst>
                                            <p:cond delay="17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85" y="6097012"/>
            <a:ext cx="6538368" cy="304698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p</a:t>
            </a:r>
            <a:r>
              <a:rPr lang="en-US" sz="8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 </a:t>
            </a:r>
            <a:r>
              <a:rPr lang="en-US" sz="9600">
                <a:latin typeface="Arial Black"/>
                <a:cs typeface="Arial Black"/>
              </a:rPr>
              <a:t>asta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= </a:t>
            </a:r>
          </a:p>
          <a:p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 bb</a:t>
            </a:r>
            <a:r>
              <a:rPr lang="en-US" sz="9600">
                <a:latin typeface="Arial Black"/>
                <a:cs typeface="Arial Black"/>
              </a:rPr>
              <a:t>asta</a:t>
            </a:r>
            <a:endParaRPr lang="en-US" sz="9600">
              <a:solidFill>
                <a:srgbClr val="0000FF"/>
              </a:solidFill>
            </a:endParaRPr>
          </a:p>
        </p:txBody>
      </p:sp>
      <p:pic>
        <p:nvPicPr>
          <p:cNvPr id="7" name="Picture 6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" y="0"/>
            <a:ext cx="6858000" cy="4557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3688140"/>
            <a:ext cx="4704533" cy="1569660"/>
          </a:xfrm>
          <a:prstGeom prst="rect">
            <a:avLst/>
          </a:prstGeom>
          <a:solidFill>
            <a:srgbClr val="FFFF00">
              <a:alpha val="70000"/>
            </a:srgbClr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p 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bb</a:t>
            </a:r>
            <a:endParaRPr lang="en-US" sz="9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5183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85" y="6097012"/>
            <a:ext cx="6482063" cy="304698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t   </a:t>
            </a:r>
            <a:r>
              <a:rPr lang="en-US" sz="9600">
                <a:latin typeface="Arial Black"/>
                <a:cs typeface="Arial Black"/>
              </a:rPr>
              <a:t>abla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= </a:t>
            </a:r>
          </a:p>
          <a:p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 dd</a:t>
            </a:r>
            <a:r>
              <a:rPr lang="en-US" sz="9600">
                <a:latin typeface="Arial Black"/>
                <a:cs typeface="Arial Black"/>
              </a:rPr>
              <a:t>abla</a:t>
            </a:r>
            <a:endParaRPr lang="en-US" sz="9600">
              <a:solidFill>
                <a:srgbClr val="0000FF"/>
              </a:solidFill>
            </a:endParaRPr>
          </a:p>
        </p:txBody>
      </p:sp>
      <p:pic>
        <p:nvPicPr>
          <p:cNvPr id="5" name="Picture 4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" y="0"/>
            <a:ext cx="6858000" cy="455725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-10219" y="3581400"/>
            <a:ext cx="4429819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t 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dd</a:t>
            </a:r>
            <a:endParaRPr lang="en-US" sz="9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989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000500"/>
            <a:ext cx="6858000" cy="5143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81400" y="7307759"/>
            <a:ext cx="23965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latin typeface="Arial Black"/>
                <a:cs typeface="Arial Black"/>
              </a:rPr>
              <a:t>Joseph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" y="381000"/>
            <a:ext cx="57150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800"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Joseph</a:t>
            </a:r>
          </a:p>
        </p:txBody>
      </p:sp>
      <p:sp>
        <p:nvSpPr>
          <p:cNvPr id="2" name="Donut 1"/>
          <p:cNvSpPr/>
          <p:nvPr/>
        </p:nvSpPr>
        <p:spPr bwMode="auto">
          <a:xfrm>
            <a:off x="1676400" y="3352800"/>
            <a:ext cx="5562600" cy="6858000"/>
          </a:xfrm>
          <a:prstGeom prst="donut">
            <a:avLst>
              <a:gd name="adj" fmla="val 13206"/>
            </a:avLst>
          </a:prstGeom>
          <a:solidFill>
            <a:srgbClr val="FFFF00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431143" y="417285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905000" y="1905000"/>
            <a:ext cx="3184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ln>
                  <a:solidFill>
                    <a:srgbClr val="FFFFFF"/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Universidad</a:t>
            </a:r>
          </a:p>
          <a:p>
            <a:r>
              <a:rPr lang="en-US" sz="3600">
                <a:ln>
                  <a:solidFill>
                    <a:srgbClr val="FFFFFF"/>
                  </a:solidFill>
                </a:ln>
                <a:solidFill>
                  <a:schemeClr val="bg1">
                    <a:lumMod val="65000"/>
                  </a:schemeClr>
                </a:solidFill>
                <a:latin typeface="Arial Black"/>
                <a:cs typeface="Arial Black"/>
              </a:rPr>
              <a:t> de Arizona</a:t>
            </a:r>
            <a:endParaRPr lang="en-US" sz="3600">
              <a:ln>
                <a:solidFill>
                  <a:srgbClr val="FFFFFF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14897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:push dir="u"/>
      </p:transition>
    </mc:Choice>
    <mc:Fallback xmlns="">
      <p:transition xmlns:p14="http://schemas.microsoft.com/office/powerpoint/2010/main" spd="slow">
        <p:push dir="u"/>
      </p:transition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7385" y="5639812"/>
            <a:ext cx="5855089" cy="304698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k  </a:t>
            </a:r>
            <a:r>
              <a:rPr lang="en-US" sz="9600">
                <a:latin typeface="Arial Black"/>
                <a:cs typeface="Arial Black"/>
              </a:rPr>
              <a:t>asa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= </a:t>
            </a:r>
          </a:p>
          <a:p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 gg</a:t>
            </a:r>
            <a:r>
              <a:rPr lang="en-US" sz="9600">
                <a:latin typeface="Arial Black"/>
                <a:cs typeface="Arial Black"/>
              </a:rPr>
              <a:t>asa</a:t>
            </a:r>
            <a:endParaRPr lang="en-US" sz="9600">
              <a:solidFill>
                <a:srgbClr val="0000FF"/>
              </a:solidFill>
            </a:endParaRPr>
          </a:p>
        </p:txBody>
      </p:sp>
      <p:pic>
        <p:nvPicPr>
          <p:cNvPr id="7" name="Picture 6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55" y="0"/>
            <a:ext cx="6858000" cy="45572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-13534" y="3429000"/>
            <a:ext cx="47045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k 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gg</a:t>
            </a:r>
            <a:endParaRPr lang="en-US" sz="9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931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35060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/>
              <a:t>O sea: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2057400"/>
            <a:ext cx="47045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p 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bb</a:t>
            </a:r>
            <a:endParaRPr lang="en-US" sz="960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4015" y="4191000"/>
            <a:ext cx="4840388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t </a:t>
            </a:r>
            <a:r>
              <a:rPr lang="en-US" sz="720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dd</a:t>
            </a:r>
            <a:endParaRPr lang="en-US" sz="9600">
              <a:solidFill>
                <a:srgbClr val="0000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324600"/>
            <a:ext cx="47045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k &gt;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gg</a:t>
            </a:r>
            <a:endParaRPr lang="en-US" sz="96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1600" y="533400"/>
            <a:ext cx="1167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click 3x</a:t>
            </a:r>
          </a:p>
        </p:txBody>
      </p:sp>
    </p:spTree>
    <p:extLst>
      <p:ext uri="{BB962C8B-B14F-4D97-AF65-F5344CB8AC3E}">
        <p14:creationId xmlns:p14="http://schemas.microsoft.com/office/powerpoint/2010/main" val="1995247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2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26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447800"/>
            <a:ext cx="6858000" cy="3208571"/>
          </a:xfrm>
          <a:prstGeom prst="rect">
            <a:avLst/>
          </a:prstGeom>
          <a:solidFill>
            <a:srgbClr val="FFFF95"/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u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ío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eodoro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amina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c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omo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edro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érez</a:t>
            </a:r>
          </a:p>
          <a:p>
            <a:pPr algn="ctr"/>
            <a:endParaRPr lang="en-US" sz="4800">
              <a:solidFill>
                <a:srgbClr val="0000FF"/>
              </a:solidFill>
              <a:latin typeface="Arial Black"/>
              <a:cs typeface="Arial Black"/>
            </a:endParaRPr>
          </a:p>
          <a:p>
            <a:pPr algn="ctr"/>
            <a:endParaRPr lang="en-US" sz="105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3017" y="0"/>
            <a:ext cx="6853871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800">
                <a:solidFill>
                  <a:schemeClr val="bg1"/>
                </a:solidFill>
                <a:latin typeface="Arial Black"/>
                <a:cs typeface="Arial Black"/>
              </a:rPr>
              <a:t>¡No aspire!</a:t>
            </a:r>
            <a:endParaRPr lang="en-US" sz="8800">
              <a:solidFill>
                <a:schemeClr val="bg1"/>
              </a:solidFill>
            </a:endParaRPr>
          </a:p>
        </p:txBody>
      </p:sp>
      <p:pic>
        <p:nvPicPr>
          <p:cNvPr id="7" name="Picture 6" descr="ravenous_brain_rect-620x4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586748"/>
            <a:ext cx="6858000" cy="455725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911876"/>
            <a:ext cx="6858000" cy="2308324"/>
          </a:xfrm>
          <a:prstGeom prst="rect">
            <a:avLst/>
          </a:prstGeom>
          <a:solidFill>
            <a:srgbClr val="FFF94A">
              <a:alpha val="92000"/>
            </a:srgbClr>
          </a:solidFill>
        </p:spPr>
        <p:txBody>
          <a:bodyPr wrap="square">
            <a:spAutoFit/>
          </a:bodyPr>
          <a:lstStyle/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DD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u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dd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ío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dd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eodoro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gg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amina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gg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omo</a:t>
            </a:r>
          </a:p>
          <a:p>
            <a:pPr algn="ctr"/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BB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edro </a:t>
            </a:r>
            <a:r>
              <a:rPr lang="en-US" sz="4800">
                <a:solidFill>
                  <a:srgbClr val="FF0000"/>
                </a:solidFill>
                <a:latin typeface="Arial Black"/>
                <a:cs typeface="Arial Black"/>
              </a:rPr>
              <a:t>BB</a:t>
            </a:r>
            <a:r>
              <a:rPr lang="en-US" sz="4800">
                <a:solidFill>
                  <a:srgbClr val="0000FF"/>
                </a:solidFill>
                <a:latin typeface="Arial Black"/>
                <a:cs typeface="Arial Black"/>
              </a:rPr>
              <a:t>érez</a:t>
            </a:r>
            <a:endParaRPr lang="en-US" sz="1050">
              <a:solidFill>
                <a:srgbClr val="0000FF"/>
              </a:solidFill>
            </a:endParaRPr>
          </a:p>
        </p:txBody>
      </p:sp>
      <p:sp>
        <p:nvSpPr>
          <p:cNvPr id="10" name="Down Arrow 9"/>
          <p:cNvSpPr/>
          <p:nvPr/>
        </p:nvSpPr>
        <p:spPr bwMode="auto">
          <a:xfrm>
            <a:off x="2667000" y="3733800"/>
            <a:ext cx="1371600" cy="1524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237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8" y="914400"/>
            <a:ext cx="4704533" cy="156966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9600">
                <a:solidFill>
                  <a:srgbClr val="FF0000"/>
                </a:solidFill>
                <a:latin typeface="Arial Black"/>
                <a:cs typeface="Arial Black"/>
              </a:rPr>
              <a:t> p = </a:t>
            </a:r>
            <a:r>
              <a:rPr lang="en-US" sz="9600">
                <a:solidFill>
                  <a:srgbClr val="0000FF"/>
                </a:solidFill>
                <a:latin typeface="Arial Black"/>
                <a:cs typeface="Arial Black"/>
              </a:rPr>
              <a:t>bb</a:t>
            </a:r>
            <a:endParaRPr lang="en-US" sz="9600">
              <a:solidFill>
                <a:srgbClr val="0000FF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9373" y="4038600"/>
            <a:ext cx="6849952" cy="2123658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>
            <a:spAutoFit/>
          </a:bodyPr>
          <a:lstStyle/>
          <a:p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 p</a:t>
            </a:r>
            <a:r>
              <a:rPr lang="en-US" sz="6600">
                <a:latin typeface="Arial Black"/>
                <a:cs typeface="Arial Black"/>
              </a:rPr>
              <a:t>a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p</a:t>
            </a:r>
            <a:r>
              <a:rPr lang="en-US" sz="6600">
                <a:latin typeface="Arial Black"/>
                <a:cs typeface="Arial Black"/>
              </a:rPr>
              <a:t>a fri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t</a:t>
            </a:r>
            <a:r>
              <a:rPr lang="en-US" sz="6600">
                <a:latin typeface="Arial Black"/>
                <a:cs typeface="Arial Black"/>
              </a:rPr>
              <a:t>a   =</a:t>
            </a:r>
            <a:endParaRPr lang="en-US" sz="6600">
              <a:solidFill>
                <a:srgbClr val="FF0000"/>
              </a:solidFill>
              <a:latin typeface="Arial Black"/>
              <a:cs typeface="Arial Black"/>
            </a:endParaRPr>
          </a:p>
          <a:p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 bb</a:t>
            </a:r>
            <a:r>
              <a:rPr lang="en-US" sz="6600">
                <a:latin typeface="Arial Black"/>
                <a:cs typeface="Arial Black"/>
              </a:rPr>
              <a:t>a</a:t>
            </a:r>
            <a:r>
              <a:rPr lang="en-US" sz="6600">
                <a:solidFill>
                  <a:srgbClr val="0000FF"/>
                </a:solidFill>
                <a:latin typeface="Arial Black"/>
                <a:cs typeface="Arial Black"/>
              </a:rPr>
              <a:t>bb</a:t>
            </a:r>
            <a:r>
              <a:rPr lang="en-US" sz="6600">
                <a:latin typeface="Arial Black"/>
                <a:cs typeface="Arial Black"/>
              </a:rPr>
              <a:t>a fri</a:t>
            </a:r>
            <a:r>
              <a:rPr lang="en-US" sz="6600">
                <a:solidFill>
                  <a:srgbClr val="FF0000"/>
                </a:solidFill>
                <a:latin typeface="Arial Black"/>
                <a:cs typeface="Arial Black"/>
              </a:rPr>
              <a:t>dd</a:t>
            </a:r>
            <a:r>
              <a:rPr lang="en-US" sz="6600">
                <a:latin typeface="Arial Black"/>
                <a:cs typeface="Arial Black"/>
              </a:rPr>
              <a:t>a</a:t>
            </a:r>
            <a:endParaRPr lang="en-US" sz="660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76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3886200"/>
            <a:ext cx="30480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7426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5958" y="1595526"/>
            <a:ext cx="6629400" cy="616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ito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érez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uso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 el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el </a:t>
            </a:r>
          </a:p>
          <a:p>
            <a:pPr marL="749300" indent="-749300">
              <a:lnSpc>
                <a:spcPct val="110000"/>
              </a:lnSpc>
              <a:buAutoNum type="arabicPeriod"/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 en el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itre</a:t>
            </a:r>
            <a:endParaRPr lang="en-US" sz="7200" b="1">
              <a:solidFill>
                <a:srgbClr val="000000"/>
              </a:solidFill>
              <a:latin typeface="Palati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800" b="1">
                <a:solidFill>
                  <a:srgbClr val="FFFF00"/>
                </a:solidFill>
                <a:latin typeface="Palatino" charset="0"/>
              </a:rPr>
              <a:t>¡Practique!</a:t>
            </a:r>
            <a:endParaRPr lang="en-US" sz="8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526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5958" y="1595526"/>
            <a:ext cx="6629400" cy="6233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endParaRPr lang="es-ES" sz="3600" b="1">
              <a:solidFill>
                <a:srgbClr val="FF0000"/>
              </a:solidFill>
              <a:latin typeface="Palatino" charset="0"/>
            </a:endParaRPr>
          </a:p>
          <a:p>
            <a:pPr>
              <a:lnSpc>
                <a:spcPct val="110000"/>
              </a:lnSpc>
            </a:pPr>
            <a:r>
              <a:rPr lang="es-ES" sz="80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>
                <a:solidFill>
                  <a:srgbClr val="000000"/>
                </a:solidFill>
                <a:latin typeface="Palatino" charset="0"/>
              </a:rPr>
              <a:t>ídele a </a:t>
            </a:r>
            <a:r>
              <a:rPr lang="es-ES" sz="80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>
                <a:solidFill>
                  <a:srgbClr val="000000"/>
                </a:solidFill>
                <a:latin typeface="Palatino" charset="0"/>
              </a:rPr>
              <a:t>aco un </a:t>
            </a:r>
            <a:r>
              <a:rPr lang="es-ES" sz="80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8000" b="1">
                <a:solidFill>
                  <a:srgbClr val="FF0000"/>
                </a:solidFill>
                <a:latin typeface="Palatino" charset="0"/>
              </a:rPr>
              <a:t>c</a:t>
            </a:r>
            <a:r>
              <a:rPr lang="es-ES" sz="8000" b="1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8000" b="1">
                <a:solidFill>
                  <a:srgbClr val="FF0000"/>
                </a:solidFill>
                <a:latin typeface="Palatino" charset="0"/>
              </a:rPr>
              <a:t>p</a:t>
            </a:r>
            <a:r>
              <a:rPr lang="es-ES" sz="8000" b="1">
                <a:solidFill>
                  <a:srgbClr val="000000"/>
                </a:solidFill>
                <a:latin typeface="Palatino" charset="0"/>
              </a:rPr>
              <a:t>an.</a:t>
            </a:r>
            <a:br>
              <a:rPr lang="es-ES" sz="8000" b="1">
                <a:solidFill>
                  <a:srgbClr val="000000"/>
                </a:solidFill>
                <a:latin typeface="Palatino" charset="0"/>
              </a:rPr>
            </a:br>
            <a:endParaRPr lang="en-US" sz="8000" b="1">
              <a:solidFill>
                <a:srgbClr val="000000"/>
              </a:solidFill>
              <a:latin typeface="Palati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800" b="1" u="sng">
                <a:solidFill>
                  <a:srgbClr val="FFFF00"/>
                </a:solidFill>
                <a:latin typeface="Palatino" charset="0"/>
              </a:rPr>
              <a:t>¡Practique!</a:t>
            </a:r>
            <a:endParaRPr lang="en-US" sz="8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8768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5958" y="1595526"/>
            <a:ext cx="6629400" cy="616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endParaRPr lang="es-ES" sz="7200" b="1">
              <a:solidFill>
                <a:srgbClr val="FF0000"/>
              </a:solidFill>
              <a:latin typeface="Palatino" charset="0"/>
            </a:endParaRPr>
          </a:p>
          <a:p>
            <a:pPr>
              <a:lnSpc>
                <a:spcPct val="110000"/>
              </a:lnSpc>
            </a:pPr>
            <a:r>
              <a:rPr lang="es-ES" sz="7200" b="1">
                <a:solidFill>
                  <a:srgbClr val="000000"/>
                </a:solidFill>
                <a:latin typeface="Palatino" charset="0"/>
              </a:rPr>
              <a:t>Mi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ipos de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c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7200" b="1">
                <a:solidFill>
                  <a:srgbClr val="FF0000"/>
                </a:solidFill>
                <a:latin typeface="Palatino" charset="0"/>
              </a:rPr>
              <a:t>t</a:t>
            </a:r>
            <a:r>
              <a:rPr lang="es-ES" sz="7200" b="1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7200" b="1">
              <a:solidFill>
                <a:srgbClr val="000000"/>
              </a:solidFill>
              <a:latin typeface="Palati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800" b="1" u="sng">
                <a:solidFill>
                  <a:srgbClr val="FFFF00"/>
                </a:solidFill>
                <a:latin typeface="Palatino" charset="0"/>
              </a:rPr>
              <a:t>¡Practique!</a:t>
            </a:r>
            <a:endParaRPr lang="en-US" sz="8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06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35958" y="1595526"/>
            <a:ext cx="6629400" cy="6786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1.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érez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uso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el en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re.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2.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ídele 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un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de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an.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3.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¿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uedes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oner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rograma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ara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úbli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o?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4.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asa el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or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ero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ara 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ar la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uer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 a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ro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iada.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  <a:p>
            <a:pPr marL="749300" indent="-749300">
              <a:lnSpc>
                <a:spcPct val="110000"/>
              </a:lnSpc>
            </a:pPr>
            <a:r>
              <a:rPr lang="es-ES" sz="3600" b="1">
                <a:solidFill>
                  <a:srgbClr val="0000FF"/>
                </a:solidFill>
                <a:latin typeface="Palatino" charset="0"/>
              </a:rPr>
              <a:t>5. 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	Mi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ío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eodoro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iene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an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i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p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os de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rajes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c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omo </a:t>
            </a:r>
            <a:r>
              <a:rPr lang="es-ES" sz="3600" b="1" u="sng">
                <a:solidFill>
                  <a:srgbClr val="000000"/>
                </a:solidFill>
                <a:latin typeface="Palatino" charset="0"/>
              </a:rPr>
              <a:t>t</a:t>
            </a:r>
            <a:r>
              <a:rPr lang="es-ES" sz="3600" b="1">
                <a:solidFill>
                  <a:srgbClr val="000000"/>
                </a:solidFill>
                <a:latin typeface="Palatino" charset="0"/>
              </a:rPr>
              <a:t>ú.</a:t>
            </a:r>
            <a:endParaRPr lang="en-US" sz="3600" b="1">
              <a:solidFill>
                <a:srgbClr val="000000"/>
              </a:solidFill>
              <a:latin typeface="Palatino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6858000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8800" b="1" u="sng">
                <a:solidFill>
                  <a:srgbClr val="FFFF00"/>
                </a:solidFill>
                <a:latin typeface="Palatino" charset="0"/>
              </a:rPr>
              <a:t>¡Practique!</a:t>
            </a:r>
            <a:endParaRPr lang="en-US" sz="8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515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057400" y="3886200"/>
            <a:ext cx="30480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62400" y="69342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114800" y="70866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4267200" y="72390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419600" y="73914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72000" y="75438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724400" y="7696200"/>
            <a:ext cx="381000" cy="381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680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6927" y="0"/>
            <a:ext cx="6851073" cy="1938992"/>
          </a:xfrm>
          <a:prstGeom prst="rect">
            <a:avLst/>
          </a:prstGeom>
          <a:solidFill>
            <a:schemeClr val="bg1">
              <a:alpha val="49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6000"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6000"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33639" y="5181600"/>
            <a:ext cx="2690761" cy="144655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8800" b="1"/>
              <a:t>Meta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0" y="6477000"/>
            <a:ext cx="1289936" cy="5847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/>
              <a:t>'Goals'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1066800" y="7467600"/>
            <a:ext cx="5105400" cy="1676400"/>
          </a:xfrm>
          <a:prstGeom prst="rightArrow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Times" charset="0"/>
                <a:ea typeface="ＭＳ Ｐゴシック" charset="0"/>
              </a:rPr>
              <a:t>Nuevamente …</a:t>
            </a:r>
          </a:p>
        </p:txBody>
      </p:sp>
    </p:spTree>
    <p:extLst>
      <p:ext uri="{BB962C8B-B14F-4D97-AF65-F5344CB8AC3E}">
        <p14:creationId xmlns:p14="http://schemas.microsoft.com/office/powerpoint/2010/main" val="18506771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4916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45361" y="4800600"/>
            <a:ext cx="618315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Clínica de </a:t>
            </a:r>
          </a:p>
          <a:p>
            <a:pPr algn="ctr"/>
            <a:r>
              <a:rPr lang="en-US" sz="600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pronunciación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6934200"/>
            <a:ext cx="616917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>
                <a:latin typeface="Arial Black"/>
                <a:cs typeface="Arial Black"/>
              </a:rPr>
              <a:t>¡Gracias </a:t>
            </a:r>
          </a:p>
          <a:p>
            <a:pPr algn="ctr"/>
            <a:r>
              <a:rPr lang="en-US" sz="4800">
                <a:latin typeface="Arial Black"/>
                <a:cs typeface="Arial Black"/>
              </a:rPr>
              <a:t>por su asistencia!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11111827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38" presetClass="entr" presetSubtype="0" accel="5000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5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ooth-extraction-gilb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905000"/>
            <a:ext cx="6858000" cy="4185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0265" y="304800"/>
            <a:ext cx="661771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rial Black"/>
                <a:cs typeface="Arial Black"/>
              </a:rPr>
              <a:t>Sacar el</a:t>
            </a:r>
          </a:p>
          <a:p>
            <a:pPr algn="ctr"/>
            <a:r>
              <a:rPr lang="en-US" sz="4000">
                <a:latin typeface="Arial Black"/>
                <a:cs typeface="Arial Black"/>
              </a:rPr>
              <a:t>ACENTO EXTRANJERO</a:t>
            </a:r>
            <a:endParaRPr lang="en-US" sz="4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15809"/>
            <a:ext cx="6858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544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accel="100000" fill="hold">
                                          <p:stCondLst>
                                            <p:cond delay="4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6858000" cy="91440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  <a:ea typeface="ＭＳ Ｐゴシック" charset="0"/>
            </a:endParaRPr>
          </a:p>
        </p:txBody>
      </p:sp>
      <p:pic>
        <p:nvPicPr>
          <p:cNvPr id="4" name="Picture 3" descr="downward-years-to-come-nothing-band-590x44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10247"/>
            <a:ext cx="6858000" cy="513768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-2332182" y="7550727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61955" y="6705600"/>
            <a:ext cx="5057845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>
                <a:solidFill>
                  <a:schemeClr val="bg1"/>
                </a:solidFill>
                <a:latin typeface="Arial Black"/>
                <a:cs typeface="Arial Black"/>
              </a:rPr>
              <a:t>Progreso</a:t>
            </a:r>
          </a:p>
          <a:p>
            <a:r>
              <a:rPr lang="en-US" sz="7200">
                <a:solidFill>
                  <a:schemeClr val="bg1"/>
                </a:solidFill>
                <a:latin typeface="Arial Black"/>
                <a:cs typeface="Arial Black"/>
              </a:rPr>
              <a:t>individual</a:t>
            </a:r>
            <a:endParaRPr lang="en-US" sz="4800"/>
          </a:p>
        </p:txBody>
      </p:sp>
      <p:sp>
        <p:nvSpPr>
          <p:cNvPr id="8" name="TextBox 7"/>
          <p:cNvSpPr txBox="1"/>
          <p:nvPr/>
        </p:nvSpPr>
        <p:spPr>
          <a:xfrm>
            <a:off x="-1593273" y="3417455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0" y="3406914"/>
            <a:ext cx="12493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800">
                <a:solidFill>
                  <a:schemeClr val="bg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mi</a:t>
            </a:r>
          </a:p>
          <a:p>
            <a:pPr algn="ctr"/>
            <a:r>
              <a:rPr lang="en-US" sz="1800">
                <a:solidFill>
                  <a:schemeClr val="bg2">
                    <a:lumMod val="60000"/>
                    <a:lumOff val="40000"/>
                  </a:schemeClr>
                </a:solidFill>
                <a:latin typeface="Arial Black"/>
                <a:cs typeface="Arial Black"/>
              </a:rPr>
              <a:t> español</a:t>
            </a:r>
            <a:endParaRPr lang="en-US" sz="18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49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question-mark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55" y="762000"/>
            <a:ext cx="6858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95400" y="7924800"/>
            <a:ext cx="44168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>
                <a:solidFill>
                  <a:srgbClr val="1822CD"/>
                </a:solidFill>
                <a:latin typeface="Arial Black"/>
              </a:rPr>
              <a:t>PREGUNTAS</a:t>
            </a:r>
            <a:endParaRPr lang="en-US" sz="4800"/>
          </a:p>
        </p:txBody>
      </p:sp>
    </p:spTree>
    <p:extLst>
      <p:ext uri="{BB962C8B-B14F-4D97-AF65-F5344CB8AC3E}">
        <p14:creationId xmlns:p14="http://schemas.microsoft.com/office/powerpoint/2010/main" val="285890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ＭＳ Ｐゴシック"/>
        <a:cs typeface=""/>
      </a:majorFont>
      <a:minorFont>
        <a:latin typeface="Time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535</Words>
  <Application>Microsoft Macintosh PowerPoint</Application>
  <PresentationFormat>On-screen Show (4:3)</PresentationFormat>
  <Paragraphs>260</Paragraphs>
  <Slides>60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1" baseType="lpstr"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UC Riverside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 Gugelberger</dc:creator>
  <cp:lastModifiedBy>Armin Schwegler</cp:lastModifiedBy>
  <cp:revision>209</cp:revision>
  <dcterms:created xsi:type="dcterms:W3CDTF">2010-07-05T19:49:53Z</dcterms:created>
  <dcterms:modified xsi:type="dcterms:W3CDTF">2013-07-15T12:57:15Z</dcterms:modified>
</cp:coreProperties>
</file>