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330" r:id="rId2"/>
    <p:sldId id="306" r:id="rId3"/>
    <p:sldId id="308" r:id="rId4"/>
    <p:sldId id="261" r:id="rId5"/>
    <p:sldId id="262" r:id="rId6"/>
    <p:sldId id="263" r:id="rId7"/>
    <p:sldId id="264" r:id="rId8"/>
    <p:sldId id="265" r:id="rId9"/>
    <p:sldId id="266" r:id="rId10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00"/>
    <a:srgbClr val="FFF94A"/>
    <a:srgbClr val="FFB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86395" autoAdjust="0"/>
  </p:normalViewPr>
  <p:slideViewPr>
    <p:cSldViewPr>
      <p:cViewPr varScale="1">
        <p:scale>
          <a:sx n="79" d="100"/>
          <a:sy n="79" d="100"/>
        </p:scale>
        <p:origin x="1400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5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B804A-900F-3E4C-8AAA-25F40CEAB993}" type="datetimeFigureOut"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2854F-287F-8A4E-84A5-08CDEA7592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0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2854F-287F-8A4E-84A5-08CDEA7592F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F6161-4320-0A49-AF90-E8131629CF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1C89-7F00-564E-A3C7-9A7FC30D6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5391-492A-C54E-9938-D3236D291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02F8E-AC58-904A-A19A-775C30E63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678C9-98DA-9A4E-BA83-5F15F60F0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C2C4C-573D-D14A-9ED5-C23205B2C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67CDE-1E08-3B4A-A62A-223A8CE2BC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9CAFE-6E43-D148-90C6-021555E4A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DFD1C-0564-8D4E-834B-86F6E0215C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62A77-2EC7-4D4A-8589-3D24D4790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085BB-9CF9-5F42-88E2-8F3E07902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3548D71-D159-EF43-9DBC-56B4EEF110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32600" y="5149461"/>
            <a:ext cx="55819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5400">
                <a:latin typeface="Arial Black"/>
                <a:cs typeface="Arial Black"/>
              </a:rPr>
              <a:t>Clínica de </a:t>
            </a:r>
          </a:p>
          <a:p>
            <a:pPr algn="ctr"/>
            <a:r>
              <a:rPr lang="en-US" sz="5400">
                <a:latin typeface="Arial Black"/>
                <a:cs typeface="Arial Black"/>
              </a:rPr>
              <a:t>pronunciación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3600" y="7467600"/>
            <a:ext cx="138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Dirigida por: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76600" y="1982833"/>
            <a:ext cx="2345871" cy="1477328"/>
          </a:xfrm>
          <a:prstGeom prst="rect">
            <a:avLst/>
          </a:prstGeom>
          <a:solidFill>
            <a:srgbClr val="FF0000"/>
          </a:solidFill>
          <a:ln w="222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>
              <a:ln w="38100" cmpd="sng">
                <a:solidFill>
                  <a:srgbClr val="000000"/>
                </a:solidFill>
              </a:ln>
              <a:solidFill>
                <a:schemeClr val="bg1"/>
              </a:solidFill>
              <a:latin typeface="Arial Black"/>
              <a:cs typeface="Arial Black"/>
            </a:endParaRPr>
          </a:p>
          <a:p>
            <a:pPr algn="ctr"/>
            <a:r>
              <a:rPr lang="en-US" sz="6600" dirty="0">
                <a:ln w="38100" cmpd="sng">
                  <a:solidFill>
                    <a:srgbClr val="000000"/>
                  </a:solidFill>
                </a:ln>
                <a:solidFill>
                  <a:srgbClr val="FFFF00"/>
                </a:solidFill>
                <a:latin typeface="Arial Black"/>
                <a:cs typeface="Arial Black"/>
              </a:rPr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8615E3-6470-8849-80BB-D0C239048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86" y="7374588"/>
            <a:ext cx="6868886" cy="18103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731819-1EE7-D748-89EF-82179EBFD663}"/>
              </a:ext>
            </a:extLst>
          </p:cNvPr>
          <p:cNvSpPr txBox="1"/>
          <p:nvPr/>
        </p:nvSpPr>
        <p:spPr>
          <a:xfrm>
            <a:off x="3947040" y="1996579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Lección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46423-77A4-AA4D-AFE9-F29BE1D78714}"/>
              </a:ext>
            </a:extLst>
          </p:cNvPr>
          <p:cNvSpPr txBox="1"/>
          <p:nvPr/>
        </p:nvSpPr>
        <p:spPr>
          <a:xfrm>
            <a:off x="747769" y="4133798"/>
            <a:ext cx="5386924" cy="1015663"/>
          </a:xfrm>
          <a:prstGeom prst="rect">
            <a:avLst/>
          </a:prstGeom>
          <a:solidFill>
            <a:srgbClr val="FF0000"/>
          </a:solidFill>
          <a:ln w="4762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EJERCICIOS</a:t>
            </a:r>
          </a:p>
        </p:txBody>
      </p:sp>
    </p:spTree>
    <p:extLst>
      <p:ext uri="{BB962C8B-B14F-4D97-AF65-F5344CB8AC3E}">
        <p14:creationId xmlns:p14="http://schemas.microsoft.com/office/powerpoint/2010/main" val="101806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119813" y="8169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134100" y="81137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6858000" cy="9125576"/>
          </a:xfrm>
          <a:prstGeom prst="rect">
            <a:avLst/>
          </a:prstGeom>
          <a:solidFill>
            <a:schemeClr val="tx2"/>
          </a:solidFill>
          <a:ln w="127000">
            <a:solidFill>
              <a:srgbClr val="FF830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Black"/>
            </a:endParaRPr>
          </a:p>
          <a:p>
            <a:pPr algn="ctr"/>
            <a:r>
              <a:rPr lang="en-US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4000">
                <a:solidFill>
                  <a:srgbClr val="11C8FF"/>
                </a:solidFill>
                <a:latin typeface="Arial Black"/>
              </a:rPr>
              <a:t> </a:t>
            </a:r>
          </a:p>
          <a:p>
            <a:pPr algn="ctr"/>
            <a:r>
              <a:rPr lang="en-US" sz="6000">
                <a:solidFill>
                  <a:schemeClr val="accent1"/>
                </a:solidFill>
                <a:latin typeface="Arial Black"/>
              </a:rPr>
              <a:t>¡Evite!</a:t>
            </a:r>
          </a:p>
          <a:p>
            <a:pPr algn="ctr"/>
            <a:endParaRPr lang="en-US" sz="6000">
              <a:solidFill>
                <a:schemeClr val="accent1"/>
              </a:solidFill>
              <a:latin typeface="Arial Black"/>
            </a:endParaRPr>
          </a:p>
          <a:p>
            <a:pPr algn="ctr"/>
            <a:endParaRPr lang="en-US" sz="6000">
              <a:solidFill>
                <a:srgbClr val="EF1F1D"/>
              </a:solidFill>
              <a:latin typeface="Arial Black"/>
            </a:endParaRPr>
          </a:p>
          <a:p>
            <a:pPr algn="ctr"/>
            <a:endParaRPr lang="en-US" sz="5400">
              <a:solidFill>
                <a:srgbClr val="EF1F1D"/>
              </a:solidFill>
              <a:latin typeface="Arial Black"/>
            </a:endParaRPr>
          </a:p>
          <a:p>
            <a:pPr algn="ctr"/>
            <a:endParaRPr lang="en-US" sz="8800">
              <a:solidFill>
                <a:srgbClr val="EF1F1D"/>
              </a:solidFill>
              <a:latin typeface="Arial Black"/>
            </a:endParaRPr>
          </a:p>
          <a:p>
            <a:pPr algn="ctr"/>
            <a:r>
              <a:rPr lang="en-US" sz="4000">
                <a:solidFill>
                  <a:srgbClr val="11C8FF"/>
                </a:solidFill>
                <a:latin typeface="Arial Black"/>
              </a:rPr>
              <a:t> </a:t>
            </a:r>
            <a:br>
              <a:rPr lang="en-US" sz="4000">
                <a:solidFill>
                  <a:srgbClr val="11C8FF"/>
                </a:solidFill>
                <a:latin typeface="Arial Black"/>
              </a:rPr>
            </a:br>
            <a:endParaRPr lang="en-US" sz="48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3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3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3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1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500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860997" y="6477000"/>
            <a:ext cx="5545208" cy="1200329"/>
          </a:xfrm>
          <a:prstGeom prst="rect">
            <a:avLst/>
          </a:prstGeom>
          <a:solidFill>
            <a:srgbClr val="FFE91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7200">
                <a:solidFill>
                  <a:srgbClr val="2C00FB"/>
                </a:solidFill>
                <a:latin typeface="Arial Black" charset="0"/>
              </a:rPr>
              <a:t>La schwa?</a:t>
            </a:r>
          </a:p>
        </p:txBody>
      </p:sp>
      <p:pic>
        <p:nvPicPr>
          <p:cNvPr id="3078" name="Picture 6" descr=" eyes5.gif                                                      00022822Macintosh HD                   BD4FD42A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2590800"/>
            <a:ext cx="3209925" cy="24114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743200" y="4724400"/>
            <a:ext cx="1447800" cy="1569660"/>
          </a:xfrm>
          <a:prstGeom prst="rect">
            <a:avLst/>
          </a:prstGeom>
          <a:solidFill>
            <a:srgbClr val="0FFCFF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7200">
                <a:solidFill>
                  <a:srgbClr val="EF1F1D"/>
                </a:solidFill>
                <a:latin typeface="SILDoulos IPA93" charset="0"/>
              </a:rPr>
              <a:t>[</a:t>
            </a:r>
            <a:r>
              <a:rPr lang="en-US" sz="7200"/>
              <a:t>ǝ</a:t>
            </a:r>
            <a:r>
              <a:rPr lang="en-US" sz="7200">
                <a:solidFill>
                  <a:srgbClr val="EF1F1D"/>
                </a:solidFill>
                <a:latin typeface="SILDoulos IPA93" charset="0"/>
              </a:rPr>
              <a:t>]</a:t>
            </a:r>
          </a:p>
          <a:p>
            <a:pPr algn="ctr"/>
            <a:endParaRPr lang="en-US">
              <a:solidFill>
                <a:srgbClr val="EF1F1D"/>
              </a:solidFill>
              <a:latin typeface="SILDoulos IPA93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4876800" y="7772400"/>
            <a:ext cx="1447800" cy="1066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A4DB4-3996-A040-A0B9-E49D47E07B0D}"/>
              </a:ext>
            </a:extLst>
          </p:cNvPr>
          <p:cNvSpPr txBox="1"/>
          <p:nvPr/>
        </p:nvSpPr>
        <p:spPr>
          <a:xfrm>
            <a:off x="2438400" y="325904"/>
            <a:ext cx="215956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600"/>
              <a:t>Ejericicios</a:t>
            </a:r>
          </a:p>
        </p:txBody>
      </p:sp>
    </p:spTree>
    <p:extLst>
      <p:ext uri="{BB962C8B-B14F-4D97-AF65-F5344CB8AC3E}">
        <p14:creationId xmlns:p14="http://schemas.microsoft.com/office/powerpoint/2010/main" val="243214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oth-extraction-gil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6858000" cy="4185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265" y="304800"/>
            <a:ext cx="66177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>
                <a:latin typeface="Arial Black"/>
                <a:cs typeface="Arial Black"/>
              </a:rPr>
              <a:t>Sacar el</a:t>
            </a:r>
          </a:p>
          <a:p>
            <a:pPr algn="ctr"/>
            <a:r>
              <a:rPr lang="en-US" sz="4000">
                <a:latin typeface="Arial Black"/>
                <a:cs typeface="Arial Black"/>
              </a:rPr>
              <a:t>ACENTO EXTRANJERO</a:t>
            </a:r>
            <a:endParaRPr 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609600" y="5943600"/>
            <a:ext cx="6013072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¡Hola, chica bonita!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24A94-B363-9E4B-894A-3AA530A9509B}"/>
              </a:ext>
            </a:extLst>
          </p:cNvPr>
          <p:cNvSpPr txBox="1"/>
          <p:nvPr/>
        </p:nvSpPr>
        <p:spPr>
          <a:xfrm>
            <a:off x="609600" y="7620000"/>
            <a:ext cx="1838965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Anita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4805-2FBE-A942-B80F-28A5A4FDCC1B}"/>
              </a:ext>
            </a:extLst>
          </p:cNvPr>
          <p:cNvSpPr txBox="1"/>
          <p:nvPr/>
        </p:nvSpPr>
        <p:spPr>
          <a:xfrm>
            <a:off x="2979330" y="7620000"/>
            <a:ext cx="3647152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muchachita</a:t>
            </a:r>
          </a:p>
        </p:txBody>
      </p:sp>
    </p:spTree>
    <p:extLst>
      <p:ext uri="{BB962C8B-B14F-4D97-AF65-F5344CB8AC3E}">
        <p14:creationId xmlns:p14="http://schemas.microsoft.com/office/powerpoint/2010/main" val="2376445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2590800"/>
            <a:ext cx="2652713" cy="6245225"/>
          </a:xfrm>
          <a:prstGeom prst="rect">
            <a:avLst/>
          </a:prstGeom>
          <a:solidFill>
            <a:srgbClr val="0FFCFF"/>
          </a:solidFill>
          <a:ln w="9525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fam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mus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tin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mir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chup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Mayr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0" y="2593975"/>
            <a:ext cx="2667000" cy="6245225"/>
          </a:xfrm>
          <a:prstGeom prst="rect">
            <a:avLst/>
          </a:prstGeom>
          <a:solidFill>
            <a:srgbClr val="0FFCFF"/>
          </a:solidFill>
          <a:ln w="9525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mis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bes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dig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tuy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habl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Mál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g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</a:p>
        </p:txBody>
      </p:sp>
      <p:pic>
        <p:nvPicPr>
          <p:cNvPr id="7" name="Picture 6" descr="schw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334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7200" y="2133600"/>
            <a:ext cx="2652713" cy="6613525"/>
          </a:xfrm>
          <a:prstGeom prst="rect">
            <a:avLst/>
          </a:prstGeom>
          <a:solidFill>
            <a:srgbClr val="0FFCFF"/>
          </a:solidFill>
          <a:ln w="9525">
            <a:solidFill>
              <a:srgbClr val="ED181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síl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>
                <a:latin typeface="Arial Black" charset="0"/>
              </a:rPr>
              <a:t>b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públ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co</a:t>
            </a: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termin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s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u</a:t>
            </a:r>
            <a:r>
              <a:rPr lang="en-US" sz="4000">
                <a:latin typeface="Arial Black" charset="0"/>
              </a:rPr>
              <a:t>plico </a:t>
            </a: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tercer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d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recto</a:t>
            </a: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o</a:t>
            </a:r>
            <a:r>
              <a:rPr lang="en-US" sz="4000">
                <a:latin typeface="Arial Black" charset="0"/>
              </a:rPr>
              <a:t>mid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962400" y="2133600"/>
            <a:ext cx="2590800" cy="6613525"/>
          </a:xfrm>
          <a:prstGeom prst="rect">
            <a:avLst/>
          </a:prstGeom>
          <a:solidFill>
            <a:srgbClr val="FFE915"/>
          </a:solidFill>
          <a:ln w="9525">
            <a:solidFill>
              <a:srgbClr val="ED181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>
                <a:latin typeface="Arial Black" charset="0"/>
              </a:rPr>
              <a:t>torc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e</a:t>
            </a:r>
            <a:endParaRPr lang="en-US" sz="40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d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e</a:t>
            </a:r>
            <a:r>
              <a:rPr lang="en-US" sz="4000">
                <a:latin typeface="Arial Black" charset="0"/>
              </a:rPr>
              <a:t>scrib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méd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co</a:t>
            </a: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>
                <a:latin typeface="Arial Black" charset="0"/>
              </a:rPr>
              <a:t>min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s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ncero</a:t>
            </a: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lágr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m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>
                <a:latin typeface="Arial Black" charset="0"/>
              </a:rPr>
              <a:t>stillo</a:t>
            </a:r>
          </a:p>
        </p:txBody>
      </p:sp>
      <p:pic>
        <p:nvPicPr>
          <p:cNvPr id="7" name="Picture 6" descr="schw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3400" y="2057400"/>
            <a:ext cx="5791200" cy="6602413"/>
          </a:xfrm>
          <a:prstGeom prst="rect">
            <a:avLst/>
          </a:prstGeom>
          <a:solidFill>
            <a:srgbClr val="FFE915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d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800">
                <a:latin typeface="Arial Black" charset="0"/>
              </a:rPr>
              <a:t>v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e</a:t>
            </a:r>
            <a:r>
              <a:rPr lang="en-US" sz="4800">
                <a:latin typeface="Arial Black" charset="0"/>
              </a:rPr>
              <a:t>rtido	</a:t>
            </a:r>
          </a:p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f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800">
                <a:latin typeface="Arial Black" charset="0"/>
              </a:rPr>
              <a:t>ntást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800">
                <a:latin typeface="Arial Black" charset="0"/>
              </a:rPr>
              <a:t>co	</a:t>
            </a:r>
          </a:p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últim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800">
                <a:latin typeface="Arial Black" charset="0"/>
              </a:rPr>
              <a:t>ment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e</a:t>
            </a:r>
            <a:endParaRPr lang="en-US" sz="4800">
              <a:latin typeface="Arial Black" charset="0"/>
            </a:endParaRPr>
          </a:p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repúbl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800">
                <a:latin typeface="Arial Black" charset="0"/>
              </a:rPr>
              <a:t>c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800">
                <a:latin typeface="Arial Black" charset="0"/>
              </a:rPr>
              <a:t>	</a:t>
            </a:r>
          </a:p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Marí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800">
                <a:latin typeface="Arial Black" charset="0"/>
              </a:rPr>
              <a:t>	</a:t>
            </a:r>
          </a:p>
        </p:txBody>
      </p:sp>
      <p:pic>
        <p:nvPicPr>
          <p:cNvPr id="6" name="Picture 5" descr="schw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6858000" cy="2525713"/>
          </a:xfrm>
          <a:prstGeom prst="rect">
            <a:avLst/>
          </a:prstGeom>
          <a:solidFill>
            <a:srgbClr val="37FF4A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Arial Black" charset="0"/>
              </a:rPr>
              <a:t>El gran reto (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latin typeface="Arial Black" charset="0"/>
              </a:rPr>
              <a:t>challenge</a:t>
            </a:r>
            <a:r>
              <a:rPr lang="ja-JP" altLang="en-US">
                <a:latin typeface="Arial"/>
              </a:rPr>
              <a:t>”</a:t>
            </a:r>
            <a:r>
              <a:rPr lang="en-US">
                <a:latin typeface="Arial Black" charset="0"/>
              </a:rPr>
              <a:t>): </a:t>
            </a:r>
          </a:p>
          <a:p>
            <a:pPr algn="ctr"/>
            <a:r>
              <a:rPr lang="en-US">
                <a:latin typeface="Arial Black" charset="0"/>
              </a:rPr>
              <a:t>¿sabe Ud articular la palabra siguiente</a:t>
            </a:r>
            <a:br>
              <a:rPr lang="en-US">
                <a:latin typeface="Arial Black" charset="0"/>
              </a:rPr>
            </a:br>
            <a:r>
              <a:rPr lang="en-US" sz="3200">
                <a:solidFill>
                  <a:srgbClr val="2C00FB"/>
                </a:solidFill>
                <a:latin typeface="Arial Black" charset="0"/>
              </a:rPr>
              <a:t>sin acento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?</a:t>
            </a:r>
            <a:br>
              <a:rPr lang="en-US">
                <a:solidFill>
                  <a:srgbClr val="ED181E"/>
                </a:solidFill>
                <a:latin typeface="Arial Black" charset="0"/>
              </a:rPr>
            </a:br>
            <a:br>
              <a:rPr lang="en-US" sz="800">
                <a:solidFill>
                  <a:srgbClr val="ED181E"/>
                </a:solidFill>
                <a:latin typeface="Arial Black" charset="0"/>
              </a:rPr>
            </a:br>
            <a:r>
              <a:rPr lang="en-US">
                <a:solidFill>
                  <a:srgbClr val="ED181E"/>
                </a:solidFill>
                <a:latin typeface="Arial Black" charset="0"/>
              </a:rPr>
              <a:t>(difícil aún para nativos bilingües)</a:t>
            </a:r>
            <a:endParaRPr lang="en-US">
              <a:latin typeface="Arial Black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3400" y="2819400"/>
            <a:ext cx="5451983" cy="1446550"/>
          </a:xfrm>
          <a:prstGeom prst="rect">
            <a:avLst/>
          </a:prstGeom>
          <a:solidFill>
            <a:srgbClr val="FCF800"/>
          </a:solidFill>
          <a:ln w="3810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800">
                <a:solidFill>
                  <a:srgbClr val="000000"/>
                </a:solidFill>
                <a:latin typeface="Arial Black"/>
              </a:rPr>
              <a:t> pol</a:t>
            </a:r>
            <a:r>
              <a:rPr lang="en-US" sz="8800">
                <a:solidFill>
                  <a:srgbClr val="FF0000"/>
                </a:solidFill>
                <a:latin typeface="Arial Black"/>
              </a:rPr>
              <a:t>i</a:t>
            </a:r>
            <a:r>
              <a:rPr lang="en-US" sz="8800">
                <a:solidFill>
                  <a:srgbClr val="000000"/>
                </a:solidFill>
                <a:latin typeface="Arial Black"/>
              </a:rPr>
              <a:t>c í </a:t>
            </a:r>
            <a:r>
              <a:rPr lang="en-US" sz="8800">
                <a:solidFill>
                  <a:srgbClr val="FF0000"/>
                </a:solidFill>
                <a:latin typeface="Arial Black"/>
              </a:rPr>
              <a:t>a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3400" y="5257800"/>
            <a:ext cx="2209800" cy="2246769"/>
          </a:xfrm>
          <a:prstGeom prst="rect">
            <a:avLst/>
          </a:prstGeom>
          <a:solidFill>
            <a:srgbClr val="ED181E"/>
          </a:solidFill>
          <a:ln w="3810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  <a:latin typeface="Arial Black"/>
              </a:rPr>
              <a:t>¡Ojo!</a:t>
            </a:r>
          </a:p>
          <a:p>
            <a:pPr algn="ctr"/>
            <a:endParaRPr lang="en-US" sz="2800">
              <a:solidFill>
                <a:schemeClr val="accent1"/>
              </a:solidFill>
              <a:latin typeface="Arial Black"/>
            </a:endParaRPr>
          </a:p>
          <a:p>
            <a:pPr algn="ctr"/>
            <a:r>
              <a:rPr lang="en-US" sz="2800">
                <a:solidFill>
                  <a:schemeClr val="accent1"/>
                </a:solidFill>
                <a:latin typeface="Arial Black"/>
              </a:rPr>
              <a:t>¡No lleva el acento aquí!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1600200" y="4191000"/>
            <a:ext cx="1295400" cy="1066800"/>
          </a:xfrm>
          <a:prstGeom prst="line">
            <a:avLst/>
          </a:prstGeom>
          <a:noFill/>
          <a:ln w="76200">
            <a:solidFill>
              <a:srgbClr val="ED181E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33400" y="7848600"/>
            <a:ext cx="2286000" cy="981075"/>
          </a:xfrm>
          <a:prstGeom prst="rect">
            <a:avLst/>
          </a:prstGeom>
          <a:solidFill>
            <a:srgbClr val="2C00FB"/>
          </a:solidFill>
          <a:ln w="28575">
            <a:solidFill>
              <a:srgbClr val="FCF8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Arial Black" charset="0"/>
              </a:rPr>
              <a:t> pol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3600">
                <a:solidFill>
                  <a:schemeClr val="accent1"/>
                </a:solidFill>
                <a:latin typeface="Arial Black" charset="0"/>
              </a:rPr>
              <a:t>ce  </a:t>
            </a:r>
            <a:endParaRPr lang="en-US" sz="3600">
              <a:latin typeface="Arial Black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143000" y="87630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inglés</a:t>
            </a:r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4572000" y="4419600"/>
            <a:ext cx="0" cy="990600"/>
          </a:xfrm>
          <a:prstGeom prst="line">
            <a:avLst/>
          </a:prstGeom>
          <a:noFill/>
          <a:ln w="152400">
            <a:solidFill>
              <a:srgbClr val="ED181E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191000" y="3048000"/>
            <a:ext cx="685800" cy="1219200"/>
          </a:xfrm>
          <a:prstGeom prst="rect">
            <a:avLst/>
          </a:prstGeom>
          <a:noFill/>
          <a:ln w="152400">
            <a:solidFill>
              <a:srgbClr val="2C00F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5562600" y="4343400"/>
            <a:ext cx="0" cy="2667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124200" y="4114800"/>
            <a:ext cx="2362200" cy="28956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048000" y="5257800"/>
            <a:ext cx="2286000" cy="1409700"/>
          </a:xfrm>
          <a:prstGeom prst="rect">
            <a:avLst/>
          </a:prstGeom>
          <a:solidFill>
            <a:srgbClr val="2C00FB"/>
          </a:solidFill>
          <a:ln w="28575">
            <a:solidFill>
              <a:srgbClr val="FCF8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Arial Black" charset="0"/>
              </a:rPr>
              <a:t> acento</a:t>
            </a:r>
          </a:p>
          <a:p>
            <a:pPr algn="ctr"/>
            <a:r>
              <a:rPr lang="en-US" sz="3600">
                <a:solidFill>
                  <a:schemeClr val="accent1"/>
                </a:solidFill>
                <a:latin typeface="Arial Black" charset="0"/>
              </a:rPr>
              <a:t>(stress)  </a:t>
            </a:r>
            <a:endParaRPr lang="en-US" sz="3600">
              <a:latin typeface="Arial Black" charset="0"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3400" y="6934200"/>
            <a:ext cx="2438400" cy="707886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>
                <a:solidFill>
                  <a:srgbClr val="FFA0F8"/>
                </a:solidFill>
                <a:latin typeface="Arial Black"/>
              </a:rPr>
              <a:t>schwa!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7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2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7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3" grpId="0" animBg="1" autoUpdateAnimBg="0"/>
      <p:bldP spid="10244" grpId="0" animBg="1" autoUpdateAnimBg="0"/>
      <p:bldP spid="10245" grpId="0" animBg="1"/>
      <p:bldP spid="10246" grpId="0" animBg="1" autoUpdateAnimBg="0"/>
      <p:bldP spid="10247" grpId="0" build="p" autoUpdateAnimBg="0" advAuto="0"/>
      <p:bldP spid="10248" grpId="0" animBg="1"/>
      <p:bldP spid="10249" grpId="0" animBg="1"/>
      <p:bldP spid="10250" grpId="0" animBg="1"/>
      <p:bldP spid="10251" grpId="0" animBg="1"/>
      <p:bldP spid="10252" grpId="0" animBg="1" autoUpdateAnimBg="0"/>
      <p:bldP spid="10253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6858000" cy="1387475"/>
          </a:xfrm>
          <a:prstGeom prst="rect">
            <a:avLst/>
          </a:prstGeom>
          <a:solidFill>
            <a:srgbClr val="FFA0F8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>
              <a:latin typeface="Arial Black" charset="0"/>
            </a:endParaRPr>
          </a:p>
          <a:p>
            <a:pPr algn="ctr"/>
            <a:r>
              <a:rPr lang="en-US">
                <a:latin typeface="Arial Black" charset="0"/>
              </a:rPr>
              <a:t>¿Sabe Ud articular este dicho </a:t>
            </a:r>
            <a:br>
              <a:rPr lang="en-US">
                <a:latin typeface="Arial Black" charset="0"/>
              </a:rPr>
            </a:br>
            <a:r>
              <a:rPr lang="en-US">
                <a:latin typeface="Arial Black" charset="0"/>
              </a:rPr>
              <a:t>sin acento?</a:t>
            </a:r>
            <a:endParaRPr lang="en-US">
              <a:solidFill>
                <a:srgbClr val="ED181E"/>
              </a:solidFill>
              <a:latin typeface="Arial Black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90600" y="2514600"/>
            <a:ext cx="51816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5400">
                <a:latin typeface="Arial Black" charset="0"/>
              </a:rPr>
              <a:t>Cort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e</a:t>
            </a:r>
            <a:r>
              <a:rPr lang="en-US" sz="5400">
                <a:latin typeface="Arial Black" charset="0"/>
              </a:rPr>
              <a:t>sí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5400">
                <a:latin typeface="Arial Black" charset="0"/>
              </a:rPr>
              <a:t> de boc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5400">
                <a:latin typeface="Arial Black" charset="0"/>
              </a:rPr>
              <a:t>, mucho vale y poco cuest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5400">
                <a:latin typeface="Arial Black" charset="0"/>
              </a:rPr>
              <a:t>.</a:t>
            </a:r>
            <a:r>
              <a:rPr lang="en-US" sz="4400">
                <a:latin typeface="Arial Black" charset="0"/>
              </a:rPr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981200" y="6629400"/>
            <a:ext cx="2713038" cy="1247775"/>
          </a:xfrm>
          <a:prstGeom prst="rect">
            <a:avLst/>
          </a:prstGeom>
          <a:solidFill>
            <a:srgbClr val="FFFF99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>
                <a:latin typeface="Arial Black" charset="0"/>
              </a:rPr>
              <a:t>¡Evite la </a:t>
            </a:r>
            <a:r>
              <a:rPr lang="en-US" sz="3200">
                <a:solidFill>
                  <a:srgbClr val="ED181E"/>
                </a:solidFill>
                <a:latin typeface="Arial Black" charset="0"/>
              </a:rPr>
              <a:t>schwa</a:t>
            </a:r>
            <a:r>
              <a:rPr lang="en-US" sz="3200">
                <a:latin typeface="Arial Black" charset="0"/>
              </a:rPr>
              <a:t>!</a:t>
            </a:r>
            <a:endParaRPr lang="en-US" sz="3200">
              <a:solidFill>
                <a:srgbClr val="ED181E"/>
              </a:solidFill>
              <a:latin typeface="Arial Black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6858000" cy="2568575"/>
          </a:xfrm>
          <a:prstGeom prst="rect">
            <a:avLst/>
          </a:prstGeom>
          <a:solidFill>
            <a:srgbClr val="37FF4A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Arial Black" charset="0"/>
              </a:rPr>
              <a:t>Otro reto (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latin typeface="Arial Black" charset="0"/>
              </a:rPr>
              <a:t>challenge</a:t>
            </a:r>
            <a:r>
              <a:rPr lang="ja-JP" altLang="en-US">
                <a:latin typeface="Arial"/>
              </a:rPr>
              <a:t>”</a:t>
            </a:r>
            <a:r>
              <a:rPr lang="en-US">
                <a:latin typeface="Arial Black" charset="0"/>
              </a:rPr>
              <a:t>): </a:t>
            </a:r>
          </a:p>
          <a:p>
            <a:pPr algn="ctr"/>
            <a:r>
              <a:rPr lang="en-US">
                <a:latin typeface="Arial Black" charset="0"/>
              </a:rPr>
              <a:t>¿sabe Ud. articular esta palabra </a:t>
            </a:r>
          </a:p>
          <a:p>
            <a:pPr algn="ctr"/>
            <a:r>
              <a:rPr lang="en-US" sz="4400">
                <a:latin typeface="Arial Black" charset="0"/>
              </a:rPr>
              <a:t>sin acento</a:t>
            </a:r>
            <a:r>
              <a:rPr lang="en-US" sz="6600">
                <a:solidFill>
                  <a:srgbClr val="ED181E"/>
                </a:solidFill>
                <a:latin typeface="Arial Black" charset="0"/>
              </a:rPr>
              <a:t>?</a:t>
            </a:r>
            <a:endParaRPr lang="en-US">
              <a:solidFill>
                <a:srgbClr val="ED181E"/>
              </a:solidFill>
              <a:latin typeface="Arial Black" charset="0"/>
            </a:endParaRPr>
          </a:p>
          <a:p>
            <a:pPr algn="ctr"/>
            <a:endParaRPr lang="en-US">
              <a:latin typeface="Arial Black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66040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50863" y="80946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667000" y="5334000"/>
            <a:ext cx="2438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114800" y="6781800"/>
            <a:ext cx="2743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5105400"/>
            <a:ext cx="2590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3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3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3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169</Words>
  <Application>Microsoft Macintosh PowerPoint</Application>
  <PresentationFormat>On-screen Show (4:3)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SILDoulos IPA93</vt:lpstr>
      <vt:lpstr>Times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Armin Schwegler</dc:creator>
  <cp:lastModifiedBy>Armin Schwegler</cp:lastModifiedBy>
  <cp:revision>34</cp:revision>
  <dcterms:created xsi:type="dcterms:W3CDTF">2020-07-02T21:07:19Z</dcterms:created>
  <dcterms:modified xsi:type="dcterms:W3CDTF">2020-07-02T21:38:09Z</dcterms:modified>
</cp:coreProperties>
</file>