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410" r:id="rId2"/>
    <p:sldId id="277" r:id="rId3"/>
    <p:sldId id="337" r:id="rId4"/>
    <p:sldId id="339" r:id="rId5"/>
    <p:sldId id="392" r:id="rId6"/>
    <p:sldId id="343" r:id="rId7"/>
    <p:sldId id="345" r:id="rId8"/>
    <p:sldId id="359" r:id="rId9"/>
  </p:sldIdLst>
  <p:sldSz cx="6858000" cy="9144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5"/>
    <a:srgbClr val="FFF94A"/>
    <a:srgbClr val="FF0000"/>
    <a:srgbClr val="FFB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74" autoAdjust="0"/>
    <p:restoredTop sz="86395" autoAdjust="0"/>
  </p:normalViewPr>
  <p:slideViewPr>
    <p:cSldViewPr>
      <p:cViewPr varScale="1">
        <p:scale>
          <a:sx n="82" d="100"/>
          <a:sy n="82" d="100"/>
        </p:scale>
        <p:origin x="3104" y="17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5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404EC-7056-774E-86C3-C70C54BB43E1}" type="datetimeFigureOut">
              <a:t>7/12/20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D4803-6880-4D4E-B123-E6AAB60FBC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7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F6161-4320-0A49-AF90-E8131629CF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91C89-7F00-564E-A3C7-9A7FC30D66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3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05391-492A-C54E-9938-D3236D2916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2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02F8E-AC58-904A-A19A-775C30E639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3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678C9-98DA-9A4E-BA83-5F15F60F0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2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C2C4C-573D-D14A-9ED5-C23205B2CA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1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67CDE-1E08-3B4A-A62A-223A8CE2BC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9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9CAFE-6E43-D148-90C6-021555E4A1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DFD1C-0564-8D4E-834B-86F6E0215C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2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62A77-2EC7-4D4A-8589-3D24D4790B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7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085BB-9CF9-5F42-88E2-8F3E079020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1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3548D71-D159-EF43-9DBC-56B4EEF1109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491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2600" y="5149461"/>
            <a:ext cx="558191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5400">
                <a:latin typeface="Arial Black"/>
                <a:cs typeface="Arial Black"/>
              </a:rPr>
              <a:t>Clínica de </a:t>
            </a:r>
          </a:p>
          <a:p>
            <a:pPr algn="ctr"/>
            <a:r>
              <a:rPr lang="en-US" sz="5400">
                <a:latin typeface="Arial Black"/>
                <a:cs typeface="Arial Black"/>
              </a:rPr>
              <a:t>pronunciación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7467600"/>
            <a:ext cx="138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Dirigida por: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6600" y="1982833"/>
            <a:ext cx="2345871" cy="1477328"/>
          </a:xfrm>
          <a:prstGeom prst="rect">
            <a:avLst/>
          </a:prstGeom>
          <a:solidFill>
            <a:srgbClr val="FF0000"/>
          </a:solidFill>
          <a:ln w="222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n w="38100" cmpd="sng">
                <a:solidFill>
                  <a:srgbClr val="000000"/>
                </a:solidFill>
              </a:ln>
              <a:solidFill>
                <a:schemeClr val="bg1"/>
              </a:solidFill>
              <a:latin typeface="Arial Black"/>
              <a:cs typeface="Arial Black"/>
            </a:endParaRPr>
          </a:p>
          <a:p>
            <a:pPr algn="ctr"/>
            <a:r>
              <a:rPr lang="en-US" sz="6600" dirty="0">
                <a:ln w="38100" cmpd="sng">
                  <a:solidFill>
                    <a:srgbClr val="000000"/>
                  </a:solidFill>
                </a:ln>
                <a:solidFill>
                  <a:srgbClr val="FFFF00"/>
                </a:solidFill>
                <a:latin typeface="Arial Black"/>
                <a:cs typeface="Arial Black"/>
              </a:rPr>
              <a:t>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8615E3-6470-8849-80BB-D0C239048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86" y="7374588"/>
            <a:ext cx="6868886" cy="18103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731819-1EE7-D748-89EF-82179EBFD663}"/>
              </a:ext>
            </a:extLst>
          </p:cNvPr>
          <p:cNvSpPr txBox="1"/>
          <p:nvPr/>
        </p:nvSpPr>
        <p:spPr>
          <a:xfrm>
            <a:off x="3947040" y="1996579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Lección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646423-77A4-AA4D-AFE9-F29BE1D78714}"/>
              </a:ext>
            </a:extLst>
          </p:cNvPr>
          <p:cNvSpPr txBox="1"/>
          <p:nvPr/>
        </p:nvSpPr>
        <p:spPr>
          <a:xfrm>
            <a:off x="747769" y="4133798"/>
            <a:ext cx="5386924" cy="1015663"/>
          </a:xfrm>
          <a:prstGeom prst="rect">
            <a:avLst/>
          </a:prstGeom>
          <a:solidFill>
            <a:srgbClr val="FF0000"/>
          </a:solidFill>
          <a:ln w="4762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FF0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EJERCICIOS</a:t>
            </a:r>
          </a:p>
        </p:txBody>
      </p:sp>
    </p:spTree>
    <p:extLst>
      <p:ext uri="{BB962C8B-B14F-4D97-AF65-F5344CB8AC3E}">
        <p14:creationId xmlns:p14="http://schemas.microsoft.com/office/powerpoint/2010/main" val="3757807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ooth-extraction-gilbe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6858000" cy="41857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0265" y="304800"/>
            <a:ext cx="661771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>
                <a:latin typeface="Arial Black"/>
                <a:cs typeface="Arial Black"/>
              </a:rPr>
              <a:t>Sacar el</a:t>
            </a:r>
          </a:p>
          <a:p>
            <a:pPr algn="ctr"/>
            <a:r>
              <a:rPr lang="en-US" sz="4000">
                <a:latin typeface="Arial Black"/>
                <a:cs typeface="Arial Black"/>
              </a:rPr>
              <a:t>ACENTO EXTRANJERO</a:t>
            </a:r>
            <a:endParaRPr lang="en-US" sz="4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5809"/>
            <a:ext cx="6858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4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accel="100000" fill="hold">
                                          <p:stCondLst>
                                            <p:cond delay="4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spiration-anxiety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023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28800" y="5105400"/>
            <a:ext cx="29645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apel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6477000"/>
            <a:ext cx="30727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adre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7912673"/>
            <a:ext cx="30060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asta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1719" y="4114800"/>
            <a:ext cx="2599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Arial Black"/>
                <a:cs typeface="Arial Black"/>
              </a:rPr>
              <a:t>español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4038600" y="457200"/>
            <a:ext cx="2819400" cy="3048000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</a:rPr>
              <a:t>SIN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Aspiración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/>
              <a:t>Explosión</a:t>
            </a: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&quot;No&quot; Symbol 1"/>
          <p:cNvSpPr/>
          <p:nvPr/>
        </p:nvSpPr>
        <p:spPr bwMode="auto">
          <a:xfrm>
            <a:off x="152400" y="838200"/>
            <a:ext cx="3429000" cy="2743200"/>
          </a:xfrm>
          <a:prstGeom prst="noSmoking">
            <a:avLst/>
          </a:prstGeom>
          <a:solidFill>
            <a:srgbClr val="FF0000"/>
          </a:solidFill>
          <a:ln w="57150" cap="flat" cmpd="sng" algn="ctr">
            <a:solidFill>
              <a:srgbClr val="FFF94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68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spiration-anxiety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023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28800" y="5105400"/>
            <a:ext cx="27585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abla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6477000"/>
            <a:ext cx="23901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asa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7912673"/>
            <a:ext cx="12103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é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1719" y="4114800"/>
            <a:ext cx="2599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Arial Black"/>
                <a:cs typeface="Arial Black"/>
              </a:rPr>
              <a:t>español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2" name="&quot;No&quot; Symbol 1"/>
          <p:cNvSpPr/>
          <p:nvPr/>
        </p:nvSpPr>
        <p:spPr bwMode="auto">
          <a:xfrm>
            <a:off x="152400" y="838200"/>
            <a:ext cx="3429000" cy="2743200"/>
          </a:xfrm>
          <a:prstGeom prst="noSmoking">
            <a:avLst/>
          </a:prstGeom>
          <a:solidFill>
            <a:srgbClr val="FF0000"/>
          </a:solidFill>
          <a:ln w="57150" cap="flat" cmpd="sng" algn="ctr">
            <a:solidFill>
              <a:srgbClr val="FFF94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4038600" y="457200"/>
            <a:ext cx="2819400" cy="3048000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</a:rPr>
              <a:t>SIN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Aspiración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/>
              <a:t>Explosión</a:t>
            </a: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102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6858000" cy="166199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950" dirty="0" err="1">
                <a:solidFill>
                  <a:srgbClr val="FF0000"/>
                </a:solidFill>
                <a:latin typeface="Arial Black"/>
              </a:rPr>
              <a:t>Articula</a:t>
            </a:r>
            <a:r>
              <a:rPr lang="en-US" sz="6600" dirty="0">
                <a:solidFill>
                  <a:srgbClr val="FF0000"/>
                </a:solidFill>
                <a:latin typeface="Arial Black"/>
              </a:rPr>
              <a:t> </a:t>
            </a:r>
          </a:p>
          <a:p>
            <a:pPr algn="ctr">
              <a:defRPr/>
            </a:pPr>
            <a:r>
              <a:rPr lang="en-US" sz="3600" dirty="0">
                <a:solidFill>
                  <a:srgbClr val="FF0000"/>
                </a:solidFill>
                <a:latin typeface="Arial Black"/>
              </a:rPr>
              <a:t>en </a:t>
            </a:r>
            <a:r>
              <a:rPr lang="en-US" sz="3600" dirty="0" err="1">
                <a:solidFill>
                  <a:srgbClr val="FF0000"/>
                </a:solidFill>
                <a:latin typeface="Arial Black"/>
              </a:rPr>
              <a:t>voz</a:t>
            </a:r>
            <a:r>
              <a:rPr lang="en-US" sz="3600" dirty="0">
                <a:solidFill>
                  <a:srgbClr val="FF0000"/>
                </a:solidFill>
                <a:latin typeface="Arial Black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Arial Black"/>
              </a:rPr>
              <a:t>alta</a:t>
            </a:r>
            <a:endParaRPr lang="en-US" sz="6600" dirty="0">
              <a:solidFill>
                <a:srgbClr val="FF0000"/>
              </a:solidFill>
              <a:latin typeface="Arial Blac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884003"/>
            <a:ext cx="228600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50" dirty="0">
                <a:solidFill>
                  <a:srgbClr val="FF0000"/>
                </a:solidFill>
              </a:rPr>
              <a:t>taco</a:t>
            </a:r>
          </a:p>
        </p:txBody>
      </p:sp>
      <p:pic>
        <p:nvPicPr>
          <p:cNvPr id="4" name="Picture 3" descr="Screen Shot 2014-07-21 at 6.42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82" y="1899153"/>
            <a:ext cx="4368099" cy="3122093"/>
          </a:xfrm>
          <a:prstGeom prst="rect">
            <a:avLst/>
          </a:prstGeom>
        </p:spPr>
      </p:pic>
      <p:pic>
        <p:nvPicPr>
          <p:cNvPr id="6" name="Picture 5" descr="Screen Shot 2014-07-21 at 6.41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5330416"/>
            <a:ext cx="4439549" cy="3122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6410" y="3303583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Inglés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97389" y="6672172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Español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0024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spiration-anxiety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023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5105400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k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ilo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6477000"/>
            <a:ext cx="32120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qu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eso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7912673"/>
            <a:ext cx="25962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asa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&quot;No&quot; Symbol 1"/>
          <p:cNvSpPr/>
          <p:nvPr/>
        </p:nvSpPr>
        <p:spPr bwMode="auto">
          <a:xfrm>
            <a:off x="152400" y="838200"/>
            <a:ext cx="3429000" cy="2743200"/>
          </a:xfrm>
          <a:prstGeom prst="noSmoking">
            <a:avLst/>
          </a:prstGeom>
          <a:solidFill>
            <a:srgbClr val="FF0000"/>
          </a:solidFill>
          <a:ln w="57150" cap="flat" cmpd="sng" algn="ctr">
            <a:solidFill>
              <a:srgbClr val="FFF94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6172200"/>
            <a:ext cx="1697901" cy="15696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9600">
                <a:latin typeface="Arial Black"/>
                <a:cs typeface="Arial Black"/>
              </a:rPr>
              <a:t>/</a:t>
            </a:r>
            <a:r>
              <a:rPr lang="en-US" sz="9600">
                <a:solidFill>
                  <a:srgbClr val="FF0000"/>
                </a:solidFill>
                <a:latin typeface="Arial Black"/>
                <a:cs typeface="Arial Black"/>
              </a:rPr>
              <a:t>k</a:t>
            </a:r>
            <a:r>
              <a:rPr lang="en-US" sz="9600">
                <a:solidFill>
                  <a:srgbClr val="000000"/>
                </a:solidFill>
                <a:latin typeface="Arial Black"/>
                <a:cs typeface="Arial Black"/>
              </a:rPr>
              <a:t>/</a:t>
            </a:r>
            <a:endParaRPr lang="en-US" sz="960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168914"/>
            <a:ext cx="23795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Arial Black"/>
                <a:cs typeface="Arial Black"/>
              </a:rPr>
              <a:t>español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78097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10000"/>
            <a:ext cx="6858000" cy="280076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8800">
                <a:solidFill>
                  <a:schemeClr val="accent3">
                    <a:lumMod val="50000"/>
                  </a:schemeClr>
                </a:solidFill>
                <a:latin typeface="Arial Black"/>
                <a:cs typeface="Arial Black"/>
              </a:rPr>
              <a:t>El </a:t>
            </a:r>
            <a:r>
              <a:rPr lang="en-US" sz="880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8800">
                <a:solidFill>
                  <a:schemeClr val="accent3">
                    <a:lumMod val="50000"/>
                  </a:schemeClr>
                </a:solidFill>
                <a:latin typeface="Arial Black"/>
                <a:cs typeface="Arial Black"/>
              </a:rPr>
              <a:t>erro</a:t>
            </a:r>
          </a:p>
          <a:p>
            <a:r>
              <a:rPr lang="en-US" sz="8800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88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aga </a:t>
            </a:r>
            <a:r>
              <a:rPr lang="en-US" sz="8800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88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</a:t>
            </a:r>
            <a:r>
              <a:rPr lang="en-US" sz="8800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88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 </a:t>
            </a:r>
            <a:endParaRPr 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28800" y="7556493"/>
            <a:ext cx="3326552" cy="15696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9600">
                <a:latin typeface="Arial Black"/>
                <a:cs typeface="Arial Black"/>
              </a:rPr>
              <a:t>/</a:t>
            </a:r>
            <a:r>
              <a:rPr lang="en-US" sz="9600">
                <a:solidFill>
                  <a:srgbClr val="FF0000"/>
                </a:solidFill>
                <a:latin typeface="Arial Black"/>
                <a:cs typeface="Arial Black"/>
              </a:rPr>
              <a:t>p+k</a:t>
            </a:r>
            <a:r>
              <a:rPr lang="en-US" sz="9600">
                <a:solidFill>
                  <a:srgbClr val="000000"/>
                </a:solidFill>
                <a:latin typeface="Arial Black"/>
                <a:cs typeface="Arial Black"/>
              </a:rPr>
              <a:t>/</a:t>
            </a:r>
            <a:endParaRPr lang="en-US" sz="9600">
              <a:solidFill>
                <a:srgbClr val="000000"/>
              </a:solidFill>
            </a:endParaRPr>
          </a:p>
        </p:txBody>
      </p:sp>
      <p:pic>
        <p:nvPicPr>
          <p:cNvPr id="3" name="Picture 2" descr="dog-pooping-848x47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38252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8" y="3048000"/>
            <a:ext cx="6853871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  <a:latin typeface="Arial Black"/>
                <a:cs typeface="Arial Black"/>
              </a:rPr>
              <a:t>¡No aspire!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6" name="&quot;No&quot; Symbol 5"/>
          <p:cNvSpPr/>
          <p:nvPr/>
        </p:nvSpPr>
        <p:spPr bwMode="auto">
          <a:xfrm>
            <a:off x="4419600" y="1981200"/>
            <a:ext cx="1219200" cy="990600"/>
          </a:xfrm>
          <a:prstGeom prst="noSmoking">
            <a:avLst/>
          </a:prstGeom>
          <a:solidFill>
            <a:srgbClr val="FF0000"/>
          </a:solidFill>
          <a:ln w="57150" cap="flat" cmpd="sng" algn="ctr">
            <a:solidFill>
              <a:srgbClr val="FFF94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88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400"/>
                            </p:stCondLst>
                            <p:childTnLst>
                              <p:par>
                                <p:cTn id="12" presetID="26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40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5958" y="1595526"/>
            <a:ext cx="6629400" cy="678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749300" indent="-749300">
              <a:lnSpc>
                <a:spcPct val="110000"/>
              </a:lnSpc>
            </a:pPr>
            <a:r>
              <a:rPr lang="es-ES" sz="3600" b="1">
                <a:solidFill>
                  <a:srgbClr val="0000FF"/>
                </a:solidFill>
                <a:latin typeface="Palatino" charset="0"/>
              </a:rPr>
              <a:t>1. 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	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i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o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érez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uso el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a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el en el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u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i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re.</a:t>
            </a:r>
            <a:endParaRPr lang="en-US" sz="3600" b="1">
              <a:solidFill>
                <a:srgbClr val="000000"/>
              </a:solidFill>
              <a:latin typeface="Palatino" charset="0"/>
            </a:endParaRPr>
          </a:p>
          <a:p>
            <a:pPr marL="749300" indent="-749300">
              <a:lnSpc>
                <a:spcPct val="110000"/>
              </a:lnSpc>
            </a:pPr>
            <a:r>
              <a:rPr lang="es-ES" sz="3600" b="1">
                <a:solidFill>
                  <a:srgbClr val="0000FF"/>
                </a:solidFill>
                <a:latin typeface="Palatino" charset="0"/>
              </a:rPr>
              <a:t>2. 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	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ídele a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a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c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o un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o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c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o de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an.</a:t>
            </a:r>
            <a:endParaRPr lang="en-US" sz="3600" b="1">
              <a:solidFill>
                <a:srgbClr val="000000"/>
              </a:solidFill>
              <a:latin typeface="Palatino" charset="0"/>
            </a:endParaRPr>
          </a:p>
          <a:p>
            <a:pPr marL="749300" indent="-749300">
              <a:lnSpc>
                <a:spcPct val="110000"/>
              </a:lnSpc>
            </a:pPr>
            <a:r>
              <a:rPr lang="es-ES" sz="3600" b="1">
                <a:solidFill>
                  <a:srgbClr val="0000FF"/>
                </a:solidFill>
                <a:latin typeface="Palatino" charset="0"/>
              </a:rPr>
              <a:t>3. 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	¿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uedes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oner el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rograma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ara el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úbli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c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o?</a:t>
            </a:r>
            <a:endParaRPr lang="en-US" sz="3600" b="1">
              <a:solidFill>
                <a:srgbClr val="000000"/>
              </a:solidFill>
              <a:latin typeface="Palatino" charset="0"/>
            </a:endParaRPr>
          </a:p>
          <a:p>
            <a:pPr marL="749300" indent="-749300">
              <a:lnSpc>
                <a:spcPct val="110000"/>
              </a:lnSpc>
            </a:pPr>
            <a:r>
              <a:rPr lang="es-ES" sz="3600" b="1">
                <a:solidFill>
                  <a:srgbClr val="0000FF"/>
                </a:solidFill>
                <a:latin typeface="Palatino" charset="0"/>
              </a:rPr>
              <a:t>4. 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	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ron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o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asa el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or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ero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ara a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un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ar la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uer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a a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ro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iada.</a:t>
            </a:r>
            <a:endParaRPr lang="en-US" sz="3600" b="1">
              <a:solidFill>
                <a:srgbClr val="000000"/>
              </a:solidFill>
              <a:latin typeface="Palatino" charset="0"/>
            </a:endParaRPr>
          </a:p>
          <a:p>
            <a:pPr marL="749300" indent="-749300">
              <a:lnSpc>
                <a:spcPct val="110000"/>
              </a:lnSpc>
            </a:pPr>
            <a:r>
              <a:rPr lang="es-ES" sz="3600" b="1">
                <a:solidFill>
                  <a:srgbClr val="0000FF"/>
                </a:solidFill>
                <a:latin typeface="Palatino" charset="0"/>
              </a:rPr>
              <a:t>5. 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	Mi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ío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eodoro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iene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an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os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i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os de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rajes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c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omo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ú.</a:t>
            </a:r>
            <a:endParaRPr lang="en-US" sz="3600" b="1">
              <a:solidFill>
                <a:srgbClr val="000000"/>
              </a:solidFill>
              <a:latin typeface="Palatin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858000" cy="144655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800" b="1" u="sng">
                <a:solidFill>
                  <a:srgbClr val="FFFF00"/>
                </a:solidFill>
                <a:latin typeface="Palatino" charset="0"/>
              </a:rPr>
              <a:t>¡Practique!</a:t>
            </a:r>
            <a:endParaRPr lang="en-US" sz="8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51542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119</Words>
  <Application>Microsoft Macintosh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Black</vt:lpstr>
      <vt:lpstr>Calibri</vt:lpstr>
      <vt:lpstr>Palatino</vt:lpstr>
      <vt:lpstr>Times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Riverside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 Gugelberger</dc:creator>
  <cp:lastModifiedBy>Casillas, Joseph Vincent</cp:lastModifiedBy>
  <cp:revision>230</cp:revision>
  <dcterms:created xsi:type="dcterms:W3CDTF">2010-07-05T19:49:53Z</dcterms:created>
  <dcterms:modified xsi:type="dcterms:W3CDTF">2020-07-12T19:14:48Z</dcterms:modified>
</cp:coreProperties>
</file>