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</p:sldIdLst>
  <p:sldSz cy="6858000" cx="12192000"/>
  <p:notesSz cx="6858000" cy="9144000"/>
  <p:embeddedFontLst>
    <p:embeddedFont>
      <p:font typeface="Gill Sans"/>
      <p:regular r:id="rId47"/>
      <p:bold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49" roundtripDataSignature="AMtx7mj30CW18BQ/QFtG2cunFJMtcHq3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728366-66DD-4CF4-AFE1-364B4D63FEC9}">
  <a:tblStyle styleId="{DB728366-66DD-4CF4-AFE1-364B4D63FEC9}" styleName="Table_0">
    <a:wholeTbl>
      <a:tcTxStyle b="off" i="off">
        <a:font>
          <a:latin typeface="Gill Sans MT"/>
          <a:ea typeface="Gill Sans MT"/>
          <a:cs typeface="Gill Sans MT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DF0E7"/>
          </a:solidFill>
        </a:fill>
      </a:tcStyle>
    </a:wholeTbl>
    <a:band1H>
      <a:tcTxStyle/>
      <a:tcStyle>
        <a:fill>
          <a:solidFill>
            <a:srgbClr val="FBDFCB"/>
          </a:solidFill>
        </a:fill>
      </a:tcStyle>
    </a:band1H>
    <a:band2H>
      <a:tcTxStyle/>
    </a:band2H>
    <a:band1V>
      <a:tcTxStyle/>
      <a:tcStyle>
        <a:fill>
          <a:solidFill>
            <a:srgbClr val="FBDFCB"/>
          </a:solidFill>
        </a:fill>
      </a:tcStyle>
    </a:band1V>
    <a:band2V>
      <a:tcTxStyle/>
    </a:band2V>
    <a:la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Gill Sans MT"/>
          <a:ea typeface="Gill Sans MT"/>
          <a:cs typeface="Gill Sans MT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font" Target="fonts/GillSans-bold.fntdata"/><Relationship Id="rId47" Type="http://schemas.openxmlformats.org/officeDocument/2006/relationships/font" Target="fonts/GillSans-regular.fntdata"/><Relationship Id="rId49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3a8e7122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13a8e71226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3644f6d3d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13644f6d3d2_1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3644f6d3d2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13644f6d3d2_1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3644f6d3d2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13644f6d3d2_1_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644f6d3d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13644f6d3d2_1_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3644f6d3d2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13644f6d3d2_1_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3644f6d3d2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g13644f6d3d2_1_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3644f6d3d2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g13644f6d3d2_1_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3644f6d3d2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13644f6d3d2_1_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644f6d3d2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g13644f6d3d2_6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644f6d3d2_6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g13644f6d3d2_6_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3644f6d3d2_6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13644f6d3d2_6_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13644f6d1c5_3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13644f6d1c5_3_7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3644f6d1c5_3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g13644f6d1c5_3_8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3644f6d1c5_3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13644f6d1c5_3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3644f6d1c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13644f6d1c5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9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9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78" name="Google Shape;78;p3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3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8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9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9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3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9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44f6d1c5_3_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g13644f6d1c5_3_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g13644f6d1c5_3_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g13644f6d1c5_3_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g13644f6d1c5_3_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44f6d1c5_3_12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13644f6d1c5_3_12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9" name="Google Shape;109;g13644f6d1c5_3_1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g13644f6d1c5_3_1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g13644f6d1c5_3_1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644f6d1c5_3_18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13644f6d1c5_3_18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g13644f6d1c5_3_1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g13644f6d1c5_3_1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g13644f6d1c5_3_1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644f6d1c5_3_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13644f6d1c5_3_24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g13644f6d1c5_3_24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g13644f6d1c5_3_2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g13644f6d1c5_3_2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g13644f6d1c5_3_2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644f6d1c5_3_31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27" name="Google Shape;127;g13644f6d1c5_3_31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g13644f6d1c5_3_31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g13644f6d1c5_3_31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30" name="Google Shape;130;g13644f6d1c5_3_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g13644f6d1c5_3_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g13644f6d1c5_3_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g13644f6d1c5_3_3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644f6d1c5_3_4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g13644f6d1c5_3_4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g13644f6d1c5_3_4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g13644f6d1c5_3_4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3644f6d1c5_3_4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g13644f6d1c5_3_4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g13644f6d1c5_3_4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3644f6d1c5_3_4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3644f6d1c5_3_49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g13644f6d1c5_3_49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47" name="Google Shape;147;g13644f6d1c5_3_49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48" name="Google Shape;148;g13644f6d1c5_3_49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g13644f6d1c5_3_49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g13644f6d1c5_3_49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644f6d1c5_3_5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3644f6d1c5_3_57"/>
          <p:cNvSpPr txBox="1"/>
          <p:nvPr>
            <p:ph type="title"/>
          </p:nvPr>
        </p:nvSpPr>
        <p:spPr>
          <a:xfrm>
            <a:off x="808523" y="2243828"/>
            <a:ext cx="4494998" cy="113464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g13644f6d1c5_3_57"/>
          <p:cNvSpPr/>
          <p:nvPr>
            <p:ph idx="2" type="pic"/>
          </p:nvPr>
        </p:nvSpPr>
        <p:spPr>
          <a:xfrm>
            <a:off x="6095999" y="0"/>
            <a:ext cx="6102097" cy="68580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155" name="Google Shape;155;g13644f6d1c5_3_57"/>
          <p:cNvSpPr txBox="1"/>
          <p:nvPr>
            <p:ph idx="1" type="body"/>
          </p:nvPr>
        </p:nvSpPr>
        <p:spPr>
          <a:xfrm>
            <a:off x="1115568" y="3549918"/>
            <a:ext cx="3794760" cy="2194037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56" name="Google Shape;156;g13644f6d1c5_3_5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g13644f6d1c5_3_57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g13644f6d1c5_3_5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644f6d1c5_3_6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g13644f6d1c5_3_65"/>
          <p:cNvSpPr txBox="1"/>
          <p:nvPr>
            <p:ph idx="1" type="body"/>
          </p:nvPr>
        </p:nvSpPr>
        <p:spPr>
          <a:xfrm rot="5400000">
            <a:off x="4545009" y="324172"/>
            <a:ext cx="3101983" cy="772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g13644f6d1c5_3_6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g13644f6d1c5_3_6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g13644f6d1c5_3_6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3644f6d1c5_3_71"/>
          <p:cNvSpPr txBox="1"/>
          <p:nvPr>
            <p:ph type="title"/>
          </p:nvPr>
        </p:nvSpPr>
        <p:spPr>
          <a:xfrm rot="5400000">
            <a:off x="6810676" y="2779696"/>
            <a:ext cx="4983480" cy="1298608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g13644f6d1c5_3_71"/>
          <p:cNvSpPr txBox="1"/>
          <p:nvPr>
            <p:ph idx="1" type="body"/>
          </p:nvPr>
        </p:nvSpPr>
        <p:spPr>
          <a:xfrm rot="5400000">
            <a:off x="2838641" y="329756"/>
            <a:ext cx="4983480" cy="6198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g13644f6d1c5_3_7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g13644f6d1c5_3_7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g13644f6d1c5_3_7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2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subTitle"/>
          </p:nvPr>
        </p:nvSpPr>
        <p:spPr>
          <a:xfrm>
            <a:off x="2695194" y="4352544"/>
            <a:ext cx="6801612" cy="12398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EFEFE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1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1"/>
          <p:cNvSpPr txBox="1"/>
          <p:nvPr>
            <p:ph type="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  <a:defRPr sz="38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2695194" y="4352465"/>
            <a:ext cx="6801612" cy="126508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31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1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1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2"/>
          <p:cNvSpPr txBox="1"/>
          <p:nvPr>
            <p:ph idx="1" type="body"/>
          </p:nvPr>
        </p:nvSpPr>
        <p:spPr>
          <a:xfrm>
            <a:off x="1581912" y="2638044"/>
            <a:ext cx="4271771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2"/>
          <p:cNvSpPr txBox="1"/>
          <p:nvPr>
            <p:ph idx="2" type="body"/>
          </p:nvPr>
        </p:nvSpPr>
        <p:spPr>
          <a:xfrm>
            <a:off x="6338315" y="2638044"/>
            <a:ext cx="4270247" cy="3101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2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" type="body"/>
          </p:nvPr>
        </p:nvSpPr>
        <p:spPr>
          <a:xfrm>
            <a:off x="158343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3"/>
          <p:cNvSpPr txBox="1"/>
          <p:nvPr>
            <p:ph idx="2" type="body"/>
          </p:nvPr>
        </p:nvSpPr>
        <p:spPr>
          <a:xfrm>
            <a:off x="1583436" y="3143250"/>
            <a:ext cx="4270248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3"/>
          <p:cNvSpPr txBox="1"/>
          <p:nvPr>
            <p:ph idx="3" type="body"/>
          </p:nvPr>
        </p:nvSpPr>
        <p:spPr>
          <a:xfrm>
            <a:off x="6338316" y="3143250"/>
            <a:ext cx="4253484" cy="2596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3"/>
          <p:cNvSpPr txBox="1"/>
          <p:nvPr>
            <p:ph idx="4" type="body"/>
          </p:nvPr>
        </p:nvSpPr>
        <p:spPr>
          <a:xfrm>
            <a:off x="6338316" y="2313433"/>
            <a:ext cx="4270248" cy="704087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0" sz="1900" cap="none">
                <a:solidFill>
                  <a:srgbClr val="6B889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33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3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3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3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4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4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4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5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5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6"/>
          <p:cNvSpPr txBox="1"/>
          <p:nvPr>
            <p:ph type="title"/>
          </p:nvPr>
        </p:nvSpPr>
        <p:spPr>
          <a:xfrm>
            <a:off x="804672" y="2243828"/>
            <a:ext cx="4486656" cy="1141497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182875" spcFirstLastPara="1" rIns="182875" wrap="square" tIns="1828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00"/>
              <a:buFont typeface="Gill Sans"/>
              <a:buNone/>
              <a:defRPr sz="22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6"/>
          <p:cNvSpPr txBox="1"/>
          <p:nvPr>
            <p:ph idx="1" type="body"/>
          </p:nvPr>
        </p:nvSpPr>
        <p:spPr>
          <a:xfrm>
            <a:off x="6736080" y="804672"/>
            <a:ext cx="4815840" cy="5248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925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  <a:defRPr sz="1900"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70" name="Google Shape;70;p36"/>
          <p:cNvSpPr txBox="1"/>
          <p:nvPr>
            <p:ph idx="2" type="body"/>
          </p:nvPr>
        </p:nvSpPr>
        <p:spPr>
          <a:xfrm>
            <a:off x="1115568" y="3549918"/>
            <a:ext cx="3794760" cy="2194036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6"/>
          <p:cNvSpPr txBox="1"/>
          <p:nvPr>
            <p:ph idx="11" type="ftr"/>
          </p:nvPr>
        </p:nvSpPr>
        <p:spPr>
          <a:xfrm>
            <a:off x="804672" y="6236208"/>
            <a:ext cx="5124797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FEFEFE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0" name="Google Shape;10;p27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22" name="Google Shape;22;p26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44f6d1c5_3_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g13644f6d1c5_3_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7" name="Google Shape;97;g13644f6d1c5_3_0"/>
          <p:cNvSpPr txBox="1"/>
          <p:nvPr>
            <p:ph idx="10" type="dt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8" name="Google Shape;98;g13644f6d1c5_3_0"/>
          <p:cNvSpPr txBox="1"/>
          <p:nvPr>
            <p:ph idx="11" type="ftr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99" name="Google Shape;99;g13644f6d1c5_3_0"/>
          <p:cNvSpPr/>
          <p:nvPr>
            <p:ph idx="12" type="sldNum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3"/>
            </a:srgbClr>
          </a:solidFill>
          <a:ln>
            <a:noFill/>
          </a:ln>
        </p:spPr>
        <p:txBody>
          <a:bodyPr anchorCtr="0" anchor="ctr" bIns="45700" lIns="18275" spcFirstLastPara="1" rIns="1827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1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"/>
          <p:cNvSpPr txBox="1"/>
          <p:nvPr>
            <p:ph type="ctrTitle"/>
          </p:nvPr>
        </p:nvSpPr>
        <p:spPr>
          <a:xfrm>
            <a:off x="1600200" y="2386744"/>
            <a:ext cx="8991600" cy="1645920"/>
          </a:xfrm>
          <a:prstGeom prst="rect">
            <a:avLst/>
          </a:prstGeom>
          <a:solidFill>
            <a:srgbClr val="FFFFFF"/>
          </a:solidFill>
          <a:ln cap="flat" cmpd="sng" w="38100">
            <a:solidFill>
              <a:srgbClr val="4040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1" anchor="ctr" bIns="182875" lIns="274300" spcFirstLastPara="1" rIns="274300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800"/>
              <a:buFont typeface="Gill Sans"/>
              <a:buNone/>
            </a:pPr>
            <a:r>
              <a:rPr lang="en-US"/>
              <a:t>SEMANA 1</a:t>
            </a:r>
            <a:endParaRPr/>
          </a:p>
        </p:txBody>
      </p:sp>
      <p:sp>
        <p:nvSpPr>
          <p:cNvPr id="176" name="Google Shape;176;p1"/>
          <p:cNvSpPr txBox="1"/>
          <p:nvPr>
            <p:ph idx="1" type="subTitle"/>
          </p:nvPr>
        </p:nvSpPr>
        <p:spPr>
          <a:xfrm>
            <a:off x="2695194" y="4352544"/>
            <a:ext cx="6801600" cy="123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800" u="sng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La identidad ¿Quién eres y a qué te dedicas?</a:t>
            </a:r>
            <a:endParaRPr sz="380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INTERROGATIVOS</a:t>
            </a:r>
            <a:endParaRPr/>
          </a:p>
        </p:txBody>
      </p:sp>
      <p:graphicFrame>
        <p:nvGraphicFramePr>
          <p:cNvPr id="232" name="Google Shape;232;p4"/>
          <p:cNvGraphicFramePr/>
          <p:nvPr/>
        </p:nvGraphicFramePr>
        <p:xfrm>
          <a:off x="1091381" y="2980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507225"/>
                <a:gridCol w="2507225"/>
                <a:gridCol w="2507225"/>
                <a:gridCol w="2507225"/>
              </a:tblGrid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 u="none" cap="none" strike="noStrike">
                          <a:solidFill>
                            <a:schemeClr val="dk1"/>
                          </a:solidFill>
                        </a:rPr>
                        <a:t>¿dónde? ¿adónde?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¿cuándo?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¿para qué?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¿quién? ¿quiénes?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¿cómo?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¿cuánto? ¿cuánta?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¿por qué?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¿cuál? ¿cuáles?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¿cuántos? ¿cuántas?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¿qué?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INTERROGATIVOS</a:t>
            </a:r>
            <a:endParaRPr/>
          </a:p>
        </p:txBody>
      </p:sp>
      <p:sp>
        <p:nvSpPr>
          <p:cNvPr id="238" name="Google Shape;238;p5"/>
          <p:cNvSpPr txBox="1"/>
          <p:nvPr>
            <p:ph idx="1" type="body"/>
          </p:nvPr>
        </p:nvSpPr>
        <p:spPr>
          <a:xfrm>
            <a:off x="947057" y="2471057"/>
            <a:ext cx="10450286" cy="378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 </a:t>
            </a:r>
            <a:r>
              <a:rPr b="1" lang="en-US" sz="2400"/>
              <a:t>a </a:t>
            </a:r>
            <a:r>
              <a:rPr lang="en-US" sz="2400"/>
              <a:t>+ </a:t>
            </a:r>
            <a:r>
              <a:rPr b="1" lang="en-US" sz="2400"/>
              <a:t>dónde (adónde) </a:t>
            </a:r>
            <a:r>
              <a:rPr lang="en-US" sz="2400"/>
              <a:t>para indicar movimiento hacia un lugar</a:t>
            </a:r>
            <a:endParaRPr b="1" sz="2400"/>
          </a:p>
          <a:p>
            <a:pPr indent="0" lvl="2" marL="28733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¿Adónde va Ana? Ana va a su casa.</a:t>
            </a:r>
            <a:endParaRPr sz="2400"/>
          </a:p>
          <a:p>
            <a:pPr indent="-3238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Usa</a:t>
            </a:r>
            <a:r>
              <a:rPr b="1" lang="en-US" sz="2400"/>
              <a:t> por qué </a:t>
            </a:r>
            <a:r>
              <a:rPr lang="en-US" sz="2400"/>
              <a:t>como pregunta y </a:t>
            </a:r>
            <a:r>
              <a:rPr b="1" lang="en-US" sz="2400"/>
              <a:t>porque </a:t>
            </a:r>
            <a:r>
              <a:rPr lang="en-US" sz="2400"/>
              <a:t>para la respuesta</a:t>
            </a:r>
            <a:endParaRPr i="1" sz="2400"/>
          </a:p>
          <a:p>
            <a:pPr indent="287337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¿Por qué está Ana en la biblioteca?</a:t>
            </a:r>
            <a:r>
              <a:rPr lang="en-US" sz="2200"/>
              <a:t> </a:t>
            </a:r>
            <a:r>
              <a:rPr b="1" lang="en-US" sz="2400"/>
              <a:t>Porque quiere estudiar en un lugar tranquilo.</a:t>
            </a:r>
            <a:endParaRPr i="1" sz="2400"/>
          </a:p>
          <a:p>
            <a:pPr indent="-3238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Si la pregunta requiere una respuesta de </a:t>
            </a:r>
            <a:r>
              <a:rPr b="1" lang="en-US" sz="2400"/>
              <a:t>sí</a:t>
            </a:r>
            <a:r>
              <a:rPr lang="en-US" sz="2400"/>
              <a:t> o </a:t>
            </a:r>
            <a:r>
              <a:rPr b="1" lang="en-US" sz="2400"/>
              <a:t>no</a:t>
            </a:r>
            <a:r>
              <a:rPr lang="en-US" sz="2400"/>
              <a:t> no es necesario el interrogativo</a:t>
            </a:r>
            <a:endParaRPr sz="2400"/>
          </a:p>
          <a:p>
            <a:pPr indent="287337" lvl="2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400"/>
              <a:t>¿Trabaja Ana los sábados?</a:t>
            </a:r>
            <a:r>
              <a:rPr lang="en-US" sz="2200"/>
              <a:t> </a:t>
            </a:r>
            <a:r>
              <a:rPr b="1" lang="en-US" sz="2400"/>
              <a:t>No, no trabaja.</a:t>
            </a:r>
            <a:endParaRPr sz="22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INTERROGATIVOS</a:t>
            </a:r>
            <a:endParaRPr/>
          </a:p>
        </p:txBody>
      </p:sp>
      <p:sp>
        <p:nvSpPr>
          <p:cNvPr id="244" name="Google Shape;244;p6"/>
          <p:cNvSpPr txBox="1"/>
          <p:nvPr>
            <p:ph idx="1" type="body"/>
          </p:nvPr>
        </p:nvSpPr>
        <p:spPr>
          <a:xfrm>
            <a:off x="947057" y="2471057"/>
            <a:ext cx="10450286" cy="378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111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200"/>
              <a:t>Usa </a:t>
            </a:r>
            <a:r>
              <a:rPr b="1" lang="en-US" sz="2200"/>
              <a:t>qué</a:t>
            </a:r>
            <a:r>
              <a:rPr lang="en-US" sz="2200"/>
              <a:t> + </a:t>
            </a:r>
            <a:r>
              <a:rPr b="1" lang="en-US" sz="2200"/>
              <a:t>ser</a:t>
            </a:r>
            <a:r>
              <a:rPr lang="en-US" sz="2200"/>
              <a:t> cuando quieres una definición o explicación.</a:t>
            </a:r>
            <a:endParaRPr sz="2000"/>
          </a:p>
          <a:p>
            <a:pPr indent="0" lvl="2" marL="287338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b="1" lang="en-US" sz="2200"/>
              <a:t>¿Qué</a:t>
            </a:r>
            <a:r>
              <a:rPr lang="en-US" sz="2200"/>
              <a:t> </a:t>
            </a:r>
            <a:r>
              <a:rPr b="1" lang="en-US" sz="2200"/>
              <a:t>es la paella? </a:t>
            </a:r>
            <a:endParaRPr sz="2000"/>
          </a:p>
          <a:p>
            <a:pPr indent="0" lvl="2" marL="287338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Usa </a:t>
            </a:r>
            <a:r>
              <a:rPr b="1" lang="en-US" sz="2200"/>
              <a:t>cuál(es)</a:t>
            </a:r>
            <a:r>
              <a:rPr lang="en-US" sz="2200"/>
              <a:t> + </a:t>
            </a:r>
            <a:r>
              <a:rPr b="1" lang="en-US" sz="2200"/>
              <a:t>ser</a:t>
            </a:r>
            <a:r>
              <a:rPr lang="en-US" sz="2200"/>
              <a:t> cuando hay una selección</a:t>
            </a:r>
            <a:endParaRPr i="1" sz="2200"/>
          </a:p>
          <a:p>
            <a:pPr indent="0" lvl="2" marL="287338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b="1" lang="en-US" sz="2200"/>
              <a:t>¿Cuál es tu plato preferido? </a:t>
            </a:r>
            <a:endParaRPr sz="2000"/>
          </a:p>
          <a:p>
            <a:pPr indent="0" lvl="2" marL="287338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lang="en-US" sz="2200"/>
              <a:t>Otra manera de hacer una pregunta:</a:t>
            </a:r>
            <a:endParaRPr sz="2000"/>
          </a:p>
          <a:p>
            <a:pPr indent="0" lvl="2" marL="287338" rtl="0" algn="l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SzPts val="1800"/>
              <a:buNone/>
            </a:pPr>
            <a:r>
              <a:rPr b="1" lang="en-US" sz="2200"/>
              <a:t>La paella es española, ¿verdad?</a:t>
            </a:r>
            <a:endParaRPr sz="20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VERBOS - PRESENTE DE INDICATIVO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VERBOS REGULARES</a:t>
            </a:r>
            <a:br>
              <a:rPr lang="en-US"/>
            </a:br>
            <a:r>
              <a:rPr lang="en-US"/>
              <a:t>PRIMERA CONJUGACIÓN EJ HABLAR</a:t>
            </a:r>
            <a:endParaRPr/>
          </a:p>
        </p:txBody>
      </p:sp>
      <p:graphicFrame>
        <p:nvGraphicFramePr>
          <p:cNvPr id="250" name="Google Shape;250;p10"/>
          <p:cNvGraphicFramePr/>
          <p:nvPr/>
        </p:nvGraphicFramePr>
        <p:xfrm>
          <a:off x="3749039" y="2980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397600"/>
                <a:gridCol w="2397600"/>
              </a:tblGrid>
              <a:tr h="535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habl-o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habla-mos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53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habl-as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habl-áis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53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habl-a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habl-an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51" name="Google Shape;251;p10"/>
          <p:cNvSpPr/>
          <p:nvPr/>
        </p:nvSpPr>
        <p:spPr>
          <a:xfrm>
            <a:off x="1414250" y="5295625"/>
            <a:ext cx="9459300" cy="1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lo que haces en general y lo que estás haciendo ahora.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1016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José trabaja en la oficina.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Luis practica el piano todos los días.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EXPRESIONES DE FRECUENCIA</a:t>
            </a:r>
            <a:br>
              <a:rPr lang="en-US"/>
            </a:br>
            <a:endParaRPr/>
          </a:p>
        </p:txBody>
      </p:sp>
      <p:graphicFrame>
        <p:nvGraphicFramePr>
          <p:cNvPr id="257" name="Google Shape;257;p11"/>
          <p:cNvGraphicFramePr/>
          <p:nvPr/>
        </p:nvGraphicFramePr>
        <p:xfrm>
          <a:off x="2295341" y="2980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507225"/>
                <a:gridCol w="2507225"/>
                <a:gridCol w="2507225"/>
              </a:tblGrid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siempre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todas las semanas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nunca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todos los días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muchas veces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todos los meses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 veces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REGULARES PRIMERA CONJUGACIÓN</a:t>
            </a:r>
            <a:endParaRPr/>
          </a:p>
        </p:txBody>
      </p:sp>
      <p:graphicFrame>
        <p:nvGraphicFramePr>
          <p:cNvPr id="263" name="Google Shape;263;p12"/>
          <p:cNvGraphicFramePr/>
          <p:nvPr/>
        </p:nvGraphicFramePr>
        <p:xfrm>
          <a:off x="1091381" y="26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507225"/>
                <a:gridCol w="2507225"/>
                <a:gridCol w="2507225"/>
                <a:gridCol w="2507225"/>
              </a:tblGrid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bailar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conversar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mirar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tomar apuntes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buscar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escuchar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montar en bicicleta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necesitar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caminar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estudiar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participar</a:t>
                      </a:r>
                      <a:endParaRPr b="0"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trabajar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comprar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llegar</a:t>
                      </a:r>
                      <a:endParaRPr sz="2400"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practicar</a:t>
                      </a:r>
                      <a:endParaRPr b="0" sz="2400"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usar</a:t>
                      </a:r>
                      <a:endParaRPr/>
                    </a:p>
                  </a:txBody>
                  <a:tcPr marT="45725" marB="45725" marR="91450" marL="91450">
                    <a:solidFill>
                      <a:srgbClr val="FDECD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REGULARES PRIMERA CONJUGACION</a:t>
            </a:r>
            <a:endParaRPr/>
          </a:p>
        </p:txBody>
      </p:sp>
      <p:sp>
        <p:nvSpPr>
          <p:cNvPr id="269" name="Google Shape;269;p13"/>
          <p:cNvSpPr txBox="1"/>
          <p:nvPr>
            <p:ph idx="1" type="body"/>
          </p:nvPr>
        </p:nvSpPr>
        <p:spPr>
          <a:xfrm>
            <a:off x="947057" y="2471057"/>
            <a:ext cx="10450286" cy="378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2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/>
              <a:t> </a:t>
            </a:r>
            <a:r>
              <a:rPr b="1" lang="en-US" sz="1800"/>
              <a:t>¿Qué haces en un día típico?</a:t>
            </a:r>
            <a:endParaRPr/>
          </a:p>
          <a:p>
            <a:pPr indent="-285750" lvl="2" marL="2857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¿Y tus amigos?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REGULARES SEGUNDA CONJUGACIÓN EJ APRENDER</a:t>
            </a:r>
            <a:endParaRPr/>
          </a:p>
        </p:txBody>
      </p:sp>
      <p:graphicFrame>
        <p:nvGraphicFramePr>
          <p:cNvPr id="275" name="Google Shape;275;p14"/>
          <p:cNvGraphicFramePr/>
          <p:nvPr/>
        </p:nvGraphicFramePr>
        <p:xfrm>
          <a:off x="1417320" y="2980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4671050"/>
                <a:gridCol w="4671050"/>
              </a:tblGrid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aprend-o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aprend-emos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aprend-es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aprend-éis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aprend-e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aprend-en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REGULARES TERCERA CONJUGACIÓN EJ VIVIR</a:t>
            </a:r>
            <a:endParaRPr/>
          </a:p>
        </p:txBody>
      </p:sp>
      <p:graphicFrame>
        <p:nvGraphicFramePr>
          <p:cNvPr id="281" name="Google Shape;281;p15"/>
          <p:cNvGraphicFramePr/>
          <p:nvPr/>
        </p:nvGraphicFramePr>
        <p:xfrm>
          <a:off x="1417320" y="2980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4671050"/>
                <a:gridCol w="4671050"/>
              </a:tblGrid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viv-o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viv-imos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viv-es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viv-ís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70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viv-e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viv-en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VERBOS REGULARES SEGUNDA Y TERCERA CONJUGACION</a:t>
            </a:r>
            <a:endParaRPr/>
          </a:p>
        </p:txBody>
      </p:sp>
      <p:graphicFrame>
        <p:nvGraphicFramePr>
          <p:cNvPr id="287" name="Google Shape;287;p16"/>
          <p:cNvGraphicFramePr/>
          <p:nvPr/>
        </p:nvGraphicFramePr>
        <p:xfrm>
          <a:off x="2295341" y="26150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507225"/>
                <a:gridCol w="2507225"/>
                <a:gridCol w="2507225"/>
              </a:tblGrid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asistir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comer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leer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beber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escribir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responder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OBJETIVOS</a:t>
            </a:r>
            <a:endParaRPr/>
          </a:p>
        </p:txBody>
      </p:sp>
      <p:sp>
        <p:nvSpPr>
          <p:cNvPr id="182" name="Google Shape;182;p2"/>
          <p:cNvSpPr txBox="1"/>
          <p:nvPr>
            <p:ph idx="1" type="body"/>
          </p:nvPr>
        </p:nvSpPr>
        <p:spPr>
          <a:xfrm>
            <a:off x="1021100" y="2638050"/>
            <a:ext cx="10031700" cy="37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b="1" lang="en-US" sz="2400">
                <a:solidFill>
                  <a:srgbClr val="202124"/>
                </a:solidFill>
                <a:highlight>
                  <a:srgbClr val="F8F9FA"/>
                </a:highlight>
              </a:rPr>
              <a:t>los estudiantes podrán:</a:t>
            </a:r>
            <a:endParaRPr b="1"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>
                <a:solidFill>
                  <a:srgbClr val="202124"/>
                </a:solidFill>
                <a:highlight>
                  <a:srgbClr val="F8F9FA"/>
                </a:highlight>
              </a:rPr>
              <a:t>describir elementos de su identidad (características físicas, pertenencia a diferentes grupos sociales y cualidades personales)</a:t>
            </a:r>
            <a:endParaRPr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>
                <a:solidFill>
                  <a:srgbClr val="202124"/>
                </a:solidFill>
                <a:highlight>
                  <a:srgbClr val="F8F9FA"/>
                </a:highlight>
              </a:rPr>
              <a:t>comparar elementos de su identidad con otros para identificar similitudes y diferencias</a:t>
            </a:r>
            <a:endParaRPr sz="2400"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/>
              <a:t>describir actividades</a:t>
            </a:r>
            <a:endParaRPr sz="2400"/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/>
              <a:t>preguntar y responder</a:t>
            </a:r>
            <a:endParaRPr sz="2400"/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/>
              <a:t>expresar el estado de ánimo y la ubicación</a:t>
            </a:r>
            <a:endParaRPr sz="2400"/>
          </a:p>
          <a:p>
            <a:pPr indent="-266700" lvl="0" marL="228600" rtl="0" algn="l">
              <a:spcBef>
                <a:spcPts val="0"/>
              </a:spcBef>
              <a:spcAft>
                <a:spcPts val="0"/>
              </a:spcAft>
              <a:buSzPts val="2400"/>
              <a:buFont typeface="Gill Sans"/>
              <a:buChar char="•"/>
            </a:pPr>
            <a:r>
              <a:rPr lang="en-US" sz="2400"/>
              <a:t>reconocer y usar la concordancia en género y número</a:t>
            </a:r>
            <a:endParaRPr sz="24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7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MIS TRES METAS</a:t>
            </a:r>
            <a:endParaRPr/>
          </a:p>
        </p:txBody>
      </p:sp>
      <p:sp>
        <p:nvSpPr>
          <p:cNvPr id="293" name="Google Shape;293;p17"/>
          <p:cNvSpPr txBox="1"/>
          <p:nvPr>
            <p:ph idx="1" type="body"/>
          </p:nvPr>
        </p:nvSpPr>
        <p:spPr>
          <a:xfrm>
            <a:off x="2231125" y="2638050"/>
            <a:ext cx="7729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64172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Meta - objetivo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Lograr = llegar a tu objetivo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Medir – medida – evidencias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Modos de aprendizaje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Pronunciación y entonación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Ritmo y velocidad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Precisión grammatical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Destrezas – habilidades</a:t>
            </a:r>
            <a:endParaRPr sz="3200"/>
          </a:p>
          <a:p>
            <a:pPr indent="-364172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Oral, escrita, comprensión auditiva, comprensión lectora</a:t>
            </a:r>
            <a:endParaRPr sz="3200"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SIGNOS DIACRÍTICOS</a:t>
            </a:r>
            <a:br>
              <a:rPr lang="en-US"/>
            </a:br>
            <a:endParaRPr/>
          </a:p>
        </p:txBody>
      </p:sp>
      <p:graphicFrame>
        <p:nvGraphicFramePr>
          <p:cNvPr id="299" name="Google Shape;299;p18"/>
          <p:cNvGraphicFramePr/>
          <p:nvPr/>
        </p:nvGraphicFramePr>
        <p:xfrm>
          <a:off x="2668325" y="2479483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{DB728366-66DD-4CF4-AFE1-364B4D63FEC9}</a:tableStyleId>
              </a:tblPr>
              <a:tblGrid>
                <a:gridCol w="3412425"/>
                <a:gridCol w="3412425"/>
              </a:tblGrid>
              <a:tr h="724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Diacríticos en una Mac</a:t>
                      </a:r>
                      <a:endParaRPr sz="12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 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Diacríticos en Word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1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e + a = á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e + e = é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e + I = í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e + o = ó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e + u = ú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n + n = ñ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= ? = ¿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option ! = ¡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 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160 = á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130 = é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161 = í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162 = ó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163 = ú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 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165 = ñ</a:t>
                      </a:r>
                      <a:endParaRPr sz="2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168 = ¿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/>
                        <a:t>Alt 173 = ¡</a:t>
                      </a:r>
                      <a:endParaRPr sz="2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3a8e712262_0_0"/>
          <p:cNvSpPr txBox="1"/>
          <p:nvPr>
            <p:ph type="title"/>
          </p:nvPr>
        </p:nvSpPr>
        <p:spPr>
          <a:xfrm>
            <a:off x="2231136" y="3550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Pronombres de sujeto y objeto</a:t>
            </a:r>
            <a:endParaRPr/>
          </a:p>
        </p:txBody>
      </p:sp>
      <p:graphicFrame>
        <p:nvGraphicFramePr>
          <p:cNvPr id="305" name="Google Shape;305;g13a8e712262_0_0"/>
          <p:cNvGraphicFramePr/>
          <p:nvPr/>
        </p:nvGraphicFramePr>
        <p:xfrm>
          <a:off x="758231" y="18378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1777975"/>
                <a:gridCol w="1777975"/>
                <a:gridCol w="1777975"/>
                <a:gridCol w="1777975"/>
                <a:gridCol w="1777975"/>
                <a:gridCol w="1777975"/>
              </a:tblGrid>
              <a:tr h="970825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pronombres de sujeto</a:t>
                      </a:r>
                      <a:endParaRPr sz="240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pronombres de objeto directo</a:t>
                      </a:r>
                      <a:endParaRPr sz="240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  <a:latin typeface="Gill Sans MT"/>
                          <a:ea typeface="Gill Sans MT"/>
                          <a:cs typeface="Gill Sans MT"/>
                          <a:sym typeface="Gill Sans MT"/>
                        </a:rPr>
                        <a:t>pronombres de objeto indirecto</a:t>
                      </a:r>
                      <a:endParaRPr sz="2400">
                        <a:solidFill>
                          <a:schemeClr val="dk1"/>
                        </a:solidFill>
                        <a:latin typeface="Gill Sans MT"/>
                        <a:ea typeface="Gill Sans MT"/>
                        <a:cs typeface="Gill Sans MT"/>
                        <a:sym typeface="Gill Sans MT"/>
                      </a:endParaRPr>
                    </a:p>
                  </a:txBody>
                  <a:tcPr marT="45725" marB="45725" marR="91450" marL="91450"/>
                </a:tc>
                <a:tc hMerge="1"/>
              </a:tr>
              <a:tr h="89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yo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nosotros, nosotras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</a:t>
                      </a:r>
                      <a:endParaRPr sz="24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892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tú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vosotros, vosotras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os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10231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él, ella, usted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ellos, ellas, ustedes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/>
                        <a:t>lo, la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los las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le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les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PARA HACER UINA ENTREVISTA</a:t>
            </a:r>
            <a:endParaRPr/>
          </a:p>
        </p:txBody>
      </p:sp>
      <p:sp>
        <p:nvSpPr>
          <p:cNvPr id="311" name="Google Shape;311;p20"/>
          <p:cNvSpPr txBox="1"/>
          <p:nvPr>
            <p:ph idx="1" type="body"/>
          </p:nvPr>
        </p:nvSpPr>
        <p:spPr>
          <a:xfrm>
            <a:off x="868675" y="2638050"/>
            <a:ext cx="10470000" cy="36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413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PREGUNTA</a:t>
            </a:r>
            <a:r>
              <a:rPr lang="en-US" sz="2600"/>
              <a:t>: haz preguntas que te dan información interesante</a:t>
            </a:r>
            <a:endParaRPr sz="26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ESCUCHA</a:t>
            </a:r>
            <a:r>
              <a:rPr lang="en-US" sz="2600"/>
              <a:t>: cuando tu compañero te da una respuesta interesante</a:t>
            </a:r>
            <a:endParaRPr sz="26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ENFOCA</a:t>
            </a:r>
            <a:r>
              <a:rPr lang="en-US" sz="2600"/>
              <a:t>: enfoca en esa respuesta y pregúntale más detalles sobre ese asunto </a:t>
            </a:r>
            <a:endParaRPr sz="20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AUMENTA</a:t>
            </a:r>
            <a:r>
              <a:rPr lang="en-US" sz="2600"/>
              <a:t>: sigue buscando información sobre el tema y otros temas relacionados</a:t>
            </a:r>
            <a:endParaRPr sz="2600"/>
          </a:p>
          <a:p>
            <a:pPr indent="-241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</a:pPr>
            <a:r>
              <a:rPr b="1" lang="en-US" sz="2600"/>
              <a:t>DESAROLLA</a:t>
            </a:r>
            <a:r>
              <a:rPr lang="en-US" sz="2600"/>
              <a:t>: desarollo tu discurso sobre esta información</a:t>
            </a:r>
            <a:endParaRPr sz="26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1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PARA ELABORAR UN DISCURSO</a:t>
            </a:r>
            <a:endParaRPr/>
          </a:p>
        </p:txBody>
      </p:sp>
      <p:sp>
        <p:nvSpPr>
          <p:cNvPr id="317" name="Google Shape;317;p21"/>
          <p:cNvSpPr txBox="1"/>
          <p:nvPr>
            <p:ph idx="1" type="body"/>
          </p:nvPr>
        </p:nvSpPr>
        <p:spPr>
          <a:xfrm>
            <a:off x="868680" y="2638044"/>
            <a:ext cx="10469880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Buscar </a:t>
            </a:r>
            <a:r>
              <a:rPr lang="en-US" sz="2400"/>
              <a:t>información,</a:t>
            </a:r>
            <a:r>
              <a:rPr b="1" lang="en-US" sz="2400"/>
              <a:t> </a:t>
            </a:r>
            <a:r>
              <a:rPr lang="en-US" sz="2400"/>
              <a:t>documentación, argumentos e </a:t>
            </a:r>
            <a:r>
              <a:rPr b="1" lang="en-US" sz="2400"/>
              <a:t>identificar</a:t>
            </a:r>
            <a:r>
              <a:rPr lang="en-US" sz="2400"/>
              <a:t> el público. (invención)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Estructurar y organizar </a:t>
            </a:r>
            <a:r>
              <a:rPr lang="en-US" sz="2400"/>
              <a:t>del material (disposición)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Elegir </a:t>
            </a:r>
            <a:r>
              <a:rPr lang="en-US" sz="2400"/>
              <a:t>un</a:t>
            </a:r>
            <a:r>
              <a:rPr b="1" lang="en-US" sz="2400"/>
              <a:t> </a:t>
            </a:r>
            <a:r>
              <a:rPr lang="en-US" sz="2400"/>
              <a:t>estilo del discurso </a:t>
            </a:r>
            <a:r>
              <a:rPr lang="en-US" sz="2400">
                <a:highlight>
                  <a:srgbClr val="FFFF00"/>
                </a:highlight>
              </a:rPr>
              <a:t>No se puede escribir el discurso </a:t>
            </a:r>
            <a:r>
              <a:rPr lang="en-US" sz="2400"/>
              <a:t>(elocución)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Practicar mil veces. </a:t>
            </a:r>
            <a:r>
              <a:rPr lang="en-US" sz="2400">
                <a:highlight>
                  <a:srgbClr val="FFFF00"/>
                </a:highlight>
              </a:rPr>
              <a:t>No se puede leer el discurso. </a:t>
            </a:r>
            <a:r>
              <a:rPr lang="en-US" sz="2400"/>
              <a:t> (no aprenderlo de memoria)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Usar gestos </a:t>
            </a:r>
            <a:r>
              <a:rPr lang="en-US" sz="2400"/>
              <a:t>y tono de voz apropiados para este discurso. (acción)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3644f6d3d2_1_0"/>
          <p:cNvSpPr txBox="1"/>
          <p:nvPr>
            <p:ph type="title"/>
          </p:nvPr>
        </p:nvSpPr>
        <p:spPr>
          <a:xfrm>
            <a:off x="2231136" y="27381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ADJETIVOS</a:t>
            </a:r>
            <a:endParaRPr/>
          </a:p>
        </p:txBody>
      </p:sp>
      <p:sp>
        <p:nvSpPr>
          <p:cNvPr id="323" name="Google Shape;323;g13644f6d3d2_1_0"/>
          <p:cNvSpPr txBox="1"/>
          <p:nvPr>
            <p:ph idx="1" type="body"/>
          </p:nvPr>
        </p:nvSpPr>
        <p:spPr>
          <a:xfrm>
            <a:off x="1178560" y="1787652"/>
            <a:ext cx="9977120" cy="4552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En español hay concordancia de género y número del adjetivo con el nombre o pronombre que describe.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000"/>
              <a:buChar char="•"/>
            </a:pPr>
            <a:r>
              <a:rPr lang="en-US" sz="3000"/>
              <a:t>Muchos adjetivos masculinos terminan en </a:t>
            </a:r>
            <a:r>
              <a:rPr b="1" lang="en-US" sz="3000"/>
              <a:t>-o, </a:t>
            </a:r>
            <a:r>
              <a:rPr lang="en-US" sz="3000"/>
              <a:t>y muchos femininos terminan en  </a:t>
            </a:r>
            <a:r>
              <a:rPr b="1" lang="en-US" sz="3000"/>
              <a:t>-a. </a:t>
            </a:r>
            <a:r>
              <a:rPr lang="en-US" sz="3000"/>
              <a:t>Para formar el plural, se añade </a:t>
            </a:r>
            <a:r>
              <a:rPr b="1" lang="en-US" sz="3000"/>
              <a:t>-s.</a:t>
            </a:r>
            <a:endParaRPr i="1" sz="30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24" name="Google Shape;324;g13644f6d3d2_1_0"/>
          <p:cNvGraphicFramePr/>
          <p:nvPr/>
        </p:nvGraphicFramePr>
        <p:xfrm>
          <a:off x="2032000" y="3056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709325"/>
                <a:gridCol w="2709325"/>
                <a:gridCol w="27093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Masculino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Femenino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048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singular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El chico alto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 chica alta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plural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Los chicos altos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Las chicas altas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3644f6d3d2_1_7"/>
          <p:cNvSpPr txBox="1"/>
          <p:nvPr>
            <p:ph type="title"/>
          </p:nvPr>
        </p:nvSpPr>
        <p:spPr>
          <a:xfrm>
            <a:off x="2231136" y="33477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ADJETIVOS</a:t>
            </a:r>
            <a:endParaRPr/>
          </a:p>
        </p:txBody>
      </p:sp>
      <p:sp>
        <p:nvSpPr>
          <p:cNvPr id="330" name="Google Shape;330;g13644f6d3d2_1_7"/>
          <p:cNvSpPr txBox="1"/>
          <p:nvPr>
            <p:ph idx="1" type="body"/>
          </p:nvPr>
        </p:nvSpPr>
        <p:spPr>
          <a:xfrm>
            <a:off x="2231136" y="1767841"/>
            <a:ext cx="7729728" cy="3850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Los adjectivos que terminan en </a:t>
            </a:r>
            <a:r>
              <a:rPr b="1" lang="en-US" sz="2800"/>
              <a:t>-e </a:t>
            </a:r>
            <a:r>
              <a:rPr lang="en-US" sz="2800"/>
              <a:t>y algunos que terminan en consonante tienen la misma forma en masculino and feminino. Para formar el plural, se añade </a:t>
            </a:r>
            <a:r>
              <a:rPr b="1" lang="en-US" sz="2800"/>
              <a:t>-s; </a:t>
            </a:r>
            <a:r>
              <a:rPr lang="en-US" sz="2800"/>
              <a:t>o si terminan en consonante </a:t>
            </a:r>
            <a:r>
              <a:rPr b="1" lang="en-US" sz="2800"/>
              <a:t>-es.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31" name="Google Shape;331;g13644f6d3d2_1_7"/>
          <p:cNvGraphicFramePr/>
          <p:nvPr/>
        </p:nvGraphicFramePr>
        <p:xfrm>
          <a:off x="2273300" y="3945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1447800"/>
                <a:gridCol w="3289300"/>
                <a:gridCol w="339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Masculino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Femenino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singular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 libro interesante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Una revista interesante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 cuaderno azul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Una mochila azul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plural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Unos libros interesantes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Unas revistas interesantes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Unos cuadernos azules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Unas mochilas azules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13644f6d3d2_1_13"/>
          <p:cNvSpPr txBox="1"/>
          <p:nvPr>
            <p:ph type="title"/>
          </p:nvPr>
        </p:nvSpPr>
        <p:spPr>
          <a:xfrm>
            <a:off x="2231136" y="41605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ADJETIVOS</a:t>
            </a:r>
            <a:endParaRPr/>
          </a:p>
        </p:txBody>
      </p:sp>
      <p:sp>
        <p:nvSpPr>
          <p:cNvPr id="337" name="Google Shape;337;g13644f6d3d2_1_13"/>
          <p:cNvSpPr txBox="1"/>
          <p:nvPr>
            <p:ph idx="1" type="body"/>
          </p:nvPr>
        </p:nvSpPr>
        <p:spPr>
          <a:xfrm>
            <a:off x="1178560" y="1991361"/>
            <a:ext cx="9977120" cy="9567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Otros adjectivos que terminan en consonante añaden </a:t>
            </a:r>
            <a:r>
              <a:rPr b="1" lang="en-US" sz="2800"/>
              <a:t>-a </a:t>
            </a:r>
            <a:r>
              <a:rPr lang="en-US" sz="2800"/>
              <a:t>para formar el feminino y </a:t>
            </a:r>
            <a:r>
              <a:rPr b="1" lang="en-US" sz="2800"/>
              <a:t>-es </a:t>
            </a:r>
            <a:r>
              <a:rPr lang="en-US" sz="2800"/>
              <a:t>o  </a:t>
            </a:r>
            <a:r>
              <a:rPr b="1" lang="en-US" sz="2800"/>
              <a:t>-as </a:t>
            </a:r>
            <a:r>
              <a:rPr lang="en-US" sz="2800"/>
              <a:t>para formar el plural.</a:t>
            </a:r>
            <a:endParaRPr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338" name="Google Shape;338;g13644f6d3d2_1_13"/>
          <p:cNvGraphicFramePr/>
          <p:nvPr/>
        </p:nvGraphicFramePr>
        <p:xfrm>
          <a:off x="1036319" y="34603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3325700"/>
                <a:gridCol w="3325700"/>
                <a:gridCol w="3325700"/>
              </a:tblGrid>
              <a:tr h="48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Masculino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Femenino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singular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El alumno español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 alumna española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83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El almno hablador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 alumna habladora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37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Plural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Los alumnos españoles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Las alumnas españolas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94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Los alumnos habladores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Las alumnas habladoras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13644f6d3d2_1_19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LOS ADJETIVOS</a:t>
            </a:r>
            <a:br>
              <a:rPr lang="en-US"/>
            </a:br>
            <a:endParaRPr/>
          </a:p>
        </p:txBody>
      </p:sp>
      <p:sp>
        <p:nvSpPr>
          <p:cNvPr id="344" name="Google Shape;344;g13644f6d3d2_1_19"/>
          <p:cNvSpPr txBox="1"/>
          <p:nvPr>
            <p:ph idx="1" type="body"/>
          </p:nvPr>
        </p:nvSpPr>
        <p:spPr>
          <a:xfrm>
            <a:off x="955040" y="1727200"/>
            <a:ext cx="7071360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Describe los siguientes objetos con los adjectivos de la lista u otros.</a:t>
            </a:r>
            <a:endParaRPr/>
          </a:p>
          <a:p>
            <a:pPr indent="-508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Tu silla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Tu escritorio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Tu computadora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Tus amigos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Tu actividad preferida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45" name="Google Shape;345;g13644f6d3d2_1_19"/>
          <p:cNvSpPr txBox="1"/>
          <p:nvPr/>
        </p:nvSpPr>
        <p:spPr>
          <a:xfrm>
            <a:off x="8432800" y="1848612"/>
            <a:ext cx="3210559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Aburrido/a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Bajo/a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Bueno/a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Excelente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Grande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Interesante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Malo/a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Moderno/a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Nuevo/a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Pequeño/a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Viejo/a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3644f6d3d2_1_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VERBO SER</a:t>
            </a:r>
            <a:endParaRPr/>
          </a:p>
        </p:txBody>
      </p:sp>
      <p:graphicFrame>
        <p:nvGraphicFramePr>
          <p:cNvPr id="351" name="Google Shape;351;g13644f6d3d2_1_25"/>
          <p:cNvGraphicFramePr/>
          <p:nvPr/>
        </p:nvGraphicFramePr>
        <p:xfrm>
          <a:off x="2230438" y="26384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3865550"/>
                <a:gridCol w="38655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soy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</a:rPr>
                        <a:t>somos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495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eres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sois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son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ESTRATEGIAS PARA APRENDER VOCABULARIO</a:t>
            </a:r>
            <a:endParaRPr/>
          </a:p>
        </p:txBody>
      </p:sp>
      <p:sp>
        <p:nvSpPr>
          <p:cNvPr id="188" name="Google Shape;188;p3"/>
          <p:cNvSpPr txBox="1"/>
          <p:nvPr>
            <p:ph idx="1" type="body"/>
          </p:nvPr>
        </p:nvSpPr>
        <p:spPr>
          <a:xfrm>
            <a:off x="947057" y="2471057"/>
            <a:ext cx="10450286" cy="37882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61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Es importante</a:t>
            </a:r>
            <a:r>
              <a:rPr lang="en-US" sz="2400"/>
              <a:t>: 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Reconocer cognados (pero también hay cognados falsos)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Usarlas en la vida real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Hacer mapas mentales (asociasiones) y familias de palabras </a:t>
            </a:r>
            <a:endParaRPr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No traducir</a:t>
            </a:r>
            <a:endParaRPr sz="24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Identificar maneras de aprendizaje</a:t>
            </a:r>
            <a:endParaRPr sz="24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Poner las palabras en contexto</a:t>
            </a:r>
            <a:endParaRPr sz="24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Crear ambiente de aprendizaje</a:t>
            </a:r>
            <a:endParaRPr sz="24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Usarlas interactivamente</a:t>
            </a:r>
            <a:endParaRPr sz="2400"/>
          </a:p>
          <a:p>
            <a:pPr indent="-342900" lvl="0" marL="361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Memorízalas</a:t>
            </a:r>
            <a:endParaRPr sz="2400"/>
          </a:p>
          <a:p>
            <a:pPr indent="-13144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3644f6d3d2_1_3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USOS DE SER</a:t>
            </a:r>
            <a:endParaRPr/>
          </a:p>
        </p:txBody>
      </p:sp>
      <p:sp>
        <p:nvSpPr>
          <p:cNvPr id="357" name="Google Shape;357;g13644f6d3d2_1_30"/>
          <p:cNvSpPr txBox="1"/>
          <p:nvPr>
            <p:ph idx="1" type="body"/>
          </p:nvPr>
        </p:nvSpPr>
        <p:spPr>
          <a:xfrm>
            <a:off x="1056640" y="2638044"/>
            <a:ext cx="10119360" cy="364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Ser </a:t>
            </a:r>
            <a:r>
              <a:rPr lang="en-US" sz="2800"/>
              <a:t>se usa con adjectivos par describir una característica esencial de una person, lugar u objeto.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¿Cómo </a:t>
            </a:r>
            <a:r>
              <a:rPr b="1" lang="en-US" sz="2800"/>
              <a:t>es </a:t>
            </a:r>
            <a:r>
              <a:rPr lang="en-US" sz="2800"/>
              <a:t>ella? </a:t>
            </a:r>
            <a:r>
              <a:rPr b="1" lang="en-US" sz="2800"/>
              <a:t>Es </a:t>
            </a:r>
            <a:r>
              <a:rPr lang="en-US" sz="2800"/>
              <a:t>atlética y extrovertida. </a:t>
            </a:r>
            <a:endParaRPr i="1" sz="2800"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b="1" lang="en-US" sz="2800"/>
              <a:t>Ser </a:t>
            </a:r>
            <a:r>
              <a:rPr lang="en-US" sz="2800"/>
              <a:t>se usa para expresar nacionalidad.</a:t>
            </a:r>
            <a:endParaRPr/>
          </a:p>
          <a:p>
            <a:pPr indent="-228600" lvl="0" marL="10890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Gonzalo </a:t>
            </a:r>
            <a:r>
              <a:rPr b="1" lang="en-US" sz="2800"/>
              <a:t>es </a:t>
            </a:r>
            <a:r>
              <a:rPr lang="en-US" sz="2800"/>
              <a:t>chileno. Claudia </a:t>
            </a:r>
            <a:r>
              <a:rPr b="1" lang="en-US" sz="2800"/>
              <a:t>es </a:t>
            </a:r>
            <a:r>
              <a:rPr lang="en-US" sz="2800"/>
              <a:t>venezolana. </a:t>
            </a:r>
            <a:endParaRPr i="1"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3644f6d3d2_1_35"/>
          <p:cNvSpPr txBox="1"/>
          <p:nvPr>
            <p:ph type="title"/>
          </p:nvPr>
        </p:nvSpPr>
        <p:spPr>
          <a:xfrm>
            <a:off x="2231136" y="3550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USOS DE SER</a:t>
            </a:r>
            <a:endParaRPr/>
          </a:p>
        </p:txBody>
      </p:sp>
      <p:sp>
        <p:nvSpPr>
          <p:cNvPr id="363" name="Google Shape;363;g13644f6d3d2_1_35"/>
          <p:cNvSpPr txBox="1"/>
          <p:nvPr>
            <p:ph idx="1" type="body"/>
          </p:nvPr>
        </p:nvSpPr>
        <p:spPr>
          <a:xfrm>
            <a:off x="914400" y="1868932"/>
            <a:ext cx="10322560" cy="5121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Ser + de </a:t>
            </a:r>
            <a:r>
              <a:rPr lang="en-US" sz="2400"/>
              <a:t>se usa para expresar origen.</a:t>
            </a:r>
            <a:endParaRPr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¿</a:t>
            </a:r>
            <a:r>
              <a:rPr b="1" lang="en-US" sz="2400"/>
              <a:t>De </a:t>
            </a:r>
            <a:r>
              <a:rPr lang="en-US" sz="2400"/>
              <a:t>dónde </a:t>
            </a:r>
            <a:r>
              <a:rPr b="1" lang="en-US" sz="2400"/>
              <a:t>son </a:t>
            </a:r>
            <a:r>
              <a:rPr lang="en-US" sz="2400"/>
              <a:t>ellos?  </a:t>
            </a:r>
            <a:endParaRPr i="1" sz="2400"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Arturo </a:t>
            </a:r>
            <a:r>
              <a:rPr b="1" lang="en-US" sz="2400"/>
              <a:t>es de </a:t>
            </a:r>
            <a:r>
              <a:rPr lang="en-US" sz="2400"/>
              <a:t>Chile. Noemí </a:t>
            </a:r>
            <a:r>
              <a:rPr b="1" lang="en-US" sz="2400"/>
              <a:t>es de </a:t>
            </a:r>
            <a:r>
              <a:rPr lang="en-US" sz="2400"/>
              <a:t>Venezuela.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Ser + de </a:t>
            </a:r>
            <a:r>
              <a:rPr lang="en-US" sz="2400"/>
              <a:t>se usa para expresar posesión. </a:t>
            </a:r>
            <a:endParaRPr b="1" sz="2400"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¿</a:t>
            </a:r>
            <a:r>
              <a:rPr b="1" lang="en-US" sz="2400"/>
              <a:t>De quién es </a:t>
            </a:r>
            <a:r>
              <a:rPr lang="en-US" sz="2400"/>
              <a:t>el apartamento? El apartamento </a:t>
            </a:r>
            <a:r>
              <a:rPr b="1" lang="en-US" sz="2400"/>
              <a:t>es de </a:t>
            </a:r>
            <a:r>
              <a:rPr lang="en-US" sz="2400"/>
              <a:t>Marta. </a:t>
            </a:r>
            <a:endParaRPr i="1" sz="2400"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Ser + de </a:t>
            </a:r>
            <a:r>
              <a:rPr lang="en-US" sz="2400"/>
              <a:t>se usa para expresar el material que compone un objeto</a:t>
            </a:r>
            <a:endParaRPr sz="2400"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Las sillas </a:t>
            </a:r>
            <a:r>
              <a:rPr b="1" lang="en-US" sz="2400"/>
              <a:t>son de </a:t>
            </a:r>
            <a:r>
              <a:rPr lang="en-US" sz="2400"/>
              <a:t>madera</a:t>
            </a:r>
            <a:r>
              <a:rPr i="1" lang="en-US" sz="2400"/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b="1" lang="en-US" sz="2400"/>
              <a:t>Ser </a:t>
            </a:r>
            <a:r>
              <a:rPr lang="en-US" sz="2400"/>
              <a:t>se usa para expresar dónde y cuándo ocurre un evento.</a:t>
            </a:r>
            <a:endParaRPr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concierto </a:t>
            </a:r>
            <a:r>
              <a:rPr b="1" lang="en-US" sz="2400"/>
              <a:t>es </a:t>
            </a:r>
            <a:r>
              <a:rPr lang="en-US" sz="2400"/>
              <a:t>en el estadio</a:t>
            </a:r>
            <a:r>
              <a:rPr i="1" lang="en-US" sz="2400"/>
              <a:t>.</a:t>
            </a:r>
            <a:endParaRPr/>
          </a:p>
          <a:p>
            <a:pPr indent="-228600" lvl="0" marL="96678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clase </a:t>
            </a:r>
            <a:r>
              <a:rPr b="1" lang="en-US" sz="2400"/>
              <a:t>es </a:t>
            </a:r>
            <a:r>
              <a:rPr lang="en-US" sz="2400"/>
              <a:t>a las nueve</a:t>
            </a:r>
            <a:r>
              <a:rPr i="1" lang="en-US" sz="2400"/>
              <a:t>.</a:t>
            </a:r>
            <a:endParaRPr sz="24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13644f6d3d2_1_40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USOS DE SER</a:t>
            </a:r>
            <a:endParaRPr/>
          </a:p>
        </p:txBody>
      </p:sp>
      <p:sp>
        <p:nvSpPr>
          <p:cNvPr id="369" name="Google Shape;369;g13644f6d3d2_1_40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Describe a uno de tus compañeros. Puedes usar </a:t>
            </a:r>
            <a:r>
              <a:rPr b="1" lang="en-US" sz="2800"/>
              <a:t>ser y estar.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3644f6d3d2_6_0"/>
          <p:cNvSpPr txBox="1"/>
          <p:nvPr>
            <p:ph type="title"/>
          </p:nvPr>
        </p:nvSpPr>
        <p:spPr>
          <a:xfrm>
            <a:off x="2231136" y="4058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SER Y ESTAR</a:t>
            </a:r>
            <a:endParaRPr/>
          </a:p>
        </p:txBody>
      </p:sp>
      <p:sp>
        <p:nvSpPr>
          <p:cNvPr id="375" name="Google Shape;375;g13644f6d3d2_6_0"/>
          <p:cNvSpPr txBox="1"/>
          <p:nvPr>
            <p:ph idx="1" type="body"/>
          </p:nvPr>
        </p:nvSpPr>
        <p:spPr>
          <a:xfrm>
            <a:off x="1079500" y="1778000"/>
            <a:ext cx="10198100" cy="4674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Ser </a:t>
            </a:r>
            <a:r>
              <a:rPr lang="en-US" sz="2400"/>
              <a:t>and </a:t>
            </a:r>
            <a:r>
              <a:rPr b="1" lang="en-US" sz="2400"/>
              <a:t>estar </a:t>
            </a:r>
            <a:r>
              <a:rPr lang="en-US" sz="2400"/>
              <a:t>frecuentemente se usan con los mismos adjectivos. La selección del verbo determina el significado.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Ser </a:t>
            </a:r>
            <a:r>
              <a:rPr lang="en-US" sz="2400"/>
              <a:t>+ </a:t>
            </a:r>
            <a:r>
              <a:rPr i="1" lang="en-US" sz="2400"/>
              <a:t>adjectivo </a:t>
            </a:r>
            <a:r>
              <a:rPr lang="en-US" sz="2400"/>
              <a:t>indica la norma—cómo es algo o alguien.</a:t>
            </a:r>
            <a:endParaRPr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Daniel </a:t>
            </a:r>
            <a:r>
              <a:rPr b="1" lang="en-US" sz="2400"/>
              <a:t>es </a:t>
            </a:r>
            <a:r>
              <a:rPr lang="en-US" sz="2400"/>
              <a:t>delgado. La profesora </a:t>
            </a:r>
            <a:r>
              <a:rPr b="1" lang="en-US" sz="2400"/>
              <a:t>es </a:t>
            </a:r>
            <a:r>
              <a:rPr lang="en-US" sz="2400"/>
              <a:t>muy aburrida</a:t>
            </a:r>
            <a:r>
              <a:rPr i="1" lang="en-US" sz="2400"/>
              <a:t>.</a:t>
            </a:r>
            <a:endParaRPr/>
          </a:p>
          <a:p>
            <a:pPr indent="-8763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 i="1" sz="2400"/>
          </a:p>
          <a:p>
            <a:pPr indent="-285750" lvl="0" marL="28575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Estar </a:t>
            </a:r>
            <a:r>
              <a:rPr lang="en-US" sz="2400"/>
              <a:t>+ </a:t>
            </a:r>
            <a:r>
              <a:rPr i="1" lang="en-US" sz="2400"/>
              <a:t>adjectivo </a:t>
            </a:r>
            <a:r>
              <a:rPr lang="en-US" sz="2400"/>
              <a:t>expresa un cambio de la norma, una condición, or un sentimiento</a:t>
            </a:r>
            <a:endParaRPr sz="2400"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Jorge </a:t>
            </a:r>
            <a:r>
              <a:rPr b="1" lang="en-US" sz="2400"/>
              <a:t>está </a:t>
            </a:r>
            <a:r>
              <a:rPr lang="en-US" sz="2400"/>
              <a:t>delgado. El libro </a:t>
            </a:r>
            <a:r>
              <a:rPr b="1" lang="en-US" sz="2400"/>
              <a:t>está </a:t>
            </a:r>
            <a:r>
              <a:rPr lang="en-US" sz="2400"/>
              <a:t>nuevo. (parece nuevo)</a:t>
            </a:r>
            <a:endParaRPr i="1" sz="2400"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400"/>
              <a:t>Contento/a, cansado/a, y</a:t>
            </a:r>
            <a:r>
              <a:rPr lang="en-US" sz="2400"/>
              <a:t> </a:t>
            </a:r>
            <a:r>
              <a:rPr b="1" lang="en-US" sz="2400"/>
              <a:t>enojado/a </a:t>
            </a:r>
            <a:r>
              <a:rPr lang="en-US" sz="2400"/>
              <a:t>siempre se usan con </a:t>
            </a:r>
            <a:r>
              <a:rPr b="1" lang="en-US" sz="2400"/>
              <a:t>estar.</a:t>
            </a:r>
            <a:endParaRPr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Ella </a:t>
            </a:r>
            <a:r>
              <a:rPr b="1" lang="en-US" sz="2400"/>
              <a:t>está contenta </a:t>
            </a:r>
            <a:r>
              <a:rPr lang="en-US" sz="2400"/>
              <a:t>ahora.  </a:t>
            </a:r>
            <a:endParaRPr i="1" sz="2400"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Los niños </a:t>
            </a:r>
            <a:r>
              <a:rPr b="1" lang="en-US" sz="2400"/>
              <a:t>están cansados. </a:t>
            </a:r>
            <a:endParaRPr/>
          </a:p>
          <a:p>
            <a:pPr indent="-228600" lvl="0" marL="690563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lang="en-US" sz="2400"/>
              <a:t>Carlos </a:t>
            </a:r>
            <a:r>
              <a:rPr b="1" lang="en-US" sz="2400"/>
              <a:t>está enojado.</a:t>
            </a:r>
            <a:r>
              <a:rPr i="1"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3644f6d3d2_6_6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SER Y ESTAR</a:t>
            </a:r>
            <a:endParaRPr/>
          </a:p>
        </p:txBody>
      </p:sp>
      <p:sp>
        <p:nvSpPr>
          <p:cNvPr id="381" name="Google Shape;381;g13644f6d3d2_6_6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Algunos adjectivos tienen un significado con </a:t>
            </a:r>
            <a:r>
              <a:rPr b="1" lang="en-US"/>
              <a:t>ser y</a:t>
            </a:r>
            <a:r>
              <a:rPr lang="en-US"/>
              <a:t> otro con </a:t>
            </a:r>
            <a:r>
              <a:rPr b="1" lang="en-US"/>
              <a:t>estar.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Ese señor </a:t>
            </a:r>
            <a:r>
              <a:rPr b="1" lang="en-US"/>
              <a:t>es </a:t>
            </a:r>
            <a:r>
              <a:rPr lang="en-US"/>
              <a:t>malo.  (no es simpático)</a:t>
            </a:r>
            <a:endParaRPr i="1"/>
          </a:p>
          <a:p>
            <a:pPr indent="-228600" lvl="0" marL="627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Ese señor </a:t>
            </a:r>
            <a:r>
              <a:rPr b="1" lang="en-US"/>
              <a:t>está </a:t>
            </a:r>
            <a:r>
              <a:rPr lang="en-US"/>
              <a:t>malo. (</a:t>
            </a:r>
            <a:r>
              <a:rPr i="1" lang="en-US"/>
              <a:t>está enfermo)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 chica </a:t>
            </a:r>
            <a:r>
              <a:rPr b="1" lang="en-US"/>
              <a:t>es </a:t>
            </a:r>
            <a:r>
              <a:rPr lang="en-US"/>
              <a:t>lista. </a:t>
            </a:r>
            <a:r>
              <a:rPr i="1" lang="en-US"/>
              <a:t>(es inteligente)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 chica </a:t>
            </a:r>
            <a:r>
              <a:rPr b="1" lang="en-US"/>
              <a:t>está </a:t>
            </a:r>
            <a:r>
              <a:rPr lang="en-US"/>
              <a:t>lista. </a:t>
            </a:r>
            <a:r>
              <a:rPr i="1" lang="en-US"/>
              <a:t>(está preparada)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 manzanas </a:t>
            </a:r>
            <a:r>
              <a:rPr b="1" lang="en-US"/>
              <a:t>son </a:t>
            </a:r>
            <a:r>
              <a:rPr lang="en-US"/>
              <a:t>verdes. </a:t>
            </a:r>
            <a:r>
              <a:rPr i="1" lang="en-US"/>
              <a:t>(de color verde)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Las manzanas </a:t>
            </a:r>
            <a:r>
              <a:rPr b="1" lang="en-US"/>
              <a:t>están </a:t>
            </a:r>
            <a:r>
              <a:rPr lang="en-US"/>
              <a:t>verdes. </a:t>
            </a:r>
            <a:r>
              <a:rPr i="1" lang="en-US"/>
              <a:t>(no están maduras)</a:t>
            </a:r>
            <a:endParaRPr/>
          </a:p>
          <a:p>
            <a:pPr indent="-228600" lvl="0" marL="627063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 profesora </a:t>
            </a:r>
            <a:r>
              <a:rPr b="1" lang="en-US"/>
              <a:t>es </a:t>
            </a:r>
            <a:r>
              <a:rPr lang="en-US"/>
              <a:t>aburrida. </a:t>
            </a:r>
            <a:endParaRPr i="1"/>
          </a:p>
          <a:p>
            <a:pPr indent="-228600" lvl="0" marL="627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La profesora </a:t>
            </a:r>
            <a:r>
              <a:rPr b="1" lang="en-US"/>
              <a:t>está </a:t>
            </a:r>
            <a:r>
              <a:rPr lang="en-US"/>
              <a:t>aburrida. 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13644f6d3d2_6_11"/>
          <p:cNvSpPr txBox="1"/>
          <p:nvPr>
            <p:ph type="title"/>
          </p:nvPr>
        </p:nvSpPr>
        <p:spPr>
          <a:xfrm>
            <a:off x="2231136" y="249074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SER Y ESTAR</a:t>
            </a:r>
            <a:endParaRPr/>
          </a:p>
        </p:txBody>
      </p:sp>
      <p:sp>
        <p:nvSpPr>
          <p:cNvPr id="387" name="Google Shape;387;g13644f6d3d2_6_11"/>
          <p:cNvSpPr txBox="1"/>
          <p:nvPr>
            <p:ph idx="1" type="body"/>
          </p:nvPr>
        </p:nvSpPr>
        <p:spPr>
          <a:xfrm>
            <a:off x="914399" y="1843316"/>
            <a:ext cx="2663688" cy="4765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1143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Rubia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Triste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Sonriente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joven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Interesante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Nuevo/a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solidFill>
                  <a:schemeClr val="dk1"/>
                </a:solidFill>
              </a:rPr>
              <a:t>Perezoso/a</a:t>
            </a:r>
            <a:endParaRPr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388" name="Google Shape;388;g13644f6d3d2_6_11"/>
          <p:cNvSpPr txBox="1"/>
          <p:nvPr/>
        </p:nvSpPr>
        <p:spPr>
          <a:xfrm>
            <a:off x="596348" y="1570383"/>
            <a:ext cx="96664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Describe a tus compañeros, usa </a:t>
            </a:r>
            <a:r>
              <a:rPr b="1"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ser, estar,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y los adjetivos de la lista. ¿Podemos añadir otros adjetivos?</a:t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89" name="Google Shape;389;g13644f6d3d2_6_11"/>
          <p:cNvSpPr txBox="1"/>
          <p:nvPr/>
        </p:nvSpPr>
        <p:spPr>
          <a:xfrm>
            <a:off x="5148470" y="3429000"/>
            <a:ext cx="1313180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Aburrido/a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Antipático/a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Alegre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Cansador/a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Delgado/a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Divertido/a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Enojado/a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Joven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3644f6d1c5_3_77"/>
          <p:cNvSpPr txBox="1"/>
          <p:nvPr>
            <p:ph type="title"/>
          </p:nvPr>
        </p:nvSpPr>
        <p:spPr>
          <a:xfrm>
            <a:off x="2231136" y="295457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DETERMINANTES - ADJETIVOS POSESIVOS</a:t>
            </a:r>
            <a:endParaRPr/>
          </a:p>
        </p:txBody>
      </p:sp>
      <p:sp>
        <p:nvSpPr>
          <p:cNvPr id="395" name="Google Shape;395;g13644f6d1c5_3_77"/>
          <p:cNvSpPr txBox="1"/>
          <p:nvPr>
            <p:ph idx="1" type="body"/>
          </p:nvPr>
        </p:nvSpPr>
        <p:spPr>
          <a:xfrm>
            <a:off x="1476475" y="4677801"/>
            <a:ext cx="9973500" cy="1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51854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Los adjetivos posesivos modifican los sustantivos para expresar posesión. Los adjetivos posesivos concuerdan con lo que se posee, no con el que  posee: </a:t>
            </a:r>
            <a:r>
              <a:rPr b="1" lang="en-US" sz="2016" u="sng"/>
              <a:t>mi</a:t>
            </a:r>
            <a:r>
              <a:rPr b="1" lang="en-US" sz="2016"/>
              <a:t> clase, </a:t>
            </a:r>
            <a:r>
              <a:rPr b="1" lang="en-US" sz="2016" u="sng"/>
              <a:t>mis</a:t>
            </a:r>
            <a:r>
              <a:rPr b="1" lang="en-US" sz="2016"/>
              <a:t> clases.</a:t>
            </a:r>
            <a:endParaRPr sz="2016"/>
          </a:p>
          <a:p>
            <a:pPr indent="-251854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16"/>
              <a:buChar char="•"/>
            </a:pPr>
            <a:r>
              <a:rPr lang="en-US" sz="2016"/>
              <a:t>Concordancia con </a:t>
            </a:r>
            <a:r>
              <a:rPr b="1" lang="en-US" sz="2016"/>
              <a:t>nosotros/as y</a:t>
            </a:r>
            <a:r>
              <a:rPr lang="en-US" sz="2016"/>
              <a:t> </a:t>
            </a:r>
            <a:r>
              <a:rPr b="1" lang="en-US" sz="2016"/>
              <a:t>vosotros/as: </a:t>
            </a:r>
            <a:endParaRPr sz="2016"/>
          </a:p>
          <a:p>
            <a:pPr indent="-178512" lvl="0" marL="13192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16"/>
              <a:buChar char="•"/>
            </a:pPr>
            <a:r>
              <a:rPr b="1" lang="en-US" sz="2016"/>
              <a:t>nuestro profesor 	nuestra profesora</a:t>
            </a:r>
            <a:endParaRPr sz="2016"/>
          </a:p>
          <a:p>
            <a:pPr indent="-164782" lvl="0" marL="1319213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b="1" lang="en-US"/>
              <a:t>nuestros amigos 	nuestras amigas</a:t>
            </a:r>
            <a:endParaRPr/>
          </a:p>
          <a:p>
            <a:pPr indent="-27908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Preceden el sustantivo que modifican: </a:t>
            </a:r>
            <a:r>
              <a:rPr b="1" lang="en-US" u="sng"/>
              <a:t>mi</a:t>
            </a:r>
            <a:r>
              <a:rPr b="1" lang="en-US"/>
              <a:t> amigo, </a:t>
            </a:r>
            <a:r>
              <a:rPr b="1" lang="en-US" u="sng"/>
              <a:t>tu</a:t>
            </a:r>
            <a:r>
              <a:rPr b="1" lang="en-US"/>
              <a:t> familia.</a:t>
            </a:r>
            <a:endParaRPr/>
          </a:p>
        </p:txBody>
      </p:sp>
      <p:graphicFrame>
        <p:nvGraphicFramePr>
          <p:cNvPr id="396" name="Google Shape;396;g13644f6d1c5_3_77"/>
          <p:cNvGraphicFramePr/>
          <p:nvPr/>
        </p:nvGraphicFramePr>
        <p:xfrm>
          <a:off x="2098775" y="20298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4440075"/>
                <a:gridCol w="4440075"/>
              </a:tblGrid>
              <a:tr h="60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mi, mis</a:t>
                      </a:r>
                      <a:endParaRPr b="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800">
                          <a:solidFill>
                            <a:schemeClr val="dk1"/>
                          </a:solidFill>
                        </a:rPr>
                        <a:t>nuestro, nuestros, nuestra, nuestras</a:t>
                      </a:r>
                      <a:endParaRPr b="0"/>
                    </a:p>
                  </a:txBody>
                  <a:tcPr marT="45725" marB="45725" marR="91450" marL="91450"/>
                </a:tc>
              </a:tr>
              <a:tr h="601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tu, tus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vuestra, vuestras, vuestro, vuestros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297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su, sus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su, sus</a:t>
                      </a:r>
                      <a:endParaRPr sz="2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3644f6d1c5_3_84"/>
          <p:cNvSpPr txBox="1"/>
          <p:nvPr>
            <p:ph type="title"/>
          </p:nvPr>
        </p:nvSpPr>
        <p:spPr>
          <a:xfrm>
            <a:off x="2231136" y="348465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DETERMINANTES - ADJETIVOS POSESIVOS</a:t>
            </a:r>
            <a:endParaRPr/>
          </a:p>
        </p:txBody>
      </p:sp>
      <p:sp>
        <p:nvSpPr>
          <p:cNvPr id="402" name="Google Shape;402;g13644f6d1c5_3_84"/>
          <p:cNvSpPr txBox="1"/>
          <p:nvPr>
            <p:ph idx="1" type="body"/>
          </p:nvPr>
        </p:nvSpPr>
        <p:spPr>
          <a:xfrm>
            <a:off x="1033671" y="1689652"/>
            <a:ext cx="9998764" cy="4819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Su y</a:t>
            </a:r>
            <a:r>
              <a:rPr lang="en-US" sz="2800"/>
              <a:t> </a:t>
            </a:r>
            <a:r>
              <a:rPr b="1" lang="en-US" sz="2800"/>
              <a:t>sus </a:t>
            </a:r>
            <a:r>
              <a:rPr lang="en-US" sz="2800"/>
              <a:t>tienen varios significados. Para evitar ambigüedad, de usa </a:t>
            </a:r>
            <a:r>
              <a:rPr b="1" lang="en-US" sz="2800"/>
              <a:t>de + </a:t>
            </a:r>
            <a:r>
              <a:rPr i="1" lang="en-US" sz="2800"/>
              <a:t>el nombre </a:t>
            </a:r>
            <a:r>
              <a:rPr lang="en-US" sz="2800"/>
              <a:t>o </a:t>
            </a:r>
            <a:r>
              <a:rPr i="1" lang="en-US" sz="2800"/>
              <a:t>el pronombre apropriado </a:t>
            </a:r>
            <a:r>
              <a:rPr lang="en-US" sz="2800"/>
              <a:t>en vez de </a:t>
            </a:r>
            <a:r>
              <a:rPr b="1" lang="en-US" sz="2800"/>
              <a:t>su/sus.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Por ejemplo, </a:t>
            </a:r>
            <a:r>
              <a:rPr b="1" lang="en-US" sz="2800"/>
              <a:t>su compañera </a:t>
            </a:r>
            <a:r>
              <a:rPr lang="en-US" sz="2800"/>
              <a:t>se puede expresar de la manera siguiente: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800"/>
              <a:t>Su compañera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ella </a:t>
            </a:r>
            <a:r>
              <a:rPr lang="en-US" sz="2800"/>
              <a:t>(la compañera de Elena)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él </a:t>
            </a:r>
            <a:r>
              <a:rPr lang="en-US" sz="2800"/>
              <a:t>(la compañera de Jorge)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usted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ustedes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ellos </a:t>
            </a:r>
            <a:r>
              <a:rPr lang="en-US" sz="2800"/>
              <a:t>(la compañera de Elena y Jorge)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624"/>
              </a:spcBef>
              <a:spcAft>
                <a:spcPts val="0"/>
              </a:spcAft>
              <a:buSzPct val="100000"/>
              <a:buChar char="•"/>
            </a:pPr>
            <a:r>
              <a:rPr b="1" lang="en-US" sz="2800"/>
              <a:t>de ellas </a:t>
            </a:r>
            <a:r>
              <a:rPr lang="en-US" sz="2800"/>
              <a:t>(la compañera de Elena y Olga)</a:t>
            </a:r>
            <a:endParaRPr i="1" sz="2800"/>
          </a:p>
          <a:p>
            <a:pPr indent="-122872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13644f6d1c5_3_89"/>
          <p:cNvSpPr txBox="1"/>
          <p:nvPr>
            <p:ph type="title"/>
          </p:nvPr>
        </p:nvSpPr>
        <p:spPr>
          <a:xfrm>
            <a:off x="2231136" y="507491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DETERMINANTES - ADJETIVOS POSESIVOS</a:t>
            </a:r>
            <a:endParaRPr/>
          </a:p>
        </p:txBody>
      </p:sp>
      <p:sp>
        <p:nvSpPr>
          <p:cNvPr id="408" name="Google Shape;408;g13644f6d1c5_3_89"/>
          <p:cNvSpPr txBox="1"/>
          <p:nvPr>
            <p:ph idx="1" type="body"/>
          </p:nvPr>
        </p:nvSpPr>
        <p:spPr>
          <a:xfrm>
            <a:off x="1172817" y="1967948"/>
            <a:ext cx="9978887" cy="43825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Completa las frases con el adjective posesivo.  Cada uno tiene sus cosas: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1.</a:t>
            </a:r>
            <a:r>
              <a:rPr i="1" lang="en-US" sz="2800"/>
              <a:t> </a:t>
            </a:r>
            <a:r>
              <a:rPr lang="en-US" sz="2800"/>
              <a:t>Ustedes tienen _____ mochilas.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2. Tengo _____ bolígrafos.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3. Tienes _____ libro.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4. Ellos tienen _____ computadora.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5. Nosotros tenemos _____ tarea.</a:t>
            </a:r>
            <a:endParaRPr sz="28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sz="2800"/>
              <a:t>6. Usted tiene _____ clases.</a:t>
            </a:r>
            <a:endParaRPr sz="28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13644f6d1c5_1_5"/>
          <p:cNvSpPr txBox="1"/>
          <p:nvPr>
            <p:ph type="title"/>
          </p:nvPr>
        </p:nvSpPr>
        <p:spPr>
          <a:xfrm>
            <a:off x="2231136" y="964692"/>
            <a:ext cx="7729800" cy="118860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PRONOMBRES PERSONALES -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rPr lang="en-US"/>
              <a:t>CONSTRUCCIONES VALORATIVAS COMO GUSTAR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ill Sans"/>
              <a:buNone/>
            </a:pPr>
            <a:r>
              <a:t/>
            </a:r>
            <a:endParaRPr/>
          </a:p>
        </p:txBody>
      </p:sp>
      <p:sp>
        <p:nvSpPr>
          <p:cNvPr id="414" name="Google Shape;414;g13644f6d1c5_1_5"/>
          <p:cNvSpPr txBox="1"/>
          <p:nvPr>
            <p:ph idx="1" type="body"/>
          </p:nvPr>
        </p:nvSpPr>
        <p:spPr>
          <a:xfrm>
            <a:off x="758925" y="2638050"/>
            <a:ext cx="106941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42"/>
              <a:t>Para expresar lo que te gusta hacer usa </a:t>
            </a:r>
            <a:r>
              <a:rPr b="1" lang="en-US" sz="2942"/>
              <a:t>me gusta + </a:t>
            </a:r>
            <a:r>
              <a:rPr i="1" lang="en-US" sz="2942"/>
              <a:t>infinitivo. </a:t>
            </a:r>
            <a:endParaRPr i="1" sz="2942"/>
          </a:p>
          <a:p>
            <a:pPr indent="-245110" lvl="0" marL="2286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2942"/>
              <a:t>Usa </a:t>
            </a:r>
            <a:r>
              <a:rPr b="1" lang="en-US" sz="2942"/>
              <a:t>no me gusta + </a:t>
            </a:r>
            <a:r>
              <a:rPr i="1" lang="en-US" sz="2942"/>
              <a:t>infinitivo </a:t>
            </a:r>
            <a:r>
              <a:rPr lang="en-US" sz="2942"/>
              <a:t>para el negativo</a:t>
            </a:r>
            <a:endParaRPr sz="2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Me gusta </a:t>
            </a:r>
            <a:r>
              <a:rPr lang="en-US" sz="2942"/>
              <a:t>hablar español.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No me gusta </a:t>
            </a:r>
            <a:r>
              <a:rPr lang="en-US" sz="2942"/>
              <a:t>mirar televisión.</a:t>
            </a:r>
            <a:endParaRPr sz="1942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42"/>
              <a:t>Para expresar que te gusta algo, usa </a:t>
            </a:r>
            <a:r>
              <a:rPr b="1" lang="en-US" sz="2942"/>
              <a:t>me gusta + </a:t>
            </a:r>
            <a:r>
              <a:rPr i="1" lang="en-US" sz="2942"/>
              <a:t>singular </a:t>
            </a:r>
            <a:r>
              <a:rPr lang="en-US" sz="2942"/>
              <a:t>or </a:t>
            </a:r>
            <a:r>
              <a:rPr b="1" lang="en-US" sz="2942"/>
              <a:t>me gustan + </a:t>
            </a:r>
            <a:r>
              <a:rPr i="1" lang="en-US" sz="2942"/>
              <a:t>plural.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Me gusta </a:t>
            </a:r>
            <a:r>
              <a:rPr lang="en-US" sz="2942"/>
              <a:t>la música clásica. 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Me gustan </a:t>
            </a:r>
            <a:r>
              <a:rPr lang="en-US" sz="2942"/>
              <a:t>los conciertos de rock. 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lang="en-US" sz="2942"/>
              <a:t>Para expresar que te gusta una persona, usa </a:t>
            </a:r>
            <a:r>
              <a:rPr b="1" lang="en-US" sz="2942"/>
              <a:t>me cae bien (caer bien)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	Me cae bien </a:t>
            </a:r>
            <a:r>
              <a:rPr lang="en-US" sz="2942"/>
              <a:t>la profesora. Me caen bien mis hijas</a:t>
            </a:r>
            <a:endParaRPr sz="1942"/>
          </a:p>
          <a:p>
            <a:pPr indent="-245110" lvl="0" marL="228600" rtl="0" algn="l">
              <a:spcBef>
                <a:spcPts val="600"/>
              </a:spcBef>
              <a:spcAft>
                <a:spcPts val="0"/>
              </a:spcAft>
              <a:buSzPct val="100000"/>
              <a:buChar char="•"/>
            </a:pPr>
            <a:r>
              <a:rPr b="1" lang="en-US" sz="2942"/>
              <a:t>	Me cae muy mal esa profesora</a:t>
            </a:r>
            <a:r>
              <a:rPr lang="en-US" sz="2942"/>
              <a:t>. </a:t>
            </a:r>
            <a:endParaRPr sz="2242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ARTÍCULOS Y SUSTANTIVOS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1164323" y="2638051"/>
            <a:ext cx="9442800" cy="37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Los sustantivos son palabras que nombran una persona, un lugar o una cosa. Pueden ser de género masculine o femenino.</a:t>
            </a:r>
            <a:endParaRPr sz="2000"/>
          </a:p>
          <a:p>
            <a:pPr indent="-2984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El sustantivo masculino singular usa </a:t>
            </a:r>
            <a:r>
              <a:rPr b="1" lang="en-US" sz="2000"/>
              <a:t>el</a:t>
            </a:r>
            <a:r>
              <a:rPr lang="en-US" sz="2000"/>
              <a:t> o </a:t>
            </a:r>
            <a:r>
              <a:rPr b="1" lang="en-US" sz="2000"/>
              <a:t>un</a:t>
            </a:r>
            <a:r>
              <a:rPr lang="en-US" sz="2000"/>
              <a:t> y el feminino singular usa </a:t>
            </a:r>
            <a:r>
              <a:rPr b="1" lang="en-US" sz="2000"/>
              <a:t>la</a:t>
            </a:r>
            <a:r>
              <a:rPr lang="en-US" sz="2000"/>
              <a:t> or </a:t>
            </a:r>
            <a:r>
              <a:rPr b="1" lang="en-US" sz="2000"/>
              <a:t>una </a:t>
            </a:r>
            <a:r>
              <a:rPr lang="en-US" sz="2000"/>
              <a:t>como artículo.</a:t>
            </a:r>
            <a:endParaRPr sz="2000"/>
          </a:p>
          <a:p>
            <a:pPr indent="-2984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Generalmente, los sustantivos que terminan en </a:t>
            </a:r>
            <a:r>
              <a:rPr b="1" lang="en-US" sz="2000"/>
              <a:t>-o son</a:t>
            </a:r>
            <a:r>
              <a:rPr lang="en-US" sz="2000"/>
              <a:t> masculinos y requieren </a:t>
            </a:r>
            <a:r>
              <a:rPr b="1" lang="en-US" sz="2000"/>
              <a:t>el </a:t>
            </a:r>
            <a:r>
              <a:rPr lang="en-US" sz="2000"/>
              <a:t>o </a:t>
            </a:r>
            <a:r>
              <a:rPr b="1" lang="en-US" sz="2000"/>
              <a:t>un, y</a:t>
            </a:r>
            <a:r>
              <a:rPr lang="en-US" sz="2000"/>
              <a:t> los que terminan en </a:t>
            </a:r>
            <a:r>
              <a:rPr b="1" lang="en-US" sz="2000"/>
              <a:t>-a </a:t>
            </a:r>
            <a:r>
              <a:rPr lang="en-US" sz="2000"/>
              <a:t>son femininos and requieren </a:t>
            </a:r>
            <a:r>
              <a:rPr b="1" lang="en-US" sz="2000"/>
              <a:t>la </a:t>
            </a:r>
            <a:r>
              <a:rPr lang="en-US" sz="2000"/>
              <a:t>o </a:t>
            </a:r>
            <a:r>
              <a:rPr b="1" lang="en-US" sz="2000"/>
              <a:t>una.</a:t>
            </a:r>
            <a:endParaRPr sz="2000"/>
          </a:p>
          <a:p>
            <a:pPr indent="-241300" lvl="0" marL="1206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el / un </a:t>
            </a:r>
            <a:r>
              <a:rPr lang="en-US" sz="2000"/>
              <a:t>libr</a:t>
            </a:r>
            <a:r>
              <a:rPr b="1" lang="en-US" sz="2000"/>
              <a:t>o 			el/un </a:t>
            </a:r>
            <a:r>
              <a:rPr lang="en-US" sz="2000"/>
              <a:t>diccionari</a:t>
            </a:r>
            <a:r>
              <a:rPr b="1" lang="en-US" sz="2000"/>
              <a:t>o</a:t>
            </a:r>
            <a:endParaRPr sz="2000"/>
          </a:p>
          <a:p>
            <a:pPr indent="-241300" lvl="0" marL="1206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la / una </a:t>
            </a:r>
            <a:r>
              <a:rPr lang="en-US" sz="2000"/>
              <a:t>mes</a:t>
            </a:r>
            <a:r>
              <a:rPr b="1" lang="en-US" sz="2000"/>
              <a:t>a 		la/una v</a:t>
            </a:r>
            <a:r>
              <a:rPr lang="en-US" sz="2000"/>
              <a:t>entan</a:t>
            </a:r>
            <a:r>
              <a:rPr b="1" lang="en-US" sz="2000"/>
              <a:t>a</a:t>
            </a:r>
            <a:endParaRPr sz="20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ARTÍCULOS Y SUSTANTIVOS</a:t>
            </a:r>
            <a:endParaRPr/>
          </a:p>
        </p:txBody>
      </p:sp>
      <p:sp>
        <p:nvSpPr>
          <p:cNvPr id="200" name="Google Shape;200;p23"/>
          <p:cNvSpPr txBox="1"/>
          <p:nvPr>
            <p:ph idx="1" type="body"/>
          </p:nvPr>
        </p:nvSpPr>
        <p:spPr>
          <a:xfrm>
            <a:off x="1679327" y="2638051"/>
            <a:ext cx="8967300" cy="3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84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Sustantivos que terminan en </a:t>
            </a:r>
            <a:r>
              <a:rPr b="1" lang="en-US" sz="2000"/>
              <a:t>-dad, -ción, -sión son</a:t>
            </a:r>
            <a:r>
              <a:rPr lang="en-US" sz="2000"/>
              <a:t> femeninos y requieren </a:t>
            </a:r>
            <a:r>
              <a:rPr b="1" lang="en-US" sz="2000"/>
              <a:t>la </a:t>
            </a:r>
            <a:r>
              <a:rPr lang="en-US" sz="2000"/>
              <a:t>or </a:t>
            </a:r>
            <a:r>
              <a:rPr b="1" lang="en-US" sz="2000"/>
              <a:t>una.</a:t>
            </a:r>
            <a:endParaRPr sz="2000"/>
          </a:p>
          <a:p>
            <a:pPr indent="-241300" lvl="0" marL="1206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la / una </a:t>
            </a:r>
            <a:r>
              <a:rPr lang="en-US" sz="2000"/>
              <a:t>universi</a:t>
            </a:r>
            <a:r>
              <a:rPr b="1" lang="en-US" sz="2000"/>
              <a:t>dad 	la / una </a:t>
            </a:r>
            <a:r>
              <a:rPr lang="en-US" sz="2000"/>
              <a:t>televi</a:t>
            </a:r>
            <a:r>
              <a:rPr b="1" lang="en-US" sz="2000"/>
              <a:t>sión</a:t>
            </a:r>
            <a:endParaRPr b="1" sz="2000"/>
          </a:p>
          <a:p>
            <a:pPr indent="-2984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Sustantivos que terminan en </a:t>
            </a:r>
            <a:r>
              <a:rPr b="1" lang="en-US" sz="2000"/>
              <a:t>-ma</a:t>
            </a:r>
            <a:r>
              <a:rPr lang="en-US" sz="2000"/>
              <a:t> generalmente son masculinos.</a:t>
            </a:r>
            <a:endParaRPr sz="2000"/>
          </a:p>
          <a:p>
            <a:pPr indent="-241300" lvl="0" marL="12065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b="1" lang="en-US" sz="2000"/>
              <a:t>el / un </a:t>
            </a:r>
            <a:r>
              <a:rPr lang="en-US" sz="2000"/>
              <a:t>progra</a:t>
            </a:r>
            <a:r>
              <a:rPr b="1" lang="en-US" sz="2000"/>
              <a:t>ma 	el / un </a:t>
            </a:r>
            <a:r>
              <a:rPr lang="en-US" sz="2000"/>
              <a:t>proble</a:t>
            </a:r>
            <a:r>
              <a:rPr b="1" lang="en-US" sz="2000"/>
              <a:t>ma</a:t>
            </a:r>
            <a:endParaRPr b="1" sz="2000"/>
          </a:p>
          <a:p>
            <a:pPr indent="-2984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Sustantivos que terminan en </a:t>
            </a:r>
            <a:r>
              <a:rPr b="1" lang="en-US" sz="2000"/>
              <a:t>-ante </a:t>
            </a:r>
            <a:r>
              <a:rPr lang="en-US" sz="2000"/>
              <a:t>y</a:t>
            </a:r>
            <a:r>
              <a:rPr lang="en-US" sz="2000"/>
              <a:t> </a:t>
            </a:r>
            <a:r>
              <a:rPr b="1" lang="en-US" sz="2000"/>
              <a:t>-ente </a:t>
            </a:r>
            <a:r>
              <a:rPr lang="en-US" sz="2000"/>
              <a:t>pueden ser femininos</a:t>
            </a:r>
            <a:br>
              <a:rPr lang="en-US" sz="2000"/>
            </a:br>
            <a:r>
              <a:rPr lang="en-US" sz="2000"/>
              <a:t>o masculinos. se señala el género mediante el artículo (</a:t>
            </a:r>
            <a:r>
              <a:rPr b="1" lang="en-US" sz="2000"/>
              <a:t>el / la estudiante</a:t>
            </a:r>
            <a:r>
              <a:rPr lang="en-US" sz="2000"/>
              <a:t>).</a:t>
            </a:r>
            <a:endParaRPr sz="20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ARTÍCULOS Y SUSTANTIVOS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1090100" y="2638050"/>
            <a:ext cx="9783300" cy="33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238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Añade </a:t>
            </a:r>
            <a:r>
              <a:rPr b="1" lang="en-US" sz="2400"/>
              <a:t>-s </a:t>
            </a:r>
            <a:r>
              <a:rPr lang="en-US" sz="2400"/>
              <a:t>para formar el plural de sustantivos que terminan en vocal. Añade </a:t>
            </a:r>
            <a:r>
              <a:rPr b="1" lang="en-US" sz="2400"/>
              <a:t>-es </a:t>
            </a:r>
            <a:r>
              <a:rPr lang="en-US" sz="2400"/>
              <a:t>para sustantivos que terminan en consonante</a:t>
            </a:r>
            <a:endParaRPr sz="2400"/>
          </a:p>
          <a:p>
            <a:pPr indent="-266700" lvl="0" marL="1201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sill</a:t>
            </a:r>
            <a:r>
              <a:rPr b="1" lang="en-US" sz="2400"/>
              <a:t>a -</a:t>
            </a:r>
            <a:r>
              <a:rPr lang="en-US" sz="2400"/>
              <a:t> las silla</a:t>
            </a:r>
            <a:r>
              <a:rPr b="1" lang="en-US" sz="2400"/>
              <a:t>s  		   		</a:t>
            </a:r>
            <a:r>
              <a:rPr lang="en-US" sz="2400"/>
              <a:t>el cuadern</a:t>
            </a:r>
            <a:r>
              <a:rPr b="1" lang="en-US" sz="2400"/>
              <a:t>o -</a:t>
            </a:r>
            <a:r>
              <a:rPr lang="en-US" sz="2400"/>
              <a:t> los cuaderno</a:t>
            </a:r>
            <a:r>
              <a:rPr b="1" lang="en-US" sz="2400"/>
              <a:t>s</a:t>
            </a:r>
            <a:endParaRPr sz="2400"/>
          </a:p>
          <a:p>
            <a:pPr indent="-266700" lvl="0" marL="1201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la activida</a:t>
            </a:r>
            <a:r>
              <a:rPr b="1" lang="en-US" sz="2400"/>
              <a:t>d -</a:t>
            </a:r>
            <a:r>
              <a:rPr lang="en-US" sz="2400"/>
              <a:t> las actividad</a:t>
            </a:r>
            <a:r>
              <a:rPr b="1" lang="en-US" sz="2400"/>
              <a:t>es   	</a:t>
            </a:r>
            <a:r>
              <a:rPr lang="en-US" sz="2400"/>
              <a:t>el seño</a:t>
            </a:r>
            <a:r>
              <a:rPr b="1" lang="en-US" sz="2400"/>
              <a:t>r -</a:t>
            </a:r>
            <a:r>
              <a:rPr lang="en-US" sz="2400"/>
              <a:t> los señor</a:t>
            </a:r>
            <a:r>
              <a:rPr b="1" lang="en-US" sz="2400"/>
              <a:t>es</a:t>
            </a:r>
            <a:endParaRPr sz="2400"/>
          </a:p>
          <a:p>
            <a:pPr indent="-323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sustantivos que terminan en </a:t>
            </a:r>
            <a:r>
              <a:rPr b="1" lang="en-US" sz="2400"/>
              <a:t>-z </a:t>
            </a:r>
            <a:r>
              <a:rPr lang="en-US" sz="2400"/>
              <a:t>cambian la </a:t>
            </a:r>
            <a:r>
              <a:rPr b="1" lang="en-US" sz="2400"/>
              <a:t>z a</a:t>
            </a:r>
            <a:r>
              <a:rPr lang="en-US" sz="2400"/>
              <a:t> </a:t>
            </a:r>
            <a:r>
              <a:rPr b="1" lang="en-US" sz="2400"/>
              <a:t>c </a:t>
            </a:r>
            <a:r>
              <a:rPr lang="en-US" sz="2400"/>
              <a:t>antes de </a:t>
            </a:r>
            <a:r>
              <a:rPr b="1" lang="en-US" sz="2400"/>
              <a:t>-es.</a:t>
            </a:r>
            <a:endParaRPr sz="2400"/>
          </a:p>
          <a:p>
            <a:pPr indent="-266700" lvl="0" marL="1201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el lápi</a:t>
            </a:r>
            <a:r>
              <a:rPr b="1" lang="en-US" sz="2400"/>
              <a:t>z -</a:t>
            </a:r>
            <a:r>
              <a:rPr lang="en-US" sz="2400"/>
              <a:t> los lápi</a:t>
            </a:r>
            <a:r>
              <a:rPr b="1" lang="en-US" sz="2400"/>
              <a:t>ces</a:t>
            </a:r>
            <a:endParaRPr sz="2400"/>
          </a:p>
          <a:p>
            <a:pPr indent="-3238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Para referirse a un grupo mixto, se usa el masculino plural</a:t>
            </a:r>
            <a:endParaRPr sz="2400"/>
          </a:p>
          <a:p>
            <a:pPr indent="-266700" lvl="0" marL="1201738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los chic</a:t>
            </a:r>
            <a:r>
              <a:rPr b="1" lang="en-US" sz="2400"/>
              <a:t>os </a:t>
            </a:r>
            <a:r>
              <a:rPr i="1" lang="en-US" sz="2400"/>
              <a:t>(pueden ser chicos y chicas)</a:t>
            </a:r>
            <a:endParaRPr sz="24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ARTÍCULOS Y SUSTANTIVOS</a:t>
            </a:r>
            <a:endParaRPr/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4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2100"/>
              <a:t>I</a:t>
            </a:r>
            <a:r>
              <a:rPr lang="en-US" sz="1900"/>
              <a:t>dentifica los objetos en nuestro salón de clase, usando los artículos indefinidos. Explica el uso de cada objeto usando el artículo definido. </a:t>
            </a:r>
            <a:endParaRPr sz="19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/>
          </a:p>
          <a:p>
            <a:pPr indent="-23495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/>
              <a:t>Modelo</a:t>
            </a:r>
            <a:r>
              <a:rPr lang="en-US" sz="1900"/>
              <a:t>: Hay un libro. Usamos los libros para leer y aprender.</a:t>
            </a:r>
            <a:endParaRPr sz="1900"/>
          </a:p>
          <a:p>
            <a:pPr indent="-1143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VERBO ESTAR</a:t>
            </a:r>
            <a:endParaRPr/>
          </a:p>
        </p:txBody>
      </p:sp>
      <p:graphicFrame>
        <p:nvGraphicFramePr>
          <p:cNvPr id="218" name="Google Shape;218;p8"/>
          <p:cNvGraphicFramePr/>
          <p:nvPr/>
        </p:nvGraphicFramePr>
        <p:xfrm>
          <a:off x="1417320" y="26974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4549150"/>
                <a:gridCol w="4549150"/>
              </a:tblGrid>
              <a:tr h="68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estoy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estamos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estás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estáis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689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está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están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9" name="Google Shape;219;p8"/>
          <p:cNvSpPr txBox="1"/>
          <p:nvPr/>
        </p:nvSpPr>
        <p:spPr>
          <a:xfrm>
            <a:off x="1417320" y="5044440"/>
            <a:ext cx="8793480" cy="17851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expresar la ubicación  de personas u objetos.</a:t>
            </a:r>
            <a:endParaRPr/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¿Dónde está Fernando? Está en Vermont.</a:t>
            </a:r>
            <a:endParaRPr/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457200" lvl="0" marL="4572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estar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para hablar del estado de salud o de bienestar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¿Cómo está la familia de Teresa? Está muy bien.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"/>
          <p:cNvSpPr txBox="1"/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cap="sq" cmpd="sng" w="31750">
            <a:solidFill>
              <a:srgbClr val="40404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82875" lIns="182875" spcFirstLastPara="1" rIns="182875" wrap="square" tIns="1828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ill Sans"/>
              <a:buNone/>
            </a:pPr>
            <a:r>
              <a:rPr lang="en-US"/>
              <a:t>EL VERBO ESTAR con pronombres</a:t>
            </a:r>
            <a:endParaRPr/>
          </a:p>
        </p:txBody>
      </p:sp>
      <p:graphicFrame>
        <p:nvGraphicFramePr>
          <p:cNvPr id="225" name="Google Shape;225;p9"/>
          <p:cNvGraphicFramePr/>
          <p:nvPr/>
        </p:nvGraphicFramePr>
        <p:xfrm>
          <a:off x="1091381" y="23712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{DB728366-66DD-4CF4-AFE1-364B4D63FEC9}</a:tableStyleId>
              </a:tblPr>
              <a:tblGrid>
                <a:gridCol w="2507225"/>
                <a:gridCol w="2507225"/>
                <a:gridCol w="2507225"/>
                <a:gridCol w="2507225"/>
              </a:tblGrid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(yo)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estoy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(nosotros, nosotras)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>
                          <a:solidFill>
                            <a:schemeClr val="dk1"/>
                          </a:solidFill>
                        </a:rPr>
                        <a:t>estamos</a:t>
                      </a:r>
                      <a:endParaRPr b="0"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(tú)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estás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(vosotros, vosotras)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estáis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970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(él, ella, usted)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está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400"/>
                        <a:t>(ellos, ellas, ustedes)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Gill Sans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están</a:t>
                      </a:r>
                      <a:endParaRPr sz="24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6" name="Google Shape;226;p9"/>
          <p:cNvSpPr txBox="1"/>
          <p:nvPr/>
        </p:nvSpPr>
        <p:spPr>
          <a:xfrm>
            <a:off x="1417320" y="5577840"/>
            <a:ext cx="87936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es necesario el uso del pronombre en español. Solo se u</a:t>
            </a:r>
            <a: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sa para </a:t>
            </a:r>
            <a: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evitar ambigüedad o enfatizar el sujeto.</a:t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457200" marR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2021-06-30T11:55:22Z</dcterms:created>
  <dc:creator>Wiseman, Ana Maria J.</dc:creator>
</cp:coreProperties>
</file>