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6858000" cx="12192000"/>
  <p:notesSz cx="6858000" cy="9144000"/>
  <p:embeddedFontLst>
    <p:embeddedFont>
      <p:font typeface="Gill Sans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johtizcBnDX4zZajg/1s3pVoDi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CBC68C4-0084-4736-B933-F60D549B79D9}">
  <a:tblStyle styleId="{4CBC68C4-0084-4736-B933-F60D549B79D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C7D6FDE1-1236-4DBA-A4DE-A2EA01E26846}" styleName="Table_1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0EC"/>
          </a:solidFill>
        </a:fill>
      </a:tcStyle>
    </a:wholeTbl>
    <a:band1H>
      <a:tcTxStyle/>
      <a:tcStyle>
        <a:fill>
          <a:solidFill>
            <a:srgbClr val="DEE0D8"/>
          </a:solidFill>
        </a:fill>
      </a:tcStyle>
    </a:band1H>
    <a:band2H>
      <a:tcTxStyle/>
    </a:band2H>
    <a:band1V>
      <a:tcTxStyle/>
      <a:tcStyle>
        <a:fill>
          <a:solidFill>
            <a:srgbClr val="DEE0D8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GillSans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customschemas.google.com/relationships/presentationmetadata" Target="metadata"/><Relationship Id="rId16" Type="http://schemas.openxmlformats.org/officeDocument/2006/relationships/slide" Target="slides/slide9.xml"/><Relationship Id="rId38" Type="http://schemas.openxmlformats.org/officeDocument/2006/relationships/font" Target="fonts/Gill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7d5ca63a2_1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137d5ca63a2_11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37d5ca63a2_1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37d5ca63a2_11_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d5ca63a2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137d5ca63a2_1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d5ca63a2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37d5ca63a2_1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d5ca63a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137d5ca63a2_1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37d5ca63a2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137d5ca63a2_1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7d5ca63a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137d5ca63a2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7d5ca63a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37d5ca63a2_1_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37d5ca63a2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137d5ca63a2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d5ca63a2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137d5ca63a2_1_1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7d5ca63a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37d5ca63a2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7d5ca63a2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7d5ca63a2_6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37d5ca63a2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137d5ca63a2_6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7d5ca63a2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37d5ca63a2_6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7d5ca63a2_6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7d5ca63a2_6_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7d5ca63a2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137d5ca63a2_6_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7d5ca63a2_6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37d5ca63a2_6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7d5ca63a2_6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137d5ca63a2_6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7d5ca63a2_6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137d5ca63a2_6_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7d5ca63a2_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7d5ca63a2_6_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37d5ca63a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137d5ca63a2_1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7d5ca63a2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37d5ca63a2_1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7d5ca63a2_1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137d5ca63a2_11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37d5ca63a2_1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37d5ca63a2_11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3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d5ca63a2_1_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37d5ca63a2_1_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37d5ca63a2_1_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37d5ca63a2_1_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37d5ca63a2_1_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7d5ca63a2_1_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37d5ca63a2_1_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g137d5ca63a2_1_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37d5ca63a2_1_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37d5ca63a2_1_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7d5ca63a2_1_1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37d5ca63a2_1_1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g137d5ca63a2_1_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37d5ca63a2_1_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37d5ca63a2_1_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7d5ca63a2_1_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37d5ca63a2_1_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37d5ca63a2_1_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37d5ca63a2_1_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37d5ca63a2_1_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37d5ca63a2_1_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7d5ca63a2_1_31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137d5ca63a2_1_31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137d5ca63a2_1_31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137d5ca63a2_1_3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g137d5ca63a2_1_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37d5ca63a2_1_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37d5ca63a2_1_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37d5ca63a2_1_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7d5ca63a2_1_4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37d5ca63a2_1_4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37d5ca63a2_1_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7d5ca63a2_1_4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7d5ca63a2_1_4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37d5ca63a2_1_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37d5ca63a2_1_4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7d5ca63a2_1_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7d5ca63a2_1_4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37d5ca63a2_1_4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47" name="Google Shape;147;g137d5ca63a2_1_4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g137d5ca63a2_1_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37d5ca63a2_1_4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37d5ca63a2_1_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5ca63a2_1_5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7d5ca63a2_1_5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37d5ca63a2_1_5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5" name="Google Shape;155;g137d5ca63a2_1_5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g137d5ca63a2_1_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37d5ca63a2_1_5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37d5ca63a2_1_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7d5ca63a2_1_6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37d5ca63a2_1_65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137d5ca63a2_1_6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37d5ca63a2_1_6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37d5ca63a2_1_6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d5ca63a2_1_7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37d5ca63a2_1_7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137d5ca63a2_1_7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37d5ca63a2_1_7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37d5ca63a2_1_7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7d5ca63a2_1_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g137d5ca63a2_1_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g137d5ca63a2_1_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37d5ca63a2_1_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g137d5ca63a2_1_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SEMANA 2</a:t>
            </a:r>
            <a:br>
              <a:rPr lang="en-US"/>
            </a:b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Vida social: la familia y los amigos</a:t>
            </a:r>
            <a:endParaRPr sz="3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7d5ca63a2_11_25"/>
          <p:cNvSpPr txBox="1"/>
          <p:nvPr>
            <p:ph type="title"/>
          </p:nvPr>
        </p:nvSpPr>
        <p:spPr>
          <a:xfrm>
            <a:off x="955040" y="395732"/>
            <a:ext cx="10220960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</a:t>
            </a:r>
            <a:r>
              <a:rPr i="1" lang="en-US"/>
              <a:t>OÍR</a:t>
            </a:r>
            <a:br>
              <a:rPr lang="en-US"/>
            </a:br>
            <a:endParaRPr/>
          </a:p>
        </p:txBody>
      </p:sp>
      <p:graphicFrame>
        <p:nvGraphicFramePr>
          <p:cNvPr id="234" name="Google Shape;234;g137d5ca63a2_11_25"/>
          <p:cNvGraphicFramePr/>
          <p:nvPr/>
        </p:nvGraphicFramePr>
        <p:xfrm>
          <a:off x="2230438" y="33293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oigo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oímos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oyes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oís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oye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oyen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35" name="Google Shape;235;g137d5ca63a2_11_25"/>
          <p:cNvSpPr/>
          <p:nvPr/>
        </p:nvSpPr>
        <p:spPr>
          <a:xfrm>
            <a:off x="3048000" y="2008555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8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Oír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significa percibir sonidos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d5ca63a2_11_31"/>
          <p:cNvSpPr txBox="1"/>
          <p:nvPr>
            <p:ph type="title"/>
          </p:nvPr>
        </p:nvSpPr>
        <p:spPr>
          <a:xfrm>
            <a:off x="1198880" y="964692"/>
            <a:ext cx="9387840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</a:t>
            </a:r>
            <a:r>
              <a:rPr i="1" lang="en-US"/>
              <a:t>HACER, PONER, SALIR, TRAER, Y</a:t>
            </a:r>
            <a:r>
              <a:rPr lang="en-US"/>
              <a:t> </a:t>
            </a:r>
            <a:r>
              <a:rPr i="1" lang="en-US"/>
              <a:t>OÍR</a:t>
            </a:r>
            <a:br>
              <a:rPr lang="en-US"/>
            </a:br>
            <a:endParaRPr/>
          </a:p>
        </p:txBody>
      </p:sp>
      <p:sp>
        <p:nvSpPr>
          <p:cNvPr id="241" name="Google Shape;241;g137d5ca63a2_11_31"/>
          <p:cNvSpPr/>
          <p:nvPr/>
        </p:nvSpPr>
        <p:spPr>
          <a:xfrm>
            <a:off x="2661920" y="2316480"/>
            <a:ext cx="648208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qué hora sales de tu clase de español? 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¿Qué traes a clase?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¿Dónde haces la tarea? 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¿Estudias con amigos o solo/a?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Cuando estudias, ¿oyes música o pones la televisión?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37d5ca63a2_1_7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IR</a:t>
            </a:r>
            <a:endParaRPr/>
          </a:p>
        </p:txBody>
      </p:sp>
      <p:sp>
        <p:nvSpPr>
          <p:cNvPr id="247" name="Google Shape;247;g137d5ca63a2_1_7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</a:pPr>
            <a:r>
              <a:rPr lang="en-US" sz="2800"/>
              <a:t>Voy a la fiesta de Nicole. </a:t>
            </a:r>
            <a:endParaRPr i="1"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    Vamos al gimnasio. 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48" name="Google Shape;248;g137d5ca63a2_1_77"/>
          <p:cNvGraphicFramePr/>
          <p:nvPr/>
        </p:nvGraphicFramePr>
        <p:xfrm>
          <a:off x="2032000" y="40927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solidFill>
                            <a:schemeClr val="dk1"/>
                          </a:solidFill>
                        </a:rPr>
                        <a:t>voy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vamos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37d5ca63a2_1_8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IR + A + INFINITIVO</a:t>
            </a:r>
            <a:endParaRPr/>
          </a:p>
        </p:txBody>
      </p:sp>
      <p:sp>
        <p:nvSpPr>
          <p:cNvPr id="254" name="Google Shape;254;g137d5ca63a2_1_84"/>
          <p:cNvSpPr txBox="1"/>
          <p:nvPr>
            <p:ph idx="1" type="body"/>
          </p:nvPr>
        </p:nvSpPr>
        <p:spPr>
          <a:xfrm>
            <a:off x="1036320" y="2638044"/>
            <a:ext cx="10180320" cy="3518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Usa </a:t>
            </a:r>
            <a:r>
              <a:rPr b="1" lang="en-US" sz="2800"/>
              <a:t>¿adónde? </a:t>
            </a:r>
            <a:r>
              <a:rPr lang="en-US" sz="2800"/>
              <a:t>con el verbo </a:t>
            </a:r>
            <a:r>
              <a:rPr b="1" lang="en-US" sz="2800"/>
              <a:t>ir.  -&gt; ¿Adónde van ustedes ahora?</a:t>
            </a:r>
            <a:endParaRPr/>
          </a:p>
          <a:p>
            <a:pPr indent="-1079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  <a:p>
            <a:pPr indent="-2857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Ir a + </a:t>
            </a:r>
            <a:r>
              <a:rPr lang="en-US" sz="2800"/>
              <a:t>infinitivo para expresar el future cercano - -&gt; </a:t>
            </a:r>
            <a:r>
              <a:rPr b="1" lang="en-US" sz="2800"/>
              <a:t>Voy a un bar de tapas con Daniela.</a:t>
            </a:r>
            <a:endParaRPr/>
          </a:p>
          <a:p>
            <a:pPr indent="-1079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  <a:p>
            <a:pPr indent="-2857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La expresión </a:t>
            </a:r>
            <a:r>
              <a:rPr b="1" lang="en-US" sz="2800"/>
              <a:t>Vamos a + </a:t>
            </a:r>
            <a:r>
              <a:rPr i="1" lang="en-US" sz="2800"/>
              <a:t>infinitivo </a:t>
            </a:r>
            <a:r>
              <a:rPr lang="en-US" sz="2800"/>
              <a:t>como sugerencia. -&gt; </a:t>
            </a:r>
            <a:r>
              <a:rPr b="1" lang="en-US" sz="2800"/>
              <a:t>Vamos a cenar y escuchar música. ¿Quieres ir al cine? Sí, ¡vamos!.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37d5ca63a2_1_8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PERÍFRASIS VERBALES - IR A + INFINITIVO</a:t>
            </a:r>
            <a:endParaRPr/>
          </a:p>
        </p:txBody>
      </p:sp>
      <p:sp>
        <p:nvSpPr>
          <p:cNvPr id="260" name="Google Shape;260;g137d5ca63a2_1_89"/>
          <p:cNvSpPr txBox="1"/>
          <p:nvPr>
            <p:ph idx="1" type="body"/>
          </p:nvPr>
        </p:nvSpPr>
        <p:spPr>
          <a:xfrm>
            <a:off x="2231136" y="2316480"/>
            <a:ext cx="7729728" cy="40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800"/>
              <a:t>Estas expresiones indican el futuro: 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después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más tarde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esta noche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mañana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pasado mañana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la próxima semana</a:t>
            </a:r>
            <a:endParaRPr/>
          </a:p>
          <a:p>
            <a:pPr indent="0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2800"/>
              <a:t>el próximo mes/año</a:t>
            </a:r>
            <a:endParaRPr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d5ca63a2_1_9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PERÍFRASIS VERBALES - IR A + INFINITIVO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66" name="Google Shape;266;g137d5ca63a2_1_94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Qué vas a hacer hoy?</a:t>
            </a:r>
            <a:endParaRPr b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7d5ca63a2_1_99"/>
          <p:cNvSpPr txBox="1"/>
          <p:nvPr>
            <p:ph type="title"/>
          </p:nvPr>
        </p:nvSpPr>
        <p:spPr>
          <a:xfrm>
            <a:off x="2231136" y="37541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PREPOSICIONES - USOS DE PARA</a:t>
            </a:r>
            <a:endParaRPr/>
          </a:p>
        </p:txBody>
      </p:sp>
      <p:sp>
        <p:nvSpPr>
          <p:cNvPr id="272" name="Google Shape;272;g137d5ca63a2_1_99"/>
          <p:cNvSpPr txBox="1"/>
          <p:nvPr>
            <p:ph idx="1" type="body"/>
          </p:nvPr>
        </p:nvSpPr>
        <p:spPr>
          <a:xfrm>
            <a:off x="934720" y="1788160"/>
            <a:ext cx="10302240" cy="4694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Para </a:t>
            </a:r>
            <a:r>
              <a:rPr lang="en-US" sz="2800"/>
              <a:t>expresar </a:t>
            </a:r>
            <a:r>
              <a:rPr i="1" lang="en-US" sz="2800"/>
              <a:t>para quién es o para qué se usa algo.</a:t>
            </a:r>
            <a:endParaRPr/>
          </a:p>
          <a:p>
            <a:pPr indent="10287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Preparo esta tortilla </a:t>
            </a:r>
            <a:r>
              <a:rPr b="1" lang="en-US" sz="2800" u="sng">
                <a:solidFill>
                  <a:schemeClr val="dk1"/>
                </a:solidFill>
              </a:rPr>
              <a:t>para</a:t>
            </a:r>
            <a:r>
              <a:rPr b="1" lang="en-US" sz="2800"/>
              <a:t> David.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Para</a:t>
            </a:r>
            <a:r>
              <a:rPr lang="en-US" sz="2800"/>
              <a:t> + </a:t>
            </a:r>
            <a:r>
              <a:rPr i="1" lang="en-US" sz="2800"/>
              <a:t>infinitivo </a:t>
            </a:r>
            <a:r>
              <a:rPr lang="en-US" sz="2800"/>
              <a:t>significa </a:t>
            </a:r>
            <a:r>
              <a:rPr i="1" lang="en-US" sz="2800"/>
              <a:t>in order to </a:t>
            </a:r>
            <a:r>
              <a:rPr lang="en-US" sz="2800"/>
              <a:t>y expresa un propósito.</a:t>
            </a:r>
            <a:endParaRPr/>
          </a:p>
          <a:p>
            <a:pPr indent="10287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Tomo el autobús </a:t>
            </a:r>
            <a:r>
              <a:rPr b="1" lang="en-US" sz="2800" u="sng">
                <a:solidFill>
                  <a:schemeClr val="dk1"/>
                </a:solidFill>
              </a:rPr>
              <a:t>para</a:t>
            </a:r>
            <a:r>
              <a:rPr b="1" lang="en-US" sz="2800"/>
              <a:t> ir a la universidad</a:t>
            </a:r>
            <a:r>
              <a:rPr lang="en-US" sz="2800"/>
              <a:t>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Para</a:t>
            </a:r>
            <a:r>
              <a:rPr lang="en-US" sz="2800"/>
              <a:t> indica movimiento hacia un destino</a:t>
            </a:r>
            <a:endParaRPr/>
          </a:p>
          <a:p>
            <a:pPr indent="10287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Caminan </a:t>
            </a:r>
            <a:r>
              <a:rPr b="1" lang="en-US" sz="2800" u="sng">
                <a:solidFill>
                  <a:schemeClr val="dk1"/>
                </a:solidFill>
              </a:rPr>
              <a:t>para</a:t>
            </a:r>
            <a:r>
              <a:rPr b="1" lang="en-US" sz="2800"/>
              <a:t> la playa.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d5ca63a2_1_104"/>
          <p:cNvSpPr txBox="1"/>
          <p:nvPr>
            <p:ph type="title"/>
          </p:nvPr>
        </p:nvSpPr>
        <p:spPr>
          <a:xfrm>
            <a:off x="2231136" y="39573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PREPOSICIONES - </a:t>
            </a:r>
            <a:r>
              <a:rPr lang="en-US"/>
              <a:t>USOS DE POR</a:t>
            </a:r>
            <a:endParaRPr/>
          </a:p>
        </p:txBody>
      </p:sp>
      <p:sp>
        <p:nvSpPr>
          <p:cNvPr id="278" name="Google Shape;278;g137d5ca63a2_1_104"/>
          <p:cNvSpPr txBox="1"/>
          <p:nvPr>
            <p:ph idx="1" type="body"/>
          </p:nvPr>
        </p:nvSpPr>
        <p:spPr>
          <a:xfrm>
            <a:off x="1056640" y="1828800"/>
            <a:ext cx="1011936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-US" sz="3300"/>
              <a:t>Por </a:t>
            </a:r>
            <a:r>
              <a:rPr lang="en-US" sz="3300"/>
              <a:t>indica movimiento a través o a lo largo de algo.</a:t>
            </a:r>
            <a:endParaRPr/>
          </a:p>
          <a:p>
            <a:pPr indent="9144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300"/>
              <a:t>Camina </a:t>
            </a:r>
            <a:r>
              <a:rPr b="1" lang="en-US" sz="3300" u="sng">
                <a:solidFill>
                  <a:schemeClr val="dk1"/>
                </a:solidFill>
              </a:rPr>
              <a:t>por</a:t>
            </a:r>
            <a:r>
              <a:rPr b="1" lang="en-US" sz="3300"/>
              <a:t> el parque. Por</a:t>
            </a:r>
            <a:r>
              <a:rPr lang="en-US" sz="3300"/>
              <a:t> se usa para indicar tiempo o duración.</a:t>
            </a:r>
            <a:endParaRPr/>
          </a:p>
          <a:p>
            <a:pPr indent="9144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300"/>
              <a:t>Necesito el auto </a:t>
            </a:r>
            <a:r>
              <a:rPr b="1" lang="en-US" sz="3300" u="sng">
                <a:solidFill>
                  <a:schemeClr val="dk1"/>
                </a:solidFill>
              </a:rPr>
              <a:t>por</a:t>
            </a:r>
            <a:r>
              <a:rPr b="1" lang="en-US" sz="3300"/>
              <a:t> tres días</a:t>
            </a:r>
            <a:r>
              <a:rPr lang="en-US" sz="3300"/>
              <a:t>. </a:t>
            </a:r>
            <a:r>
              <a:rPr b="1" lang="en-US" sz="3300"/>
              <a:t>Por</a:t>
            </a:r>
            <a:r>
              <a:rPr lang="en-US" sz="3300"/>
              <a:t> se usa para indicar un intercambio.</a:t>
            </a:r>
            <a:endParaRPr/>
          </a:p>
          <a:p>
            <a:pPr indent="9144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300"/>
              <a:t>Gracias </a:t>
            </a:r>
            <a:r>
              <a:rPr b="1" lang="en-US" sz="3300" u="sng">
                <a:solidFill>
                  <a:schemeClr val="dk1"/>
                </a:solidFill>
              </a:rPr>
              <a:t>por</a:t>
            </a:r>
            <a:r>
              <a:rPr b="1" lang="en-US" sz="3300"/>
              <a:t> el regalo</a:t>
            </a:r>
            <a:r>
              <a:rPr lang="en-US" sz="3300"/>
              <a:t>. </a:t>
            </a:r>
            <a:endParaRPr/>
          </a:p>
          <a:p>
            <a:pPr indent="91440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3300"/>
              <a:t>Por </a:t>
            </a:r>
            <a:r>
              <a:rPr lang="en-US" sz="3300"/>
              <a:t>en expresiones idomáticas como por favor, por teléfono, por la mañana/tarde/noche, porciento, por ejemplo, por fin, por eso, por lo menos, por supuesto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7d5ca63a2_1_109"/>
          <p:cNvSpPr txBox="1"/>
          <p:nvPr>
            <p:ph type="title"/>
          </p:nvPr>
        </p:nvSpPr>
        <p:spPr>
          <a:xfrm>
            <a:off x="2231136" y="3347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PREPOSICIONES - </a:t>
            </a:r>
            <a:r>
              <a:rPr lang="en-US"/>
              <a:t>USOS DE POR Y PARA</a:t>
            </a:r>
            <a:endParaRPr/>
          </a:p>
        </p:txBody>
      </p:sp>
      <p:sp>
        <p:nvSpPr>
          <p:cNvPr id="284" name="Google Shape;284;g137d5ca63a2_1_109"/>
          <p:cNvSpPr txBox="1"/>
          <p:nvPr>
            <p:ph idx="1" type="body"/>
          </p:nvPr>
        </p:nvSpPr>
        <p:spPr>
          <a:xfrm>
            <a:off x="1016000" y="1747520"/>
            <a:ext cx="10241280" cy="399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Manuel llama a su amiga ______ invitar a ella a estudiar. Ellos hablan ______ teléfono ______ cinco minutos. </a:t>
            </a:r>
            <a:endParaRPr sz="28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Ramón y su hermano van ______ la casa de un amigo. No les gusta tomar el bus; ______ eso montan en bicicleta. ______ llegar a la casa de su amigo, pasan ______ un parque bonito.</a:t>
            </a:r>
            <a:endParaRPr sz="28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37d5ca63a2_1_114"/>
          <p:cNvSpPr txBox="1"/>
          <p:nvPr>
            <p:ph type="title"/>
          </p:nvPr>
        </p:nvSpPr>
        <p:spPr>
          <a:xfrm>
            <a:off x="2231136" y="17221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PREPOSICIONES - </a:t>
            </a:r>
            <a:r>
              <a:rPr lang="en-US"/>
              <a:t>USOS DE POR Y PARA</a:t>
            </a:r>
            <a:endParaRPr/>
          </a:p>
        </p:txBody>
      </p:sp>
      <p:sp>
        <p:nvSpPr>
          <p:cNvPr id="290" name="Google Shape;290;g137d5ca63a2_1_114"/>
          <p:cNvSpPr txBox="1"/>
          <p:nvPr>
            <p:ph idx="1" type="body"/>
          </p:nvPr>
        </p:nvSpPr>
        <p:spPr>
          <a:xfrm>
            <a:off x="345440" y="1584960"/>
            <a:ext cx="11623040" cy="5039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Trae un regalito para tu amigo secreto. Usa varias frases con las preposiciones POR y PARA. Como por ejemplo: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¿Para quién es este regalo? -&gt; Este regalo es para mi amiga secreta.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¿Por qué quieres dárselo? ¿Por qué se lo compraste? -&gt; Porque la estimo mucho.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¿Para qué sirve este regalo? -&gt; Ella puede usar este regalo para escribir su próxima novela, Para animarla a seguir en la clase</a:t>
            </a:r>
            <a:endParaRPr sz="10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Pensé en este regalo por mucho tiempo y por so eso tan especial. Lo compré por 50 centavos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Le doy este regalito por su amistad</a:t>
            </a:r>
            <a:endParaRPr sz="10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Para compartir con ella los momentos importantes de esta clase</a:t>
            </a:r>
            <a:endParaRPr sz="10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 Quiero felicitarle por su cumpleaños</a:t>
            </a:r>
            <a:endParaRPr sz="10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10400"/>
              <a:t> Y por supuesto le voy a dar las gracias por toda su ayuda</a:t>
            </a:r>
            <a:endParaRPr sz="104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1800"/>
          </a:p>
          <a:p>
            <a:pPr indent="-20002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2231136" y="3144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2231136" y="1767840"/>
            <a:ext cx="772972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describir personas, lugares, y cosas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expresar origen and posesión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hablar de dónde y cuándo tomar lugar eventos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describir cómo es alguien o algo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expresar emociones y condiciones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identificar a quién pertenecen las cosas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hablar de preferencias intereses y gustos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preparar la presentación del compañero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37d5ca63a2_6_0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CON ALTERACIONES VOCÁLICAS  PRIMERA CONJUGACIÓN</a:t>
            </a:r>
            <a:endParaRPr/>
          </a:p>
        </p:txBody>
      </p:sp>
      <p:sp>
        <p:nvSpPr>
          <p:cNvPr id="296" name="Google Shape;296;g137d5ca63a2_6_0"/>
          <p:cNvSpPr txBox="1"/>
          <p:nvPr>
            <p:ph idx="1" type="body"/>
          </p:nvPr>
        </p:nvSpPr>
        <p:spPr>
          <a:xfrm>
            <a:off x="812800" y="359308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de cambio radical cambian su raíz cuando la raíz va acentuada (en todas las personas menos </a:t>
            </a:r>
            <a:r>
              <a:rPr b="1" lang="en-US" sz="2800"/>
              <a:t>nosotros/as y</a:t>
            </a:r>
            <a:r>
              <a:rPr lang="en-US" sz="2800"/>
              <a:t> </a:t>
            </a:r>
            <a:r>
              <a:rPr b="1" lang="en-US" sz="2800"/>
              <a:t>vosotros/as).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Usa </a:t>
            </a:r>
            <a:r>
              <a:rPr b="1" lang="en-US" sz="2800"/>
              <a:t>pensar </a:t>
            </a:r>
            <a:r>
              <a:rPr lang="en-US" sz="2800"/>
              <a:t>+ </a:t>
            </a:r>
            <a:r>
              <a:rPr i="1" lang="en-US" sz="2800"/>
              <a:t>infinitive para</a:t>
            </a:r>
            <a:r>
              <a:rPr lang="en-US" sz="2800"/>
              <a:t> expresar una intención para el futuro.</a:t>
            </a:r>
            <a:endParaRPr/>
          </a:p>
          <a:p>
            <a:pPr indent="0" lvl="0" marL="857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lang="en-US" sz="2800"/>
              <a:t>Pienso estudiar </a:t>
            </a:r>
            <a:r>
              <a:rPr lang="en-US" sz="2800"/>
              <a:t>esta noche. </a:t>
            </a:r>
            <a:endParaRPr/>
          </a:p>
          <a:p>
            <a:pPr indent="0" lvl="0" marL="8572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b="1" lang="en-US" sz="2800"/>
              <a:t>Pensamos comer </a:t>
            </a:r>
            <a:r>
              <a:rPr lang="en-US" sz="2800"/>
              <a:t>a las ocho.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g137d5ca63a2_6_0"/>
          <p:cNvGraphicFramePr/>
          <p:nvPr/>
        </p:nvGraphicFramePr>
        <p:xfrm>
          <a:off x="2032000" y="1816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 u="none" cap="none" strike="noStrike">
                          <a:solidFill>
                            <a:schemeClr val="dk1"/>
                          </a:solidFill>
                        </a:rPr>
                        <a:t>pienso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pensamos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piensas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pensáis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piensa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piensan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37d5ca63a2_6_7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CON ALTERACIONES VOCÁLICAS </a:t>
            </a:r>
            <a:r>
              <a:rPr lang="en-US"/>
              <a:t> – SEGUNDA CONJUGACIÓN</a:t>
            </a:r>
            <a:endParaRPr/>
          </a:p>
        </p:txBody>
      </p:sp>
      <p:sp>
        <p:nvSpPr>
          <p:cNvPr id="303" name="Google Shape;303;g137d5ca63a2_6_7"/>
          <p:cNvSpPr txBox="1"/>
          <p:nvPr>
            <p:ph idx="1" type="body"/>
          </p:nvPr>
        </p:nvSpPr>
        <p:spPr>
          <a:xfrm>
            <a:off x="812800" y="359308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de cambio radical cambian su raíz cuando la raíz va acentuada (en todas las personas menos  </a:t>
            </a:r>
            <a:r>
              <a:rPr b="1" lang="en-US" sz="2800"/>
              <a:t>nosotros/as y</a:t>
            </a:r>
            <a:r>
              <a:rPr lang="en-US" sz="2800"/>
              <a:t> </a:t>
            </a:r>
            <a:r>
              <a:rPr b="1" lang="en-US" sz="2800"/>
              <a:t>vosotros/as).</a:t>
            </a:r>
            <a:endParaRPr b="1"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04" name="Google Shape;304;g137d5ca63a2_6_7"/>
          <p:cNvGraphicFramePr/>
          <p:nvPr/>
        </p:nvGraphicFramePr>
        <p:xfrm>
          <a:off x="2032000" y="1816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vuelvo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volvemos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vuelves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volvéis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vuelve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vuelven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7d5ca63a2_6_13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CON ALTERACIONES VOCÁLICAS </a:t>
            </a:r>
            <a:r>
              <a:rPr lang="en-US"/>
              <a:t> – TERCERA CONJUGACIÓN</a:t>
            </a:r>
            <a:endParaRPr/>
          </a:p>
        </p:txBody>
      </p:sp>
      <p:sp>
        <p:nvSpPr>
          <p:cNvPr id="310" name="Google Shape;310;g137d5ca63a2_6_13"/>
          <p:cNvSpPr txBox="1"/>
          <p:nvPr>
            <p:ph idx="1" type="body"/>
          </p:nvPr>
        </p:nvSpPr>
        <p:spPr>
          <a:xfrm>
            <a:off x="812800" y="359308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de cambio radical cambian su raíz cuando la raíz va acentuada (en todas las personas menos  </a:t>
            </a:r>
            <a:r>
              <a:rPr b="1" lang="en-US" sz="2800"/>
              <a:t>nosotros/as y</a:t>
            </a:r>
            <a:r>
              <a:rPr lang="en-US" sz="2800"/>
              <a:t> </a:t>
            </a:r>
            <a:r>
              <a:rPr b="1" lang="en-US" sz="2800"/>
              <a:t>vosotros/as).</a:t>
            </a:r>
            <a:endParaRPr b="1"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g137d5ca63a2_6_13"/>
          <p:cNvGraphicFramePr/>
          <p:nvPr/>
        </p:nvGraphicFramePr>
        <p:xfrm>
          <a:off x="2032000" y="1816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pido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pedimos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pedís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piden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37d5ca63a2_6_19"/>
          <p:cNvSpPr txBox="1"/>
          <p:nvPr>
            <p:ph type="title"/>
          </p:nvPr>
        </p:nvSpPr>
        <p:spPr>
          <a:xfrm>
            <a:off x="2231136" y="6192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CON ALTERACIONES VOCÁLICAS </a:t>
            </a:r>
            <a:r>
              <a:rPr lang="en-US"/>
              <a:t> EJEMPLOS</a:t>
            </a:r>
            <a:endParaRPr/>
          </a:p>
        </p:txBody>
      </p:sp>
      <p:graphicFrame>
        <p:nvGraphicFramePr>
          <p:cNvPr id="317" name="Google Shape;317;g137d5ca63a2_6_19"/>
          <p:cNvGraphicFramePr/>
          <p:nvPr/>
        </p:nvGraphicFramePr>
        <p:xfrm>
          <a:off x="1016000" y="2629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{C7D6FDE1-1236-4DBA-A4DE-A2EA01E26846}</a:tableStyleId>
              </a:tblPr>
              <a:tblGrid>
                <a:gridCol w="3420525"/>
                <a:gridCol w="3420525"/>
                <a:gridCol w="342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1ª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2ª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3ª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Cerrar (e - ie)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Poder (o - ue)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Preferir (e - ie)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Jugar (u - ue)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Entender (e - ie)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Repetir (e - i)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Encontrar (o - ue)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Querer (e - ie)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Servir (e - i)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Costar (o - ue)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Perder (e - 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Dormir (o - ue)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7d5ca63a2_6_24"/>
          <p:cNvSpPr txBox="1"/>
          <p:nvPr>
            <p:ph type="title"/>
          </p:nvPr>
        </p:nvSpPr>
        <p:spPr>
          <a:xfrm>
            <a:off x="2231136" y="6192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- CON ALTERACIONES VOCÁLICAS Y </a:t>
            </a:r>
            <a:r>
              <a:rPr lang="en-US"/>
              <a:t> OTRA IRREGULARIDAD</a:t>
            </a:r>
            <a:endParaRPr/>
          </a:p>
        </p:txBody>
      </p:sp>
      <p:graphicFrame>
        <p:nvGraphicFramePr>
          <p:cNvPr id="323" name="Google Shape;323;g137d5ca63a2_6_24"/>
          <p:cNvGraphicFramePr/>
          <p:nvPr/>
        </p:nvGraphicFramePr>
        <p:xfrm>
          <a:off x="1016000" y="2629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{C7D6FDE1-1236-4DBA-A4DE-A2EA01E26846}</a:tableStyleId>
              </a:tblPr>
              <a:tblGrid>
                <a:gridCol w="3420525"/>
                <a:gridCol w="3420525"/>
                <a:gridCol w="3420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1ª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2ª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b="1" lang="en-US" sz="2800"/>
                        <a:t>3ª conjugación</a:t>
                      </a:r>
                      <a:endParaRPr sz="2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tener (i - ie) (g)</a:t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Venir (e - ie) (g)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Segir (e - i) (g)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rPr lang="en-US" sz="2800"/>
                        <a:t>Decir (e - i) (g)</a:t>
                      </a:r>
                      <a:endParaRPr sz="2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Gill Sans"/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7d5ca63a2_6_29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CONSTRUCCIONES REFLEXIVAS</a:t>
            </a:r>
            <a:endParaRPr/>
          </a:p>
        </p:txBody>
      </p:sp>
      <p:sp>
        <p:nvSpPr>
          <p:cNvPr id="329" name="Google Shape;329;g137d5ca63a2_6_29"/>
          <p:cNvSpPr txBox="1"/>
          <p:nvPr>
            <p:ph idx="1" type="body"/>
          </p:nvPr>
        </p:nvSpPr>
        <p:spPr>
          <a:xfrm>
            <a:off x="812800" y="359308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tienen el mismo sujeto y objeto</a:t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Reflexivo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 hermana </a:t>
            </a:r>
            <a:r>
              <a:rPr b="1" lang="en-US" sz="2800"/>
              <a:t>se lava </a:t>
            </a:r>
            <a:r>
              <a:rPr lang="en-US" sz="2800"/>
              <a:t>las manos. </a:t>
            </a:r>
            <a:endParaRPr i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No reflexivo</a:t>
            </a:r>
            <a:endParaRPr b="1"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 hermana </a:t>
            </a:r>
            <a:r>
              <a:rPr b="1" lang="en-US" sz="2800"/>
              <a:t>lava </a:t>
            </a:r>
            <a:r>
              <a:rPr lang="en-US" sz="2800"/>
              <a:t>el auto. 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30" name="Google Shape;330;g137d5ca63a2_6_29"/>
          <p:cNvGraphicFramePr/>
          <p:nvPr/>
        </p:nvGraphicFramePr>
        <p:xfrm>
          <a:off x="2032000" y="18169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me lavo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nos lavamos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 lavas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os laváis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 lava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 lavan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37d5ca63a2_6_35"/>
          <p:cNvSpPr txBox="1"/>
          <p:nvPr>
            <p:ph type="title"/>
          </p:nvPr>
        </p:nvSpPr>
        <p:spPr>
          <a:xfrm>
            <a:off x="2302236" y="2584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CONSTRUCCIONES REFLEXIVAS</a:t>
            </a:r>
            <a:endParaRPr/>
          </a:p>
        </p:txBody>
      </p:sp>
      <p:sp>
        <p:nvSpPr>
          <p:cNvPr id="336" name="Google Shape;336;g137d5ca63a2_6_35"/>
          <p:cNvSpPr txBox="1"/>
          <p:nvPr>
            <p:ph idx="1" type="body"/>
          </p:nvPr>
        </p:nvSpPr>
        <p:spPr>
          <a:xfrm>
            <a:off x="1239520" y="1845564"/>
            <a:ext cx="9855200" cy="501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pronombre reflexivo se refiere a la misma persona que el sujeto.</a:t>
            </a:r>
            <a:endParaRPr/>
          </a:p>
          <a:p>
            <a:pPr indent="-228600" lvl="0" marL="749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(Yo) </a:t>
            </a:r>
            <a:r>
              <a:rPr b="1" lang="en-US" sz="2800"/>
              <a:t>me levanto, me ducho, me seco </a:t>
            </a:r>
            <a:r>
              <a:rPr lang="en-US" sz="2800"/>
              <a:t>y </a:t>
            </a:r>
            <a:r>
              <a:rPr b="1" lang="en-US" sz="2800"/>
              <a:t>me visto </a:t>
            </a:r>
            <a:r>
              <a:rPr lang="en-US" sz="2800"/>
              <a:t>rápidamente.</a:t>
            </a:r>
            <a:endParaRPr i="1"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negativo va antes del pronombre reflexivo.</a:t>
            </a:r>
            <a:endParaRPr/>
          </a:p>
          <a:p>
            <a:pPr indent="-228600" lvl="0" marL="749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Rosa </a:t>
            </a:r>
            <a:r>
              <a:rPr b="1" lang="en-US" sz="2800"/>
              <a:t>no se levanta </a:t>
            </a:r>
            <a:r>
              <a:rPr lang="en-US" sz="2800"/>
              <a:t>temprano los fines de semana.</a:t>
            </a:r>
            <a:endParaRPr i="1"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 un verbo conjugado + infinitivo, el pronombre va antes del verbo conjugado </a:t>
            </a:r>
            <a:r>
              <a:rPr b="1" lang="en-US" sz="2800"/>
              <a:t>o</a:t>
            </a:r>
            <a:r>
              <a:rPr lang="en-US" sz="2800"/>
              <a:t> después de y junto con el infinitivo.</a:t>
            </a:r>
            <a:endParaRPr/>
          </a:p>
          <a:p>
            <a:pPr indent="-228600" lvl="0" marL="7493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Yo </a:t>
            </a:r>
            <a:r>
              <a:rPr b="1" lang="en-US" sz="2800"/>
              <a:t>me </a:t>
            </a:r>
            <a:r>
              <a:rPr lang="en-US" sz="2800"/>
              <a:t>voy a levantar a las siete. = Yo voy a </a:t>
            </a:r>
            <a:r>
              <a:rPr b="1" lang="en-US" sz="2800"/>
              <a:t>levantarme </a:t>
            </a:r>
            <a:r>
              <a:rPr lang="en-US" sz="2800"/>
              <a:t>a las siete.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d5ca63a2_6_40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CONSTRUCCIONES REFLEXIVAS</a:t>
            </a:r>
            <a:endParaRPr/>
          </a:p>
        </p:txBody>
      </p:sp>
      <p:sp>
        <p:nvSpPr>
          <p:cNvPr id="342" name="Google Shape;342;g137d5ca63a2_6_40"/>
          <p:cNvSpPr txBox="1"/>
          <p:nvPr>
            <p:ph idx="1" type="body"/>
          </p:nvPr>
        </p:nvSpPr>
        <p:spPr>
          <a:xfrm>
            <a:off x="1239520" y="1845564"/>
            <a:ext cx="9855200" cy="501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 rutina diaria</a:t>
            </a:r>
            <a:endParaRPr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despierto a las 5:30 de la mañana y leo los mensajes de mi familia en Bélgica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Nos Whatsappeamos algunos minutos antes de levantarme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levanto y me lavo los dientes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pongo la ropa deportiva y voy a hacer mi caminata diaria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gusta escuchar audio libros mientras camino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Vuelvo a casa y tomo un desayuno ligero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7d5ca63a2_6_45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CONSTRUCCIONES REFLEXIVAS</a:t>
            </a:r>
            <a:endParaRPr/>
          </a:p>
        </p:txBody>
      </p:sp>
      <p:sp>
        <p:nvSpPr>
          <p:cNvPr id="348" name="Google Shape;348;g137d5ca63a2_6_45"/>
          <p:cNvSpPr txBox="1"/>
          <p:nvPr>
            <p:ph idx="1" type="body"/>
          </p:nvPr>
        </p:nvSpPr>
        <p:spPr>
          <a:xfrm>
            <a:off x="833120" y="1601724"/>
            <a:ext cx="10566400" cy="52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Mi rutina diaria (cont.)</a:t>
            </a:r>
            <a:endParaRPr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ducho y me lavo el pelo, pero no suelo secármelo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Tampoco me gusta maquillarme mucho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Me visto, bajo a mi oficina y empiezo a trabajar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Después de la clase, almuerzo y me siento un ratito para hablar con mis amigos</a:t>
            </a:r>
            <a:endParaRPr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Por la tarde preparo la clase y participo en varias actividades co-curriculares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Cenamos bastante temprano y también me acuesto temprano</a:t>
            </a:r>
            <a:endParaRPr i="1" sz="2800"/>
          </a:p>
          <a:p>
            <a:pPr indent="-285750" lvl="1" marL="9271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i="1" lang="en-US" sz="2800"/>
              <a:t>Leo un poco y me duermo pronto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7d5ca63a2_6_60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PERSONALES - CONSTRUCCIONES REFLEXIVAS</a:t>
            </a:r>
            <a:endParaRPr/>
          </a:p>
        </p:txBody>
      </p:sp>
      <p:sp>
        <p:nvSpPr>
          <p:cNvPr id="354" name="Google Shape;354;g137d5ca63a2_6_60"/>
          <p:cNvSpPr txBox="1"/>
          <p:nvPr>
            <p:ph idx="1" type="body"/>
          </p:nvPr>
        </p:nvSpPr>
        <p:spPr>
          <a:xfrm>
            <a:off x="833120" y="1601724"/>
            <a:ext cx="10566400" cy="525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55" name="Google Shape;355;g137d5ca63a2_6_60"/>
          <p:cNvGraphicFramePr/>
          <p:nvPr/>
        </p:nvGraphicFramePr>
        <p:xfrm>
          <a:off x="2032000" y="23046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{C7D6FDE1-1236-4DBA-A4DE-A2EA01E26846}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acostarse (ue)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divertirse (ie)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secarse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afeitarse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ducharse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sentarse (ie)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84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bañarse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lavarse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sentirse (i)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casarse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maquillarse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vestirse (i)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conectarse 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levantarse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despertarse (ie)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peinarse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1198880" y="416052"/>
            <a:ext cx="9712960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PARA LA COMUNICACIÓN ORAL</a:t>
            </a:r>
            <a:endParaRPr/>
          </a:p>
        </p:txBody>
      </p:sp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1198880" y="1849120"/>
            <a:ext cx="9712960" cy="4632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Usa frases sencillas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Habla de temas concretos y conocidos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Usa cognados si puedes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Mira a tu interlocutor para saber si te entiende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Usa gestos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Usa descripciones si no conoces una palabra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Está bien usar los verbos en el presente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No uses inglés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No uses traducción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No hables de temas complejos o muy técnicos</a:t>
            </a:r>
            <a:endParaRPr/>
          </a:p>
          <a:p>
            <a:pPr indent="-13144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"/>
          <p:cNvSpPr txBox="1"/>
          <p:nvPr>
            <p:ph type="title"/>
          </p:nvPr>
        </p:nvSpPr>
        <p:spPr>
          <a:xfrm>
            <a:off x="2231136" y="2331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MIS TRES METAS</a:t>
            </a:r>
            <a:endParaRPr/>
          </a:p>
        </p:txBody>
      </p:sp>
      <p:sp>
        <p:nvSpPr>
          <p:cNvPr id="194" name="Google Shape;194;p4"/>
          <p:cNvSpPr txBox="1"/>
          <p:nvPr>
            <p:ph idx="1" type="body"/>
          </p:nvPr>
        </p:nvSpPr>
        <p:spPr>
          <a:xfrm>
            <a:off x="149860" y="1768348"/>
            <a:ext cx="10139680" cy="48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Meta - objetivo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Lograr = llegar a tu objetivo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Medir – medida – evidencias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Modos de aprendizaje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Pronunciación y entonación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Ritmo y velocidad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Precisión grammatical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Destrezas = habilidades</a:t>
            </a:r>
            <a:endParaRPr sz="28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Oral, escrita, comprensión auditiva, comprensión lectora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2231136" y="2331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SIGNOS DIACRÍTICOS</a:t>
            </a:r>
            <a:br>
              <a:rPr lang="en-US"/>
            </a:br>
            <a:endParaRPr/>
          </a:p>
        </p:txBody>
      </p:sp>
      <p:graphicFrame>
        <p:nvGraphicFramePr>
          <p:cNvPr id="200" name="Google Shape;200;p13"/>
          <p:cNvGraphicFramePr/>
          <p:nvPr/>
        </p:nvGraphicFramePr>
        <p:xfrm>
          <a:off x="2230438" y="19989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En Mac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En Word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e + a = á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160 = á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e + e = é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130 = é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e + I = í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161 = í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e + o = ó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162 = ó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e + u = ú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163 = ú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n + n = ñ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165 = ñ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= ? = ¿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168 = ¿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48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option ! = ¡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Alt 173 = ¡</a:t>
                      </a:r>
                      <a:endParaRPr sz="24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37d5ca63a2_11_0"/>
          <p:cNvSpPr txBox="1"/>
          <p:nvPr>
            <p:ph type="title"/>
          </p:nvPr>
        </p:nvSpPr>
        <p:spPr>
          <a:xfrm>
            <a:off x="2231136" y="39573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VERBOS - PRESENTE DE INDICATIVO verbos irregulares </a:t>
            </a:r>
            <a:r>
              <a:rPr i="1" lang="en-US"/>
              <a:t>HACER, PONER, SALIR, TRAER, </a:t>
            </a:r>
            <a:r>
              <a:rPr lang="en-US"/>
              <a:t>AND </a:t>
            </a:r>
            <a:r>
              <a:rPr i="1" lang="en-US"/>
              <a:t>OÍR</a:t>
            </a:r>
            <a:br>
              <a:rPr lang="en-US"/>
            </a:br>
            <a:endParaRPr/>
          </a:p>
        </p:txBody>
      </p:sp>
      <p:graphicFrame>
        <p:nvGraphicFramePr>
          <p:cNvPr id="206" name="Google Shape;206;g137d5ca63a2_11_0"/>
          <p:cNvGraphicFramePr/>
          <p:nvPr/>
        </p:nvGraphicFramePr>
        <p:xfrm>
          <a:off x="2230438" y="39795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hago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hacemos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hacéis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hacen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7" name="Google Shape;207;g137d5ca63a2_11_0"/>
          <p:cNvSpPr/>
          <p:nvPr/>
        </p:nvSpPr>
        <p:spPr>
          <a:xfrm>
            <a:off x="1036320" y="1906955"/>
            <a:ext cx="98755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387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 el presente, los verbos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hacer, poner, salir, traer, y oír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tienen una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 la primera persona.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37d5ca63a2_11_7"/>
          <p:cNvSpPr txBox="1"/>
          <p:nvPr>
            <p:ph type="title"/>
          </p:nvPr>
        </p:nvSpPr>
        <p:spPr>
          <a:xfrm>
            <a:off x="2231136" y="39573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</a:t>
            </a:r>
            <a:r>
              <a:rPr i="1" lang="en-US"/>
              <a:t>PONER,</a:t>
            </a:r>
            <a:br>
              <a:rPr lang="en-US"/>
            </a:br>
            <a:endParaRPr/>
          </a:p>
        </p:txBody>
      </p:sp>
      <p:graphicFrame>
        <p:nvGraphicFramePr>
          <p:cNvPr id="213" name="Google Shape;213;g137d5ca63a2_11_7"/>
          <p:cNvGraphicFramePr/>
          <p:nvPr/>
        </p:nvGraphicFramePr>
        <p:xfrm>
          <a:off x="2230438" y="39998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pongo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ponemos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pones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ponéis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pone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ponen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4" name="Google Shape;214;g137d5ca63a2_11_7"/>
          <p:cNvSpPr/>
          <p:nvPr/>
        </p:nvSpPr>
        <p:spPr>
          <a:xfrm>
            <a:off x="1198880" y="1988235"/>
            <a:ext cx="1009904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Poner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significa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put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pero también tiene otros significados.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Poner la mesa = 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set the table;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 aparatos eléctricos,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poner = prender (</a:t>
            </a:r>
            <a:r>
              <a:rPr b="0" i="1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turn on).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37d5ca63a2_11_13"/>
          <p:cNvSpPr txBox="1"/>
          <p:nvPr>
            <p:ph type="title"/>
          </p:nvPr>
        </p:nvSpPr>
        <p:spPr>
          <a:xfrm>
            <a:off x="2231136" y="4363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</a:t>
            </a:r>
            <a:r>
              <a:rPr i="1" lang="en-US"/>
              <a:t>SALIR,</a:t>
            </a:r>
            <a:br>
              <a:rPr lang="en-US"/>
            </a:br>
            <a:endParaRPr/>
          </a:p>
        </p:txBody>
      </p:sp>
      <p:graphicFrame>
        <p:nvGraphicFramePr>
          <p:cNvPr id="220" name="Google Shape;220;g137d5ca63a2_11_13"/>
          <p:cNvGraphicFramePr/>
          <p:nvPr/>
        </p:nvGraphicFramePr>
        <p:xfrm>
          <a:off x="2230438" y="44062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salgo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salemos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sales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salís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salen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1" name="Google Shape;221;g137d5ca63a2_11_13"/>
          <p:cNvSpPr/>
          <p:nvPr/>
        </p:nvSpPr>
        <p:spPr>
          <a:xfrm>
            <a:off x="955040" y="2049195"/>
            <a:ext cx="1003808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Salir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usa con varias preposiciones. Para expresar que te vas de un lugar, usa </a:t>
            </a: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salir de;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expresar tu destino, usa </a:t>
            </a: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salir para; para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expresar con quien vas a ir a hacer algo, usa </a:t>
            </a: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salir con; para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expresar intención, use </a:t>
            </a: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salir a.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7d5ca63a2_11_19"/>
          <p:cNvSpPr txBox="1"/>
          <p:nvPr>
            <p:ph type="title"/>
          </p:nvPr>
        </p:nvSpPr>
        <p:spPr>
          <a:xfrm>
            <a:off x="2231136" y="4160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PRESENTE DE </a:t>
            </a:r>
            <a:r>
              <a:rPr i="1" lang="en-US"/>
              <a:t>TRAER,</a:t>
            </a:r>
            <a:br>
              <a:rPr lang="en-US"/>
            </a:br>
            <a:endParaRPr/>
          </a:p>
        </p:txBody>
      </p:sp>
      <p:graphicFrame>
        <p:nvGraphicFramePr>
          <p:cNvPr id="227" name="Google Shape;227;g137d5ca63a2_11_19"/>
          <p:cNvGraphicFramePr/>
          <p:nvPr/>
        </p:nvGraphicFramePr>
        <p:xfrm>
          <a:off x="2230438" y="3613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{4CBC68C4-0084-4736-B933-F60D549B79D9}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traigo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traemos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traes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traéis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traee</a:t>
                      </a:r>
                      <a:endParaRPr sz="2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traen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8" name="Google Shape;228;g137d5ca63a2_11_19"/>
          <p:cNvSpPr/>
          <p:nvPr/>
        </p:nvSpPr>
        <p:spPr>
          <a:xfrm>
            <a:off x="1137920" y="2150795"/>
            <a:ext cx="989584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Traer 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usa para hablar de la idea de transportar a una persona o un objeto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2021-06-30T11:55:22Z</dcterms:created>
  <dc:creator>Wiseman, Ana Maria J.</dc:creator>
</cp:coreProperties>
</file>