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hX0CR4tqnwl6ncEiN73sTn1O1B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BF85EF-7427-4309-88F9-E615F578F513}">
  <a:tblStyle styleId="{DFBF85EF-7427-4309-88F9-E615F578F513}"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GillSans-bold.fntdata"/><Relationship Id="rId25" Type="http://schemas.openxmlformats.org/officeDocument/2006/relationships/font" Target="fonts/GillSans-regular.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7d1fe067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37d1fe067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7d1fe067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37d1fe067f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37d1fe067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37d1fe067f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ad2db21d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3ad2db21df_1_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ad2db21df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3ad2db21df_1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ad2db21df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3ad2db21df_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7d1fe06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137d1fe067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7d1fe06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137d1fe067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7d1fe06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37d1fe067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37d1fe067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37d1fe067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7d1fe067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37d1fe067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7d1fe06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137d1fe067f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37d1fe067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37d1fe067f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7d1fe06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37d1fe067f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3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3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43"/>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3"/>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3"/>
          <p:cNvSpPr/>
          <p:nvPr>
            <p:ph idx="2" type="pic"/>
          </p:nvPr>
        </p:nvSpPr>
        <p:spPr>
          <a:xfrm>
            <a:off x="6095999" y="0"/>
            <a:ext cx="6102097" cy="6858000"/>
          </a:xfrm>
          <a:prstGeom prst="rect">
            <a:avLst/>
          </a:prstGeom>
          <a:solidFill>
            <a:srgbClr val="BFBFBF"/>
          </a:solidFill>
          <a:ln>
            <a:noFill/>
          </a:ln>
        </p:spPr>
      </p:sp>
      <p:sp>
        <p:nvSpPr>
          <p:cNvPr id="78" name="Google Shape;78;p43"/>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9" name="Google Shape;79;p4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4"/>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5" name="Google Shape;85;p4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5"/>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5"/>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4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13ad2db21df_1_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g13ad2db21df_1_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03" name="Google Shape;103;g13ad2db21df_1_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g13ad2db21df_1_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13ad2db21df_1_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06" name="Shape 106"/>
        <p:cNvGrpSpPr/>
        <p:nvPr/>
      </p:nvGrpSpPr>
      <p:grpSpPr>
        <a:xfrm>
          <a:off x="0" y="0"/>
          <a:ext cx="0" cy="0"/>
          <a:chOff x="0" y="0"/>
          <a:chExt cx="0" cy="0"/>
        </a:xfrm>
      </p:grpSpPr>
      <p:sp>
        <p:nvSpPr>
          <p:cNvPr id="107" name="Google Shape;107;g13ad2db21df_1_12"/>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g13ad2db21df_1_12"/>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09" name="Google Shape;109;g13ad2db21df_1_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13ad2db21df_1_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13ad2db21df_1_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112" name="Shape 112"/>
        <p:cNvGrpSpPr/>
        <p:nvPr/>
      </p:nvGrpSpPr>
      <p:grpSpPr>
        <a:xfrm>
          <a:off x="0" y="0"/>
          <a:ext cx="0" cy="0"/>
          <a:chOff x="0" y="0"/>
          <a:chExt cx="0" cy="0"/>
        </a:xfrm>
      </p:grpSpPr>
      <p:sp>
        <p:nvSpPr>
          <p:cNvPr id="113" name="Google Shape;113;g13ad2db21df_1_18"/>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g13ad2db21df_1_18"/>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115" name="Google Shape;115;g13ad2db21df_1_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g13ad2db21df_1_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13ad2db21df_1_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g13ad2db21df_1_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g13ad2db21df_1_24"/>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1" name="Google Shape;121;g13ad2db21df_1_24"/>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2" name="Google Shape;122;g13ad2db21df_1_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13ad2db21df_1_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g13ad2db21df_1_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g13ad2db21df_1_31"/>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127" name="Google Shape;127;g13ad2db21df_1_31"/>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8" name="Google Shape;128;g13ad2db21df_1_31"/>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9" name="Google Shape;129;g13ad2db21df_1_31"/>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130" name="Google Shape;130;g13ad2db21df_1_3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13ad2db21df_1_3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13ad2db21df_1_3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3" name="Google Shape;133;g13ad2db21df_1_31"/>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g13ad2db21df_1_4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g13ad2db21df_1_4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g13ad2db21df_1_4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13ad2db21df_1_4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g13ad2db21df_1_4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13ad2db21df_1_4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g13ad2db21df_1_4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3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3" name="Shape 143"/>
        <p:cNvGrpSpPr/>
        <p:nvPr/>
      </p:nvGrpSpPr>
      <p:grpSpPr>
        <a:xfrm>
          <a:off x="0" y="0"/>
          <a:ext cx="0" cy="0"/>
          <a:chOff x="0" y="0"/>
          <a:chExt cx="0" cy="0"/>
        </a:xfrm>
      </p:grpSpPr>
      <p:sp>
        <p:nvSpPr>
          <p:cNvPr id="144" name="Google Shape;144;g13ad2db21df_1_49"/>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3ad2db21df_1_49"/>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g13ad2db21df_1_49"/>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147" name="Google Shape;147;g13ad2db21df_1_49"/>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148" name="Google Shape;148;g13ad2db21df_1_4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g13ad2db21df_1_49"/>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g13ad2db21df_1_4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g13ad2db21df_1_57"/>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3ad2db21df_1_57"/>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g13ad2db21df_1_57"/>
          <p:cNvSpPr/>
          <p:nvPr>
            <p:ph idx="2" type="pic"/>
          </p:nvPr>
        </p:nvSpPr>
        <p:spPr>
          <a:xfrm>
            <a:off x="6095999" y="0"/>
            <a:ext cx="6102097" cy="6858000"/>
          </a:xfrm>
          <a:prstGeom prst="rect">
            <a:avLst/>
          </a:prstGeom>
          <a:solidFill>
            <a:srgbClr val="BFBFBF"/>
          </a:solidFill>
          <a:ln>
            <a:noFill/>
          </a:ln>
        </p:spPr>
      </p:sp>
      <p:sp>
        <p:nvSpPr>
          <p:cNvPr id="155" name="Google Shape;155;g13ad2db21df_1_57"/>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156" name="Google Shape;156;g13ad2db21df_1_5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13ad2db21df_1_57"/>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13ad2db21df_1_5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9" name="Shape 159"/>
        <p:cNvGrpSpPr/>
        <p:nvPr/>
      </p:nvGrpSpPr>
      <p:grpSpPr>
        <a:xfrm>
          <a:off x="0" y="0"/>
          <a:ext cx="0" cy="0"/>
          <a:chOff x="0" y="0"/>
          <a:chExt cx="0" cy="0"/>
        </a:xfrm>
      </p:grpSpPr>
      <p:sp>
        <p:nvSpPr>
          <p:cNvPr id="160" name="Google Shape;160;g13ad2db21df_1_6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g13ad2db21df_1_65"/>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62" name="Google Shape;162;g13ad2db21df_1_6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g13ad2db21df_1_6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g13ad2db21df_1_6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5" name="Shape 165"/>
        <p:cNvGrpSpPr/>
        <p:nvPr/>
      </p:nvGrpSpPr>
      <p:grpSpPr>
        <a:xfrm>
          <a:off x="0" y="0"/>
          <a:ext cx="0" cy="0"/>
          <a:chOff x="0" y="0"/>
          <a:chExt cx="0" cy="0"/>
        </a:xfrm>
      </p:grpSpPr>
      <p:sp>
        <p:nvSpPr>
          <p:cNvPr id="166" name="Google Shape;166;g13ad2db21df_1_71"/>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g13ad2db21df_1_71"/>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68" name="Google Shape;168;g13ad2db21df_1_7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g13ad2db21df_1_7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g13ad2db21df_1_7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29" name="Shape 29"/>
        <p:cNvGrpSpPr/>
        <p:nvPr/>
      </p:nvGrpSpPr>
      <p:grpSpPr>
        <a:xfrm>
          <a:off x="0" y="0"/>
          <a:ext cx="0" cy="0"/>
          <a:chOff x="0" y="0"/>
          <a:chExt cx="0" cy="0"/>
        </a:xfrm>
      </p:grpSpPr>
      <p:sp>
        <p:nvSpPr>
          <p:cNvPr id="30" name="Google Shape;30;p34"/>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2" name="Google Shape;32;p3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35" name="Shape 35"/>
        <p:cNvGrpSpPr/>
        <p:nvPr/>
      </p:nvGrpSpPr>
      <p:grpSpPr>
        <a:xfrm>
          <a:off x="0" y="0"/>
          <a:ext cx="0" cy="0"/>
          <a:chOff x="0" y="0"/>
          <a:chExt cx="0" cy="0"/>
        </a:xfrm>
      </p:grpSpPr>
      <p:sp>
        <p:nvSpPr>
          <p:cNvPr id="36" name="Google Shape;36;p3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38" name="Google Shape;38;p3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3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4" name="Google Shape;44;p3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5" name="Google Shape;45;p3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3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0" name="Google Shape;50;p3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1" name="Google Shape;51;p3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2" name="Google Shape;52;p3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3" name="Google Shape;53;p3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6" name="Google Shape;56;p3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4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4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4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42"/>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2"/>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2"/>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0" name="Google Shape;70;p42"/>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1" name="Google Shape;71;p4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3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3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3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7" name="Shape 17"/>
        <p:cNvGrpSpPr/>
        <p:nvPr/>
      </p:nvGrpSpPr>
      <p:grpSpPr>
        <a:xfrm>
          <a:off x="0" y="0"/>
          <a:ext cx="0" cy="0"/>
          <a:chOff x="0" y="0"/>
          <a:chExt cx="0" cy="0"/>
        </a:xfrm>
      </p:grpSpPr>
      <p:sp>
        <p:nvSpPr>
          <p:cNvPr id="18" name="Google Shape;18;p3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0" name="Google Shape;20;p3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1" name="Google Shape;21;p3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3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94" name="Shape 94"/>
        <p:cNvGrpSpPr/>
        <p:nvPr/>
      </p:nvGrpSpPr>
      <p:grpSpPr>
        <a:xfrm>
          <a:off x="0" y="0"/>
          <a:ext cx="0" cy="0"/>
          <a:chOff x="0" y="0"/>
          <a:chExt cx="0" cy="0"/>
        </a:xfrm>
      </p:grpSpPr>
      <p:sp>
        <p:nvSpPr>
          <p:cNvPr id="95" name="Google Shape;95;g13ad2db21df_1_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g13ad2db21df_1_0"/>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97" name="Google Shape;97;g13ad2db21df_1_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8" name="Google Shape;98;g13ad2db21df_1_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9" name="Google Shape;99;g13ad2db21df_1_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SEMANA 3</a:t>
            </a:r>
            <a:br>
              <a:rPr lang="en-US"/>
            </a:br>
            <a:endParaRPr/>
          </a:p>
        </p:txBody>
      </p:sp>
      <p:sp>
        <p:nvSpPr>
          <p:cNvPr id="176" name="Google Shape;176;p1"/>
          <p:cNvSpPr txBox="1"/>
          <p:nvPr>
            <p:ph idx="1" type="subTitle"/>
          </p:nvPr>
        </p:nvSpPr>
        <p:spPr>
          <a:xfrm>
            <a:off x="2695194" y="4352544"/>
            <a:ext cx="6801612" cy="1239894"/>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b="1" lang="en-US" sz="2700">
                <a:solidFill>
                  <a:srgbClr val="0000FF"/>
                </a:solidFill>
                <a:latin typeface="Cambria"/>
                <a:ea typeface="Cambria"/>
                <a:cs typeface="Cambria"/>
                <a:sym typeface="Cambria"/>
              </a:rPr>
              <a:t>La alimentación sostenible</a:t>
            </a:r>
            <a:endParaRPr b="1" sz="4900">
              <a:solidFill>
                <a:srgbClr val="0000FF"/>
              </a:solidFill>
              <a:latin typeface="Cambria"/>
              <a:ea typeface="Cambria"/>
              <a:cs typeface="Cambria"/>
              <a:sym typeface="Cambria"/>
            </a:endParaRPr>
          </a:p>
          <a:p>
            <a:pPr indent="0" lvl="0" marL="0" rtl="0" algn="ctr">
              <a:lnSpc>
                <a:spcPct val="100000"/>
              </a:lnSpc>
              <a:spcBef>
                <a:spcPts val="0"/>
              </a:spcBef>
              <a:spcAft>
                <a:spcPts val="0"/>
              </a:spcAft>
              <a:buSzPts val="2800"/>
              <a:buNone/>
            </a:pPr>
            <a:r>
              <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37d1fe067f_0_16"/>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IMPERATIVO</a:t>
            </a:r>
            <a:br>
              <a:rPr lang="en-US"/>
            </a:br>
            <a:endParaRPr/>
          </a:p>
        </p:txBody>
      </p:sp>
      <p:graphicFrame>
        <p:nvGraphicFramePr>
          <p:cNvPr id="233" name="Google Shape;233;g137d1fe067f_0_16"/>
          <p:cNvGraphicFramePr/>
          <p:nvPr/>
        </p:nvGraphicFramePr>
        <p:xfrm>
          <a:off x="1147188" y="3205105"/>
          <a:ext cx="3000000" cy="3000000"/>
        </p:xfrm>
        <a:graphic>
          <a:graphicData uri="http://schemas.openxmlformats.org/drawingml/2006/table">
            <a:tbl>
              <a:tblPr bandRow="1" firstRow="1">
                <a:noFill/>
                <a:tableStyleId>{DFBF85EF-7427-4309-88F9-E615F578F513}</a:tableStyleId>
              </a:tblPr>
              <a:tblGrid>
                <a:gridCol w="2345025"/>
                <a:gridCol w="2345025"/>
                <a:gridCol w="2345025"/>
                <a:gridCol w="2345025"/>
              </a:tblGrid>
              <a:tr h="944900">
                <a:tc>
                  <a:txBody>
                    <a:bodyPr/>
                    <a:lstStyle/>
                    <a:p>
                      <a:pPr indent="0" lvl="0" marL="0" marR="0" rtl="0" algn="l">
                        <a:spcBef>
                          <a:spcPts val="0"/>
                        </a:spcBef>
                        <a:spcAft>
                          <a:spcPts val="0"/>
                        </a:spcAft>
                        <a:buNone/>
                      </a:pPr>
                      <a:r>
                        <a:rPr lang="en-US" sz="2800">
                          <a:solidFill>
                            <a:schemeClr val="dk1"/>
                          </a:solidFill>
                        </a:rPr>
                        <a:t>XXXXXX</a:t>
                      </a:r>
                      <a:endParaRPr sz="2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2800">
                          <a:solidFill>
                            <a:schemeClr val="dk1"/>
                          </a:solidFill>
                        </a:rPr>
                        <a:t>XXXXXXX</a:t>
                      </a:r>
                      <a:endParaRPr sz="2800">
                        <a:solidFill>
                          <a:schemeClr val="dk1"/>
                        </a:solidFill>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hablemos</a:t>
                      </a:r>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no hablemos</a:t>
                      </a:r>
                      <a:endParaRPr b="0" sz="2800">
                        <a:solidFill>
                          <a:schemeClr val="dk1"/>
                        </a:solidFill>
                      </a:endParaRPr>
                    </a:p>
                  </a:txBody>
                  <a:tcPr marT="45725" marB="45725" marR="91450" marL="91450"/>
                </a:tc>
              </a:tr>
              <a:tr h="518175">
                <a:tc>
                  <a:txBody>
                    <a:bodyPr/>
                    <a:lstStyle/>
                    <a:p>
                      <a:pPr indent="0" lvl="0" marL="0" marR="0" rtl="0" algn="l">
                        <a:spcBef>
                          <a:spcPts val="0"/>
                        </a:spcBef>
                        <a:spcAft>
                          <a:spcPts val="0"/>
                        </a:spcAft>
                        <a:buNone/>
                      </a:pPr>
                      <a:r>
                        <a:rPr lang="en-US" sz="2800"/>
                        <a:t>habla</a:t>
                      </a:r>
                      <a:endParaRPr/>
                    </a:p>
                  </a:txBody>
                  <a:tcPr marT="45725" marB="45725" marR="91450" marL="91450"/>
                </a:tc>
                <a:tc>
                  <a:txBody>
                    <a:bodyPr/>
                    <a:lstStyle/>
                    <a:p>
                      <a:pPr indent="0" lvl="0" marL="0" marR="0" rtl="0" algn="l">
                        <a:spcBef>
                          <a:spcPts val="0"/>
                        </a:spcBef>
                        <a:spcAft>
                          <a:spcPts val="0"/>
                        </a:spcAft>
                        <a:buNone/>
                      </a:pPr>
                      <a:r>
                        <a:rPr lang="en-US" sz="2800"/>
                        <a:t>no hables</a:t>
                      </a:r>
                      <a:endParaRPr sz="2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2800"/>
                        <a:t>hablad</a:t>
                      </a:r>
                      <a:endParaRPr/>
                    </a:p>
                  </a:txBody>
                  <a:tcPr marT="45725" marB="45725" marR="91450" marL="91450"/>
                </a:tc>
                <a:tc>
                  <a:txBody>
                    <a:bodyPr/>
                    <a:lstStyle/>
                    <a:p>
                      <a:pPr indent="0" lvl="0" marL="0" marR="0" rtl="0" algn="l">
                        <a:spcBef>
                          <a:spcPts val="0"/>
                        </a:spcBef>
                        <a:spcAft>
                          <a:spcPts val="0"/>
                        </a:spcAft>
                        <a:buNone/>
                      </a:pPr>
                      <a:r>
                        <a:rPr lang="en-US" sz="2800"/>
                        <a:t>no habléis</a:t>
                      </a:r>
                      <a:endParaRPr sz="2800"/>
                    </a:p>
                    <a:p>
                      <a:pPr indent="0" lvl="0" marL="0" marR="0" rtl="0" algn="l">
                        <a:spcBef>
                          <a:spcPts val="0"/>
                        </a:spcBef>
                        <a:spcAft>
                          <a:spcPts val="0"/>
                        </a:spcAft>
                        <a:buNone/>
                      </a:pPr>
                      <a:r>
                        <a:t/>
                      </a:r>
                      <a:endParaRPr sz="2800"/>
                    </a:p>
                  </a:txBody>
                  <a:tcPr marT="45725" marB="45725" marR="91450" marL="91450"/>
                </a:tc>
              </a:tr>
              <a:tr h="518175">
                <a:tc>
                  <a:txBody>
                    <a:bodyPr/>
                    <a:lstStyle/>
                    <a:p>
                      <a:pPr indent="0" lvl="0" marL="0" marR="0" rtl="0" algn="l">
                        <a:spcBef>
                          <a:spcPts val="0"/>
                        </a:spcBef>
                        <a:spcAft>
                          <a:spcPts val="0"/>
                        </a:spcAft>
                        <a:buNone/>
                      </a:pPr>
                      <a:r>
                        <a:rPr lang="en-US" sz="2800"/>
                        <a:t>hable</a:t>
                      </a:r>
                      <a:endParaRPr/>
                    </a:p>
                  </a:txBody>
                  <a:tcPr marT="45725" marB="45725" marR="91450" marL="91450"/>
                </a:tc>
                <a:tc>
                  <a:txBody>
                    <a:bodyPr/>
                    <a:lstStyle/>
                    <a:p>
                      <a:pPr indent="0" lvl="0" marL="0" marR="0" rtl="0" algn="l">
                        <a:spcBef>
                          <a:spcPts val="0"/>
                        </a:spcBef>
                        <a:spcAft>
                          <a:spcPts val="0"/>
                        </a:spcAft>
                        <a:buNone/>
                      </a:pPr>
                      <a:r>
                        <a:rPr lang="en-US" sz="2800"/>
                        <a:t>no hable</a:t>
                      </a:r>
                      <a:endParaRPr sz="2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2800"/>
                        <a:t>hablen</a:t>
                      </a:r>
                      <a:endParaRPr/>
                    </a:p>
                  </a:txBody>
                  <a:tcPr marT="45725" marB="45725" marR="91450" marL="91450"/>
                </a:tc>
                <a:tc>
                  <a:txBody>
                    <a:bodyPr/>
                    <a:lstStyle/>
                    <a:p>
                      <a:pPr indent="0" lvl="0" marL="0" marR="0" rtl="0" algn="l">
                        <a:spcBef>
                          <a:spcPts val="0"/>
                        </a:spcBef>
                        <a:spcAft>
                          <a:spcPts val="0"/>
                        </a:spcAft>
                        <a:buNone/>
                      </a:pPr>
                      <a:r>
                        <a:rPr lang="en-US" sz="2800"/>
                        <a:t>no hablen</a:t>
                      </a:r>
                      <a:endParaRPr sz="2800"/>
                    </a:p>
                    <a:p>
                      <a:pPr indent="0" lvl="0" marL="0" marR="0" rtl="0" algn="l">
                        <a:spcBef>
                          <a:spcPts val="0"/>
                        </a:spcBef>
                        <a:spcAft>
                          <a:spcPts val="0"/>
                        </a:spcAft>
                        <a:buNone/>
                      </a:pPr>
                      <a:r>
                        <a:t/>
                      </a:r>
                      <a:endParaRPr sz="2800"/>
                    </a:p>
                  </a:txBody>
                  <a:tcPr marT="45725" marB="45725" marR="91450" marL="91450"/>
                </a:tc>
              </a:tr>
            </a:tbl>
          </a:graphicData>
        </a:graphic>
      </p:graphicFrame>
      <p:sp>
        <p:nvSpPr>
          <p:cNvPr id="234" name="Google Shape;234;g137d1fe067f_0_16"/>
          <p:cNvSpPr/>
          <p:nvPr/>
        </p:nvSpPr>
        <p:spPr>
          <a:xfrm>
            <a:off x="3048000" y="2008555"/>
            <a:ext cx="6096000" cy="954000"/>
          </a:xfrm>
          <a:prstGeom prst="rect">
            <a:avLst/>
          </a:prstGeom>
          <a:noFill/>
          <a:ln>
            <a:noFill/>
          </a:ln>
        </p:spPr>
        <p:txBody>
          <a:bodyPr anchorCtr="0" anchor="t" bIns="45700" lIns="91425" spcFirstLastPara="1" rIns="91425" wrap="square" tIns="45700">
            <a:noAutofit/>
          </a:bodyPr>
          <a:lstStyle/>
          <a:p>
            <a:pPr indent="-285750" lvl="0" marL="387350" marR="0" rtl="0" algn="l">
              <a:spcBef>
                <a:spcPts val="0"/>
              </a:spcBef>
              <a:spcAft>
                <a:spcPts val="0"/>
              </a:spcAft>
              <a:buClr>
                <a:schemeClr val="dk1"/>
              </a:buClr>
              <a:buSzPts val="2800"/>
              <a:buFont typeface="Arial"/>
              <a:buChar char="•"/>
            </a:pPr>
            <a:r>
              <a:rPr b="1" lang="en-US" sz="2800">
                <a:solidFill>
                  <a:schemeClr val="dk1"/>
                </a:solidFill>
                <a:latin typeface="Gill Sans"/>
                <a:ea typeface="Gill Sans"/>
                <a:cs typeface="Gill Sans"/>
                <a:sym typeface="Gill Sans"/>
              </a:rPr>
              <a:t>Hablar - </a:t>
            </a:r>
            <a:r>
              <a:rPr lang="en-US" sz="2800">
                <a:solidFill>
                  <a:schemeClr val="dk1"/>
                </a:solidFill>
                <a:latin typeface="Gill Sans"/>
                <a:ea typeface="Gill Sans"/>
                <a:cs typeface="Gill Sans"/>
                <a:sym typeface="Gill Sans"/>
              </a:rPr>
              <a:t>imperativo</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7d1fe067f_0_59"/>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IMPERATIVO</a:t>
            </a:r>
            <a:endParaRPr/>
          </a:p>
          <a:p>
            <a:pPr indent="0" lvl="0" marL="0" rtl="0" algn="ctr">
              <a:lnSpc>
                <a:spcPct val="90000"/>
              </a:lnSpc>
              <a:spcBef>
                <a:spcPts val="0"/>
              </a:spcBef>
              <a:spcAft>
                <a:spcPts val="0"/>
              </a:spcAft>
              <a:buClr>
                <a:srgbClr val="262626"/>
              </a:buClr>
              <a:buSzPts val="2800"/>
              <a:buFont typeface="Gill Sans"/>
              <a:buNone/>
            </a:pPr>
            <a:r>
              <a:rPr lang="en-US"/>
              <a:t>MANDATOS CORTOS</a:t>
            </a:r>
            <a:endParaRPr/>
          </a:p>
        </p:txBody>
      </p:sp>
      <p:graphicFrame>
        <p:nvGraphicFramePr>
          <p:cNvPr id="240" name="Google Shape;240;g137d1fe067f_0_59"/>
          <p:cNvGraphicFramePr/>
          <p:nvPr/>
        </p:nvGraphicFramePr>
        <p:xfrm>
          <a:off x="2230438" y="2638425"/>
          <a:ext cx="3000000" cy="3000000"/>
        </p:xfrm>
        <a:graphic>
          <a:graphicData uri="http://schemas.openxmlformats.org/drawingml/2006/table">
            <a:tbl>
              <a:tblPr bandRow="1" firstRow="1">
                <a:noFill/>
                <a:tableStyleId>{DFBF85EF-7427-4309-88F9-E615F578F513}</a:tableStyleId>
              </a:tblPr>
              <a:tblGrid>
                <a:gridCol w="2577050"/>
                <a:gridCol w="2577050"/>
                <a:gridCol w="2577050"/>
              </a:tblGrid>
              <a:tr h="370850">
                <a:tc>
                  <a:txBody>
                    <a:bodyPr/>
                    <a:lstStyle/>
                    <a:p>
                      <a:pPr indent="0" lvl="0" marL="0" marR="0" rtl="0" algn="l">
                        <a:spcBef>
                          <a:spcPts val="0"/>
                        </a:spcBef>
                        <a:spcAft>
                          <a:spcPts val="0"/>
                        </a:spcAft>
                        <a:buNone/>
                      </a:pPr>
                      <a:r>
                        <a:rPr lang="en-US" sz="1800"/>
                        <a:t>poner</a:t>
                      </a:r>
                      <a:endParaRPr sz="1800"/>
                    </a:p>
                  </a:txBody>
                  <a:tcPr marT="45725" marB="45725" marR="91450" marL="91450"/>
                </a:tc>
                <a:tc>
                  <a:txBody>
                    <a:bodyPr/>
                    <a:lstStyle/>
                    <a:p>
                      <a:pPr indent="0" lvl="0" marL="0" marR="0" rtl="0" algn="l">
                        <a:spcBef>
                          <a:spcPts val="0"/>
                        </a:spcBef>
                        <a:spcAft>
                          <a:spcPts val="0"/>
                        </a:spcAft>
                        <a:buNone/>
                      </a:pPr>
                      <a:r>
                        <a:rPr lang="en-US" sz="1800"/>
                        <a:t>pon</a:t>
                      </a:r>
                      <a:endParaRPr sz="1800"/>
                    </a:p>
                  </a:txBody>
                  <a:tcPr marT="45725" marB="45725" marR="91450" marL="91450"/>
                </a:tc>
                <a:tc>
                  <a:txBody>
                    <a:bodyPr/>
                    <a:lstStyle/>
                    <a:p>
                      <a:pPr indent="0" lvl="0" marL="0" marR="0" rtl="0" algn="l">
                        <a:spcBef>
                          <a:spcPts val="0"/>
                        </a:spcBef>
                        <a:spcAft>
                          <a:spcPts val="0"/>
                        </a:spcAft>
                        <a:buNone/>
                      </a:pPr>
                      <a:r>
                        <a:rPr lang="en-US" sz="1800"/>
                        <a:t>no pongas</a:t>
                      </a:r>
                      <a:endParaRPr sz="1800"/>
                    </a:p>
                  </a:txBody>
                  <a:tcPr marT="45725" marB="45725" marR="91450" marL="91450"/>
                </a:tc>
              </a:tr>
              <a:tr h="370850">
                <a:tc>
                  <a:txBody>
                    <a:bodyPr/>
                    <a:lstStyle/>
                    <a:p>
                      <a:pPr indent="0" lvl="0" marL="0" marR="0" rtl="0" algn="l">
                        <a:spcBef>
                          <a:spcPts val="0"/>
                        </a:spcBef>
                        <a:spcAft>
                          <a:spcPts val="0"/>
                        </a:spcAft>
                        <a:buNone/>
                      </a:pPr>
                      <a:r>
                        <a:rPr lang="en-US" sz="1800"/>
                        <a:t>salir</a:t>
                      </a:r>
                      <a:endParaRPr sz="1800"/>
                    </a:p>
                  </a:txBody>
                  <a:tcPr marT="45725" marB="45725" marR="91450" marL="91450"/>
                </a:tc>
                <a:tc>
                  <a:txBody>
                    <a:bodyPr/>
                    <a:lstStyle/>
                    <a:p>
                      <a:pPr indent="0" lvl="0" marL="0" marR="0" rtl="0" algn="l">
                        <a:spcBef>
                          <a:spcPts val="0"/>
                        </a:spcBef>
                        <a:spcAft>
                          <a:spcPts val="0"/>
                        </a:spcAft>
                        <a:buNone/>
                      </a:pPr>
                      <a:r>
                        <a:rPr lang="en-US" sz="1800"/>
                        <a:t>sal</a:t>
                      </a:r>
                      <a:endParaRPr sz="1800"/>
                    </a:p>
                  </a:txBody>
                  <a:tcPr marT="45725" marB="45725" marR="91450" marL="91450"/>
                </a:tc>
                <a:tc>
                  <a:txBody>
                    <a:bodyPr/>
                    <a:lstStyle/>
                    <a:p>
                      <a:pPr indent="0" lvl="0" marL="0" marR="0" rtl="0" algn="l">
                        <a:spcBef>
                          <a:spcPts val="0"/>
                        </a:spcBef>
                        <a:spcAft>
                          <a:spcPts val="0"/>
                        </a:spcAft>
                        <a:buNone/>
                      </a:pPr>
                      <a:r>
                        <a:rPr lang="en-US" sz="1800"/>
                        <a:t>no salgas</a:t>
                      </a:r>
                      <a:endParaRPr sz="1800"/>
                    </a:p>
                  </a:txBody>
                  <a:tcPr marT="45725" marB="45725" marR="91450" marL="91450"/>
                </a:tc>
              </a:tr>
              <a:tr h="370850">
                <a:tc>
                  <a:txBody>
                    <a:bodyPr/>
                    <a:lstStyle/>
                    <a:p>
                      <a:pPr indent="0" lvl="0" marL="0" marR="0" rtl="0" algn="l">
                        <a:spcBef>
                          <a:spcPts val="0"/>
                        </a:spcBef>
                        <a:spcAft>
                          <a:spcPts val="0"/>
                        </a:spcAft>
                        <a:buNone/>
                      </a:pPr>
                      <a:r>
                        <a:rPr lang="en-US" sz="1800"/>
                        <a:t>Hacer</a:t>
                      </a:r>
                      <a:endParaRPr sz="1800"/>
                    </a:p>
                  </a:txBody>
                  <a:tcPr marT="45725" marB="45725" marR="91450" marL="91450"/>
                </a:tc>
                <a:tc>
                  <a:txBody>
                    <a:bodyPr/>
                    <a:lstStyle/>
                    <a:p>
                      <a:pPr indent="0" lvl="0" marL="0" marR="0" rtl="0" algn="l">
                        <a:spcBef>
                          <a:spcPts val="0"/>
                        </a:spcBef>
                        <a:spcAft>
                          <a:spcPts val="0"/>
                        </a:spcAft>
                        <a:buNone/>
                      </a:pPr>
                      <a:r>
                        <a:rPr lang="en-US" sz="1800"/>
                        <a:t>haz</a:t>
                      </a:r>
                      <a:endParaRPr sz="1800"/>
                    </a:p>
                  </a:txBody>
                  <a:tcPr marT="45725" marB="45725" marR="91450" marL="91450"/>
                </a:tc>
                <a:tc>
                  <a:txBody>
                    <a:bodyPr/>
                    <a:lstStyle/>
                    <a:p>
                      <a:pPr indent="0" lvl="0" marL="0" marR="0" rtl="0" algn="l">
                        <a:spcBef>
                          <a:spcPts val="0"/>
                        </a:spcBef>
                        <a:spcAft>
                          <a:spcPts val="0"/>
                        </a:spcAft>
                        <a:buNone/>
                      </a:pPr>
                      <a:r>
                        <a:rPr lang="en-US" sz="1800"/>
                        <a:t>no hagas</a:t>
                      </a:r>
                      <a:endParaRPr sz="1800"/>
                    </a:p>
                  </a:txBody>
                  <a:tcPr marT="45725" marB="45725" marR="91450" marL="91450"/>
                </a:tc>
              </a:tr>
              <a:tr h="370850">
                <a:tc>
                  <a:txBody>
                    <a:bodyPr/>
                    <a:lstStyle/>
                    <a:p>
                      <a:pPr indent="0" lvl="0" marL="0" marR="0" rtl="0" algn="l">
                        <a:spcBef>
                          <a:spcPts val="0"/>
                        </a:spcBef>
                        <a:spcAft>
                          <a:spcPts val="0"/>
                        </a:spcAft>
                        <a:buNone/>
                      </a:pPr>
                      <a:r>
                        <a:rPr lang="en-US" sz="1800"/>
                        <a:t>tener</a:t>
                      </a:r>
                      <a:endParaRPr sz="1800"/>
                    </a:p>
                  </a:txBody>
                  <a:tcPr marT="45725" marB="45725" marR="91450" marL="91450"/>
                </a:tc>
                <a:tc>
                  <a:txBody>
                    <a:bodyPr/>
                    <a:lstStyle/>
                    <a:p>
                      <a:pPr indent="0" lvl="0" marL="0" marR="0" rtl="0" algn="l">
                        <a:spcBef>
                          <a:spcPts val="0"/>
                        </a:spcBef>
                        <a:spcAft>
                          <a:spcPts val="0"/>
                        </a:spcAft>
                        <a:buNone/>
                      </a:pPr>
                      <a:r>
                        <a:rPr lang="en-US" sz="1800"/>
                        <a:t>ten</a:t>
                      </a:r>
                      <a:endParaRPr sz="1800"/>
                    </a:p>
                  </a:txBody>
                  <a:tcPr marT="45725" marB="45725" marR="91450" marL="91450"/>
                </a:tc>
                <a:tc>
                  <a:txBody>
                    <a:bodyPr/>
                    <a:lstStyle/>
                    <a:p>
                      <a:pPr indent="0" lvl="0" marL="0" marR="0" rtl="0" algn="l">
                        <a:spcBef>
                          <a:spcPts val="0"/>
                        </a:spcBef>
                        <a:spcAft>
                          <a:spcPts val="0"/>
                        </a:spcAft>
                        <a:buNone/>
                      </a:pPr>
                      <a:r>
                        <a:rPr lang="en-US" sz="1800"/>
                        <a:t>no tengas</a:t>
                      </a:r>
                      <a:endParaRPr sz="1800"/>
                    </a:p>
                  </a:txBody>
                  <a:tcPr marT="45725" marB="45725" marR="91450" marL="91450"/>
                </a:tc>
              </a:tr>
              <a:tr h="370850">
                <a:tc>
                  <a:txBody>
                    <a:bodyPr/>
                    <a:lstStyle/>
                    <a:p>
                      <a:pPr indent="0" lvl="0" marL="0" marR="0" rtl="0" algn="l">
                        <a:spcBef>
                          <a:spcPts val="0"/>
                        </a:spcBef>
                        <a:spcAft>
                          <a:spcPts val="0"/>
                        </a:spcAft>
                        <a:buNone/>
                      </a:pPr>
                      <a:r>
                        <a:rPr lang="en-US" sz="1800"/>
                        <a:t>decir</a:t>
                      </a:r>
                      <a:endParaRPr sz="1800"/>
                    </a:p>
                  </a:txBody>
                  <a:tcPr marT="45725" marB="45725" marR="91450" marL="91450"/>
                </a:tc>
                <a:tc>
                  <a:txBody>
                    <a:bodyPr/>
                    <a:lstStyle/>
                    <a:p>
                      <a:pPr indent="0" lvl="0" marL="0" marR="0" rtl="0" algn="l">
                        <a:spcBef>
                          <a:spcPts val="0"/>
                        </a:spcBef>
                        <a:spcAft>
                          <a:spcPts val="0"/>
                        </a:spcAft>
                        <a:buNone/>
                      </a:pPr>
                      <a:r>
                        <a:rPr lang="en-US" sz="1800"/>
                        <a:t>di</a:t>
                      </a:r>
                      <a:endParaRPr sz="1800"/>
                    </a:p>
                  </a:txBody>
                  <a:tcPr marT="45725" marB="45725" marR="91450" marL="91450"/>
                </a:tc>
                <a:tc>
                  <a:txBody>
                    <a:bodyPr/>
                    <a:lstStyle/>
                    <a:p>
                      <a:pPr indent="0" lvl="0" marL="0" marR="0" rtl="0" algn="l">
                        <a:spcBef>
                          <a:spcPts val="0"/>
                        </a:spcBef>
                        <a:spcAft>
                          <a:spcPts val="0"/>
                        </a:spcAft>
                        <a:buNone/>
                      </a:pPr>
                      <a:r>
                        <a:rPr lang="en-US" sz="1800"/>
                        <a:t>no digas</a:t>
                      </a:r>
                      <a:endParaRPr sz="1800"/>
                    </a:p>
                  </a:txBody>
                  <a:tcPr marT="45725" marB="45725" marR="91450" marL="91450"/>
                </a:tc>
              </a:tr>
              <a:tr h="370850">
                <a:tc>
                  <a:txBody>
                    <a:bodyPr/>
                    <a:lstStyle/>
                    <a:p>
                      <a:pPr indent="0" lvl="0" marL="0" marR="0" rtl="0" algn="l">
                        <a:spcBef>
                          <a:spcPts val="0"/>
                        </a:spcBef>
                        <a:spcAft>
                          <a:spcPts val="0"/>
                        </a:spcAft>
                        <a:buNone/>
                      </a:pPr>
                      <a:r>
                        <a:rPr lang="en-US" sz="1800"/>
                        <a:t>venir</a:t>
                      </a:r>
                      <a:endParaRPr sz="1800"/>
                    </a:p>
                  </a:txBody>
                  <a:tcPr marT="45725" marB="45725" marR="91450" marL="91450"/>
                </a:tc>
                <a:tc>
                  <a:txBody>
                    <a:bodyPr/>
                    <a:lstStyle/>
                    <a:p>
                      <a:pPr indent="0" lvl="0" marL="0" marR="0" rtl="0" algn="l">
                        <a:spcBef>
                          <a:spcPts val="0"/>
                        </a:spcBef>
                        <a:spcAft>
                          <a:spcPts val="0"/>
                        </a:spcAft>
                        <a:buNone/>
                      </a:pPr>
                      <a:r>
                        <a:rPr lang="en-US" sz="1800"/>
                        <a:t>ven</a:t>
                      </a:r>
                      <a:endParaRPr sz="1800"/>
                    </a:p>
                  </a:txBody>
                  <a:tcPr marT="45725" marB="45725" marR="91450" marL="91450"/>
                </a:tc>
                <a:tc>
                  <a:txBody>
                    <a:bodyPr/>
                    <a:lstStyle/>
                    <a:p>
                      <a:pPr indent="0" lvl="0" marL="0" marR="0" rtl="0" algn="l">
                        <a:spcBef>
                          <a:spcPts val="0"/>
                        </a:spcBef>
                        <a:spcAft>
                          <a:spcPts val="0"/>
                        </a:spcAft>
                        <a:buNone/>
                      </a:pPr>
                      <a:r>
                        <a:rPr lang="en-US" sz="1800"/>
                        <a:t>no vengas</a:t>
                      </a:r>
                      <a:endParaRPr sz="1800"/>
                    </a:p>
                  </a:txBody>
                  <a:tcPr marT="45725" marB="45725" marR="91450" marL="91450"/>
                </a:tc>
              </a:tr>
              <a:tr h="370850">
                <a:tc>
                  <a:txBody>
                    <a:bodyPr/>
                    <a:lstStyle/>
                    <a:p>
                      <a:pPr indent="0" lvl="0" marL="0" marR="0" rtl="0" algn="l">
                        <a:spcBef>
                          <a:spcPts val="0"/>
                        </a:spcBef>
                        <a:spcAft>
                          <a:spcPts val="0"/>
                        </a:spcAft>
                        <a:buNone/>
                      </a:pPr>
                      <a:r>
                        <a:rPr lang="en-US" sz="1800"/>
                        <a:t>ir</a:t>
                      </a:r>
                      <a:endParaRPr sz="1800"/>
                    </a:p>
                  </a:txBody>
                  <a:tcPr marT="45725" marB="45725" marR="91450" marL="91450"/>
                </a:tc>
                <a:tc>
                  <a:txBody>
                    <a:bodyPr/>
                    <a:lstStyle/>
                    <a:p>
                      <a:pPr indent="0" lvl="0" marL="0" marR="0" rtl="0" algn="l">
                        <a:spcBef>
                          <a:spcPts val="0"/>
                        </a:spcBef>
                        <a:spcAft>
                          <a:spcPts val="0"/>
                        </a:spcAft>
                        <a:buNone/>
                      </a:pPr>
                      <a:r>
                        <a:rPr lang="en-US" sz="1800"/>
                        <a:t>ve</a:t>
                      </a:r>
                      <a:endParaRPr sz="1800"/>
                    </a:p>
                  </a:txBody>
                  <a:tcPr marT="45725" marB="45725" marR="91450" marL="91450"/>
                </a:tc>
                <a:tc>
                  <a:txBody>
                    <a:bodyPr/>
                    <a:lstStyle/>
                    <a:p>
                      <a:pPr indent="0" lvl="0" marL="0" marR="0" rtl="0" algn="l">
                        <a:spcBef>
                          <a:spcPts val="0"/>
                        </a:spcBef>
                        <a:spcAft>
                          <a:spcPts val="0"/>
                        </a:spcAft>
                        <a:buNone/>
                      </a:pPr>
                      <a:r>
                        <a:rPr lang="en-US" sz="1800"/>
                        <a:t>no vayas</a:t>
                      </a:r>
                      <a:endParaRPr sz="1800"/>
                    </a:p>
                  </a:txBody>
                  <a:tcPr marT="45725" marB="45725" marR="91450" marL="91450"/>
                </a:tc>
              </a:tr>
              <a:tr h="370850">
                <a:tc>
                  <a:txBody>
                    <a:bodyPr/>
                    <a:lstStyle/>
                    <a:p>
                      <a:pPr indent="0" lvl="0" marL="0" marR="0" rtl="0" algn="l">
                        <a:spcBef>
                          <a:spcPts val="0"/>
                        </a:spcBef>
                        <a:spcAft>
                          <a:spcPts val="0"/>
                        </a:spcAft>
                        <a:buNone/>
                      </a:pPr>
                      <a:r>
                        <a:rPr lang="en-US" sz="1800"/>
                        <a:t>ser</a:t>
                      </a:r>
                      <a:endParaRPr sz="1800"/>
                    </a:p>
                  </a:txBody>
                  <a:tcPr marT="45725" marB="45725" marR="91450" marL="91450"/>
                </a:tc>
                <a:tc>
                  <a:txBody>
                    <a:bodyPr/>
                    <a:lstStyle/>
                    <a:p>
                      <a:pPr indent="0" lvl="0" marL="0" marR="0" rtl="0" algn="l">
                        <a:spcBef>
                          <a:spcPts val="0"/>
                        </a:spcBef>
                        <a:spcAft>
                          <a:spcPts val="0"/>
                        </a:spcAft>
                        <a:buNone/>
                      </a:pPr>
                      <a:r>
                        <a:rPr lang="en-US" sz="1800"/>
                        <a:t>sé</a:t>
                      </a:r>
                      <a:endParaRPr sz="1800"/>
                    </a:p>
                  </a:txBody>
                  <a:tcPr marT="45725" marB="45725" marR="91450" marL="91450"/>
                </a:tc>
                <a:tc>
                  <a:txBody>
                    <a:bodyPr/>
                    <a:lstStyle/>
                    <a:p>
                      <a:pPr indent="0" lvl="0" marL="0" marR="0" rtl="0" algn="l">
                        <a:spcBef>
                          <a:spcPts val="0"/>
                        </a:spcBef>
                        <a:spcAft>
                          <a:spcPts val="0"/>
                        </a:spcAft>
                        <a:buNone/>
                      </a:pPr>
                      <a:r>
                        <a:rPr lang="en-US" sz="1800"/>
                        <a:t>no seas</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37d1fe067f_0_64"/>
          <p:cNvSpPr txBox="1"/>
          <p:nvPr>
            <p:ph type="title"/>
          </p:nvPr>
        </p:nvSpPr>
        <p:spPr>
          <a:xfrm>
            <a:off x="2231136" y="41605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fontScale="90000"/>
          </a:bodyPr>
          <a:lstStyle/>
          <a:p>
            <a:pPr indent="0" lvl="0" marL="0" rtl="0" algn="ctr">
              <a:lnSpc>
                <a:spcPct val="90000"/>
              </a:lnSpc>
              <a:spcBef>
                <a:spcPts val="0"/>
              </a:spcBef>
              <a:spcAft>
                <a:spcPts val="0"/>
              </a:spcAft>
              <a:buClr>
                <a:srgbClr val="262626"/>
              </a:buClr>
              <a:buSzPct val="100000"/>
              <a:buFont typeface="Gill Sans"/>
              <a:buNone/>
            </a:pPr>
            <a:r>
              <a:rPr lang="en-US"/>
              <a:t>PRONOMBRES PERSONALES </a:t>
            </a:r>
            <a:endParaRPr/>
          </a:p>
          <a:p>
            <a:pPr indent="0" lvl="0" marL="0" rtl="0" algn="ctr">
              <a:lnSpc>
                <a:spcPct val="90000"/>
              </a:lnSpc>
              <a:spcBef>
                <a:spcPts val="0"/>
              </a:spcBef>
              <a:spcAft>
                <a:spcPts val="0"/>
              </a:spcAft>
              <a:buClr>
                <a:srgbClr val="262626"/>
              </a:buClr>
              <a:buSzPct val="100000"/>
              <a:buFont typeface="Gill Sans"/>
              <a:buNone/>
            </a:pPr>
            <a:r>
              <a:rPr lang="en-US"/>
              <a:t>CONSTRUCCIONES IMPERSONALES </a:t>
            </a:r>
            <a:endParaRPr/>
          </a:p>
          <a:p>
            <a:pPr indent="0" lvl="0" marL="0" rtl="0" algn="ctr">
              <a:lnSpc>
                <a:spcPct val="90000"/>
              </a:lnSpc>
              <a:spcBef>
                <a:spcPts val="0"/>
              </a:spcBef>
              <a:spcAft>
                <a:spcPts val="0"/>
              </a:spcAft>
              <a:buClr>
                <a:srgbClr val="262626"/>
              </a:buClr>
              <a:buSzPct val="100000"/>
              <a:buFont typeface="Gill Sans"/>
              <a:buNone/>
            </a:pPr>
            <a:r>
              <a:rPr lang="en-US"/>
              <a:t>SE + VERBO</a:t>
            </a:r>
            <a:endParaRPr/>
          </a:p>
        </p:txBody>
      </p:sp>
      <p:sp>
        <p:nvSpPr>
          <p:cNvPr id="246" name="Google Shape;246;g137d1fe067f_0_64"/>
          <p:cNvSpPr txBox="1"/>
          <p:nvPr>
            <p:ph idx="1" type="body"/>
          </p:nvPr>
        </p:nvSpPr>
        <p:spPr>
          <a:xfrm>
            <a:off x="952125" y="1889750"/>
            <a:ext cx="10293900" cy="47751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Clr>
                <a:schemeClr val="dk1"/>
              </a:buClr>
              <a:buSzPct val="61111"/>
              <a:buFont typeface="Arial"/>
              <a:buNone/>
            </a:pPr>
            <a:r>
              <a:t/>
            </a:r>
            <a:endParaRPr>
              <a:solidFill>
                <a:schemeClr val="dk1"/>
              </a:solidFill>
              <a:latin typeface="Arial"/>
              <a:ea typeface="Arial"/>
              <a:cs typeface="Arial"/>
              <a:sym typeface="Arial"/>
            </a:endParaRPr>
          </a:p>
          <a:p>
            <a:pPr indent="0" lvl="0" marL="0" marR="38100" rtl="0" algn="l">
              <a:lnSpc>
                <a:spcPct val="128571"/>
              </a:lnSpc>
              <a:spcBef>
                <a:spcPts val="0"/>
              </a:spcBef>
              <a:spcAft>
                <a:spcPts val="0"/>
              </a:spcAft>
              <a:buClr>
                <a:schemeClr val="dk1"/>
              </a:buClr>
              <a:buSzPct val="52380"/>
              <a:buFont typeface="Arial"/>
              <a:buNone/>
            </a:pPr>
            <a:r>
              <a:rPr lang="en-US" sz="2100">
                <a:solidFill>
                  <a:srgbClr val="202124"/>
                </a:solidFill>
                <a:highlight>
                  <a:srgbClr val="F8F9FA"/>
                </a:highlight>
                <a:latin typeface="Arial"/>
                <a:ea typeface="Arial"/>
                <a:cs typeface="Arial"/>
                <a:sym typeface="Arial"/>
              </a:rPr>
              <a:t>El español usa la construcción se + verbo para enfatizar la ocurrencia de una acción en lugar de las personas responsables de esa acción. El sustantivo (lo que se compra, vende, ofrece, etc.) suele seguir al verbo. No se menciona a la persona que compra, vende, ofrece, etc. Esto normalmente se expresa en inglés con la voz pasiva. </a:t>
            </a:r>
            <a:endParaRPr sz="2100">
              <a:solidFill>
                <a:srgbClr val="202124"/>
              </a:solidFill>
              <a:highlight>
                <a:srgbClr val="F8F9FA"/>
              </a:highlight>
              <a:latin typeface="Arial"/>
              <a:ea typeface="Arial"/>
              <a:cs typeface="Arial"/>
              <a:sym typeface="Arial"/>
            </a:endParaRPr>
          </a:p>
          <a:p>
            <a:pPr indent="0" lvl="0" marL="228600" rtl="0" algn="l">
              <a:spcBef>
                <a:spcPts val="1000"/>
              </a:spcBef>
              <a:spcAft>
                <a:spcPts val="0"/>
              </a:spcAft>
              <a:buSzPct val="61111"/>
              <a:buNone/>
            </a:pPr>
            <a:r>
              <a:rPr b="1" lang="en-US">
                <a:solidFill>
                  <a:schemeClr val="dk1"/>
                </a:solidFill>
                <a:latin typeface="Arial"/>
                <a:ea typeface="Arial"/>
                <a:cs typeface="Arial"/>
                <a:sym typeface="Arial"/>
              </a:rPr>
              <a:t>Se habla </a:t>
            </a:r>
            <a:r>
              <a:rPr lang="en-US">
                <a:solidFill>
                  <a:schemeClr val="dk1"/>
                </a:solidFill>
                <a:latin typeface="Arial"/>
                <a:ea typeface="Arial"/>
                <a:cs typeface="Arial"/>
                <a:sym typeface="Arial"/>
              </a:rPr>
              <a:t>español en este restaurante.</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ct val="61111"/>
              <a:buNone/>
            </a:pPr>
            <a:r>
              <a:rPr lang="en-US">
                <a:solidFill>
                  <a:srgbClr val="007FA3"/>
                </a:solidFill>
                <a:latin typeface="Arial"/>
                <a:ea typeface="Arial"/>
                <a:cs typeface="Arial"/>
                <a:sym typeface="Arial"/>
              </a:rPr>
              <a:t>•</a:t>
            </a:r>
            <a:r>
              <a:rPr lang="en-US">
                <a:solidFill>
                  <a:schemeClr val="dk1"/>
                </a:solidFill>
                <a:latin typeface="Arial"/>
                <a:ea typeface="Arial"/>
                <a:cs typeface="Arial"/>
                <a:sym typeface="Arial"/>
              </a:rPr>
              <a:t>Usa el verbo en la forma singular con un sustantivo en el singular, el plural con sustantivos en el  plural</a:t>
            </a:r>
            <a:r>
              <a:rPr i="1" lang="en-US">
                <a:solidFill>
                  <a:schemeClr val="dk1"/>
                </a:solidFill>
                <a:latin typeface="Arial"/>
                <a:ea typeface="Arial"/>
                <a:cs typeface="Arial"/>
                <a:sym typeface="Arial"/>
              </a:rPr>
              <a:t>.</a:t>
            </a:r>
            <a:endParaRPr i="1">
              <a:solidFill>
                <a:schemeClr val="dk1"/>
              </a:solidFill>
              <a:latin typeface="Arial"/>
              <a:ea typeface="Arial"/>
              <a:cs typeface="Arial"/>
              <a:sym typeface="Arial"/>
            </a:endParaRPr>
          </a:p>
          <a:p>
            <a:pPr indent="0" lvl="0" marL="1828800" rtl="0" algn="l">
              <a:lnSpc>
                <a:spcPct val="115000"/>
              </a:lnSpc>
              <a:spcBef>
                <a:spcPts val="600"/>
              </a:spcBef>
              <a:spcAft>
                <a:spcPts val="0"/>
              </a:spcAft>
              <a:buSzPct val="61111"/>
              <a:buNone/>
            </a:pPr>
            <a:r>
              <a:rPr b="1" lang="en-US">
                <a:solidFill>
                  <a:schemeClr val="dk1"/>
                </a:solidFill>
                <a:latin typeface="Arial"/>
                <a:ea typeface="Arial"/>
                <a:cs typeface="Arial"/>
                <a:sym typeface="Arial"/>
              </a:rPr>
              <a:t>Se necesita </a:t>
            </a:r>
            <a:r>
              <a:rPr lang="en-US">
                <a:solidFill>
                  <a:schemeClr val="dk1"/>
                </a:solidFill>
                <a:latin typeface="Arial"/>
                <a:ea typeface="Arial"/>
                <a:cs typeface="Arial"/>
                <a:sym typeface="Arial"/>
              </a:rPr>
              <a:t>un horno para hacer el pastel.</a:t>
            </a:r>
            <a:endParaRPr>
              <a:solidFill>
                <a:schemeClr val="dk1"/>
              </a:solidFill>
              <a:latin typeface="Arial"/>
              <a:ea typeface="Arial"/>
              <a:cs typeface="Arial"/>
              <a:sym typeface="Arial"/>
            </a:endParaRPr>
          </a:p>
          <a:p>
            <a:pPr indent="0" lvl="0" marL="1828800" rtl="0" algn="l">
              <a:lnSpc>
                <a:spcPct val="115000"/>
              </a:lnSpc>
              <a:spcBef>
                <a:spcPts val="600"/>
              </a:spcBef>
              <a:spcAft>
                <a:spcPts val="0"/>
              </a:spcAft>
              <a:buSzPct val="61111"/>
              <a:buNone/>
            </a:pPr>
            <a:r>
              <a:rPr b="1" lang="en-US">
                <a:solidFill>
                  <a:schemeClr val="dk1"/>
                </a:solidFill>
                <a:latin typeface="Arial"/>
                <a:ea typeface="Arial"/>
                <a:cs typeface="Arial"/>
                <a:sym typeface="Arial"/>
              </a:rPr>
              <a:t>Se venden </a:t>
            </a:r>
            <a:r>
              <a:rPr lang="en-US">
                <a:solidFill>
                  <a:schemeClr val="dk1"/>
                </a:solidFill>
                <a:latin typeface="Arial"/>
                <a:ea typeface="Arial"/>
                <a:cs typeface="Arial"/>
                <a:sym typeface="Arial"/>
              </a:rPr>
              <a:t>verduras allí.</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ct val="61111"/>
              <a:buNone/>
            </a:pPr>
            <a:r>
              <a:rPr lang="en-US">
                <a:solidFill>
                  <a:srgbClr val="007FA3"/>
                </a:solidFill>
                <a:latin typeface="Arial"/>
                <a:ea typeface="Arial"/>
                <a:cs typeface="Arial"/>
                <a:sym typeface="Arial"/>
              </a:rPr>
              <a:t>•</a:t>
            </a:r>
            <a:r>
              <a:rPr lang="en-US">
                <a:solidFill>
                  <a:schemeClr val="dk1"/>
                </a:solidFill>
                <a:latin typeface="Arial"/>
                <a:ea typeface="Arial"/>
                <a:cs typeface="Arial"/>
                <a:sym typeface="Arial"/>
              </a:rPr>
              <a:t>Usa el verbo en la forma singulae cuando hay un adverbio, un infinitivo o una cláusula después de la construcción </a:t>
            </a:r>
            <a:r>
              <a:rPr b="1" lang="en-US">
                <a:solidFill>
                  <a:schemeClr val="dk1"/>
                </a:solidFill>
                <a:latin typeface="Arial"/>
                <a:ea typeface="Arial"/>
                <a:cs typeface="Arial"/>
                <a:sym typeface="Arial"/>
              </a:rPr>
              <a:t>se </a:t>
            </a:r>
            <a:r>
              <a:rPr lang="en-US">
                <a:solidFill>
                  <a:schemeClr val="dk1"/>
                </a:solidFill>
                <a:latin typeface="Arial"/>
                <a:ea typeface="Arial"/>
                <a:cs typeface="Arial"/>
                <a:sym typeface="Arial"/>
              </a:rPr>
              <a:t>+ </a:t>
            </a:r>
            <a:r>
              <a:rPr i="1" lang="en-US">
                <a:solidFill>
                  <a:schemeClr val="dk1"/>
                </a:solidFill>
                <a:latin typeface="Arial"/>
                <a:ea typeface="Arial"/>
                <a:cs typeface="Arial"/>
                <a:sym typeface="Arial"/>
              </a:rPr>
              <a:t>verbo. </a:t>
            </a:r>
            <a:endParaRPr i="1">
              <a:solidFill>
                <a:schemeClr val="dk1"/>
              </a:solidFill>
              <a:latin typeface="Arial"/>
              <a:ea typeface="Arial"/>
              <a:cs typeface="Arial"/>
              <a:sym typeface="Arial"/>
            </a:endParaRPr>
          </a:p>
          <a:p>
            <a:pPr indent="0" lvl="0" marL="685800" rtl="0" algn="l">
              <a:lnSpc>
                <a:spcPct val="115000"/>
              </a:lnSpc>
              <a:spcBef>
                <a:spcPts val="600"/>
              </a:spcBef>
              <a:spcAft>
                <a:spcPts val="0"/>
              </a:spcAft>
              <a:buSzPct val="61111"/>
              <a:buNone/>
            </a:pPr>
            <a:r>
              <a:rPr b="1" lang="en-US">
                <a:solidFill>
                  <a:schemeClr val="dk1"/>
                </a:solidFill>
                <a:latin typeface="Arial"/>
                <a:ea typeface="Arial"/>
                <a:cs typeface="Arial"/>
                <a:sym typeface="Arial"/>
              </a:rPr>
              <a:t>Se trabaja </a:t>
            </a:r>
            <a:r>
              <a:rPr lang="en-US">
                <a:solidFill>
                  <a:schemeClr val="dk1"/>
                </a:solidFill>
                <a:latin typeface="Arial"/>
                <a:ea typeface="Arial"/>
                <a:cs typeface="Arial"/>
                <a:sym typeface="Arial"/>
              </a:rPr>
              <a:t>mucho en ese campo. </a:t>
            </a:r>
            <a:endParaRPr>
              <a:solidFill>
                <a:schemeClr val="dk1"/>
              </a:solidFill>
              <a:latin typeface="Arial"/>
              <a:ea typeface="Arial"/>
              <a:cs typeface="Arial"/>
              <a:sym typeface="Arial"/>
            </a:endParaRPr>
          </a:p>
          <a:p>
            <a:pPr indent="0" lvl="0" marL="685800" rtl="0" algn="l">
              <a:lnSpc>
                <a:spcPct val="115000"/>
              </a:lnSpc>
              <a:spcBef>
                <a:spcPts val="600"/>
              </a:spcBef>
              <a:spcAft>
                <a:spcPts val="0"/>
              </a:spcAft>
              <a:buSzPct val="61111"/>
              <a:buNone/>
            </a:pPr>
            <a:r>
              <a:rPr b="1" lang="en-US">
                <a:solidFill>
                  <a:schemeClr val="dk1"/>
                </a:solidFill>
                <a:latin typeface="Arial"/>
                <a:ea typeface="Arial"/>
                <a:cs typeface="Arial"/>
                <a:sym typeface="Arial"/>
              </a:rPr>
              <a:t>Se puede </a:t>
            </a:r>
            <a:r>
              <a:rPr lang="en-US">
                <a:solidFill>
                  <a:schemeClr val="dk1"/>
                </a:solidFill>
                <a:latin typeface="Arial"/>
                <a:ea typeface="Arial"/>
                <a:cs typeface="Arial"/>
                <a:sym typeface="Arial"/>
              </a:rPr>
              <a:t>comprar una variedad de manzanas allí. </a:t>
            </a:r>
            <a:endParaRPr>
              <a:solidFill>
                <a:schemeClr val="dk1"/>
              </a:solidFill>
              <a:latin typeface="Arial"/>
              <a:ea typeface="Arial"/>
              <a:cs typeface="Arial"/>
              <a:sym typeface="Arial"/>
            </a:endParaRPr>
          </a:p>
          <a:p>
            <a:pPr indent="0" lvl="0" marL="685800" rtl="0" algn="l">
              <a:lnSpc>
                <a:spcPct val="115000"/>
              </a:lnSpc>
              <a:spcBef>
                <a:spcPts val="600"/>
              </a:spcBef>
              <a:spcAft>
                <a:spcPts val="0"/>
              </a:spcAft>
              <a:buClr>
                <a:schemeClr val="dk1"/>
              </a:buClr>
              <a:buSzPct val="61111"/>
              <a:buFont typeface="Arial"/>
              <a:buNone/>
            </a:pPr>
            <a:r>
              <a:rPr b="1" lang="en-US">
                <a:solidFill>
                  <a:schemeClr val="dk1"/>
                </a:solidFill>
                <a:latin typeface="Arial"/>
                <a:ea typeface="Arial"/>
                <a:cs typeface="Arial"/>
                <a:sym typeface="Arial"/>
              </a:rPr>
              <a:t>Se dice </a:t>
            </a:r>
            <a:r>
              <a:rPr lang="en-US">
                <a:solidFill>
                  <a:schemeClr val="dk1"/>
                </a:solidFill>
                <a:latin typeface="Arial"/>
                <a:ea typeface="Arial"/>
                <a:cs typeface="Arial"/>
                <a:sym typeface="Arial"/>
              </a:rPr>
              <a:t>que venden sidra también</a:t>
            </a:r>
            <a:endParaRPr>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3ad2db21df_1_7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PERÍFRASIS VERBALES - TENER + QUE + INFINITIVO</a:t>
            </a:r>
            <a:endParaRPr/>
          </a:p>
        </p:txBody>
      </p:sp>
      <p:sp>
        <p:nvSpPr>
          <p:cNvPr id="252" name="Google Shape;252;g13ad2db21df_1_77"/>
          <p:cNvSpPr txBox="1"/>
          <p:nvPr>
            <p:ph idx="1" type="body"/>
          </p:nvPr>
        </p:nvSpPr>
        <p:spPr>
          <a:xfrm>
            <a:off x="934720" y="4376080"/>
            <a:ext cx="10281920" cy="264498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800"/>
              <a:buChar char="•"/>
            </a:pPr>
            <a:r>
              <a:rPr lang="en-US" sz="2800"/>
              <a:t>Usa </a:t>
            </a:r>
            <a:r>
              <a:rPr b="1" lang="en-US" sz="2800"/>
              <a:t>tener que </a:t>
            </a:r>
            <a:r>
              <a:rPr lang="en-US" sz="2800"/>
              <a:t>para expresar lo que alguien debe hacer.</a:t>
            </a:r>
            <a:endParaRPr/>
          </a:p>
          <a:p>
            <a:pPr indent="-107950" lvl="0" marL="285750" rtl="0" algn="l">
              <a:lnSpc>
                <a:spcPct val="100000"/>
              </a:lnSpc>
              <a:spcBef>
                <a:spcPts val="600"/>
              </a:spcBef>
              <a:spcAft>
                <a:spcPts val="0"/>
              </a:spcAft>
              <a:buSzPts val="2800"/>
              <a:buNone/>
            </a:pPr>
            <a:r>
              <a:t/>
            </a:r>
            <a:endParaRPr sz="2800"/>
          </a:p>
          <a:p>
            <a:pPr indent="-228600" lvl="0" marL="571500" rtl="0" algn="l">
              <a:lnSpc>
                <a:spcPct val="100000"/>
              </a:lnSpc>
              <a:spcBef>
                <a:spcPts val="600"/>
              </a:spcBef>
              <a:spcAft>
                <a:spcPts val="0"/>
              </a:spcAft>
              <a:buSzPts val="2800"/>
              <a:buChar char="•"/>
            </a:pPr>
            <a:r>
              <a:rPr lang="en-US" sz="2800"/>
              <a:t>Eliana, </a:t>
            </a:r>
            <a:r>
              <a:rPr b="1" lang="en-US" sz="2800"/>
              <a:t>tienes que estudiar </a:t>
            </a:r>
            <a:r>
              <a:rPr lang="en-US" sz="2800"/>
              <a:t>más.</a:t>
            </a:r>
            <a:endParaRPr/>
          </a:p>
          <a:p>
            <a:pPr indent="-228600" lvl="0" marL="571500" rtl="0" algn="l">
              <a:lnSpc>
                <a:spcPct val="100000"/>
              </a:lnSpc>
              <a:spcBef>
                <a:spcPts val="600"/>
              </a:spcBef>
              <a:spcAft>
                <a:spcPts val="0"/>
              </a:spcAft>
              <a:buSzPts val="2800"/>
              <a:buChar char="•"/>
            </a:pPr>
            <a:r>
              <a:rPr b="1" lang="en-US" sz="2800"/>
              <a:t>Tengo que visitar </a:t>
            </a:r>
            <a:r>
              <a:rPr lang="en-US" sz="2800"/>
              <a:t>a mis abuelos este fin de semana.</a:t>
            </a:r>
            <a:endParaRPr/>
          </a:p>
          <a:p>
            <a:pPr indent="-114300" lvl="0" marL="228600" rtl="0" algn="l">
              <a:lnSpc>
                <a:spcPct val="100000"/>
              </a:lnSpc>
              <a:spcBef>
                <a:spcPts val="1000"/>
              </a:spcBef>
              <a:spcAft>
                <a:spcPts val="0"/>
              </a:spcAft>
              <a:buSzPts val="1800"/>
              <a:buNone/>
            </a:pPr>
            <a:r>
              <a:t/>
            </a:r>
            <a:endParaRPr/>
          </a:p>
        </p:txBody>
      </p:sp>
      <p:graphicFrame>
        <p:nvGraphicFramePr>
          <p:cNvPr id="253" name="Google Shape;253;g13ad2db21df_1_77"/>
          <p:cNvGraphicFramePr/>
          <p:nvPr/>
        </p:nvGraphicFramePr>
        <p:xfrm>
          <a:off x="2032000" y="2365586"/>
          <a:ext cx="3000000" cy="3000000"/>
        </p:xfrm>
        <a:graphic>
          <a:graphicData uri="http://schemas.openxmlformats.org/drawingml/2006/table">
            <a:tbl>
              <a:tblPr bandRow="1" firstRow="1">
                <a:noFill/>
                <a:tableStyleId>{DFBF85EF-7427-4309-88F9-E615F578F513}</a:tableStyleId>
              </a:tblPr>
              <a:tblGrid>
                <a:gridCol w="4064000"/>
                <a:gridCol w="4064000"/>
              </a:tblGrid>
              <a:tr h="370850">
                <a:tc>
                  <a:txBody>
                    <a:bodyPr/>
                    <a:lstStyle/>
                    <a:p>
                      <a:pPr indent="0" lvl="0" marL="0" marR="0" rtl="0" algn="l">
                        <a:spcBef>
                          <a:spcPts val="0"/>
                        </a:spcBef>
                        <a:spcAft>
                          <a:spcPts val="0"/>
                        </a:spcAft>
                        <a:buNone/>
                      </a:pPr>
                      <a:r>
                        <a:rPr b="0" lang="en-US" sz="2800" u="none" cap="none" strike="noStrike">
                          <a:solidFill>
                            <a:schemeClr val="dk1"/>
                          </a:solidFill>
                        </a:rPr>
                        <a:t>tengo</a:t>
                      </a:r>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tenemos</a:t>
                      </a:r>
                      <a:endParaRPr/>
                    </a:p>
                  </a:txBody>
                  <a:tcPr marT="45725" marB="45725" marR="91450" marL="91450"/>
                </a:tc>
              </a:tr>
              <a:tr h="370850">
                <a:tc>
                  <a:txBody>
                    <a:bodyPr/>
                    <a:lstStyle/>
                    <a:p>
                      <a:pPr indent="0" lvl="0" marL="0" marR="0" rtl="0" algn="l">
                        <a:spcBef>
                          <a:spcPts val="0"/>
                        </a:spcBef>
                        <a:spcAft>
                          <a:spcPts val="0"/>
                        </a:spcAft>
                        <a:buNone/>
                      </a:pPr>
                      <a:r>
                        <a:rPr lang="en-US" sz="2800"/>
                        <a:t>tienes</a:t>
                      </a:r>
                      <a:endParaRPr/>
                    </a:p>
                  </a:txBody>
                  <a:tcPr marT="45725" marB="45725" marR="91450" marL="91450"/>
                </a:tc>
                <a:tc>
                  <a:txBody>
                    <a:bodyPr/>
                    <a:lstStyle/>
                    <a:p>
                      <a:pPr indent="0" lvl="0" marL="0" marR="0" rtl="0" algn="l">
                        <a:spcBef>
                          <a:spcPts val="0"/>
                        </a:spcBef>
                        <a:spcAft>
                          <a:spcPts val="0"/>
                        </a:spcAft>
                        <a:buNone/>
                      </a:pPr>
                      <a:r>
                        <a:rPr lang="en-US" sz="2800"/>
                        <a:t>tenéis</a:t>
                      </a:r>
                      <a:endParaRPr/>
                    </a:p>
                  </a:txBody>
                  <a:tcPr marT="45725" marB="45725" marR="91450" marL="91450"/>
                </a:tc>
              </a:tr>
              <a:tr h="355600">
                <a:tc>
                  <a:txBody>
                    <a:bodyPr/>
                    <a:lstStyle/>
                    <a:p>
                      <a:pPr indent="0" lvl="0" marL="0" marR="0" rtl="0" algn="l">
                        <a:spcBef>
                          <a:spcPts val="0"/>
                        </a:spcBef>
                        <a:spcAft>
                          <a:spcPts val="0"/>
                        </a:spcAft>
                        <a:buNone/>
                      </a:pPr>
                      <a:r>
                        <a:rPr lang="en-US" sz="2800"/>
                        <a:t>tiene</a:t>
                      </a:r>
                      <a:endParaRPr/>
                    </a:p>
                  </a:txBody>
                  <a:tcPr marT="45725" marB="45725" marR="91450" marL="91450"/>
                </a:tc>
                <a:tc>
                  <a:txBody>
                    <a:bodyPr/>
                    <a:lstStyle/>
                    <a:p>
                      <a:pPr indent="0" lvl="0" marL="0" marR="0" rtl="0" algn="l">
                        <a:spcBef>
                          <a:spcPts val="0"/>
                        </a:spcBef>
                        <a:spcAft>
                          <a:spcPts val="0"/>
                        </a:spcAft>
                        <a:buNone/>
                      </a:pPr>
                      <a:r>
                        <a:rPr lang="en-US" sz="2800"/>
                        <a:t>tienen</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ad2db21df_1_8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spcBef>
                <a:spcPts val="0"/>
              </a:spcBef>
              <a:spcAft>
                <a:spcPts val="0"/>
              </a:spcAft>
              <a:buClr>
                <a:srgbClr val="262626"/>
              </a:buClr>
              <a:buSzPts val="2800"/>
              <a:buFont typeface="Gill Sans"/>
              <a:buNone/>
            </a:pPr>
            <a:r>
              <a:rPr lang="en-US"/>
              <a:t>PERÍFRASIS VERBALES - TENER + QUE + INFINITIVO</a:t>
            </a:r>
            <a:endParaRPr/>
          </a:p>
        </p:txBody>
      </p:sp>
      <p:sp>
        <p:nvSpPr>
          <p:cNvPr id="259" name="Google Shape;259;g13ad2db21df_1_84"/>
          <p:cNvSpPr txBox="1"/>
          <p:nvPr>
            <p:ph idx="1" type="body"/>
          </p:nvPr>
        </p:nvSpPr>
        <p:spPr>
          <a:xfrm>
            <a:off x="2231136" y="2316480"/>
            <a:ext cx="7729728" cy="4064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3000"/>
              <a:buChar char="•"/>
            </a:pPr>
            <a:r>
              <a:rPr lang="en-US" sz="3000"/>
              <a:t>¿Qué tienen que hacer tus compañeros de clase? Luego explica lo que tú tienes que hacer este fin de semana.</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3ad2db21df_1_89"/>
          <p:cNvSpPr txBox="1"/>
          <p:nvPr>
            <p:ph type="title"/>
          </p:nvPr>
        </p:nvSpPr>
        <p:spPr>
          <a:xfrm>
            <a:off x="2231136" y="3550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EXPRESIONES CON TENER</a:t>
            </a:r>
            <a:endParaRPr/>
          </a:p>
        </p:txBody>
      </p:sp>
      <p:sp>
        <p:nvSpPr>
          <p:cNvPr id="265" name="Google Shape;265;g13ad2db21df_1_89"/>
          <p:cNvSpPr txBox="1"/>
          <p:nvPr>
            <p:ph idx="1" type="body"/>
          </p:nvPr>
        </p:nvSpPr>
        <p:spPr>
          <a:xfrm>
            <a:off x="2348089" y="2075856"/>
            <a:ext cx="3894667" cy="4596384"/>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800"/>
              <a:buChar char="•"/>
            </a:pPr>
            <a:r>
              <a:rPr lang="en-US" sz="2800"/>
              <a:t>calor</a:t>
            </a:r>
            <a:endParaRPr sz="2800"/>
          </a:p>
          <a:p>
            <a:pPr indent="-285750" lvl="0" marL="285750" rtl="0" algn="l">
              <a:lnSpc>
                <a:spcPct val="100000"/>
              </a:lnSpc>
              <a:spcBef>
                <a:spcPts val="600"/>
              </a:spcBef>
              <a:spcAft>
                <a:spcPts val="0"/>
              </a:spcAft>
              <a:buSzPts val="2800"/>
              <a:buChar char="•"/>
            </a:pPr>
            <a:r>
              <a:rPr lang="en-US" sz="2800"/>
              <a:t>cuidado</a:t>
            </a:r>
            <a:endParaRPr sz="2800"/>
          </a:p>
          <a:p>
            <a:pPr indent="-285750" lvl="0" marL="285750" rtl="0" algn="l">
              <a:lnSpc>
                <a:spcPct val="100000"/>
              </a:lnSpc>
              <a:spcBef>
                <a:spcPts val="600"/>
              </a:spcBef>
              <a:spcAft>
                <a:spcPts val="0"/>
              </a:spcAft>
              <a:buSzPts val="2800"/>
              <a:buChar char="•"/>
            </a:pPr>
            <a:r>
              <a:rPr lang="en-US" sz="2800"/>
              <a:t>frío</a:t>
            </a:r>
            <a:endParaRPr sz="2800"/>
          </a:p>
          <a:p>
            <a:pPr indent="-285750" lvl="0" marL="285750" rtl="0" algn="l">
              <a:lnSpc>
                <a:spcPct val="100000"/>
              </a:lnSpc>
              <a:spcBef>
                <a:spcPts val="600"/>
              </a:spcBef>
              <a:spcAft>
                <a:spcPts val="0"/>
              </a:spcAft>
              <a:buSzPts val="2800"/>
              <a:buChar char="•"/>
            </a:pPr>
            <a:r>
              <a:rPr lang="en-US" sz="2800"/>
              <a:t>hambre</a:t>
            </a:r>
            <a:endParaRPr sz="2800"/>
          </a:p>
          <a:p>
            <a:pPr indent="-285750" lvl="0" marL="285750" rtl="0" algn="l">
              <a:lnSpc>
                <a:spcPct val="100000"/>
              </a:lnSpc>
              <a:spcBef>
                <a:spcPts val="600"/>
              </a:spcBef>
              <a:spcAft>
                <a:spcPts val="0"/>
              </a:spcAft>
              <a:buSzPts val="2800"/>
              <a:buChar char="•"/>
            </a:pPr>
            <a:r>
              <a:rPr lang="en-US" sz="2800"/>
              <a:t>miedo</a:t>
            </a:r>
            <a:endParaRPr sz="2800"/>
          </a:p>
          <a:p>
            <a:pPr indent="-107950" lvl="0" marL="285750" rtl="0" algn="l">
              <a:lnSpc>
                <a:spcPct val="100000"/>
              </a:lnSpc>
              <a:spcBef>
                <a:spcPts val="600"/>
              </a:spcBef>
              <a:spcAft>
                <a:spcPts val="0"/>
              </a:spcAft>
              <a:buSzPts val="2800"/>
              <a:buNone/>
            </a:pPr>
            <a:r>
              <a:t/>
            </a:r>
            <a:endParaRPr sz="2800"/>
          </a:p>
          <a:p>
            <a:pPr indent="-114300" lvl="0" marL="228600" rtl="0" algn="l">
              <a:lnSpc>
                <a:spcPct val="100000"/>
              </a:lnSpc>
              <a:spcBef>
                <a:spcPts val="1000"/>
              </a:spcBef>
              <a:spcAft>
                <a:spcPts val="0"/>
              </a:spcAft>
              <a:buSzPts val="1800"/>
              <a:buNone/>
            </a:pPr>
            <a:r>
              <a:t/>
            </a:r>
            <a:endParaRPr/>
          </a:p>
          <a:p>
            <a:pPr indent="-114300" lvl="0" marL="228600" rtl="0" algn="l">
              <a:lnSpc>
                <a:spcPct val="100000"/>
              </a:lnSpc>
              <a:spcBef>
                <a:spcPts val="1000"/>
              </a:spcBef>
              <a:spcAft>
                <a:spcPts val="0"/>
              </a:spcAft>
              <a:buSzPts val="1800"/>
              <a:buNone/>
            </a:pPr>
            <a:r>
              <a:t/>
            </a:r>
            <a:endParaRPr/>
          </a:p>
          <a:p>
            <a:pPr indent="-114300" lvl="0" marL="228600" rtl="0" algn="l">
              <a:lnSpc>
                <a:spcPct val="100000"/>
              </a:lnSpc>
              <a:spcBef>
                <a:spcPts val="1000"/>
              </a:spcBef>
              <a:spcAft>
                <a:spcPts val="0"/>
              </a:spcAft>
              <a:buSzPts val="1800"/>
              <a:buNone/>
            </a:pPr>
            <a:r>
              <a:t/>
            </a:r>
            <a:endParaRPr/>
          </a:p>
        </p:txBody>
      </p:sp>
      <p:sp>
        <p:nvSpPr>
          <p:cNvPr id="266" name="Google Shape;266;g13ad2db21df_1_89"/>
          <p:cNvSpPr txBox="1"/>
          <p:nvPr/>
        </p:nvSpPr>
        <p:spPr>
          <a:xfrm>
            <a:off x="6296942" y="2065865"/>
            <a:ext cx="4899378" cy="25545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None/>
            </a:pPr>
            <a:r>
              <a:rPr b="0" i="0" lang="en-US" sz="2800" u="none" cap="none" strike="noStrike">
                <a:solidFill>
                  <a:schemeClr val="dk1"/>
                </a:solidFill>
                <a:latin typeface="Gill Sans"/>
                <a:ea typeface="Gill Sans"/>
                <a:cs typeface="Gill Sans"/>
                <a:sym typeface="Gill Sans"/>
              </a:rPr>
              <a:t>prisa</a:t>
            </a:r>
            <a:endParaRPr b="0" i="0" sz="2800" u="none" cap="none" strike="noStrike">
              <a:solidFill>
                <a:schemeClr val="dk1"/>
              </a:solidFill>
              <a:latin typeface="Gill Sans"/>
              <a:ea typeface="Gill Sans"/>
              <a:cs typeface="Gill Sans"/>
              <a:sym typeface="Gill Sans"/>
            </a:endParaRPr>
          </a:p>
          <a:p>
            <a:pPr indent="-285750" lvl="0" marL="285750" marR="0" rtl="0" algn="l">
              <a:spcBef>
                <a:spcPts val="600"/>
              </a:spcBef>
              <a:spcAft>
                <a:spcPts val="0"/>
              </a:spcAft>
              <a:buNone/>
            </a:pPr>
            <a:r>
              <a:rPr b="0" i="0" lang="en-US" sz="2800" u="none" cap="none" strike="noStrike">
                <a:solidFill>
                  <a:schemeClr val="dk1"/>
                </a:solidFill>
                <a:latin typeface="Gill Sans"/>
                <a:ea typeface="Gill Sans"/>
                <a:cs typeface="Gill Sans"/>
                <a:sym typeface="Gill Sans"/>
              </a:rPr>
              <a:t>razón</a:t>
            </a:r>
            <a:endParaRPr b="0" i="0" sz="2800" u="none" cap="none" strike="noStrike">
              <a:solidFill>
                <a:schemeClr val="dk1"/>
              </a:solidFill>
              <a:latin typeface="Gill Sans"/>
              <a:ea typeface="Gill Sans"/>
              <a:cs typeface="Gill Sans"/>
              <a:sym typeface="Gill Sans"/>
            </a:endParaRPr>
          </a:p>
          <a:p>
            <a:pPr indent="-285750" lvl="0" marL="285750" marR="0" rtl="0" algn="l">
              <a:spcBef>
                <a:spcPts val="600"/>
              </a:spcBef>
              <a:spcAft>
                <a:spcPts val="0"/>
              </a:spcAft>
              <a:buNone/>
            </a:pPr>
            <a:r>
              <a:rPr b="0" i="0" lang="en-US" sz="2800" u="none" cap="none" strike="noStrike">
                <a:solidFill>
                  <a:schemeClr val="dk1"/>
                </a:solidFill>
                <a:latin typeface="Gill Sans"/>
                <a:ea typeface="Gill Sans"/>
                <a:cs typeface="Gill Sans"/>
                <a:sym typeface="Gill Sans"/>
              </a:rPr>
              <a:t>sed</a:t>
            </a:r>
            <a:endParaRPr/>
          </a:p>
          <a:p>
            <a:pPr indent="-285750" lvl="0" marL="285750" marR="0" rtl="0" algn="l">
              <a:spcBef>
                <a:spcPts val="600"/>
              </a:spcBef>
              <a:spcAft>
                <a:spcPts val="0"/>
              </a:spcAft>
              <a:buNone/>
            </a:pPr>
            <a:r>
              <a:rPr b="0" i="0" lang="en-US" sz="2800" u="none" cap="none" strike="noStrike">
                <a:solidFill>
                  <a:schemeClr val="dk1"/>
                </a:solidFill>
                <a:latin typeface="Gill Sans"/>
                <a:ea typeface="Gill Sans"/>
                <a:cs typeface="Gill Sans"/>
                <a:sym typeface="Gill Sans"/>
              </a:rPr>
              <a:t>sueño</a:t>
            </a:r>
            <a:endParaRPr b="0" i="0" sz="2800" u="none" cap="none" strike="noStrike">
              <a:solidFill>
                <a:schemeClr val="dk1"/>
              </a:solidFill>
              <a:latin typeface="Gill Sans"/>
              <a:ea typeface="Gill Sans"/>
              <a:cs typeface="Gill Sans"/>
              <a:sym typeface="Gill Sans"/>
            </a:endParaRPr>
          </a:p>
          <a:p>
            <a:pPr indent="-285750" lvl="0" marL="285750" marR="0" rtl="0" algn="l">
              <a:spcBef>
                <a:spcPts val="600"/>
              </a:spcBef>
              <a:spcAft>
                <a:spcPts val="0"/>
              </a:spcAft>
              <a:buNone/>
            </a:pPr>
            <a:r>
              <a:rPr b="0" i="0" lang="en-US" sz="2800" u="none" cap="none" strike="noStrike">
                <a:solidFill>
                  <a:schemeClr val="dk1"/>
                </a:solidFill>
                <a:latin typeface="Gill Sans"/>
                <a:ea typeface="Gill Sans"/>
                <a:cs typeface="Gill Sans"/>
                <a:sym typeface="Gill Sans"/>
              </a:rPr>
              <a:t>suerte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137d1fe067f_0_10"/>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PRONOMBRES PERSONALES</a:t>
            </a:r>
            <a:endParaRPr/>
          </a:p>
          <a:p>
            <a:pPr indent="0" lvl="0" marL="0" rtl="0" algn="ctr">
              <a:lnSpc>
                <a:spcPct val="90000"/>
              </a:lnSpc>
              <a:spcBef>
                <a:spcPts val="0"/>
              </a:spcBef>
              <a:spcAft>
                <a:spcPts val="0"/>
              </a:spcAft>
              <a:buClr>
                <a:srgbClr val="262626"/>
              </a:buClr>
              <a:buSzPts val="2800"/>
              <a:buFont typeface="Gill Sans"/>
              <a:buNone/>
            </a:pPr>
            <a:r>
              <a:rPr lang="en-US"/>
              <a:t>OBJETO DIRECTO E INDIRECTO</a:t>
            </a:r>
            <a:endParaRPr/>
          </a:p>
        </p:txBody>
      </p:sp>
      <p:graphicFrame>
        <p:nvGraphicFramePr>
          <p:cNvPr id="272" name="Google Shape;272;g137d1fe067f_0_10"/>
          <p:cNvGraphicFramePr/>
          <p:nvPr/>
        </p:nvGraphicFramePr>
        <p:xfrm>
          <a:off x="2230438" y="2638425"/>
          <a:ext cx="3000000" cy="3000000"/>
        </p:xfrm>
        <a:graphic>
          <a:graphicData uri="http://schemas.openxmlformats.org/drawingml/2006/table">
            <a:tbl>
              <a:tblPr bandRow="1" firstRow="1">
                <a:noFill/>
                <a:tableStyleId>{DFBF85EF-7427-4309-88F9-E615F578F513}</a:tableStyleId>
              </a:tblPr>
              <a:tblGrid>
                <a:gridCol w="2577050"/>
                <a:gridCol w="2577050"/>
                <a:gridCol w="2577050"/>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37d1fe067f_0_51"/>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PRONOMBRES PERSONALES - </a:t>
            </a:r>
            <a:endParaRPr/>
          </a:p>
          <a:p>
            <a:pPr indent="0" lvl="0" marL="0" rtl="0" algn="ctr">
              <a:lnSpc>
                <a:spcPct val="90000"/>
              </a:lnSpc>
              <a:spcBef>
                <a:spcPts val="0"/>
              </a:spcBef>
              <a:spcAft>
                <a:spcPts val="0"/>
              </a:spcAft>
              <a:buClr>
                <a:srgbClr val="262626"/>
              </a:buClr>
              <a:buSzPts val="2800"/>
              <a:buFont typeface="Gill Sans"/>
              <a:buNone/>
            </a:pPr>
            <a:r>
              <a:rPr lang="en-US"/>
              <a:t>MANDATOS CON </a:t>
            </a:r>
            <a:r>
              <a:rPr lang="en-US"/>
              <a:t>OBJETOS </a:t>
            </a:r>
            <a:endParaRPr/>
          </a:p>
        </p:txBody>
      </p:sp>
      <p:graphicFrame>
        <p:nvGraphicFramePr>
          <p:cNvPr id="278" name="Google Shape;278;g137d1fe067f_0_51"/>
          <p:cNvGraphicFramePr/>
          <p:nvPr/>
        </p:nvGraphicFramePr>
        <p:xfrm>
          <a:off x="2230438" y="2638425"/>
          <a:ext cx="3000000" cy="3000000"/>
        </p:xfrm>
        <a:graphic>
          <a:graphicData uri="http://schemas.openxmlformats.org/drawingml/2006/table">
            <a:tbl>
              <a:tblPr bandRow="1" firstRow="1">
                <a:noFill/>
                <a:tableStyleId>{DFBF85EF-7427-4309-88F9-E615F578F513}</a:tableStyleId>
              </a:tblPr>
              <a:tblGrid>
                <a:gridCol w="2577050"/>
                <a:gridCol w="2577050"/>
                <a:gridCol w="2577050"/>
              </a:tblGrid>
              <a:tr h="370850">
                <a:tc>
                  <a:txBody>
                    <a:bodyPr/>
                    <a:lstStyle/>
                    <a:p>
                      <a:pPr indent="0" lvl="0" marL="0" marR="0" rtl="0" algn="l">
                        <a:spcBef>
                          <a:spcPts val="0"/>
                        </a:spcBef>
                        <a:spcAft>
                          <a:spcPts val="0"/>
                        </a:spcAft>
                        <a:buNone/>
                      </a:pPr>
                      <a:r>
                        <a:rPr lang="en-US" sz="1800"/>
                        <a:t>prepárelo usted</a:t>
                      </a:r>
                      <a:endParaRPr sz="1800"/>
                    </a:p>
                  </a:txBody>
                  <a:tcPr marT="45725" marB="45725" marR="91450" marL="91450"/>
                </a:tc>
                <a:tc>
                  <a:txBody>
                    <a:bodyPr/>
                    <a:lstStyle/>
                    <a:p>
                      <a:pPr indent="0" lvl="0" marL="0" marR="0" rtl="0" algn="l">
                        <a:spcBef>
                          <a:spcPts val="0"/>
                        </a:spcBef>
                        <a:spcAft>
                          <a:spcPts val="0"/>
                        </a:spcAft>
                        <a:buNone/>
                      </a:pPr>
                      <a:r>
                        <a:rPr lang="en-US" sz="1800"/>
                        <a:t>no lo prepare</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bébela tú</a:t>
                      </a:r>
                      <a:endParaRPr sz="1800"/>
                    </a:p>
                  </a:txBody>
                  <a:tcPr marT="45725" marB="45725" marR="91450" marL="91450"/>
                </a:tc>
                <a:tc>
                  <a:txBody>
                    <a:bodyPr/>
                    <a:lstStyle/>
                    <a:p>
                      <a:pPr indent="0" lvl="0" marL="0" marR="0" rtl="0" algn="l">
                        <a:spcBef>
                          <a:spcPts val="0"/>
                        </a:spcBef>
                        <a:spcAft>
                          <a:spcPts val="0"/>
                        </a:spcAft>
                        <a:buNone/>
                      </a:pPr>
                      <a:r>
                        <a:rPr lang="en-US" sz="1800"/>
                        <a:t>no la bebas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Siéntese usted aquí</a:t>
                      </a:r>
                      <a:endParaRPr sz="1800"/>
                    </a:p>
                  </a:txBody>
                  <a:tcPr marT="45725" marB="45725" marR="91450" marL="91450"/>
                </a:tc>
                <a:tc>
                  <a:txBody>
                    <a:bodyPr/>
                    <a:lstStyle/>
                    <a:p>
                      <a:pPr indent="0" lvl="0" marL="0" marR="0" rtl="0" algn="l">
                        <a:spcBef>
                          <a:spcPts val="0"/>
                        </a:spcBef>
                        <a:spcAft>
                          <a:spcPts val="0"/>
                        </a:spcAft>
                        <a:buNone/>
                      </a:pPr>
                      <a:r>
                        <a:rPr lang="en-US" sz="1800"/>
                        <a:t>no se siente usted aquí</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Acuéstate</a:t>
                      </a:r>
                      <a:endParaRPr sz="1800"/>
                    </a:p>
                  </a:txBody>
                  <a:tcPr marT="45725" marB="45725" marR="91450" marL="91450"/>
                </a:tc>
                <a:tc>
                  <a:txBody>
                    <a:bodyPr/>
                    <a:lstStyle/>
                    <a:p>
                      <a:pPr indent="0" lvl="0" marL="0" marR="0" rtl="0" algn="l">
                        <a:spcBef>
                          <a:spcPts val="0"/>
                        </a:spcBef>
                        <a:spcAft>
                          <a:spcPts val="0"/>
                        </a:spcAft>
                        <a:buNone/>
                      </a:pPr>
                      <a:r>
                        <a:rPr lang="en-US" sz="1800"/>
                        <a:t>no te acuestes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
          <p:cNvSpPr txBox="1"/>
          <p:nvPr>
            <p:ph type="title"/>
          </p:nvPr>
        </p:nvSpPr>
        <p:spPr>
          <a:xfrm>
            <a:off x="2231136" y="43637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OBJETIVOS</a:t>
            </a:r>
            <a:endParaRPr/>
          </a:p>
        </p:txBody>
      </p:sp>
      <p:sp>
        <p:nvSpPr>
          <p:cNvPr id="182" name="Google Shape;182;p2"/>
          <p:cNvSpPr txBox="1"/>
          <p:nvPr>
            <p:ph idx="1" type="body"/>
          </p:nvPr>
        </p:nvSpPr>
        <p:spPr>
          <a:xfrm>
            <a:off x="2072640" y="1971040"/>
            <a:ext cx="7888224" cy="3768987"/>
          </a:xfrm>
          <a:prstGeom prst="rect">
            <a:avLst/>
          </a:prstGeom>
          <a:noFill/>
          <a:ln>
            <a:noFill/>
          </a:ln>
        </p:spPr>
        <p:txBody>
          <a:bodyPr anchorCtr="0" anchor="t" bIns="45700" lIns="91425" spcFirstLastPara="1" rIns="91425" wrap="square" tIns="45700">
            <a:normAutofit/>
          </a:bodyPr>
          <a:lstStyle/>
          <a:p>
            <a:pPr indent="-342900" lvl="0" marL="361950" rtl="0" algn="l">
              <a:lnSpc>
                <a:spcPct val="100000"/>
              </a:lnSpc>
              <a:spcBef>
                <a:spcPts val="0"/>
              </a:spcBef>
              <a:spcAft>
                <a:spcPts val="0"/>
              </a:spcAft>
              <a:buSzPts val="2800"/>
              <a:buChar char="•"/>
            </a:pPr>
            <a:r>
              <a:rPr lang="en-US" sz="2800"/>
              <a:t>describir situaciones</a:t>
            </a:r>
            <a:endParaRPr sz="2800"/>
          </a:p>
          <a:p>
            <a:pPr indent="-342900" lvl="0" marL="361950" rtl="0" algn="l">
              <a:lnSpc>
                <a:spcPct val="100000"/>
              </a:lnSpc>
              <a:spcBef>
                <a:spcPts val="1000"/>
              </a:spcBef>
              <a:spcAft>
                <a:spcPts val="0"/>
              </a:spcAft>
              <a:buSzPts val="2800"/>
              <a:buChar char="•"/>
            </a:pPr>
            <a:r>
              <a:rPr lang="en-US" sz="2800"/>
              <a:t>narrar en el presente</a:t>
            </a:r>
            <a:endParaRPr sz="2800"/>
          </a:p>
          <a:p>
            <a:pPr indent="-342900" lvl="0" marL="361950" rtl="0" algn="l">
              <a:lnSpc>
                <a:spcPct val="100000"/>
              </a:lnSpc>
              <a:spcBef>
                <a:spcPts val="1000"/>
              </a:spcBef>
              <a:spcAft>
                <a:spcPts val="0"/>
              </a:spcAft>
              <a:buSzPts val="2800"/>
              <a:buChar char="•"/>
            </a:pPr>
            <a:r>
              <a:rPr lang="en-US" sz="2800"/>
              <a:t>hablar de las actividades en el tiempo libre</a:t>
            </a:r>
            <a:endParaRPr/>
          </a:p>
          <a:p>
            <a:pPr indent="-342900" lvl="0" marL="361950" rtl="0" algn="l">
              <a:lnSpc>
                <a:spcPct val="100000"/>
              </a:lnSpc>
              <a:spcBef>
                <a:spcPts val="1000"/>
              </a:spcBef>
              <a:spcAft>
                <a:spcPts val="0"/>
              </a:spcAft>
              <a:buSzPts val="2800"/>
              <a:buChar char="•"/>
            </a:pPr>
            <a:r>
              <a:rPr lang="en-US" sz="2800"/>
              <a:t>hablar de la comida</a:t>
            </a:r>
            <a:endParaRPr/>
          </a:p>
          <a:p>
            <a:pPr indent="-342900" lvl="0" marL="361950" rtl="0" algn="l">
              <a:lnSpc>
                <a:spcPct val="100000"/>
              </a:lnSpc>
              <a:spcBef>
                <a:spcPts val="1000"/>
              </a:spcBef>
              <a:spcAft>
                <a:spcPts val="0"/>
              </a:spcAft>
              <a:buSzPts val="2800"/>
              <a:buChar char="•"/>
            </a:pPr>
            <a:r>
              <a:rPr lang="en-US" sz="2800"/>
              <a:t>identificar precios y fechas</a:t>
            </a:r>
            <a:endParaRPr sz="2800"/>
          </a:p>
          <a:p>
            <a:pPr indent="-342900" lvl="0" marL="361950" rtl="0" algn="l">
              <a:lnSpc>
                <a:spcPct val="100000"/>
              </a:lnSpc>
              <a:spcBef>
                <a:spcPts val="1000"/>
              </a:spcBef>
              <a:spcAft>
                <a:spcPts val="0"/>
              </a:spcAft>
              <a:buSzPts val="2800"/>
              <a:buChar char="•"/>
            </a:pPr>
            <a:r>
              <a:rPr lang="en-US" sz="2800"/>
              <a:t>hablar del futuro cercano</a:t>
            </a:r>
            <a:endParaRPr sz="2800"/>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
          <p:cNvSpPr txBox="1"/>
          <p:nvPr>
            <p:ph type="title"/>
          </p:nvPr>
        </p:nvSpPr>
        <p:spPr>
          <a:xfrm>
            <a:off x="2231136" y="57861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ESTRATEGIAS PARA LA COMPRENSIÓN AUDITIVA</a:t>
            </a:r>
            <a:endParaRPr/>
          </a:p>
        </p:txBody>
      </p:sp>
      <p:sp>
        <p:nvSpPr>
          <p:cNvPr id="188" name="Google Shape;188;p3"/>
          <p:cNvSpPr txBox="1"/>
          <p:nvPr>
            <p:ph idx="1" type="body"/>
          </p:nvPr>
        </p:nvSpPr>
        <p:spPr>
          <a:xfrm>
            <a:off x="1036320" y="2032000"/>
            <a:ext cx="10017760" cy="4247388"/>
          </a:xfrm>
          <a:prstGeom prst="rect">
            <a:avLst/>
          </a:prstGeom>
          <a:noFill/>
          <a:ln>
            <a:noFill/>
          </a:ln>
        </p:spPr>
        <p:txBody>
          <a:bodyPr anchorCtr="0" anchor="t" bIns="45700" lIns="91425" spcFirstLastPara="1" rIns="91425" wrap="square" tIns="45700">
            <a:normAutofit/>
          </a:bodyPr>
          <a:lstStyle/>
          <a:p>
            <a:pPr indent="-342900" lvl="0" marL="361950" rtl="0" algn="l">
              <a:lnSpc>
                <a:spcPct val="100000"/>
              </a:lnSpc>
              <a:spcBef>
                <a:spcPts val="0"/>
              </a:spcBef>
              <a:spcAft>
                <a:spcPts val="0"/>
              </a:spcAft>
              <a:buSzPts val="2800"/>
              <a:buChar char="•"/>
            </a:pPr>
            <a:r>
              <a:rPr lang="en-US" sz="2800"/>
              <a:t>¿Cuál es el tema general? La esencia?</a:t>
            </a:r>
            <a:endParaRPr/>
          </a:p>
          <a:p>
            <a:pPr indent="-342900" lvl="0" marL="361950" rtl="0" algn="l">
              <a:lnSpc>
                <a:spcPct val="100000"/>
              </a:lnSpc>
              <a:spcBef>
                <a:spcPts val="1000"/>
              </a:spcBef>
              <a:spcAft>
                <a:spcPts val="0"/>
              </a:spcAft>
              <a:buSzPts val="2800"/>
              <a:buChar char="•"/>
            </a:pPr>
            <a:r>
              <a:rPr lang="en-US" sz="2800"/>
              <a:t>Reconoce la información específica, lo que te interesa</a:t>
            </a:r>
            <a:endParaRPr sz="2800"/>
          </a:p>
          <a:p>
            <a:pPr indent="-342900" lvl="0" marL="361950" rtl="0" algn="l">
              <a:lnSpc>
                <a:spcPct val="100000"/>
              </a:lnSpc>
              <a:spcBef>
                <a:spcPts val="1000"/>
              </a:spcBef>
              <a:spcAft>
                <a:spcPts val="0"/>
              </a:spcAft>
              <a:buSzPts val="2800"/>
              <a:buChar char="•"/>
            </a:pPr>
            <a:r>
              <a:rPr lang="en-US" sz="2800"/>
              <a:t>Usa tu experiencia, lo que sabes</a:t>
            </a:r>
            <a:endParaRPr/>
          </a:p>
          <a:p>
            <a:pPr indent="-342900" lvl="0" marL="361950" rtl="0" algn="l">
              <a:lnSpc>
                <a:spcPct val="100000"/>
              </a:lnSpc>
              <a:spcBef>
                <a:spcPts val="1000"/>
              </a:spcBef>
              <a:spcAft>
                <a:spcPts val="0"/>
              </a:spcAft>
              <a:buSzPts val="2800"/>
              <a:buChar char="•"/>
            </a:pPr>
            <a:r>
              <a:rPr lang="en-US" sz="2800"/>
              <a:t>Usa tu conocimiento de la gramática</a:t>
            </a:r>
            <a:endParaRPr sz="2800"/>
          </a:p>
          <a:p>
            <a:pPr indent="-342900" lvl="0" marL="361950" rtl="0" algn="l">
              <a:lnSpc>
                <a:spcPct val="100000"/>
              </a:lnSpc>
              <a:spcBef>
                <a:spcPts val="1000"/>
              </a:spcBef>
              <a:spcAft>
                <a:spcPts val="0"/>
              </a:spcAft>
              <a:buSzPts val="2800"/>
              <a:buChar char="•"/>
            </a:pPr>
            <a:r>
              <a:rPr lang="en-US" sz="2800"/>
              <a:t>Escucha con una meta, selecciona la información que necesitas</a:t>
            </a:r>
            <a:endParaRPr sz="2800"/>
          </a:p>
          <a:p>
            <a:pPr indent="-342900" lvl="0" marL="361950" rtl="0" algn="l">
              <a:lnSpc>
                <a:spcPct val="100000"/>
              </a:lnSpc>
              <a:spcBef>
                <a:spcPts val="1000"/>
              </a:spcBef>
              <a:spcAft>
                <a:spcPts val="0"/>
              </a:spcAft>
              <a:buSzPts val="2800"/>
              <a:buChar char="•"/>
            </a:pPr>
            <a:r>
              <a:rPr lang="en-US" sz="2800"/>
              <a:t>¿Cuál es el género del texto oral? ¿Cuáles son tus expectativas? ¿Te puedes preparar?</a:t>
            </a:r>
            <a:endParaRPr/>
          </a:p>
          <a:p>
            <a:pPr indent="-114300" lvl="0" marL="228600" rtl="0" algn="l">
              <a:lnSpc>
                <a:spcPct val="10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37d1fe067f_0_22"/>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MODO SUBJUNTIVO</a:t>
            </a:r>
            <a:br>
              <a:rPr lang="en-US"/>
            </a:br>
            <a:endParaRPr/>
          </a:p>
        </p:txBody>
      </p:sp>
      <p:graphicFrame>
        <p:nvGraphicFramePr>
          <p:cNvPr id="194" name="Google Shape;194;g137d1fe067f_0_22"/>
          <p:cNvGraphicFramePr/>
          <p:nvPr/>
        </p:nvGraphicFramePr>
        <p:xfrm>
          <a:off x="2230438" y="4853305"/>
          <a:ext cx="3000000" cy="3000000"/>
        </p:xfrm>
        <a:graphic>
          <a:graphicData uri="http://schemas.openxmlformats.org/drawingml/2006/table">
            <a:tbl>
              <a:tblPr bandRow="1" firstRow="1">
                <a:noFill/>
                <a:tableStyleId>{DFBF85EF-7427-4309-88F9-E615F578F513}</a:tableStyleId>
              </a:tblPr>
              <a:tblGrid>
                <a:gridCol w="3865550"/>
                <a:gridCol w="3865550"/>
              </a:tblGrid>
              <a:tr h="370850">
                <a:tc>
                  <a:txBody>
                    <a:bodyPr/>
                    <a:lstStyle/>
                    <a:p>
                      <a:pPr indent="0" lvl="0" marL="0" marR="0" rtl="0" algn="l">
                        <a:spcBef>
                          <a:spcPts val="0"/>
                        </a:spcBef>
                        <a:spcAft>
                          <a:spcPts val="0"/>
                        </a:spcAft>
                        <a:buNone/>
                      </a:pPr>
                      <a:r>
                        <a:rPr b="0" lang="en-US" sz="2800">
                          <a:solidFill>
                            <a:schemeClr val="dk1"/>
                          </a:solidFill>
                        </a:rPr>
                        <a:t>compre</a:t>
                      </a:r>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compremos</a:t>
                      </a:r>
                      <a:endParaRPr/>
                    </a:p>
                  </a:txBody>
                  <a:tcPr marT="45725" marB="45725" marR="91450" marL="91450"/>
                </a:tc>
              </a:tr>
              <a:tr h="370850">
                <a:tc>
                  <a:txBody>
                    <a:bodyPr/>
                    <a:lstStyle/>
                    <a:p>
                      <a:pPr indent="0" lvl="0" marL="0" marR="0" rtl="0" algn="l">
                        <a:spcBef>
                          <a:spcPts val="0"/>
                        </a:spcBef>
                        <a:spcAft>
                          <a:spcPts val="0"/>
                        </a:spcAft>
                        <a:buNone/>
                      </a:pPr>
                      <a:r>
                        <a:rPr lang="en-US" sz="2800"/>
                        <a:t>compres</a:t>
                      </a:r>
                      <a:endParaRPr/>
                    </a:p>
                  </a:txBody>
                  <a:tcPr marT="45725" marB="45725" marR="91450" marL="91450"/>
                </a:tc>
                <a:tc>
                  <a:txBody>
                    <a:bodyPr/>
                    <a:lstStyle/>
                    <a:p>
                      <a:pPr indent="0" lvl="0" marL="0" marR="0" rtl="0" algn="l">
                        <a:spcBef>
                          <a:spcPts val="0"/>
                        </a:spcBef>
                        <a:spcAft>
                          <a:spcPts val="0"/>
                        </a:spcAft>
                        <a:buNone/>
                      </a:pPr>
                      <a:r>
                        <a:rPr lang="en-US" sz="2800"/>
                        <a:t>compréis</a:t>
                      </a:r>
                      <a:endParaRPr/>
                    </a:p>
                  </a:txBody>
                  <a:tcPr marT="45725" marB="45725" marR="91450" marL="91450"/>
                </a:tc>
              </a:tr>
              <a:tr h="370850">
                <a:tc>
                  <a:txBody>
                    <a:bodyPr/>
                    <a:lstStyle/>
                    <a:p>
                      <a:pPr indent="0" lvl="0" marL="0" marR="0" rtl="0" algn="l">
                        <a:spcBef>
                          <a:spcPts val="0"/>
                        </a:spcBef>
                        <a:spcAft>
                          <a:spcPts val="0"/>
                        </a:spcAft>
                        <a:buNone/>
                      </a:pPr>
                      <a:r>
                        <a:rPr lang="en-US" sz="2800"/>
                        <a:t>compre</a:t>
                      </a:r>
                      <a:endParaRPr/>
                    </a:p>
                  </a:txBody>
                  <a:tcPr marT="45725" marB="45725" marR="91450" marL="91450"/>
                </a:tc>
                <a:tc>
                  <a:txBody>
                    <a:bodyPr/>
                    <a:lstStyle/>
                    <a:p>
                      <a:pPr indent="0" lvl="0" marL="0" marR="0" rtl="0" algn="l">
                        <a:spcBef>
                          <a:spcPts val="0"/>
                        </a:spcBef>
                        <a:spcAft>
                          <a:spcPts val="0"/>
                        </a:spcAft>
                        <a:buNone/>
                      </a:pPr>
                      <a:r>
                        <a:rPr lang="en-US" sz="2800"/>
                        <a:t>compren</a:t>
                      </a:r>
                      <a:endParaRPr/>
                    </a:p>
                  </a:txBody>
                  <a:tcPr marT="45725" marB="45725" marR="91450" marL="91450"/>
                </a:tc>
              </a:tr>
            </a:tbl>
          </a:graphicData>
        </a:graphic>
      </p:graphicFrame>
      <p:sp>
        <p:nvSpPr>
          <p:cNvPr id="195" name="Google Shape;195;g137d1fe067f_0_22"/>
          <p:cNvSpPr/>
          <p:nvPr/>
        </p:nvSpPr>
        <p:spPr>
          <a:xfrm>
            <a:off x="607150" y="2008550"/>
            <a:ext cx="10942500" cy="26004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Para formar el presente de subjuntivo se usa la forma de la primera persona del presente indicativo, se quita la </a:t>
            </a:r>
            <a:r>
              <a:rPr b="1" lang="en-US" sz="2800">
                <a:solidFill>
                  <a:schemeClr val="dk1"/>
                </a:solidFill>
                <a:latin typeface="Gill Sans"/>
                <a:ea typeface="Gill Sans"/>
                <a:cs typeface="Gill Sans"/>
                <a:sym typeface="Gill Sans"/>
              </a:rPr>
              <a:t>-o</a:t>
            </a:r>
            <a:r>
              <a:rPr lang="en-US" sz="2800">
                <a:solidFill>
                  <a:schemeClr val="dk1"/>
                </a:solidFill>
                <a:latin typeface="Gill Sans"/>
                <a:ea typeface="Gill Sans"/>
                <a:cs typeface="Gill Sans"/>
                <a:sym typeface="Gill Sans"/>
              </a:rPr>
              <a:t> final y se añaden las terminaciones del subjuntivo. Los verbos de la primera conjugación tienen terminaciones en </a:t>
            </a:r>
            <a:r>
              <a:rPr b="1" lang="en-US" sz="2800">
                <a:solidFill>
                  <a:schemeClr val="dk1"/>
                </a:solidFill>
                <a:latin typeface="Gill Sans"/>
                <a:ea typeface="Gill Sans"/>
                <a:cs typeface="Gill Sans"/>
                <a:sym typeface="Gill Sans"/>
              </a:rPr>
              <a:t>-e</a:t>
            </a:r>
            <a:r>
              <a:rPr lang="en-US" sz="2800">
                <a:solidFill>
                  <a:schemeClr val="dk1"/>
                </a:solidFill>
                <a:latin typeface="Gill Sans"/>
                <a:ea typeface="Gill Sans"/>
                <a:cs typeface="Gill Sans"/>
                <a:sym typeface="Gill Sans"/>
              </a:rPr>
              <a:t>. Ej. </a:t>
            </a:r>
            <a:r>
              <a:rPr b="1" lang="en-US" sz="2800">
                <a:solidFill>
                  <a:schemeClr val="dk1"/>
                </a:solidFill>
                <a:latin typeface="Gill Sans"/>
                <a:ea typeface="Gill Sans"/>
                <a:cs typeface="Gill Sans"/>
                <a:sym typeface="Gill Sans"/>
              </a:rPr>
              <a:t>Comprar</a:t>
            </a:r>
            <a:r>
              <a:rPr b="1" lang="en-US" sz="2800">
                <a:solidFill>
                  <a:schemeClr val="dk1"/>
                </a:solidFill>
                <a:latin typeface="Gill Sans"/>
                <a:ea typeface="Gill Sans"/>
                <a:cs typeface="Gill Sans"/>
                <a:sym typeface="Gill Sans"/>
              </a:rPr>
              <a:t> </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7d1fe067f_0_34"/>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MODO SUBJUNTIVO</a:t>
            </a:r>
            <a:br>
              <a:rPr lang="en-US"/>
            </a:br>
            <a:endParaRPr/>
          </a:p>
        </p:txBody>
      </p:sp>
      <p:sp>
        <p:nvSpPr>
          <p:cNvPr id="201" name="Google Shape;201;g137d1fe067f_0_34"/>
          <p:cNvSpPr/>
          <p:nvPr/>
        </p:nvSpPr>
        <p:spPr>
          <a:xfrm>
            <a:off x="607150" y="2008550"/>
            <a:ext cx="10942500" cy="4518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El subjuntivo se usa para dar instrucciones, dar sugerencias o pedir favores. Nota en los ejemplos que hay dos cláusulas con un sujeto diferente. Cuando la cláusula principal indica un deseo, una emoción, ciertas expresiones impersonales, un pedido, un mandato, o una duda, cuando las cláusulas van unidas por QUE y cuando hay un cambio de sujeto debes usar el subjuntivo.</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La doctora quiere que Gabi respire profundamente. </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Es importante que Gabi beba mucha agua.</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Estamos contentos de que Gabi se encuentre mejor ahora.</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37d1fe067f_0_40"/>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MODO SUBJUNTIVO</a:t>
            </a:r>
            <a:br>
              <a:rPr lang="en-US"/>
            </a:br>
            <a:endParaRPr/>
          </a:p>
        </p:txBody>
      </p:sp>
      <p:sp>
        <p:nvSpPr>
          <p:cNvPr id="207" name="Google Shape;207;g137d1fe067f_0_40"/>
          <p:cNvSpPr/>
          <p:nvPr/>
        </p:nvSpPr>
        <p:spPr>
          <a:xfrm>
            <a:off x="607150" y="2008550"/>
            <a:ext cx="10942500" cy="45183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Cuando no hay cambio de sujeto, o cuando las frases no van unidas por QUE la cláusula principal indica un deseo, una emoción, ciertas expresiones impersonales, un pedido, un mandato, o una duda, cuando las cláusulas van unidas por QUE y cuando hay un cambio de sujeto debes usar el indicativo o un infinitivo.</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Margarita necesita llamar la farmacia.</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rPr lang="en-US" sz="2800">
                <a:solidFill>
                  <a:schemeClr val="dk1"/>
                </a:solidFill>
                <a:latin typeface="Gill Sans"/>
                <a:ea typeface="Gill Sans"/>
                <a:cs typeface="Gill Sans"/>
                <a:sym typeface="Gill Sans"/>
              </a:rPr>
              <a:t>Ella y su esposo quieren comprar la medicina esta tarde.</a:t>
            </a:r>
            <a:endParaRPr sz="2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7d1fe067f_0_28"/>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MODO SUBJUNTIVO</a:t>
            </a:r>
            <a:br>
              <a:rPr lang="en-US"/>
            </a:br>
            <a:endParaRPr/>
          </a:p>
        </p:txBody>
      </p:sp>
      <p:graphicFrame>
        <p:nvGraphicFramePr>
          <p:cNvPr id="213" name="Google Shape;213;g137d1fe067f_0_28"/>
          <p:cNvGraphicFramePr/>
          <p:nvPr/>
        </p:nvGraphicFramePr>
        <p:xfrm>
          <a:off x="2230438" y="3329305"/>
          <a:ext cx="3000000" cy="3000000"/>
        </p:xfrm>
        <a:graphic>
          <a:graphicData uri="http://schemas.openxmlformats.org/drawingml/2006/table">
            <a:tbl>
              <a:tblPr bandRow="1" firstRow="1">
                <a:noFill/>
                <a:tableStyleId>{DFBF85EF-7427-4309-88F9-E615F578F513}</a:tableStyleId>
              </a:tblPr>
              <a:tblGrid>
                <a:gridCol w="3865550"/>
                <a:gridCol w="3865550"/>
              </a:tblGrid>
              <a:tr h="370850">
                <a:tc>
                  <a:txBody>
                    <a:bodyPr/>
                    <a:lstStyle/>
                    <a:p>
                      <a:pPr indent="0" lvl="0" marL="0" marR="0" rtl="0" algn="l">
                        <a:spcBef>
                          <a:spcPts val="0"/>
                        </a:spcBef>
                        <a:spcAft>
                          <a:spcPts val="0"/>
                        </a:spcAft>
                        <a:buNone/>
                      </a:pPr>
                      <a:r>
                        <a:rPr b="0" lang="en-US" sz="2800">
                          <a:solidFill>
                            <a:schemeClr val="dk1"/>
                          </a:solidFill>
                        </a:rPr>
                        <a:t>vend-a</a:t>
                      </a:r>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vend-amos</a:t>
                      </a:r>
                      <a:endParaRPr/>
                    </a:p>
                  </a:txBody>
                  <a:tcPr marT="45725" marB="45725" marR="91450" marL="91450"/>
                </a:tc>
              </a:tr>
              <a:tr h="370850">
                <a:tc>
                  <a:txBody>
                    <a:bodyPr/>
                    <a:lstStyle/>
                    <a:p>
                      <a:pPr indent="0" lvl="0" marL="0" marR="0" rtl="0" algn="l">
                        <a:spcBef>
                          <a:spcPts val="0"/>
                        </a:spcBef>
                        <a:spcAft>
                          <a:spcPts val="0"/>
                        </a:spcAft>
                        <a:buNone/>
                      </a:pPr>
                      <a:r>
                        <a:rPr lang="en-US" sz="2800"/>
                        <a:t>vend-as</a:t>
                      </a:r>
                      <a:endParaRPr/>
                    </a:p>
                  </a:txBody>
                  <a:tcPr marT="45725" marB="45725" marR="91450" marL="91450"/>
                </a:tc>
                <a:tc>
                  <a:txBody>
                    <a:bodyPr/>
                    <a:lstStyle/>
                    <a:p>
                      <a:pPr indent="0" lvl="0" marL="0" marR="0" rtl="0" algn="l">
                        <a:spcBef>
                          <a:spcPts val="0"/>
                        </a:spcBef>
                        <a:spcAft>
                          <a:spcPts val="0"/>
                        </a:spcAft>
                        <a:buNone/>
                      </a:pPr>
                      <a:r>
                        <a:rPr lang="en-US" sz="2800"/>
                        <a:t>vend-áis</a:t>
                      </a:r>
                      <a:endParaRPr/>
                    </a:p>
                  </a:txBody>
                  <a:tcPr marT="45725" marB="45725" marR="91450" marL="91450"/>
                </a:tc>
              </a:tr>
              <a:tr h="370850">
                <a:tc>
                  <a:txBody>
                    <a:bodyPr/>
                    <a:lstStyle/>
                    <a:p>
                      <a:pPr indent="0" lvl="0" marL="0" marR="0" rtl="0" algn="l">
                        <a:spcBef>
                          <a:spcPts val="0"/>
                        </a:spcBef>
                        <a:spcAft>
                          <a:spcPts val="0"/>
                        </a:spcAft>
                        <a:buNone/>
                      </a:pPr>
                      <a:r>
                        <a:rPr lang="en-US" sz="2800"/>
                        <a:t>vend-a</a:t>
                      </a:r>
                      <a:endParaRPr/>
                    </a:p>
                  </a:txBody>
                  <a:tcPr marT="45725" marB="45725" marR="91450" marL="91450"/>
                </a:tc>
                <a:tc>
                  <a:txBody>
                    <a:bodyPr/>
                    <a:lstStyle/>
                    <a:p>
                      <a:pPr indent="0" lvl="0" marL="0" marR="0" rtl="0" algn="l">
                        <a:spcBef>
                          <a:spcPts val="0"/>
                        </a:spcBef>
                        <a:spcAft>
                          <a:spcPts val="0"/>
                        </a:spcAft>
                        <a:buNone/>
                      </a:pPr>
                      <a:r>
                        <a:rPr lang="en-US" sz="2800"/>
                        <a:t>vend-an</a:t>
                      </a:r>
                      <a:endParaRPr/>
                    </a:p>
                  </a:txBody>
                  <a:tcPr marT="45725" marB="45725" marR="91450" marL="91450"/>
                </a:tc>
              </a:tr>
            </a:tbl>
          </a:graphicData>
        </a:graphic>
      </p:graphicFrame>
      <p:sp>
        <p:nvSpPr>
          <p:cNvPr id="214" name="Google Shape;214;g137d1fe067f_0_28"/>
          <p:cNvSpPr/>
          <p:nvPr/>
        </p:nvSpPr>
        <p:spPr>
          <a:xfrm>
            <a:off x="3048000" y="2008555"/>
            <a:ext cx="6096000" cy="954000"/>
          </a:xfrm>
          <a:prstGeom prst="rect">
            <a:avLst/>
          </a:prstGeom>
          <a:noFill/>
          <a:ln>
            <a:noFill/>
          </a:ln>
        </p:spPr>
        <p:txBody>
          <a:bodyPr anchorCtr="0" anchor="t" bIns="45700" lIns="91425" spcFirstLastPara="1" rIns="91425" wrap="square" tIns="45700">
            <a:noAutofit/>
          </a:bodyPr>
          <a:lstStyle/>
          <a:p>
            <a:pPr indent="-285750" lvl="0" marL="387350" marR="0" rtl="0" algn="l">
              <a:spcBef>
                <a:spcPts val="0"/>
              </a:spcBef>
              <a:spcAft>
                <a:spcPts val="0"/>
              </a:spcAft>
              <a:buClr>
                <a:schemeClr val="dk1"/>
              </a:buClr>
              <a:buSzPts val="2800"/>
              <a:buFont typeface="Arial"/>
              <a:buChar char="•"/>
            </a:pPr>
            <a:r>
              <a:rPr b="1" lang="en-US" sz="2800">
                <a:solidFill>
                  <a:schemeClr val="dk1"/>
                </a:solidFill>
                <a:latin typeface="Gill Sans"/>
                <a:ea typeface="Gill Sans"/>
                <a:cs typeface="Gill Sans"/>
                <a:sym typeface="Gill Sans"/>
              </a:rPr>
              <a:t>Vender</a:t>
            </a:r>
            <a:r>
              <a:rPr b="1" lang="en-US" sz="2800">
                <a:solidFill>
                  <a:schemeClr val="dk1"/>
                </a:solidFill>
                <a:latin typeface="Gill Sans"/>
                <a:ea typeface="Gill Sans"/>
                <a:cs typeface="Gill Sans"/>
                <a:sym typeface="Gill Sans"/>
              </a:rPr>
              <a:t> </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37d1fe067f_0_73"/>
          <p:cNvSpPr txBox="1"/>
          <p:nvPr>
            <p:ph type="title"/>
          </p:nvPr>
        </p:nvSpPr>
        <p:spPr>
          <a:xfrm>
            <a:off x="955040" y="395732"/>
            <a:ext cx="102210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MODO SUBJUNTIVO</a:t>
            </a:r>
            <a:br>
              <a:rPr lang="en-US"/>
            </a:br>
            <a:endParaRPr/>
          </a:p>
        </p:txBody>
      </p:sp>
      <p:graphicFrame>
        <p:nvGraphicFramePr>
          <p:cNvPr id="220" name="Google Shape;220;g137d1fe067f_0_73"/>
          <p:cNvGraphicFramePr/>
          <p:nvPr/>
        </p:nvGraphicFramePr>
        <p:xfrm>
          <a:off x="2230438" y="3329305"/>
          <a:ext cx="3000000" cy="3000000"/>
        </p:xfrm>
        <a:graphic>
          <a:graphicData uri="http://schemas.openxmlformats.org/drawingml/2006/table">
            <a:tbl>
              <a:tblPr bandRow="1" firstRow="1">
                <a:noFill/>
                <a:tableStyleId>{DFBF85EF-7427-4309-88F9-E615F578F513}</a:tableStyleId>
              </a:tblPr>
              <a:tblGrid>
                <a:gridCol w="3865550"/>
                <a:gridCol w="3865550"/>
              </a:tblGrid>
              <a:tr h="370850">
                <a:tc>
                  <a:txBody>
                    <a:bodyPr/>
                    <a:lstStyle/>
                    <a:p>
                      <a:pPr indent="0" lvl="0" marL="0" marR="0" rtl="0" algn="l">
                        <a:spcBef>
                          <a:spcPts val="0"/>
                        </a:spcBef>
                        <a:spcAft>
                          <a:spcPts val="0"/>
                        </a:spcAft>
                        <a:buNone/>
                      </a:pPr>
                      <a:r>
                        <a:rPr b="0" lang="en-US" sz="2800">
                          <a:solidFill>
                            <a:schemeClr val="dk1"/>
                          </a:solidFill>
                        </a:rPr>
                        <a:t>escrib</a:t>
                      </a:r>
                      <a:r>
                        <a:rPr b="0" lang="en-US" sz="2800">
                          <a:solidFill>
                            <a:schemeClr val="dk1"/>
                          </a:solidFill>
                        </a:rPr>
                        <a:t>-a</a:t>
                      </a:r>
                      <a:endParaRPr/>
                    </a:p>
                  </a:txBody>
                  <a:tcPr marT="45725" marB="45725" marR="91450" marL="91450"/>
                </a:tc>
                <a:tc>
                  <a:txBody>
                    <a:bodyPr/>
                    <a:lstStyle/>
                    <a:p>
                      <a:pPr indent="0" lvl="0" marL="0" marR="0" rtl="0" algn="l">
                        <a:spcBef>
                          <a:spcPts val="0"/>
                        </a:spcBef>
                        <a:spcAft>
                          <a:spcPts val="0"/>
                        </a:spcAft>
                        <a:buNone/>
                      </a:pPr>
                      <a:r>
                        <a:rPr b="0" lang="en-US" sz="2800">
                          <a:solidFill>
                            <a:schemeClr val="dk1"/>
                          </a:solidFill>
                        </a:rPr>
                        <a:t>escrib</a:t>
                      </a:r>
                      <a:r>
                        <a:rPr b="0" lang="en-US" sz="2800">
                          <a:solidFill>
                            <a:schemeClr val="dk1"/>
                          </a:solidFill>
                        </a:rPr>
                        <a:t>-amos</a:t>
                      </a:r>
                      <a:endParaRPr/>
                    </a:p>
                  </a:txBody>
                  <a:tcPr marT="45725" marB="45725" marR="91450" marL="91450"/>
                </a:tc>
              </a:tr>
              <a:tr h="370850">
                <a:tc>
                  <a:txBody>
                    <a:bodyPr/>
                    <a:lstStyle/>
                    <a:p>
                      <a:pPr indent="0" lvl="0" marL="0" marR="0" rtl="0" algn="l">
                        <a:spcBef>
                          <a:spcPts val="0"/>
                        </a:spcBef>
                        <a:spcAft>
                          <a:spcPts val="0"/>
                        </a:spcAft>
                        <a:buNone/>
                      </a:pPr>
                      <a:r>
                        <a:rPr lang="en-US" sz="2800"/>
                        <a:t>escrib</a:t>
                      </a:r>
                      <a:r>
                        <a:rPr lang="en-US" sz="2800"/>
                        <a:t>-as</a:t>
                      </a:r>
                      <a:endParaRPr/>
                    </a:p>
                  </a:txBody>
                  <a:tcPr marT="45725" marB="45725" marR="91450" marL="91450"/>
                </a:tc>
                <a:tc>
                  <a:txBody>
                    <a:bodyPr/>
                    <a:lstStyle/>
                    <a:p>
                      <a:pPr indent="0" lvl="0" marL="0" marR="0" rtl="0" algn="l">
                        <a:spcBef>
                          <a:spcPts val="0"/>
                        </a:spcBef>
                        <a:spcAft>
                          <a:spcPts val="0"/>
                        </a:spcAft>
                        <a:buNone/>
                      </a:pPr>
                      <a:r>
                        <a:rPr lang="en-US" sz="2800"/>
                        <a:t>escrib</a:t>
                      </a:r>
                      <a:r>
                        <a:rPr lang="en-US" sz="2800"/>
                        <a:t>-áis</a:t>
                      </a:r>
                      <a:endParaRPr/>
                    </a:p>
                  </a:txBody>
                  <a:tcPr marT="45725" marB="45725" marR="91450" marL="91450"/>
                </a:tc>
              </a:tr>
              <a:tr h="370850">
                <a:tc>
                  <a:txBody>
                    <a:bodyPr/>
                    <a:lstStyle/>
                    <a:p>
                      <a:pPr indent="0" lvl="0" marL="0" marR="0" rtl="0" algn="l">
                        <a:spcBef>
                          <a:spcPts val="0"/>
                        </a:spcBef>
                        <a:spcAft>
                          <a:spcPts val="0"/>
                        </a:spcAft>
                        <a:buNone/>
                      </a:pPr>
                      <a:r>
                        <a:rPr lang="en-US" sz="2800"/>
                        <a:t>escrib</a:t>
                      </a:r>
                      <a:r>
                        <a:rPr lang="en-US" sz="2800"/>
                        <a:t>-a</a:t>
                      </a:r>
                      <a:endParaRPr/>
                    </a:p>
                  </a:txBody>
                  <a:tcPr marT="45725" marB="45725" marR="91450" marL="91450"/>
                </a:tc>
                <a:tc>
                  <a:txBody>
                    <a:bodyPr/>
                    <a:lstStyle/>
                    <a:p>
                      <a:pPr indent="0" lvl="0" marL="0" marR="0" rtl="0" algn="l">
                        <a:spcBef>
                          <a:spcPts val="0"/>
                        </a:spcBef>
                        <a:spcAft>
                          <a:spcPts val="0"/>
                        </a:spcAft>
                        <a:buNone/>
                      </a:pPr>
                      <a:r>
                        <a:rPr lang="en-US" sz="2800"/>
                        <a:t>escrib</a:t>
                      </a:r>
                      <a:r>
                        <a:rPr lang="en-US" sz="2800"/>
                        <a:t>-an</a:t>
                      </a:r>
                      <a:endParaRPr/>
                    </a:p>
                  </a:txBody>
                  <a:tcPr marT="45725" marB="45725" marR="91450" marL="91450"/>
                </a:tc>
              </a:tr>
            </a:tbl>
          </a:graphicData>
        </a:graphic>
      </p:graphicFrame>
      <p:sp>
        <p:nvSpPr>
          <p:cNvPr id="221" name="Google Shape;221;g137d1fe067f_0_73"/>
          <p:cNvSpPr/>
          <p:nvPr/>
        </p:nvSpPr>
        <p:spPr>
          <a:xfrm>
            <a:off x="3048000" y="2008555"/>
            <a:ext cx="6096000" cy="954000"/>
          </a:xfrm>
          <a:prstGeom prst="rect">
            <a:avLst/>
          </a:prstGeom>
          <a:noFill/>
          <a:ln>
            <a:noFill/>
          </a:ln>
        </p:spPr>
        <p:txBody>
          <a:bodyPr anchorCtr="0" anchor="t" bIns="45700" lIns="91425" spcFirstLastPara="1" rIns="91425" wrap="square" tIns="45700">
            <a:noAutofit/>
          </a:bodyPr>
          <a:lstStyle/>
          <a:p>
            <a:pPr indent="-285750" lvl="0" marL="387350" marR="0" rtl="0" algn="l">
              <a:spcBef>
                <a:spcPts val="0"/>
              </a:spcBef>
              <a:spcAft>
                <a:spcPts val="0"/>
              </a:spcAft>
              <a:buClr>
                <a:schemeClr val="dk1"/>
              </a:buClr>
              <a:buSzPts val="2800"/>
              <a:buFont typeface="Arial"/>
              <a:buChar char="•"/>
            </a:pPr>
            <a:r>
              <a:rPr b="1" lang="en-US" sz="2800">
                <a:solidFill>
                  <a:schemeClr val="dk1"/>
                </a:solidFill>
                <a:latin typeface="Gill Sans"/>
                <a:ea typeface="Gill Sans"/>
                <a:cs typeface="Gill Sans"/>
                <a:sym typeface="Gill Sans"/>
              </a:rPr>
              <a:t>Escribir</a:t>
            </a:r>
            <a:endParaRPr sz="2800">
              <a:solidFill>
                <a:schemeClr val="dk1"/>
              </a:solidFill>
              <a:latin typeface="Gill Sans"/>
              <a:ea typeface="Gill Sans"/>
              <a:cs typeface="Gill Sans"/>
              <a:sym typeface="Gill Sans"/>
            </a:endParaRPr>
          </a:p>
          <a:p>
            <a:pPr indent="0" lvl="0" marL="10160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37d1fe067f_0_45"/>
          <p:cNvSpPr txBox="1"/>
          <p:nvPr>
            <p:ph type="title"/>
          </p:nvPr>
        </p:nvSpPr>
        <p:spPr>
          <a:xfrm>
            <a:off x="2231136" y="53797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VERBOS - IMPERATIVO</a:t>
            </a:r>
            <a:endParaRPr/>
          </a:p>
        </p:txBody>
      </p:sp>
      <p:sp>
        <p:nvSpPr>
          <p:cNvPr id="227" name="Google Shape;227;g137d1fe067f_0_45"/>
          <p:cNvSpPr txBox="1"/>
          <p:nvPr>
            <p:ph idx="1" type="body"/>
          </p:nvPr>
        </p:nvSpPr>
        <p:spPr>
          <a:xfrm>
            <a:off x="2247392" y="2029326"/>
            <a:ext cx="7729800" cy="4290600"/>
          </a:xfrm>
          <a:prstGeom prst="rect">
            <a:avLst/>
          </a:prstGeom>
          <a:noFill/>
          <a:ln>
            <a:noFill/>
          </a:ln>
        </p:spPr>
        <p:txBody>
          <a:bodyPr anchorCtr="0" anchor="t" bIns="45700" lIns="91425" spcFirstLastPara="1" rIns="91425" wrap="square" tIns="45700">
            <a:normAutofit/>
          </a:bodyPr>
          <a:lstStyle/>
          <a:p>
            <a:pPr indent="0" lvl="0" marL="228600" rtl="0" algn="l">
              <a:lnSpc>
                <a:spcPct val="115000"/>
              </a:lnSpc>
              <a:spcBef>
                <a:spcPts val="0"/>
              </a:spcBef>
              <a:spcAft>
                <a:spcPts val="0"/>
              </a:spcAft>
              <a:buNone/>
            </a:pPr>
            <a:r>
              <a:rPr lang="en-US" sz="2200">
                <a:solidFill>
                  <a:schemeClr val="dk1"/>
                </a:solidFill>
              </a:rPr>
              <a:t>Los mandatos (EL IMPERATIVO) se usan para dar instrucciones o sugerencias directas.</a:t>
            </a:r>
            <a:endParaRPr sz="2200">
              <a:solidFill>
                <a:schemeClr val="dk1"/>
              </a:solidFill>
            </a:endParaRPr>
          </a:p>
          <a:p>
            <a:pPr indent="0" lvl="0" marL="228600" rtl="0" algn="l">
              <a:lnSpc>
                <a:spcPct val="115000"/>
              </a:lnSpc>
              <a:spcBef>
                <a:spcPts val="600"/>
              </a:spcBef>
              <a:spcAft>
                <a:spcPts val="0"/>
              </a:spcAft>
              <a:buNone/>
            </a:pPr>
            <a:r>
              <a:t/>
            </a:r>
            <a:endParaRPr b="1" sz="2200">
              <a:solidFill>
                <a:schemeClr val="dk1"/>
              </a:solidFill>
            </a:endParaRPr>
          </a:p>
          <a:p>
            <a:pPr indent="-368300" lvl="0" marL="457200" rtl="0" algn="l">
              <a:lnSpc>
                <a:spcPct val="115000"/>
              </a:lnSpc>
              <a:spcBef>
                <a:spcPts val="600"/>
              </a:spcBef>
              <a:spcAft>
                <a:spcPts val="0"/>
              </a:spcAft>
              <a:buClr>
                <a:schemeClr val="dk1"/>
              </a:buClr>
              <a:buSzPts val="2200"/>
              <a:buChar char="•"/>
            </a:pPr>
            <a:r>
              <a:rPr b="1" lang="en-US" sz="2200">
                <a:solidFill>
                  <a:schemeClr val="dk1"/>
                </a:solidFill>
              </a:rPr>
              <a:t>Mira </a:t>
            </a:r>
            <a:r>
              <a:rPr lang="en-US" sz="2200">
                <a:solidFill>
                  <a:schemeClr val="dk1"/>
                </a:solidFill>
              </a:rPr>
              <a:t>esta foto. </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Tome</a:t>
            </a:r>
            <a:r>
              <a:rPr lang="en-US" sz="2200">
                <a:solidFill>
                  <a:schemeClr val="dk1"/>
                </a:solidFill>
              </a:rPr>
              <a:t> usted asiento</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US" sz="2200">
                <a:solidFill>
                  <a:schemeClr val="dk1"/>
                </a:solidFill>
              </a:rPr>
              <a:t>Lee </a:t>
            </a:r>
            <a:r>
              <a:rPr lang="en-US" sz="2200">
                <a:solidFill>
                  <a:schemeClr val="dk1"/>
                </a:solidFill>
              </a:rPr>
              <a:t>las instrucciones</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US" sz="2200">
                <a:solidFill>
                  <a:schemeClr val="dk1"/>
                </a:solidFill>
              </a:rPr>
              <a:t>Lean</a:t>
            </a:r>
            <a:r>
              <a:rPr lang="en-US" sz="2200">
                <a:solidFill>
                  <a:schemeClr val="dk1"/>
                </a:solidFill>
              </a:rPr>
              <a:t> esta información, por favor.</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lang="en-US" sz="2200">
                <a:solidFill>
                  <a:schemeClr val="dk1"/>
                </a:solidFill>
              </a:rPr>
              <a:t>¡</a:t>
            </a:r>
            <a:r>
              <a:rPr b="1" lang="en-US" sz="2200">
                <a:solidFill>
                  <a:schemeClr val="dk1"/>
                </a:solidFill>
              </a:rPr>
              <a:t>Hablad</a:t>
            </a:r>
            <a:r>
              <a:rPr lang="en-US" sz="2200">
                <a:solidFill>
                  <a:schemeClr val="dk1"/>
                </a:solidFill>
              </a:rPr>
              <a:t> español, no </a:t>
            </a:r>
            <a:r>
              <a:rPr b="1" lang="en-US" sz="2200">
                <a:solidFill>
                  <a:schemeClr val="dk1"/>
                </a:solidFill>
              </a:rPr>
              <a:t>habléis</a:t>
            </a:r>
            <a:r>
              <a:rPr lang="en-US" sz="2200">
                <a:solidFill>
                  <a:schemeClr val="dk1"/>
                </a:solidFill>
              </a:rPr>
              <a:t> inglés!</a:t>
            </a:r>
            <a:endParaRPr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US" sz="2200">
                <a:solidFill>
                  <a:schemeClr val="dk1"/>
                </a:solidFill>
              </a:rPr>
              <a:t>Continuemos</a:t>
            </a:r>
            <a:r>
              <a:rPr lang="en-US" sz="2200">
                <a:solidFill>
                  <a:schemeClr val="dk1"/>
                </a:solidFill>
              </a:rPr>
              <a:t> por este camino.</a:t>
            </a:r>
            <a:endParaRPr sz="2200">
              <a:solidFill>
                <a:schemeClr val="dk1"/>
              </a:solidFill>
            </a:endParaRPr>
          </a:p>
          <a:p>
            <a:pPr indent="-122872" lvl="0" marL="228600" rtl="0" algn="l">
              <a:lnSpc>
                <a:spcPct val="10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2021-06-30T11:55:22Z</dcterms:created>
  <dc:creator>Wiseman, Ana Maria J.</dc:creator>
</cp:coreProperties>
</file>