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rsmrcqnWxOZd+hgruQciJE4j2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E8BBB-8E1A-4938-9F9A-B839FC09BADA}">
  <a:tblStyle styleId="{C02E8BBB-8E1A-4938-9F9A-B839FC09BAD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GillSans-bold.fntdata"/><Relationship Id="rId10" Type="http://schemas.openxmlformats.org/officeDocument/2006/relationships/slide" Target="slides/slide3.xml"/><Relationship Id="rId21" Type="http://schemas.openxmlformats.org/officeDocument/2006/relationships/font" Target="fonts/GillSans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e08a643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37e08a643f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e08a643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7e08a643f_1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e08a643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7e08a643f_1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7e08a643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7e08a643f_1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7c5d1e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7c5d1ec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e08a643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7e08a643f_1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e08a643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37e08a643f_1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7e08a643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7e08a643f_1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e08a643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37e08a643f_1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e08a643f_1_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37e08a643f_1_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37e08a643f_1_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37e08a643f_1_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37e08a643f_1_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e08a643f_1_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37e08a643f_1_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g137e08a643f_1_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37e08a643f_1_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37e08a643f_1_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e08a643f_1_1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37e08a643f_1_1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g137e08a643f_1_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37e08a643f_1_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37e08a643f_1_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e08a643f_1_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37e08a643f_1_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37e08a643f_1_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37e08a643f_1_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37e08a643f_1_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37e08a643f_1_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e08a643f_1_31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137e08a643f_1_31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137e08a643f_1_31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137e08a643f_1_3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g137e08a643f_1_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37e08a643f_1_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37e08a643f_1_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37e08a643f_1_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7e08a643f_1_4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37e08a643f_1_4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37e08a643f_1_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7e08a643f_1_4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e08a643f_1_4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37e08a643f_1_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37e08a643f_1_4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7e08a643f_1_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7e08a643f_1_4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37e08a643f_1_4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47" name="Google Shape;147;g137e08a643f_1_4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g137e08a643f_1_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37e08a643f_1_4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37e08a643f_1_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e08a643f_1_5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7e08a643f_1_5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37e08a643f_1_5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5" name="Google Shape;155;g137e08a643f_1_5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g137e08a643f_1_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37e08a643f_1_5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37e08a643f_1_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e08a643f_1_6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37e08a643f_1_65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137e08a643f_1_6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37e08a643f_1_6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37e08a643f_1_6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e08a643f_1_7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37e08a643f_1_7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137e08a643f_1_7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37e08a643f_1_7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37e08a643f_1_7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e08a643f_1_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g137e08a643f_1_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g137e08a643f_1_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37e08a643f_1_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g137e08a643f_1_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SEMANA 4</a:t>
            </a:r>
            <a:br>
              <a:rPr lang="en-US"/>
            </a:b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600205" y="4262494"/>
            <a:ext cx="8412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La casa, el barrio, la ciudad y el campo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7e08a643f_1_101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 DE VERBOS REGULARES</a:t>
            </a:r>
            <a:endParaRPr/>
          </a:p>
        </p:txBody>
      </p:sp>
      <p:sp>
        <p:nvSpPr>
          <p:cNvPr id="234" name="Google Shape;234;g137e08a643f_1_101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que terminan en </a:t>
            </a:r>
            <a:r>
              <a:rPr b="1" lang="en-US" sz="2800"/>
              <a:t>-car,</a:t>
            </a:r>
            <a:r>
              <a:rPr lang="en-US" sz="2800"/>
              <a:t> </a:t>
            </a:r>
            <a:r>
              <a:rPr b="1" lang="en-US" sz="2800"/>
              <a:t>-gar, </a:t>
            </a:r>
            <a:r>
              <a:rPr lang="en-US" sz="2800"/>
              <a:t>and</a:t>
            </a:r>
            <a:r>
              <a:rPr b="1" lang="en-US" sz="2800"/>
              <a:t> -zar </a:t>
            </a:r>
            <a:r>
              <a:rPr lang="en-US" sz="2800"/>
              <a:t>tienen un cambio ortográfico en la primera persona del pretérito.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sacar: saqué, </a:t>
            </a:r>
            <a:r>
              <a:rPr lang="en-US" sz="2800"/>
              <a:t>sacaste, sacó…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llegar: llegué, </a:t>
            </a:r>
            <a:r>
              <a:rPr lang="en-US" sz="2800"/>
              <a:t>llegaste, llegó…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empezar: empecé, </a:t>
            </a:r>
            <a:r>
              <a:rPr lang="en-US" sz="2800"/>
              <a:t>empezaste, empezó…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comenzar: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practicar: 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jugar: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almorzar: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7e08a643f_1_106"/>
          <p:cNvSpPr txBox="1"/>
          <p:nvPr>
            <p:ph type="title"/>
          </p:nvPr>
        </p:nvSpPr>
        <p:spPr>
          <a:xfrm>
            <a:off x="2120736" y="223067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</a:t>
            </a:r>
            <a:endParaRPr/>
          </a:p>
        </p:txBody>
      </p:sp>
      <p:sp>
        <p:nvSpPr>
          <p:cNvPr id="240" name="Google Shape;240;g137e08a643f_1_106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verbo </a:t>
            </a:r>
            <a:r>
              <a:rPr b="1" lang="en-US" sz="2800"/>
              <a:t>dar </a:t>
            </a:r>
            <a:r>
              <a:rPr lang="en-US" sz="2800"/>
              <a:t>usa las mismas terminaciones que los verbos de la 2a y 3a conjugación en el pretérito: </a:t>
            </a:r>
            <a:r>
              <a:rPr b="1" lang="en-US" sz="2800"/>
              <a:t>di, diste, dio, dimos, disteis, dieron.</a:t>
            </a:r>
            <a:endParaRPr/>
          </a:p>
          <a:p>
            <a:pPr indent="-1079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r>
              <a:rPr lang="en-US" sz="2800"/>
              <a:t>Le</a:t>
            </a:r>
            <a:r>
              <a:rPr b="1" lang="en-US" sz="2800"/>
              <a:t> di </a:t>
            </a:r>
            <a:r>
              <a:rPr lang="en-US" sz="2800"/>
              <a:t>unos</a:t>
            </a:r>
            <a:r>
              <a:rPr b="1" lang="en-US" sz="2800"/>
              <a:t> </a:t>
            </a:r>
            <a:r>
              <a:rPr lang="en-US" sz="2800"/>
              <a:t>aretes a mi madre para su cumpleaños.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r>
              <a:rPr lang="en-US" sz="2800"/>
              <a:t>Mi tía me </a:t>
            </a:r>
            <a:r>
              <a:rPr b="1" lang="en-US" sz="2800"/>
              <a:t>dio </a:t>
            </a:r>
            <a:r>
              <a:rPr lang="en-US" sz="2800"/>
              <a:t>dinero para comprar el traje.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¿A quién le </a:t>
            </a:r>
            <a:r>
              <a:rPr b="1" lang="en-US" sz="2800"/>
              <a:t>diste</a:t>
            </a:r>
            <a:r>
              <a:rPr lang="en-US" sz="2800"/>
              <a:t> ese regalo tan bonito?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¡Me </a:t>
            </a:r>
            <a:r>
              <a:rPr b="1" lang="en-US" sz="2800"/>
              <a:t>dieron</a:t>
            </a:r>
            <a:r>
              <a:rPr lang="en-US" sz="2800"/>
              <a:t> una sorpresa fantástica! ¿Cuándo te la dieron?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7e08a643f_1_111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PRETÉRITO INDEFINIDO </a:t>
            </a:r>
            <a:endParaRPr/>
          </a:p>
        </p:txBody>
      </p:sp>
      <p:sp>
        <p:nvSpPr>
          <p:cNvPr id="246" name="Google Shape;246;g137e08a643f_1_111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Expresiones que puedes usar con el pretérito para indicar que algo tomó lugar.</a:t>
            </a:r>
            <a:endParaRPr b="1" sz="2800"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hoy por la mañana/tarde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anoche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ayer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anteanoche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anteayer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la semana pasada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hace un día</a:t>
            </a:r>
            <a:endParaRPr/>
          </a:p>
          <a:p>
            <a:pPr indent="-1714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7e08a643f_1_116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</a:t>
            </a:r>
            <a:r>
              <a:rPr lang="en-US"/>
              <a:t> DE VERBOS IRREGULARES - SER &amp; IR</a:t>
            </a:r>
            <a:endParaRPr/>
          </a:p>
        </p:txBody>
      </p:sp>
      <p:sp>
        <p:nvSpPr>
          <p:cNvPr id="252" name="Google Shape;252;g137e08a643f_1_116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</a:t>
            </a:r>
            <a:r>
              <a:rPr b="1" lang="en-US" sz="2800"/>
              <a:t>ir y</a:t>
            </a:r>
            <a:r>
              <a:rPr lang="en-US" sz="2800"/>
              <a:t> </a:t>
            </a:r>
            <a:r>
              <a:rPr b="1" lang="en-US" sz="2800"/>
              <a:t>ser </a:t>
            </a:r>
            <a:r>
              <a:rPr lang="en-US" sz="2800"/>
              <a:t>tienen formas idénticas en el pretérito. El context te puede ayudar a saber el significado. 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g137e08a643f_1_116"/>
          <p:cNvGraphicFramePr/>
          <p:nvPr/>
        </p:nvGraphicFramePr>
        <p:xfrm>
          <a:off x="2032000" y="3072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{C02E8BBB-8E1A-4938-9F9A-B839FC09BADA}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fui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fuimos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g137e08a643f_1_116"/>
          <p:cNvSpPr txBox="1"/>
          <p:nvPr/>
        </p:nvSpPr>
        <p:spPr>
          <a:xfrm>
            <a:off x="1625599" y="5260621"/>
            <a:ext cx="57131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 verbo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muchas veces le sigue la preposición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a.</a:t>
            </a:r>
            <a:endParaRPr/>
          </a:p>
          <a:p>
            <a:pPr indent="396875" lvl="0" marL="51752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Ernesto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fue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tienda.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Ernesto went to the store.</a:t>
            </a:r>
            <a:endParaRPr/>
          </a:p>
          <a:p>
            <a:pPr indent="285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Fue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vendedor en esa tienda por dos años. </a:t>
            </a:r>
            <a:endParaRPr b="0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2231136" y="4363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2072640" y="1971040"/>
            <a:ext cx="7888224" cy="376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Hablar de los familiares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Hablar de la rutina diaria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expresar opiniones, planes, preferencias, y emociones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expresar obligación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expresar cuánto tiempo hace que algo ocurre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2231136" y="39573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PARA COMPRENSIÓN LECTORA</a:t>
            </a:r>
            <a:endParaRPr/>
          </a:p>
        </p:txBody>
      </p:sp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975360" y="1747012"/>
            <a:ext cx="10078720" cy="5080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cambiar todo esto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OBJETO DIRECTO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3120" y="1601724"/>
            <a:ext cx="10566400" cy="52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7c5d1ecbd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PRETERITO INDEFINIDO</a:t>
            </a:r>
            <a:endParaRPr/>
          </a:p>
        </p:txBody>
      </p:sp>
      <p:sp>
        <p:nvSpPr>
          <p:cNvPr id="200" name="Google Shape;200;g137c5d1ecbd_0_0"/>
          <p:cNvSpPr txBox="1"/>
          <p:nvPr>
            <p:ph idx="1" type="body"/>
          </p:nvPr>
        </p:nvSpPr>
        <p:spPr>
          <a:xfrm>
            <a:off x="934720" y="4376080"/>
            <a:ext cx="102819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Usa </a:t>
            </a:r>
            <a:r>
              <a:rPr b="1" lang="en-US" sz="2800"/>
              <a:t>tener que </a:t>
            </a:r>
            <a:r>
              <a:rPr lang="en-US" sz="2800"/>
              <a:t>para expresar lo que alguien debe hacer.</a:t>
            </a:r>
            <a:endParaRPr/>
          </a:p>
          <a:p>
            <a:pPr indent="-1079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Eliana, </a:t>
            </a:r>
            <a:r>
              <a:rPr b="1" lang="en-US" sz="2800"/>
              <a:t>tienes que estudiar </a:t>
            </a:r>
            <a:r>
              <a:rPr lang="en-US" sz="2800"/>
              <a:t>más.</a:t>
            </a:r>
            <a:endParaRPr/>
          </a:p>
          <a:p>
            <a:pPr indent="-2286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Tengo que visitar </a:t>
            </a:r>
            <a:r>
              <a:rPr lang="en-US" sz="2800"/>
              <a:t>a mis abuelos este fin de semana.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g137c5d1ecbd_0_0"/>
          <p:cNvGraphicFramePr/>
          <p:nvPr/>
        </p:nvGraphicFramePr>
        <p:xfrm>
          <a:off x="2032000" y="2365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{C02E8BBB-8E1A-4938-9F9A-B839FC09BADA}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hablé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tenemos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tenéis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tienen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e08a643f_1_77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 DE VERBOS REGULARES </a:t>
            </a:r>
            <a:r>
              <a:rPr lang="en-US"/>
              <a:t>- PRIMERA CONJUGACIÓN</a:t>
            </a:r>
            <a:endParaRPr/>
          </a:p>
        </p:txBody>
      </p:sp>
      <p:sp>
        <p:nvSpPr>
          <p:cNvPr id="207" name="Google Shape;207;g137e08a643f_1_77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g137e08a643f_1_77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{C02E8BBB-8E1A-4938-9F9A-B839FC09BADA}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hablé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hablamos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e08a643f_1_84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 DE VERBOS REGULARES - SEGUNDA CONJUGACIÓN</a:t>
            </a:r>
            <a:endParaRPr/>
          </a:p>
        </p:txBody>
      </p:sp>
      <p:sp>
        <p:nvSpPr>
          <p:cNvPr id="214" name="Google Shape;214;g137e08a643f_1_84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g137e08a643f_1_84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{C02E8BBB-8E1A-4938-9F9A-B839FC09BADA}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comí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comimos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7e08a643f_1_90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PRÉTERITO INDEFINIDO DE VERBOS REGULARES </a:t>
            </a:r>
            <a:r>
              <a:rPr lang="en-US"/>
              <a:t>- TERCERA CONJUGACIÓN</a:t>
            </a:r>
            <a:endParaRPr/>
          </a:p>
        </p:txBody>
      </p:sp>
      <p:sp>
        <p:nvSpPr>
          <p:cNvPr id="221" name="Google Shape;221;g137e08a643f_1_90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g137e08a643f_1_90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{C02E8BBB-8E1A-4938-9F9A-B839FC09BADA}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escribí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escribimos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e08a643f_1_96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PRETÉRITO INDEFINIDO </a:t>
            </a:r>
            <a:endParaRPr/>
          </a:p>
        </p:txBody>
      </p:sp>
      <p:sp>
        <p:nvSpPr>
          <p:cNvPr id="228" name="Google Shape;228;g137e08a643f_1_96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de cambio radical de la 1a y 2a conjugación (</a:t>
            </a:r>
            <a:r>
              <a:rPr b="1" lang="en-US" sz="2800"/>
              <a:t>-ar y</a:t>
            </a:r>
            <a:r>
              <a:rPr lang="en-US" sz="2800"/>
              <a:t> </a:t>
            </a:r>
            <a:r>
              <a:rPr b="1" lang="en-US" sz="2800"/>
              <a:t>–er) </a:t>
            </a:r>
            <a:r>
              <a:rPr lang="en-US" sz="2800"/>
              <a:t>no tienen cambio radical en el </a:t>
            </a:r>
            <a:r>
              <a:rPr b="1" lang="en-US" sz="2800"/>
              <a:t> </a:t>
            </a:r>
            <a:r>
              <a:rPr lang="en-US" sz="2800"/>
              <a:t>pretérito.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   pensar: </a:t>
            </a:r>
            <a:r>
              <a:rPr lang="en-US" sz="2800"/>
              <a:t>pensé, pensaste, pensó, pensamos, pensasteis, pensaron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   volver: </a:t>
            </a:r>
            <a:r>
              <a:rPr lang="en-US" sz="2800"/>
              <a:t>volví, volviste, volvió, volvimos, volvisteis, volvieron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acostarse</a:t>
            </a:r>
            <a:r>
              <a:rPr lang="en-US" sz="2800"/>
              <a:t>: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despertarse: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sentarse: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2021-06-30T11:55:22Z</dcterms:created>
  <dc:creator>Wiseman, Ana Maria J.</dc:creator>
</cp:coreProperties>
</file>