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858000" cy="9144000"/>
  <p:embeddedFontLst>
    <p:embeddedFont>
      <p:font typeface="Gill San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gED2+/oqFupyd/rDvdEPZM422q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E6D34C-3B0F-4FE4-BB29-72C820551E59}">
  <a:tblStyle styleId="{8BE6D34C-3B0F-4FE4-BB29-72C820551E59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F0E7"/>
          </a:solidFill>
        </a:fill>
      </a:tcStyle>
    </a:wholeTbl>
    <a:band1H>
      <a:tcTxStyle/>
      <a:tcStyle>
        <a:fill>
          <a:solidFill>
            <a:srgbClr val="FBDFCB"/>
          </a:solidFill>
        </a:fill>
      </a:tcStyle>
    </a:band1H>
    <a:band2H>
      <a:tcTxStyle/>
    </a:band2H>
    <a:band1V>
      <a:tcTxStyle/>
      <a:tcStyle>
        <a:fill>
          <a:solidFill>
            <a:srgbClr val="FBDFCB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GillSans-bold.fntdata"/><Relationship Id="rId23" Type="http://schemas.openxmlformats.org/officeDocument/2006/relationships/font" Target="fonts/GillSans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7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5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8" name="Google Shape;78;p35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3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" type="body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7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1" type="body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2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2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1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3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3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4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0" name="Google Shape;70;p34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2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4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" name="Google Shape;21;p2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" name="Google Shape;22;p2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SEMANA 5</a:t>
            </a:r>
            <a:br>
              <a:rPr lang="en-US"/>
            </a:b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1910080" y="4352544"/>
            <a:ext cx="8412480" cy="1239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 u="sng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La ropa, la identidad cultural y el consumo responsable</a:t>
            </a:r>
            <a:endParaRPr sz="32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type="title"/>
          </p:nvPr>
        </p:nvSpPr>
        <p:spPr>
          <a:xfrm>
            <a:off x="2231136" y="628226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LOS PRONOMBRES - REFLEXIVOS</a:t>
            </a:r>
            <a:endParaRPr/>
          </a:p>
        </p:txBody>
      </p:sp>
      <p:sp>
        <p:nvSpPr>
          <p:cNvPr id="156" name="Google Shape;156;p13"/>
          <p:cNvSpPr txBox="1"/>
          <p:nvPr>
            <p:ph idx="1" type="body"/>
          </p:nvPr>
        </p:nvSpPr>
        <p:spPr>
          <a:xfrm>
            <a:off x="812800" y="3816604"/>
            <a:ext cx="10789920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387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para el pronombre </a:t>
            </a:r>
            <a:r>
              <a:rPr b="1" lang="en-US" sz="2800"/>
              <a:t>vos se usa el pronombre reflexivo te</a:t>
            </a:r>
            <a:endParaRPr b="1" i="1" sz="28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57" name="Google Shape;157;p13"/>
          <p:cNvGraphicFramePr/>
          <p:nvPr/>
        </p:nvGraphicFramePr>
        <p:xfrm>
          <a:off x="2032000" y="21014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{8BE6D34C-3B0F-4FE4-BB29-72C820551E59}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nos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type="title"/>
          </p:nvPr>
        </p:nvSpPr>
        <p:spPr>
          <a:xfrm>
            <a:off x="2231136" y="628226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LOS PRONOMBRES PERSONALES – OBJETOS DIRECTO</a:t>
            </a:r>
            <a:endParaRPr/>
          </a:p>
        </p:txBody>
      </p:sp>
      <p:sp>
        <p:nvSpPr>
          <p:cNvPr id="163" name="Google Shape;163;p14"/>
          <p:cNvSpPr txBox="1"/>
          <p:nvPr>
            <p:ph idx="1" type="body"/>
          </p:nvPr>
        </p:nvSpPr>
        <p:spPr>
          <a:xfrm>
            <a:off x="812800" y="3816604"/>
            <a:ext cx="10789920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387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para el pronombre </a:t>
            </a:r>
            <a:r>
              <a:rPr b="1" lang="en-US" sz="2800"/>
              <a:t>vos se usa el pronombre objeto directo te</a:t>
            </a:r>
            <a:endParaRPr b="1" i="1" sz="28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14"/>
          <p:cNvGraphicFramePr/>
          <p:nvPr/>
        </p:nvGraphicFramePr>
        <p:xfrm>
          <a:off x="2032000" y="21014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{8BE6D34C-3B0F-4FE4-BB29-72C820551E59}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nos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lo 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los las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2231136" y="628226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LOS PRONOMBRES – OBJETOS DIRECTO</a:t>
            </a:r>
            <a:endParaRPr/>
          </a:p>
        </p:txBody>
      </p:sp>
      <p:sp>
        <p:nvSpPr>
          <p:cNvPr id="170" name="Google Shape;170;p15"/>
          <p:cNvSpPr txBox="1"/>
          <p:nvPr>
            <p:ph idx="1" type="body"/>
          </p:nvPr>
        </p:nvSpPr>
        <p:spPr>
          <a:xfrm>
            <a:off x="812800" y="3816604"/>
            <a:ext cx="10789920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El objeto directo responde a la pregunta ¿qué? O ¿a quién? en relación al verbo.   ¿Qué dobla Pedro?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(Pedro dobla) </a:t>
            </a:r>
            <a:r>
              <a:rPr b="1" lang="en-US" sz="2800"/>
              <a:t>las toallas. </a:t>
            </a:r>
            <a:endParaRPr b="1" i="1" sz="2800"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Los pronombres de objeto directo reemplazan el objeto directo para evitar la repetición.</a:t>
            </a:r>
            <a:endParaRPr/>
          </a:p>
          <a:p>
            <a:pPr indent="-228600" lvl="0" marL="11461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Pedro </a:t>
            </a:r>
            <a:r>
              <a:rPr b="1" lang="en-US" sz="2800"/>
              <a:t>las </a:t>
            </a:r>
            <a:r>
              <a:rPr lang="en-US" sz="2800"/>
              <a:t>dobla.</a:t>
            </a:r>
            <a:r>
              <a:rPr b="1" lang="en-US" sz="2800"/>
              <a:t> 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15"/>
          <p:cNvGraphicFramePr/>
          <p:nvPr/>
        </p:nvGraphicFramePr>
        <p:xfrm>
          <a:off x="2032000" y="21014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{8BE6D34C-3B0F-4FE4-BB29-72C820551E59}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nos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lo 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los las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type="title"/>
          </p:nvPr>
        </p:nvSpPr>
        <p:spPr>
          <a:xfrm>
            <a:off x="2231136" y="628226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LOS PRONOMBRES – OBJETOS DIRECTO</a:t>
            </a:r>
            <a:endParaRPr/>
          </a:p>
        </p:txBody>
      </p:sp>
      <p:sp>
        <p:nvSpPr>
          <p:cNvPr id="177" name="Google Shape;177;p16"/>
          <p:cNvSpPr txBox="1"/>
          <p:nvPr>
            <p:ph idx="1" type="body"/>
          </p:nvPr>
        </p:nvSpPr>
        <p:spPr>
          <a:xfrm>
            <a:off x="812800" y="1926844"/>
            <a:ext cx="10789920" cy="4931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Cuando el objeto directo es una persona se usa el </a:t>
            </a:r>
            <a:r>
              <a:rPr b="1" lang="en-US" sz="2800"/>
              <a:t>a personal.</a:t>
            </a:r>
            <a:endParaRPr/>
          </a:p>
          <a:p>
            <a:pPr indent="-228600" lvl="0" marL="15382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Voy a ayudar </a:t>
            </a:r>
            <a:r>
              <a:rPr b="1" lang="en-US" sz="2800"/>
              <a:t>a Pedro. / Lo </a:t>
            </a:r>
            <a:r>
              <a:rPr lang="en-US" sz="2800"/>
              <a:t>voy a ayudar.</a:t>
            </a:r>
            <a:endParaRPr/>
          </a:p>
          <a:p>
            <a:pPr indent="-228600" lvl="0" marL="15382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Espero el autobus/Espero a mi hermana (la espero mucho tiempo ya)</a:t>
            </a:r>
            <a:endParaRPr/>
          </a:p>
          <a:p>
            <a:pPr indent="-228600" lvl="0" marL="15382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Escucho la radio/Escucho a la profesora (la escucho atentamente)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El pronombre de objeto directo viene antes del verbo conjugado.</a:t>
            </a:r>
            <a:endParaRPr/>
          </a:p>
          <a:p>
            <a:pPr indent="-228600" lvl="0" marL="9731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—¿Quién plancha la ropa?</a:t>
            </a:r>
            <a:endParaRPr/>
          </a:p>
          <a:p>
            <a:pPr indent="-228600" lvl="0" marL="9731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— Marcos </a:t>
            </a:r>
            <a:r>
              <a:rPr b="1" lang="en-US" sz="2800"/>
              <a:t>la</a:t>
            </a:r>
            <a:r>
              <a:rPr lang="en-US" sz="2800"/>
              <a:t> plancha.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2231136" y="628226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LOS PRONOMBRES – OBJETOS DIRECTO</a:t>
            </a:r>
            <a:endParaRPr/>
          </a:p>
        </p:txBody>
      </p:sp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812800" y="1926844"/>
            <a:ext cx="10789920" cy="4931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Con una perífrasis verbal, el pronombre de objeto directo puede estar antes del verbo conjugado o añadido al final de un infinitivo o de un participio presente.</a:t>
            </a:r>
            <a:endParaRPr/>
          </a:p>
          <a:p>
            <a:pPr indent="-1079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—¿Vas a ver a Rafael?</a:t>
            </a:r>
            <a:endParaRPr/>
          </a:p>
          <a:p>
            <a:pPr indent="-228600" lvl="0" marL="10890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— Sí, </a:t>
            </a:r>
            <a:r>
              <a:rPr b="1" lang="en-US" sz="2800"/>
              <a:t>lo </a:t>
            </a:r>
            <a:r>
              <a:rPr lang="en-US" sz="2800"/>
              <a:t>voy a ver mañana. / Sí, voy a </a:t>
            </a:r>
            <a:r>
              <a:rPr b="1" lang="en-US" sz="2800"/>
              <a:t>verlo</a:t>
            </a:r>
            <a:r>
              <a:rPr lang="en-US" sz="2800"/>
              <a:t> mañana.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—¿Vas a llamar a Rafael?</a:t>
            </a:r>
            <a:endParaRPr/>
          </a:p>
          <a:p>
            <a:pPr indent="-228600" lvl="0" marL="10890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— Sí, </a:t>
            </a:r>
            <a:r>
              <a:rPr b="1" lang="en-US" sz="2800"/>
              <a:t>lo estoy llamando </a:t>
            </a:r>
            <a:r>
              <a:rPr lang="en-US" sz="2800"/>
              <a:t>ahora. / Sí, estoy </a:t>
            </a:r>
            <a:r>
              <a:rPr b="1" lang="en-US" sz="2800"/>
              <a:t>llamándolo</a:t>
            </a:r>
            <a:r>
              <a:rPr lang="en-US" sz="2800"/>
              <a:t> ahora.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2231136" y="266978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LOS PRONOMBRES – OBJETOS DIRECTO</a:t>
            </a:r>
            <a:endParaRPr/>
          </a:p>
        </p:txBody>
      </p:sp>
      <p:sp>
        <p:nvSpPr>
          <p:cNvPr id="189" name="Google Shape;189;p18"/>
          <p:cNvSpPr txBox="1"/>
          <p:nvPr>
            <p:ph idx="1" type="body"/>
          </p:nvPr>
        </p:nvSpPr>
        <p:spPr>
          <a:xfrm>
            <a:off x="2231136" y="1565596"/>
            <a:ext cx="9371584" cy="4931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En tu familia ¿quién hace las siguientes tareas?</a:t>
            </a:r>
            <a:endParaRPr/>
          </a:p>
          <a:p>
            <a:pPr indent="1778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pasar la aspiradora  - mi esposo la pasa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preparar la comida - mi papá la prepara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sacar la basura – mi pareja la saca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vestir a la niña –  mi esposa la viste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hacer la cama – yo la hago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lavar la ropa – yo la lavo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2231136" y="266978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LOS PRONOMBRES – OBJETOS DIRECTO</a:t>
            </a:r>
            <a:endParaRPr/>
          </a:p>
        </p:txBody>
      </p:sp>
      <p:sp>
        <p:nvSpPr>
          <p:cNvPr id="195" name="Google Shape;195;p19"/>
          <p:cNvSpPr txBox="1"/>
          <p:nvPr>
            <p:ph idx="1" type="body"/>
          </p:nvPr>
        </p:nvSpPr>
        <p:spPr>
          <a:xfrm>
            <a:off x="2231136" y="1565596"/>
            <a:ext cx="9371584" cy="4931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(cont.)</a:t>
            </a:r>
            <a:endParaRPr/>
          </a:p>
          <a:p>
            <a:pPr indent="1778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ordenar los cuartos – yo los ordeno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reparar el aire acondicionado – lo reparo yo!!!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limpiar la cocina –yo  siempre la limpio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cocinar la cena – yo la cocino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preparar el desayuno – yo lo preparo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elegir las películas de Netflix – mi familia y yo las elegimos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2231136" y="43637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OBJETIVOS</a:t>
            </a:r>
            <a:endParaRPr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2072640" y="1971040"/>
            <a:ext cx="7888224" cy="3768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hablar sobre la vivienda, el hogar y las actividades del hogar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expresar acciones en curso describir estados físicos y emocionales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evitar la repetición al hablar y escribir señalar e identificar personas y cosas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Hablar de la rutina diaria</a:t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expresar obligación</a:t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expresar cuánto tiempo hace que algo ocurre</a:t>
            </a:r>
            <a:endParaRPr sz="24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2231136" y="39573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ESTRATEGIAS INTERCULTURALES</a:t>
            </a:r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975360" y="1747012"/>
            <a:ext cx="10078800" cy="50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Cambiar esto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VERBOS - IMPERFECTO DE VERBOS REGULARES</a:t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934720" y="4376080"/>
            <a:ext cx="10281920" cy="2644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Usa </a:t>
            </a:r>
            <a:r>
              <a:rPr b="1" lang="en-US" sz="2800"/>
              <a:t>tener que </a:t>
            </a:r>
            <a:r>
              <a:rPr lang="en-US" sz="2800"/>
              <a:t>para expresar lo que alguien debe hacer.</a:t>
            </a:r>
            <a:endParaRPr/>
          </a:p>
          <a:p>
            <a:pPr indent="-1079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228600" lvl="0" marL="571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Eliana, </a:t>
            </a:r>
            <a:r>
              <a:rPr b="1" lang="en-US" sz="2800"/>
              <a:t>tienes que estudiar </a:t>
            </a:r>
            <a:r>
              <a:rPr lang="en-US" sz="2800"/>
              <a:t>más.</a:t>
            </a:r>
            <a:endParaRPr/>
          </a:p>
          <a:p>
            <a:pPr indent="-228600" lvl="0" marL="571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Tengo que visitar </a:t>
            </a:r>
            <a:r>
              <a:rPr lang="en-US" sz="2800"/>
              <a:t>a mis abuelos este fin de semana.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18" name="Google Shape;118;p6"/>
          <p:cNvGraphicFramePr/>
          <p:nvPr/>
        </p:nvGraphicFramePr>
        <p:xfrm>
          <a:off x="2032000" y="23655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{8BE6D34C-3B0F-4FE4-BB29-72C820551E59}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hablaba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hablábamos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hablabas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hablábais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hablaba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hablaban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NARRAR EN EL PASADO</a:t>
            </a:r>
            <a:endParaRPr/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2231136" y="2316480"/>
            <a:ext cx="7729728" cy="4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000"/>
              <a:t>¿Qué tienen que hacer tus compañeros de clase? Luego explica lo que tú tienes que hacer este fin de semana.</a:t>
            </a:r>
            <a:endParaRPr/>
          </a:p>
          <a:p>
            <a:pPr indent="-12287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>
            <p:ph type="title"/>
          </p:nvPr>
        </p:nvSpPr>
        <p:spPr>
          <a:xfrm>
            <a:off x="2231136" y="3550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PRESENTE PROGRESIVO</a:t>
            </a:r>
            <a:endParaRPr/>
          </a:p>
        </p:txBody>
      </p:sp>
      <p:sp>
        <p:nvSpPr>
          <p:cNvPr id="130" name="Google Shape;130;p9"/>
          <p:cNvSpPr txBox="1"/>
          <p:nvPr>
            <p:ph idx="1" type="body"/>
          </p:nvPr>
        </p:nvSpPr>
        <p:spPr>
          <a:xfrm>
            <a:off x="812800" y="3593084"/>
            <a:ext cx="10789920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Usa el presente progresivo para enfatizar que la acción está en progreso en este moment en vez de una acción habitual.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Se forma el presente progresivo con el presente de </a:t>
            </a:r>
            <a:r>
              <a:rPr b="1" lang="en-US" sz="2800"/>
              <a:t>estar </a:t>
            </a:r>
            <a:r>
              <a:rPr lang="en-US" sz="2800"/>
              <a:t>+ </a:t>
            </a:r>
            <a:r>
              <a:rPr i="1" lang="en-US" sz="2800"/>
              <a:t>participio presente. Para </a:t>
            </a:r>
            <a:r>
              <a:rPr lang="en-US" sz="2800"/>
              <a:t>formar el participio presente, se añade </a:t>
            </a:r>
            <a:r>
              <a:rPr b="1" lang="en-US" sz="2800"/>
              <a:t>-ando </a:t>
            </a:r>
            <a:r>
              <a:rPr lang="en-US" sz="2800"/>
              <a:t>a la raíz de verbos de la 1a conjugación (</a:t>
            </a:r>
            <a:r>
              <a:rPr b="1" lang="en-US" sz="2800"/>
              <a:t>-ar) y</a:t>
            </a:r>
            <a:r>
              <a:rPr lang="en-US" sz="2800"/>
              <a:t> </a:t>
            </a:r>
            <a:r>
              <a:rPr b="1" lang="en-US" sz="2800"/>
              <a:t>-iendo </a:t>
            </a:r>
            <a:r>
              <a:rPr lang="en-US" sz="2800"/>
              <a:t>a la raíz de la 2a y 3a conjucación (</a:t>
            </a:r>
            <a:r>
              <a:rPr b="1" lang="en-US" sz="2800"/>
              <a:t>-er +</a:t>
            </a:r>
            <a:r>
              <a:rPr lang="en-US" sz="2800"/>
              <a:t> </a:t>
            </a:r>
            <a:r>
              <a:rPr b="1" lang="en-US" sz="2800"/>
              <a:t>–ir) </a:t>
            </a:r>
            <a:endParaRPr sz="28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31" name="Google Shape;131;p9"/>
          <p:cNvGraphicFramePr/>
          <p:nvPr/>
        </p:nvGraphicFramePr>
        <p:xfrm>
          <a:off x="2032000" y="18169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{8BE6D34C-3B0F-4FE4-BB29-72C820551E59}</a:tableStyleId>
              </a:tblPr>
              <a:tblGrid>
                <a:gridCol w="2709325"/>
                <a:gridCol w="2709325"/>
                <a:gridCol w="2709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estoy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C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estamos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CD0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hablando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estás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estáis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está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están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2231136" y="3550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PRESENTE PROGRESIVO</a:t>
            </a:r>
            <a:endParaRPr/>
          </a:p>
        </p:txBody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812800" y="1906524"/>
            <a:ext cx="10789920" cy="4596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Cuando la raíz de un verbo de la 2a o 3a conjugación (</a:t>
            </a:r>
            <a:r>
              <a:rPr b="1" lang="en-US" sz="2800"/>
              <a:t>-er + </a:t>
            </a:r>
            <a:r>
              <a:rPr lang="en-US" sz="2800"/>
              <a:t> </a:t>
            </a:r>
            <a:r>
              <a:rPr b="1" lang="en-US" sz="2800"/>
              <a:t>–ir)  </a:t>
            </a:r>
            <a:r>
              <a:rPr lang="en-US" sz="2800"/>
              <a:t>termina en vocal se añade </a:t>
            </a:r>
            <a:r>
              <a:rPr b="1" lang="en-US" sz="2800"/>
              <a:t>-yendo.</a:t>
            </a:r>
            <a:endParaRPr/>
          </a:p>
          <a:p>
            <a:pPr indent="-228600" lvl="0" marL="1549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leer </a:t>
            </a:r>
            <a:r>
              <a:rPr b="1" i="1" lang="en-US" sz="2800"/>
              <a:t>🡪</a:t>
            </a:r>
            <a:r>
              <a:rPr lang="en-US" sz="2800"/>
              <a:t> le</a:t>
            </a:r>
            <a:r>
              <a:rPr b="1" lang="en-US" sz="2800"/>
              <a:t>y</a:t>
            </a:r>
            <a:r>
              <a:rPr lang="en-US" sz="2800"/>
              <a:t>endo</a:t>
            </a:r>
            <a:endParaRPr/>
          </a:p>
          <a:p>
            <a:pPr indent="-228600" lvl="0" marL="1549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oír </a:t>
            </a:r>
            <a:r>
              <a:rPr b="1" i="1" lang="en-US" sz="2800"/>
              <a:t>🡪</a:t>
            </a:r>
            <a:r>
              <a:rPr lang="en-US" sz="2800"/>
              <a:t> o</a:t>
            </a:r>
            <a:r>
              <a:rPr b="1" lang="en-US" sz="2800"/>
              <a:t>y</a:t>
            </a:r>
            <a:r>
              <a:rPr lang="en-US" sz="2800"/>
              <a:t>endo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Verbos de cambio radical de la 3ª conjugación ( </a:t>
            </a:r>
            <a:r>
              <a:rPr b="1" lang="en-US" sz="2800"/>
              <a:t>-ir) </a:t>
            </a:r>
            <a:r>
              <a:rPr lang="en-US" sz="2800"/>
              <a:t>tienen el cambio radical en el participio presente</a:t>
            </a:r>
            <a:endParaRPr sz="2800"/>
          </a:p>
          <a:p>
            <a:pPr indent="-228600" lvl="0" marL="1549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dormir (ue) ( </a:t>
            </a:r>
            <a:r>
              <a:rPr b="1" lang="en-US" sz="2800"/>
              <a:t>o </a:t>
            </a:r>
            <a:r>
              <a:rPr b="1" i="1" lang="en-US" sz="2800"/>
              <a:t>🡪</a:t>
            </a:r>
            <a:r>
              <a:rPr lang="en-US" sz="2800"/>
              <a:t> </a:t>
            </a:r>
            <a:r>
              <a:rPr b="1" lang="en-US" sz="2800"/>
              <a:t>u </a:t>
            </a:r>
            <a:r>
              <a:rPr lang="en-US" sz="2800"/>
              <a:t>) d</a:t>
            </a:r>
            <a:r>
              <a:rPr b="1" lang="en-US" sz="2800"/>
              <a:t>u</a:t>
            </a:r>
            <a:r>
              <a:rPr lang="en-US" sz="2800"/>
              <a:t>rmiendo</a:t>
            </a:r>
            <a:endParaRPr/>
          </a:p>
          <a:p>
            <a:pPr indent="-228600" lvl="0" marL="1549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sentir (ie) ( </a:t>
            </a:r>
            <a:r>
              <a:rPr b="1" lang="en-US" sz="2800"/>
              <a:t>e </a:t>
            </a:r>
            <a:r>
              <a:rPr b="1" i="1" lang="en-US" sz="2800"/>
              <a:t>🡪</a:t>
            </a:r>
            <a:r>
              <a:rPr lang="en-US" sz="2800"/>
              <a:t> </a:t>
            </a:r>
            <a:r>
              <a:rPr b="1" lang="en-US" sz="2800"/>
              <a:t>i </a:t>
            </a:r>
            <a:r>
              <a:rPr lang="en-US" sz="2800"/>
              <a:t>) s</a:t>
            </a:r>
            <a:r>
              <a:rPr b="1" lang="en-US" sz="2800"/>
              <a:t>i</a:t>
            </a:r>
            <a:r>
              <a:rPr lang="en-US" sz="2800"/>
              <a:t>ntiendo</a:t>
            </a:r>
            <a:endParaRPr/>
          </a:p>
          <a:p>
            <a:pPr indent="-228600" lvl="0" marL="1549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pedir (i) ( </a:t>
            </a:r>
            <a:r>
              <a:rPr b="1" lang="en-US" sz="2800"/>
              <a:t>e </a:t>
            </a:r>
            <a:r>
              <a:rPr b="1" i="1" lang="en-US" sz="2800"/>
              <a:t>🡪</a:t>
            </a:r>
            <a:r>
              <a:rPr lang="en-US" sz="2800"/>
              <a:t> </a:t>
            </a:r>
            <a:r>
              <a:rPr b="1" lang="en-US" sz="2800"/>
              <a:t>i </a:t>
            </a:r>
            <a:r>
              <a:rPr lang="en-US" sz="2800"/>
              <a:t>) p</a:t>
            </a:r>
            <a:r>
              <a:rPr b="1" lang="en-US" sz="2800"/>
              <a:t>i</a:t>
            </a:r>
            <a:r>
              <a:rPr lang="en-US" sz="2800"/>
              <a:t>diendo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2231136" y="3550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PRESENTE PROGRESIVO</a:t>
            </a:r>
            <a:endParaRPr/>
          </a:p>
        </p:txBody>
      </p:sp>
      <p:sp>
        <p:nvSpPr>
          <p:cNvPr id="143" name="Google Shape;143;p11"/>
          <p:cNvSpPr txBox="1"/>
          <p:nvPr>
            <p:ph idx="1" type="body"/>
          </p:nvPr>
        </p:nvSpPr>
        <p:spPr>
          <a:xfrm>
            <a:off x="812800" y="1906524"/>
            <a:ext cx="10789920" cy="4596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Cuando la raíz de un verbo de la 2a o 3a conjugación (</a:t>
            </a:r>
            <a:r>
              <a:rPr b="1" lang="en-US" sz="2800"/>
              <a:t>-er + </a:t>
            </a:r>
            <a:r>
              <a:rPr lang="en-US" sz="2800"/>
              <a:t> </a:t>
            </a:r>
            <a:r>
              <a:rPr b="1" lang="en-US" sz="2800"/>
              <a:t>–ir)  </a:t>
            </a:r>
            <a:r>
              <a:rPr lang="en-US" sz="2800"/>
              <a:t>termina en vocal se añade </a:t>
            </a:r>
            <a:r>
              <a:rPr b="1" lang="en-US" sz="2800"/>
              <a:t>-yendo.</a:t>
            </a:r>
            <a:endParaRPr/>
          </a:p>
          <a:p>
            <a:pPr indent="-228600" lvl="0" marL="1549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leer </a:t>
            </a:r>
            <a:r>
              <a:rPr b="1" i="1" lang="en-US" sz="2800"/>
              <a:t>🡪</a:t>
            </a:r>
            <a:r>
              <a:rPr lang="en-US" sz="2800"/>
              <a:t> le</a:t>
            </a:r>
            <a:r>
              <a:rPr b="1" lang="en-US" sz="2800"/>
              <a:t>y</a:t>
            </a:r>
            <a:r>
              <a:rPr lang="en-US" sz="2800"/>
              <a:t>endo</a:t>
            </a:r>
            <a:endParaRPr/>
          </a:p>
          <a:p>
            <a:pPr indent="-228600" lvl="0" marL="1549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oír </a:t>
            </a:r>
            <a:r>
              <a:rPr b="1" i="1" lang="en-US" sz="2800"/>
              <a:t>🡪</a:t>
            </a:r>
            <a:r>
              <a:rPr lang="en-US" sz="2800"/>
              <a:t> o</a:t>
            </a:r>
            <a:r>
              <a:rPr b="1" lang="en-US" sz="2800"/>
              <a:t>y</a:t>
            </a:r>
            <a:r>
              <a:rPr lang="en-US" sz="2800"/>
              <a:t>endo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Verbos de cambio radical de la 3ª conjugación ( </a:t>
            </a:r>
            <a:r>
              <a:rPr b="1" lang="en-US" sz="2800"/>
              <a:t>-ir) </a:t>
            </a:r>
            <a:r>
              <a:rPr lang="en-US" sz="2800"/>
              <a:t>tienen el cambio radical en el participio presente</a:t>
            </a:r>
            <a:endParaRPr sz="2800"/>
          </a:p>
          <a:p>
            <a:pPr indent="-228600" lvl="0" marL="1549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dormir (ue) ( </a:t>
            </a:r>
            <a:r>
              <a:rPr b="1" lang="en-US" sz="2800"/>
              <a:t>o </a:t>
            </a:r>
            <a:r>
              <a:rPr b="1" i="1" lang="en-US" sz="2800"/>
              <a:t>🡪</a:t>
            </a:r>
            <a:r>
              <a:rPr lang="en-US" sz="2800"/>
              <a:t> </a:t>
            </a:r>
            <a:r>
              <a:rPr b="1" lang="en-US" sz="2800"/>
              <a:t>u </a:t>
            </a:r>
            <a:r>
              <a:rPr lang="en-US" sz="2800"/>
              <a:t>) d</a:t>
            </a:r>
            <a:r>
              <a:rPr b="1" lang="en-US" sz="2800"/>
              <a:t>u</a:t>
            </a:r>
            <a:r>
              <a:rPr lang="en-US" sz="2800"/>
              <a:t>rmiendo</a:t>
            </a:r>
            <a:endParaRPr/>
          </a:p>
          <a:p>
            <a:pPr indent="-228600" lvl="0" marL="1549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sentir (ie) ( </a:t>
            </a:r>
            <a:r>
              <a:rPr b="1" lang="en-US" sz="2800"/>
              <a:t>e </a:t>
            </a:r>
            <a:r>
              <a:rPr b="1" i="1" lang="en-US" sz="2800"/>
              <a:t>🡪</a:t>
            </a:r>
            <a:r>
              <a:rPr lang="en-US" sz="2800"/>
              <a:t> </a:t>
            </a:r>
            <a:r>
              <a:rPr b="1" lang="en-US" sz="2800"/>
              <a:t>i </a:t>
            </a:r>
            <a:r>
              <a:rPr lang="en-US" sz="2800"/>
              <a:t>) s</a:t>
            </a:r>
            <a:r>
              <a:rPr b="1" lang="en-US" sz="2800"/>
              <a:t>i</a:t>
            </a:r>
            <a:r>
              <a:rPr lang="en-US" sz="2800"/>
              <a:t>ntiendo</a:t>
            </a:r>
            <a:endParaRPr/>
          </a:p>
          <a:p>
            <a:pPr indent="-228600" lvl="0" marL="1549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pedir (i) ( </a:t>
            </a:r>
            <a:r>
              <a:rPr b="1" lang="en-US" sz="2800"/>
              <a:t>e </a:t>
            </a:r>
            <a:r>
              <a:rPr b="1" i="1" lang="en-US" sz="2800"/>
              <a:t>🡪</a:t>
            </a:r>
            <a:r>
              <a:rPr lang="en-US" sz="2800"/>
              <a:t> </a:t>
            </a:r>
            <a:r>
              <a:rPr b="1" lang="en-US" sz="2800"/>
              <a:t>i </a:t>
            </a:r>
            <a:r>
              <a:rPr lang="en-US" sz="2800"/>
              <a:t>) p</a:t>
            </a:r>
            <a:r>
              <a:rPr b="1" lang="en-US" sz="2800"/>
              <a:t>i</a:t>
            </a:r>
            <a:r>
              <a:rPr lang="en-US" sz="2800"/>
              <a:t>diendo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title"/>
          </p:nvPr>
        </p:nvSpPr>
        <p:spPr>
          <a:xfrm>
            <a:off x="2231136" y="628226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LOS PRONOMBRES - SUJETO</a:t>
            </a:r>
            <a:endParaRPr/>
          </a:p>
        </p:txBody>
      </p:sp>
      <p:sp>
        <p:nvSpPr>
          <p:cNvPr id="149" name="Google Shape;149;p12"/>
          <p:cNvSpPr txBox="1"/>
          <p:nvPr>
            <p:ph idx="1" type="body"/>
          </p:nvPr>
        </p:nvSpPr>
        <p:spPr>
          <a:xfrm>
            <a:off x="812800" y="3816604"/>
            <a:ext cx="10789920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387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También existe el pronombre de segunda persona singular: </a:t>
            </a:r>
            <a:r>
              <a:rPr b="1" lang="en-US" sz="2800"/>
              <a:t>vos</a:t>
            </a:r>
            <a:endParaRPr b="1" i="1" sz="28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50" name="Google Shape;150;p12"/>
          <p:cNvGraphicFramePr/>
          <p:nvPr/>
        </p:nvGraphicFramePr>
        <p:xfrm>
          <a:off x="2032000" y="21014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{8BE6D34C-3B0F-4FE4-BB29-72C820551E59}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yo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nosotros, nosotras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tú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vosotros, vosotras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él, ella, usted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ellos ellas ustedes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2021-06-30T11:55:22Z</dcterms:created>
  <dc:creator>Wiseman, Ana Maria J.</dc:creator>
</cp:coreProperties>
</file>