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embeddedFontLst>
    <p:embeddedFont>
      <p:font typeface="Gill Sans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jdZQeuIflW7VKb6qRMiaoz+ZiC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8C0F37-5861-4A64-BEDC-533466AEDACA}">
  <a:tblStyle styleId="{E88C0F37-5861-4A64-BEDC-533466AEDACA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F0E7"/>
          </a:solidFill>
        </a:fill>
      </a:tcStyle>
    </a:wholeTbl>
    <a:band1H>
      <a:tcTxStyle/>
      <a:tcStyle>
        <a:fill>
          <a:solidFill>
            <a:srgbClr val="FBDFCB"/>
          </a:solidFill>
        </a:fill>
      </a:tcStyle>
    </a:band1H>
    <a:band2H>
      <a:tcTxStyle/>
    </a:band2H>
    <a:band1V>
      <a:tcTxStyle/>
      <a:tcStyle>
        <a:fill>
          <a:solidFill>
            <a:srgbClr val="FBDFCB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GillSans-regular.fntdata"/><Relationship Id="rId25" Type="http://schemas.openxmlformats.org/officeDocument/2006/relationships/slide" Target="slides/slide19.xml"/><Relationship Id="rId28" Type="http://customschemas.google.com/relationships/presentationmetadata" Target="metadata"/><Relationship Id="rId27" Type="http://schemas.openxmlformats.org/officeDocument/2006/relationships/font" Target="fonts/Gill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a0e9b73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3a0e9b736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3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8" name="Google Shape;78;p33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3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idx="1" type="body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5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" type="body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2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2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9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2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2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2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0" name="Google Shape;70;p32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2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2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" name="Google Shape;20;p2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" name="Google Shape;21;p2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" name="Google Shape;22;p2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SEMANA 6</a:t>
            </a:r>
            <a:br>
              <a:rPr lang="en-US"/>
            </a:br>
            <a:endParaRPr/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1910080" y="4352544"/>
            <a:ext cx="8681720" cy="1239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401"/>
              <a:buFont typeface="Arial"/>
              <a:buNone/>
            </a:pPr>
            <a:r>
              <a:t/>
            </a:r>
            <a:endParaRPr b="1" sz="3107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5401"/>
              <a:buFont typeface="Arial"/>
              <a:buNone/>
            </a:pPr>
            <a:r>
              <a:rPr b="1" lang="en-US" sz="3107">
                <a:solidFill>
                  <a:srgbClr val="0000FF"/>
                </a:solidFill>
                <a:latin typeface="Cambria"/>
                <a:ea typeface="Cambria"/>
                <a:cs typeface="Cambria"/>
                <a:sym typeface="Cambria"/>
              </a:rPr>
              <a:t>El mundo laboral hispano</a:t>
            </a:r>
            <a:endParaRPr b="1" sz="6107">
              <a:solidFill>
                <a:srgbClr val="0000F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/>
          <p:nvPr>
            <p:ph type="title"/>
          </p:nvPr>
        </p:nvSpPr>
        <p:spPr>
          <a:xfrm>
            <a:off x="2231135" y="368579"/>
            <a:ext cx="7838553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LOS PRONOMBRES – OBJETOS INDIRECTO</a:t>
            </a:r>
            <a:endParaRPr/>
          </a:p>
        </p:txBody>
      </p:sp>
      <p:sp>
        <p:nvSpPr>
          <p:cNvPr id="155" name="Google Shape;155;p12"/>
          <p:cNvSpPr txBox="1"/>
          <p:nvPr>
            <p:ph idx="1" type="body"/>
          </p:nvPr>
        </p:nvSpPr>
        <p:spPr>
          <a:xfrm>
            <a:off x="812800" y="4618116"/>
            <a:ext cx="10789920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Otros verbos of transmisión (de cosas, ideas, palabras) que usan pronombres de objetos indirectos</a:t>
            </a:r>
            <a:endParaRPr sz="2800"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Carlos </a:t>
            </a:r>
            <a:r>
              <a:rPr b="1" lang="en-US" sz="2800"/>
              <a:t>le </a:t>
            </a:r>
            <a:r>
              <a:rPr lang="en-US" sz="2800"/>
              <a:t>dice a su padre que quiere un auto.</a:t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Su padre no va a regalar</a:t>
            </a:r>
            <a:r>
              <a:rPr b="1" lang="en-US" sz="2800"/>
              <a:t>le</a:t>
            </a:r>
            <a:r>
              <a:rPr lang="en-US" sz="2800"/>
              <a:t> un auto.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12"/>
          <p:cNvGraphicFramePr/>
          <p:nvPr/>
        </p:nvGraphicFramePr>
        <p:xfrm>
          <a:off x="2032000" y="17627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{E88C0F37-5861-4A64-BEDC-533466AEDACA}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decir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mostrar (ue)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describir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prestar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escribir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regalar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explicar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vender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mandar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/>
          <p:nvPr>
            <p:ph type="title"/>
          </p:nvPr>
        </p:nvSpPr>
        <p:spPr>
          <a:xfrm>
            <a:off x="2231136" y="266978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GUSTAR</a:t>
            </a:r>
            <a:endParaRPr/>
          </a:p>
        </p:txBody>
      </p:sp>
      <p:sp>
        <p:nvSpPr>
          <p:cNvPr id="162" name="Google Shape;162;p13"/>
          <p:cNvSpPr txBox="1"/>
          <p:nvPr>
            <p:ph idx="1" type="body"/>
          </p:nvPr>
        </p:nvSpPr>
        <p:spPr>
          <a:xfrm>
            <a:off x="2231136" y="1565596"/>
            <a:ext cx="9371584" cy="4931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Me gusta </a:t>
            </a:r>
            <a:r>
              <a:rPr lang="en-US"/>
              <a:t>esta chaqueta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 </a:t>
            </a:r>
            <a:r>
              <a:rPr b="1" lang="en-US"/>
              <a:t>gusta </a:t>
            </a:r>
            <a:r>
              <a:rPr lang="en-US"/>
              <a:t>ese </a:t>
            </a:r>
            <a:r>
              <a:rPr b="1" lang="en-US"/>
              <a:t>collar. </a:t>
            </a:r>
            <a:r>
              <a:rPr lang="en-US"/>
              <a:t>No me </a:t>
            </a:r>
            <a:r>
              <a:rPr b="1" lang="en-US"/>
              <a:t>gustan los anillos.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Nos </a:t>
            </a:r>
            <a:r>
              <a:rPr b="1" lang="en-US"/>
              <a:t>gusta caminar </a:t>
            </a:r>
            <a:r>
              <a:rPr lang="en-US"/>
              <a:t>por la mañana.</a:t>
            </a:r>
            <a:r>
              <a:rPr i="1" lang="en-US"/>
              <a:t> </a:t>
            </a:r>
            <a:r>
              <a:rPr lang="en-US"/>
              <a:t>¿No te </a:t>
            </a:r>
            <a:r>
              <a:rPr b="1" lang="en-US"/>
              <a:t>gusta correr </a:t>
            </a:r>
            <a:r>
              <a:rPr lang="en-US"/>
              <a:t>y </a:t>
            </a:r>
            <a:r>
              <a:rPr b="1" lang="en-US"/>
              <a:t>nadar?</a:t>
            </a:r>
            <a:endParaRPr/>
          </a:p>
          <a:p>
            <a:pPr indent="-228600" lvl="0" marL="11477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Les</a:t>
            </a:r>
            <a:r>
              <a:rPr lang="en-US"/>
              <a:t> </a:t>
            </a:r>
            <a:r>
              <a:rPr b="1" lang="en-US"/>
              <a:t>cae bien </a:t>
            </a:r>
            <a:r>
              <a:rPr lang="en-US"/>
              <a:t>Miriam.</a:t>
            </a:r>
            <a:endParaRPr b="1"/>
          </a:p>
          <a:p>
            <a:pPr indent="-228600" lvl="0" marL="114776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Esa dependienta </a:t>
            </a:r>
            <a:r>
              <a:rPr b="1" lang="en-US"/>
              <a:t>me cae mal.</a:t>
            </a:r>
            <a:endParaRPr/>
          </a:p>
          <a:p>
            <a:pPr indent="1143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11430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63" name="Google Shape;163;p13"/>
          <p:cNvGraphicFramePr/>
          <p:nvPr/>
        </p:nvGraphicFramePr>
        <p:xfrm>
          <a:off x="2032000" y="38850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{E88C0F37-5861-4A64-BEDC-533466AEDACA}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gustar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quedar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encantar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caer bien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fascinar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caer mal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interesar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vender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parecer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importar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>
            <p:ph type="title"/>
          </p:nvPr>
        </p:nvSpPr>
        <p:spPr>
          <a:xfrm>
            <a:off x="2231135" y="368579"/>
            <a:ext cx="7838553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EL PRÉTERITO DE VERBOS REGULARES- PRIMERA CONJUGACIÓN</a:t>
            </a:r>
            <a:endParaRPr/>
          </a:p>
        </p:txBody>
      </p:sp>
      <p:sp>
        <p:nvSpPr>
          <p:cNvPr id="169" name="Google Shape;169;p14"/>
          <p:cNvSpPr txBox="1"/>
          <p:nvPr>
            <p:ph idx="1" type="body"/>
          </p:nvPr>
        </p:nvSpPr>
        <p:spPr>
          <a:xfrm>
            <a:off x="891822" y="1897492"/>
            <a:ext cx="10710898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Se usa el </a:t>
            </a:r>
            <a:r>
              <a:rPr b="1" lang="en-US" sz="2800"/>
              <a:t>pretérito</a:t>
            </a:r>
            <a:r>
              <a:rPr lang="en-US" sz="2800"/>
              <a:t> para hablar de eventos, acciones y condiciones  en el pasado que se consideran completadas o terminadas.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70" name="Google Shape;170;p14"/>
          <p:cNvGraphicFramePr/>
          <p:nvPr/>
        </p:nvGraphicFramePr>
        <p:xfrm>
          <a:off x="2032000" y="35915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{E88C0F37-5861-4A64-BEDC-533466AEDACA}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hablé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hablamos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hablaste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hablasteis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habló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hablaron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>
            <p:ph type="title"/>
          </p:nvPr>
        </p:nvSpPr>
        <p:spPr>
          <a:xfrm>
            <a:off x="2231135" y="368579"/>
            <a:ext cx="7838553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EL PRÉTERITO DE VERBOS REGULARES- SEGUNDA CONJUGACIÓN</a:t>
            </a:r>
            <a:endParaRPr/>
          </a:p>
        </p:txBody>
      </p:sp>
      <p:sp>
        <p:nvSpPr>
          <p:cNvPr id="176" name="Google Shape;176;p15"/>
          <p:cNvSpPr txBox="1"/>
          <p:nvPr>
            <p:ph idx="1" type="body"/>
          </p:nvPr>
        </p:nvSpPr>
        <p:spPr>
          <a:xfrm>
            <a:off x="891822" y="1897492"/>
            <a:ext cx="10710898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Se usa el </a:t>
            </a:r>
            <a:r>
              <a:rPr b="1" lang="en-US" sz="2800"/>
              <a:t>pretérito</a:t>
            </a:r>
            <a:r>
              <a:rPr lang="en-US" sz="2800"/>
              <a:t> para hablar de eventos, acciones y condiciones  en el pasado que se consideran completadas o terminadas.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77" name="Google Shape;177;p15"/>
          <p:cNvGraphicFramePr/>
          <p:nvPr/>
        </p:nvGraphicFramePr>
        <p:xfrm>
          <a:off x="2032000" y="35915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{E88C0F37-5861-4A64-BEDC-533466AEDACA}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comí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comimos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comiste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comisteis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comió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comieron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type="title"/>
          </p:nvPr>
        </p:nvSpPr>
        <p:spPr>
          <a:xfrm>
            <a:off x="2231135" y="368579"/>
            <a:ext cx="7838553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EL PRÉTERITO DE VERBOS REGULARES- TERCERA CONJUGACIÓN</a:t>
            </a:r>
            <a:endParaRPr/>
          </a:p>
        </p:txBody>
      </p:sp>
      <p:sp>
        <p:nvSpPr>
          <p:cNvPr id="183" name="Google Shape;183;p16"/>
          <p:cNvSpPr txBox="1"/>
          <p:nvPr>
            <p:ph idx="1" type="body"/>
          </p:nvPr>
        </p:nvSpPr>
        <p:spPr>
          <a:xfrm>
            <a:off x="891822" y="1897492"/>
            <a:ext cx="10710898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Se usa el </a:t>
            </a:r>
            <a:r>
              <a:rPr b="1" lang="en-US" sz="2800"/>
              <a:t>pretérito</a:t>
            </a:r>
            <a:r>
              <a:rPr lang="en-US" sz="2800"/>
              <a:t> para hablar de eventos, acciones y condiciones  en el pasado que se consideran completadas o terminadas.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84" name="Google Shape;184;p16"/>
          <p:cNvGraphicFramePr/>
          <p:nvPr/>
        </p:nvGraphicFramePr>
        <p:xfrm>
          <a:off x="2032000" y="35915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{E88C0F37-5861-4A64-BEDC-533466AEDACA}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escribí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escribimos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escribiste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escribisteis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escribió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escribieron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title"/>
          </p:nvPr>
        </p:nvSpPr>
        <p:spPr>
          <a:xfrm>
            <a:off x="2231136" y="278267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EL PRETÉRITO</a:t>
            </a:r>
            <a:endParaRPr/>
          </a:p>
        </p:txBody>
      </p:sp>
      <p:sp>
        <p:nvSpPr>
          <p:cNvPr id="190" name="Google Shape;190;p17"/>
          <p:cNvSpPr txBox="1"/>
          <p:nvPr>
            <p:ph idx="1" type="body"/>
          </p:nvPr>
        </p:nvSpPr>
        <p:spPr>
          <a:xfrm>
            <a:off x="812800" y="1926844"/>
            <a:ext cx="10789920" cy="4931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387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Los verbos de cambio radical de la 1a y 2a conjugación (</a:t>
            </a:r>
            <a:r>
              <a:rPr b="1" lang="en-US" sz="2800"/>
              <a:t>-ar y</a:t>
            </a:r>
            <a:r>
              <a:rPr lang="en-US" sz="2800"/>
              <a:t> </a:t>
            </a:r>
            <a:r>
              <a:rPr b="1" lang="en-US" sz="2800"/>
              <a:t>–er) </a:t>
            </a:r>
            <a:r>
              <a:rPr lang="en-US" sz="2800"/>
              <a:t>no tienen cambio radical en el </a:t>
            </a:r>
            <a:r>
              <a:rPr b="1" lang="en-US" sz="2800"/>
              <a:t> </a:t>
            </a:r>
            <a:r>
              <a:rPr lang="en-US" sz="2800"/>
              <a:t>pretérito.</a:t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0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    pensar: </a:t>
            </a:r>
            <a:r>
              <a:rPr lang="en-US" sz="2800"/>
              <a:t>pensé, pensaste, pensó, pensamos, pensasteis, pensaron</a:t>
            </a:r>
            <a:endParaRPr/>
          </a:p>
          <a:p>
            <a:pPr indent="0" lvl="0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    volver: </a:t>
            </a:r>
            <a:r>
              <a:rPr lang="en-US" sz="2800"/>
              <a:t>volví, volviste, volvió, volvimos, volvisteis, volvieron</a:t>
            </a:r>
            <a:endParaRPr/>
          </a:p>
          <a:p>
            <a:pPr indent="0" lvl="0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acostarse</a:t>
            </a:r>
            <a:r>
              <a:rPr lang="en-US" sz="2800"/>
              <a:t>:</a:t>
            </a:r>
            <a:endParaRPr/>
          </a:p>
          <a:p>
            <a:pPr indent="0" lvl="0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despertarse:</a:t>
            </a:r>
            <a:endParaRPr/>
          </a:p>
          <a:p>
            <a:pPr indent="0" lvl="0" marL="6858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sentarse: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type="title"/>
          </p:nvPr>
        </p:nvSpPr>
        <p:spPr>
          <a:xfrm>
            <a:off x="2231136" y="278267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EL PRETÉRITO</a:t>
            </a:r>
            <a:endParaRPr/>
          </a:p>
        </p:txBody>
      </p:sp>
      <p:sp>
        <p:nvSpPr>
          <p:cNvPr id="196" name="Google Shape;196;p18"/>
          <p:cNvSpPr txBox="1"/>
          <p:nvPr>
            <p:ph idx="1" type="body"/>
          </p:nvPr>
        </p:nvSpPr>
        <p:spPr>
          <a:xfrm>
            <a:off x="812800" y="1926844"/>
            <a:ext cx="10789920" cy="4931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387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Los verbos que terminan en </a:t>
            </a:r>
            <a:r>
              <a:rPr b="1" lang="en-US" sz="2800"/>
              <a:t>-car,</a:t>
            </a:r>
            <a:r>
              <a:rPr lang="en-US" sz="2800"/>
              <a:t> </a:t>
            </a:r>
            <a:r>
              <a:rPr b="1" lang="en-US" sz="2800"/>
              <a:t>-gar, </a:t>
            </a:r>
            <a:r>
              <a:rPr lang="en-US" sz="2800"/>
              <a:t>and</a:t>
            </a:r>
            <a:r>
              <a:rPr b="1" lang="en-US" sz="2800"/>
              <a:t> -zar </a:t>
            </a:r>
            <a:r>
              <a:rPr lang="en-US" sz="2800"/>
              <a:t>tienen un cambio ortográfico en la primera persona del pretérito.</a:t>
            </a:r>
            <a:endParaRPr/>
          </a:p>
          <a:p>
            <a:pPr indent="0" lvl="0" marL="977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sacar: saqué, </a:t>
            </a:r>
            <a:r>
              <a:rPr lang="en-US" sz="2800"/>
              <a:t>sacaste, sacó…</a:t>
            </a:r>
            <a:endParaRPr/>
          </a:p>
          <a:p>
            <a:pPr indent="0" lvl="0" marL="977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llegar: llegué, </a:t>
            </a:r>
            <a:r>
              <a:rPr lang="en-US" sz="2800"/>
              <a:t>llegaste, llegó…</a:t>
            </a:r>
            <a:endParaRPr/>
          </a:p>
          <a:p>
            <a:pPr indent="0" lvl="0" marL="977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empezar: empecé, </a:t>
            </a:r>
            <a:r>
              <a:rPr lang="en-US" sz="2800"/>
              <a:t>empezaste, empezó…</a:t>
            </a:r>
            <a:endParaRPr/>
          </a:p>
          <a:p>
            <a:pPr indent="0" lvl="0" marL="977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comenzar:</a:t>
            </a:r>
            <a:endParaRPr/>
          </a:p>
          <a:p>
            <a:pPr indent="0" lvl="0" marL="977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practicar: </a:t>
            </a:r>
            <a:endParaRPr/>
          </a:p>
          <a:p>
            <a:pPr indent="0" lvl="0" marL="977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jugar:</a:t>
            </a:r>
            <a:endParaRPr/>
          </a:p>
          <a:p>
            <a:pPr indent="0" lvl="0" marL="977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almorzar: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/>
          <p:nvPr>
            <p:ph type="title"/>
          </p:nvPr>
        </p:nvSpPr>
        <p:spPr>
          <a:xfrm>
            <a:off x="2231136" y="278267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EL PRETÉRITO</a:t>
            </a:r>
            <a:endParaRPr/>
          </a:p>
        </p:txBody>
      </p:sp>
      <p:sp>
        <p:nvSpPr>
          <p:cNvPr id="202" name="Google Shape;202;p19"/>
          <p:cNvSpPr txBox="1"/>
          <p:nvPr>
            <p:ph idx="1" type="body"/>
          </p:nvPr>
        </p:nvSpPr>
        <p:spPr>
          <a:xfrm>
            <a:off x="812800" y="1926844"/>
            <a:ext cx="10789920" cy="4931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387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El verbo </a:t>
            </a:r>
            <a:r>
              <a:rPr b="1" lang="en-US" sz="2800"/>
              <a:t>dar </a:t>
            </a:r>
            <a:r>
              <a:rPr lang="en-US" sz="2800"/>
              <a:t>usa las mismas terminaciones que los verbos de la 2a y 3a conjugación en el pretérito: </a:t>
            </a:r>
            <a:r>
              <a:rPr b="1" lang="en-US" sz="2800"/>
              <a:t>di, diste, dio, dimos, disteis, dieron.</a:t>
            </a:r>
            <a:endParaRPr/>
          </a:p>
          <a:p>
            <a:pPr indent="-107950" lvl="0" marL="387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 </a:t>
            </a:r>
            <a:r>
              <a:rPr lang="en-US" sz="2800"/>
              <a:t>Le</a:t>
            </a:r>
            <a:r>
              <a:rPr b="1" lang="en-US" sz="2800"/>
              <a:t> di </a:t>
            </a:r>
            <a:r>
              <a:rPr lang="en-US" sz="2800"/>
              <a:t>unos</a:t>
            </a:r>
            <a:r>
              <a:rPr b="1" lang="en-US" sz="2800"/>
              <a:t> </a:t>
            </a:r>
            <a:r>
              <a:rPr lang="en-US" sz="2800"/>
              <a:t>aretes a mi madre para su cumpleaños.</a:t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b="1" lang="en-US" sz="2800"/>
              <a:t> </a:t>
            </a:r>
            <a:r>
              <a:rPr lang="en-US" sz="2800"/>
              <a:t>Mi tía me </a:t>
            </a:r>
            <a:r>
              <a:rPr b="1" lang="en-US" sz="2800"/>
              <a:t>dio </a:t>
            </a:r>
            <a:r>
              <a:rPr lang="en-US" sz="2800"/>
              <a:t>dinero para comprar el traje.</a:t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¿A quién le </a:t>
            </a:r>
            <a:r>
              <a:rPr b="1" lang="en-US" sz="2800"/>
              <a:t>diste</a:t>
            </a:r>
            <a:r>
              <a:rPr lang="en-US" sz="2800"/>
              <a:t> ese regalo tan bonito?</a:t>
            </a:r>
            <a:endParaRPr/>
          </a:p>
          <a:p>
            <a:pPr indent="0" lvl="0" marL="10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rPr lang="en-US" sz="2800"/>
              <a:t>¡Me </a:t>
            </a:r>
            <a:r>
              <a:rPr b="1" lang="en-US" sz="2800"/>
              <a:t>dieron</a:t>
            </a:r>
            <a:r>
              <a:rPr lang="en-US" sz="2800"/>
              <a:t> una sorpresa fantástica! ¿Cuándo te la dieron?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/>
          <p:nvPr>
            <p:ph type="title"/>
          </p:nvPr>
        </p:nvSpPr>
        <p:spPr>
          <a:xfrm>
            <a:off x="2231136" y="278267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EL PRETÉRITO</a:t>
            </a:r>
            <a:endParaRPr/>
          </a:p>
        </p:txBody>
      </p:sp>
      <p:sp>
        <p:nvSpPr>
          <p:cNvPr id="208" name="Google Shape;208;p20"/>
          <p:cNvSpPr txBox="1"/>
          <p:nvPr>
            <p:ph idx="1" type="body"/>
          </p:nvPr>
        </p:nvSpPr>
        <p:spPr>
          <a:xfrm>
            <a:off x="812800" y="1926844"/>
            <a:ext cx="10789920" cy="4931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387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Expresiones que puedes usar con el pretérito para indicar que algo tomó lugar.</a:t>
            </a:r>
            <a:endParaRPr b="1" sz="2800"/>
          </a:p>
          <a:p>
            <a:pPr indent="-285750" lvl="0" marL="387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hoy por la mañana/tarde</a:t>
            </a:r>
            <a:endParaRPr/>
          </a:p>
          <a:p>
            <a:pPr indent="-285750" lvl="0" marL="387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anoche</a:t>
            </a:r>
            <a:endParaRPr/>
          </a:p>
          <a:p>
            <a:pPr indent="-285750" lvl="0" marL="387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ayer</a:t>
            </a:r>
            <a:endParaRPr/>
          </a:p>
          <a:p>
            <a:pPr indent="-285750" lvl="0" marL="387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anteanoche</a:t>
            </a:r>
            <a:endParaRPr/>
          </a:p>
          <a:p>
            <a:pPr indent="-285750" lvl="0" marL="387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anteayer</a:t>
            </a:r>
            <a:endParaRPr/>
          </a:p>
          <a:p>
            <a:pPr indent="-285750" lvl="0" marL="387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la semana pasada</a:t>
            </a:r>
            <a:endParaRPr/>
          </a:p>
          <a:p>
            <a:pPr indent="-285750" lvl="0" marL="387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hace un día</a:t>
            </a:r>
            <a:endParaRPr/>
          </a:p>
          <a:p>
            <a:pPr indent="-171450" lvl="0" marL="3873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type="title"/>
          </p:nvPr>
        </p:nvSpPr>
        <p:spPr>
          <a:xfrm>
            <a:off x="2231135" y="368579"/>
            <a:ext cx="7838553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EL PRÉTERITO DE VERBOS IRREGULARES- SER &amp; IR</a:t>
            </a:r>
            <a:endParaRPr/>
          </a:p>
        </p:txBody>
      </p:sp>
      <p:sp>
        <p:nvSpPr>
          <p:cNvPr id="214" name="Google Shape;214;p21"/>
          <p:cNvSpPr txBox="1"/>
          <p:nvPr>
            <p:ph idx="1" type="body"/>
          </p:nvPr>
        </p:nvSpPr>
        <p:spPr>
          <a:xfrm>
            <a:off x="891822" y="1897492"/>
            <a:ext cx="10710898" cy="11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Los verbos </a:t>
            </a:r>
            <a:r>
              <a:rPr b="1" lang="en-US" sz="2800"/>
              <a:t>ir y</a:t>
            </a:r>
            <a:r>
              <a:rPr lang="en-US" sz="2800"/>
              <a:t> </a:t>
            </a:r>
            <a:r>
              <a:rPr b="1" lang="en-US" sz="2800"/>
              <a:t>ser </a:t>
            </a:r>
            <a:r>
              <a:rPr lang="en-US" sz="2800"/>
              <a:t>tienen formas idénticas en el pretérito. El context te puede ayudar a saber el significado. 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215" name="Google Shape;215;p21"/>
          <p:cNvGraphicFramePr/>
          <p:nvPr/>
        </p:nvGraphicFramePr>
        <p:xfrm>
          <a:off x="2032000" y="30722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{E88C0F37-5861-4A64-BEDC-533466AEDACA}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fui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fuimos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fuiste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fuisteis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fue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fueron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6" name="Google Shape;216;p21"/>
          <p:cNvSpPr txBox="1"/>
          <p:nvPr/>
        </p:nvSpPr>
        <p:spPr>
          <a:xfrm>
            <a:off x="1625599" y="5260621"/>
            <a:ext cx="571316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 verbo </a:t>
            </a: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ir 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muchas veces le sigue la preposición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a.</a:t>
            </a:r>
            <a:endParaRPr/>
          </a:p>
          <a:p>
            <a:pPr indent="396875" lvl="0" marL="517525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Ernesto </a:t>
            </a: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fue 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 tienda. </a:t>
            </a:r>
            <a:r>
              <a:rPr b="0" i="1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Ernesto went to the store.</a:t>
            </a:r>
            <a:endParaRPr/>
          </a:p>
          <a:p>
            <a:pPr indent="28575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 Fue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vendedor en esa tienda por dos años. </a:t>
            </a:r>
            <a:endParaRPr b="0" i="1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2231136" y="43637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OBJETIVOS</a:t>
            </a:r>
            <a:endParaRPr/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2072640" y="1971040"/>
            <a:ext cx="7888224" cy="3768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hablar de la compra y la ropa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describir personas, objetos y eventos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indicar a quién o para quién se lleva a cabo una acción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expresar gustos y disgustos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hablar sobre eventos en el pasado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compartir información sobre prácticas de compra en países hispanos e identificar semejanzas culturales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a0e9b7363_0_0"/>
          <p:cNvSpPr txBox="1"/>
          <p:nvPr>
            <p:ph type="title"/>
          </p:nvPr>
        </p:nvSpPr>
        <p:spPr>
          <a:xfrm>
            <a:off x="2231136" y="436372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ESTRATEGIAS</a:t>
            </a:r>
            <a:endParaRPr/>
          </a:p>
        </p:txBody>
      </p:sp>
      <p:sp>
        <p:nvSpPr>
          <p:cNvPr id="111" name="Google Shape;111;g13a0e9b7363_0_0"/>
          <p:cNvSpPr txBox="1"/>
          <p:nvPr>
            <p:ph idx="1" type="body"/>
          </p:nvPr>
        </p:nvSpPr>
        <p:spPr>
          <a:xfrm>
            <a:off x="2072640" y="1971040"/>
            <a:ext cx="78882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CAMBIAR ESTO</a:t>
            </a:r>
            <a:endParaRPr sz="2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2231135" y="368579"/>
            <a:ext cx="7838553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LOS PRONOMBRES – OBJETOS INDIRECTO 3</a:t>
            </a:r>
            <a:endParaRPr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812800" y="3816604"/>
            <a:ext cx="10789920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El pronombre de objeto indirecto nos dice para quien o a quien le ocurre la acción. </a:t>
            </a:r>
            <a:endParaRPr/>
          </a:p>
          <a:p>
            <a:pPr indent="-228600" lvl="0" marL="8540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¿El profesor? Ella </a:t>
            </a:r>
            <a:r>
              <a:rPr b="1" lang="en-US"/>
              <a:t>lo </a:t>
            </a:r>
            <a:r>
              <a:rPr lang="en-US"/>
              <a:t>ve todas las mañanas. (objeto </a:t>
            </a:r>
            <a:r>
              <a:rPr i="1" lang="en-US"/>
              <a:t>directo)</a:t>
            </a:r>
            <a:endParaRPr/>
          </a:p>
          <a:p>
            <a:pPr indent="-228600" lvl="0" marL="8540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¿El profesor? Ella </a:t>
            </a:r>
            <a:r>
              <a:rPr b="1" lang="en-US"/>
              <a:t>le </a:t>
            </a:r>
            <a:r>
              <a:rPr lang="en-US"/>
              <a:t>da los ensayos por la mañana. (objeto </a:t>
            </a:r>
            <a:r>
              <a:rPr i="1" lang="en-US"/>
              <a:t>indirecto</a:t>
            </a:r>
            <a:r>
              <a:rPr lang="en-US"/>
              <a:t>)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18" name="Google Shape;118;p6"/>
          <p:cNvGraphicFramePr/>
          <p:nvPr/>
        </p:nvGraphicFramePr>
        <p:xfrm>
          <a:off x="2032000" y="19772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{E88C0F37-5861-4A64-BEDC-533466AEDACA}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me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nos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les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1399822" y="628226"/>
            <a:ext cx="8233664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LOS PRONOMBRES – OBJETOS INDIRECTO</a:t>
            </a:r>
            <a:endParaRPr/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812800" y="1926844"/>
            <a:ext cx="10789920" cy="4931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El pronombre de objeto indirecto va antes del verbo conjugado. Se puede añadir a un infinitivo o a un participio presente en cuyo caso hay que revisar la ortografía para ver si necesita un acento. 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 Les</a:t>
            </a:r>
            <a:r>
              <a:rPr lang="en-US" sz="2800"/>
              <a:t> voy a vender mi auto. / Voy a vender</a:t>
            </a:r>
            <a:r>
              <a:rPr b="1" lang="en-US" sz="2800"/>
              <a:t>les</a:t>
            </a:r>
            <a:r>
              <a:rPr lang="en-US" sz="2800"/>
              <a:t> mi auto.</a:t>
            </a:r>
            <a:endParaRPr/>
          </a:p>
          <a:p>
            <a:pPr indent="-50800" lvl="0" marL="51911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228600" lvl="0" marL="51911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Juan </a:t>
            </a:r>
            <a:r>
              <a:rPr b="1" lang="en-US" sz="2800"/>
              <a:t>nos</a:t>
            </a:r>
            <a:r>
              <a:rPr lang="en-US" sz="2800"/>
              <a:t> está preparando la cena. / Juan está preparándo</a:t>
            </a:r>
            <a:r>
              <a:rPr b="1" lang="en-US" sz="2800"/>
              <a:t>nos</a:t>
            </a:r>
            <a:r>
              <a:rPr lang="en-US" sz="2800"/>
              <a:t> la cena.</a:t>
            </a:r>
            <a:endParaRPr sz="28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2231136" y="628226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LOS PRONOMBRES – OBJETOS DIRECTO</a:t>
            </a:r>
            <a:endParaRPr/>
          </a:p>
        </p:txBody>
      </p:sp>
      <p:sp>
        <p:nvSpPr>
          <p:cNvPr id="130" name="Google Shape;130;p8"/>
          <p:cNvSpPr txBox="1"/>
          <p:nvPr>
            <p:ph idx="1" type="body"/>
          </p:nvPr>
        </p:nvSpPr>
        <p:spPr>
          <a:xfrm>
            <a:off x="812800" y="1926844"/>
            <a:ext cx="10789920" cy="4931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Con una perífrasis verbal, el pronombre de objeto directo puede estar antes del verbo conjugado o añadido al final de un infinitivo o de un participio presente.</a:t>
            </a:r>
            <a:endParaRPr/>
          </a:p>
          <a:p>
            <a:pPr indent="-1079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—¿Vas a ver a Rafael?</a:t>
            </a:r>
            <a:endParaRPr/>
          </a:p>
          <a:p>
            <a:pPr indent="-228600" lvl="0" marL="10890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— Sí, </a:t>
            </a:r>
            <a:r>
              <a:rPr b="1" lang="en-US" sz="2800"/>
              <a:t>lo </a:t>
            </a:r>
            <a:r>
              <a:rPr lang="en-US" sz="2800"/>
              <a:t>voy a ver mañana. / Sí, voy a </a:t>
            </a:r>
            <a:r>
              <a:rPr b="1" lang="en-US" sz="2800"/>
              <a:t>verlo</a:t>
            </a:r>
            <a:r>
              <a:rPr lang="en-US" sz="2800"/>
              <a:t> mañana.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—¿Vas a llamar a Rafael?</a:t>
            </a:r>
            <a:endParaRPr/>
          </a:p>
          <a:p>
            <a:pPr indent="-228600" lvl="0" marL="10890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— Sí, </a:t>
            </a:r>
            <a:r>
              <a:rPr b="1" lang="en-US" sz="2800"/>
              <a:t>lo estoy llamando </a:t>
            </a:r>
            <a:r>
              <a:rPr lang="en-US" sz="2800"/>
              <a:t>ahora. / Sí, estoy </a:t>
            </a:r>
            <a:r>
              <a:rPr b="1" lang="en-US" sz="2800"/>
              <a:t>llamándolo</a:t>
            </a:r>
            <a:r>
              <a:rPr lang="en-US" sz="2800"/>
              <a:t> ahora.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2231135" y="368579"/>
            <a:ext cx="7838553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LOS PRONOMBRES – OBJETOS INDIRECTO</a:t>
            </a:r>
            <a:endParaRPr/>
          </a:p>
        </p:txBody>
      </p:sp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812800" y="3816604"/>
            <a:ext cx="10789920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Los pronombres de objeto indirect se usan con </a:t>
            </a:r>
            <a:r>
              <a:rPr b="1" lang="en-US" sz="2800"/>
              <a:t>dar </a:t>
            </a:r>
            <a:r>
              <a:rPr lang="en-US" sz="2800"/>
              <a:t>y otros verbos de transmisión.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Ana </a:t>
            </a:r>
            <a:r>
              <a:rPr b="1" lang="en-US" sz="2800"/>
              <a:t>me</a:t>
            </a:r>
            <a:r>
              <a:rPr lang="en-US" sz="2800"/>
              <a:t> da su libro.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Le</a:t>
            </a:r>
            <a:r>
              <a:rPr lang="en-US" sz="2800"/>
              <a:t> doy un regalo. (a mi madre)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Fanny </a:t>
            </a:r>
            <a:r>
              <a:rPr b="1" lang="en-US" sz="2800"/>
              <a:t>LE</a:t>
            </a:r>
            <a:r>
              <a:rPr lang="en-US" sz="2800"/>
              <a:t> regala un cuaderno original a Ricardo. Ella se lo da porque es su amigo y quiere regalarle algo bonito.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37" name="Google Shape;137;p9"/>
          <p:cNvGraphicFramePr/>
          <p:nvPr/>
        </p:nvGraphicFramePr>
        <p:xfrm>
          <a:off x="2032000" y="19772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{E88C0F37-5861-4A64-BEDC-533466AEDACA}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doy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damos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dar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dais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55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da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dan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title"/>
          </p:nvPr>
        </p:nvSpPr>
        <p:spPr>
          <a:xfrm>
            <a:off x="2231136" y="278267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LOS PRONOMBRES – OBJETOS INDIRECTO</a:t>
            </a:r>
            <a:endParaRPr/>
          </a:p>
        </p:txBody>
      </p:sp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812800" y="1926844"/>
            <a:ext cx="10789920" cy="4931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Después de probarnos los pantalones le preguntamos el precio …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Julia está en Colombia y les compra bolsas de café…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Para su cumpleaños pienso regalarle un libro…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Los zapatos nuevos me quedan muy bien…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Cuando estoy de vacaciones siempre te mando fotos…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AutoNum type="arabicPeriod"/>
            </a:pPr>
            <a:r>
              <a:rPr lang="en-US" sz="2800"/>
              <a:t>Dicen que nos van a comprar unas bufandas muy lindas…</a:t>
            </a:r>
            <a:endParaRPr sz="28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"/>
          <p:cNvSpPr txBox="1"/>
          <p:nvPr>
            <p:ph type="title"/>
          </p:nvPr>
        </p:nvSpPr>
        <p:spPr>
          <a:xfrm>
            <a:off x="2231136" y="278267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LOS PRONOMBRES – OBJETOS INDIRECTO</a:t>
            </a:r>
            <a:endParaRPr/>
          </a:p>
        </p:txBody>
      </p:sp>
      <p:sp>
        <p:nvSpPr>
          <p:cNvPr id="149" name="Google Shape;149;p11"/>
          <p:cNvSpPr txBox="1"/>
          <p:nvPr>
            <p:ph idx="1" type="body"/>
          </p:nvPr>
        </p:nvSpPr>
        <p:spPr>
          <a:xfrm>
            <a:off x="812800" y="1926844"/>
            <a:ext cx="10789920" cy="4931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Forma oraciones con estos elementos.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1. el problema / mis amigos / describen / me</a:t>
            </a:r>
            <a:endParaRPr sz="28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2. les / la verdad / yo / digo</a:t>
            </a:r>
            <a:endParaRPr sz="28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3. presta / nuestro tío / su carro / nos</a:t>
            </a:r>
            <a:endParaRPr sz="28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4. un mensaje de texto / te / escribimos </a:t>
            </a:r>
            <a:endParaRPr sz="28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5. a su nieto / el abuelo / da / le / un regalo</a:t>
            </a:r>
            <a:endParaRPr sz="28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2021-06-30T11:55:22Z</dcterms:created>
  <dc:creator>Wiseman, Ana Maria J.</dc:creator>
</cp:coreProperties>
</file>