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39" d="100"/>
          <a:sy n="39" d="100"/>
        </p:scale>
        <p:origin x="-1096" y="-2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1/31/21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err="1"/>
              <a:t>Esmé</a:t>
            </a:r>
            <a:r>
              <a:rPr lang="de-DE" dirty="0"/>
              <a:t> </a:t>
            </a:r>
            <a:r>
              <a:rPr lang="de-DE" dirty="0" err="1"/>
              <a:t>Middaugh</a:t>
            </a:r>
            <a:endParaRPr lang="de-DE" dirty="0"/>
          </a:p>
          <a:p>
            <a:r>
              <a:rPr lang="de-DE" dirty="0"/>
              <a:t>Nele Peschel</a:t>
            </a:r>
          </a:p>
          <a:p>
            <a:r>
              <a:rPr lang="de-DE" dirty="0"/>
              <a:t>Vivien van </a:t>
            </a:r>
            <a:r>
              <a:rPr lang="de-DE" dirty="0" err="1"/>
              <a:t>Dongen</a:t>
            </a:r>
            <a:endParaRPr lang="de-DE" dirty="0"/>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Google Trends, COVID-19, pandemic, Web Searches, WHO</a:t>
            </a:r>
          </a:p>
          <a:p>
            <a:pPr>
              <a:spcBef>
                <a:spcPts val="4000"/>
              </a:spcBef>
            </a:pPr>
            <a:r>
              <a:rPr lang="en-US" b="1" cap="all" spc="200" dirty="0">
                <a:solidFill>
                  <a:srgbClr val="17ACCE"/>
                </a:solidFill>
              </a:rPr>
              <a:t>Link</a:t>
            </a:r>
          </a:p>
          <a:p>
            <a:r>
              <a:rPr lang="en-US" dirty="0"/>
              <a:t>https://searching-for-the-essentials.</a:t>
            </a:r>
            <a:br>
              <a:rPr lang="en-US" dirty="0"/>
            </a:br>
            <a:r>
              <a:rPr lang="en-US" dirty="0"/>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1"/>
            <a:ext cx="4481625" cy="17093604"/>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countries—Germany, the Netherlands, and the United Kingdom—based on </a:t>
            </a:r>
            <a:r>
              <a:rPr lang="en-GB" sz="2400" b="1" i="1" dirty="0"/>
              <a:t>Google Trends</a:t>
            </a:r>
            <a:r>
              <a:rPr lang="en-GB" sz="2400" b="1" dirty="0"/>
              <a:t> data [1] of specific products.</a:t>
            </a:r>
            <a:endParaRPr lang="en-GB" dirty="0"/>
          </a:p>
          <a:p>
            <a:pPr>
              <a:spcBef>
                <a:spcPts val="2300"/>
              </a:spcBef>
            </a:pPr>
            <a:r>
              <a:rPr lang="en-US" sz="2800" b="1" cap="all" spc="200" dirty="0"/>
              <a:t>Focus</a:t>
            </a:r>
          </a:p>
          <a:p>
            <a:r>
              <a:rPr lang="en-US" baseline="0" dirty="0"/>
              <a:t>Our web application is divided into two sections: the </a:t>
            </a:r>
            <a:r>
              <a:rPr lang="en-US" dirty="0"/>
              <a:t>FOOD and the COUNTRY section. The former shows a </a:t>
            </a:r>
            <a:r>
              <a:rPr lang="en-US" baseline="0" dirty="0"/>
              <a:t>divergent proportional symbol map comparing the evolution of one search term among </a:t>
            </a:r>
            <a:r>
              <a:rPr lang="en-US" dirty="0"/>
              <a:t>Germany, the Netherlands and the United Kingdom, along with a line chart of World Health Organization (WHO) data on COVID-19 infection rates with an orienting vertical line. The latter contains a radar chart allowing the visitor to discover differences between all 15 search terms across the countries, as well as a small multiple time series plot displaying the changes over the study time period.</a:t>
            </a:r>
            <a:endParaRPr lang="en-US" baseline="0" dirty="0"/>
          </a:p>
          <a:p>
            <a:pPr>
              <a:spcBef>
                <a:spcPts val="2300"/>
              </a:spcBef>
            </a:pPr>
            <a:r>
              <a:rPr lang="en-US" sz="2800" b="1" cap="all" spc="200" dirty="0"/>
              <a:t>Symbol MAP</a:t>
            </a:r>
          </a:p>
          <a:p>
            <a:r>
              <a:rPr lang="en-US" dirty="0"/>
              <a:t>When opening the web application homepage (or by clicking on the navigation button FOOD), the user selects a search term by clicking on the respective icon (Fig. 1). The map</a:t>
            </a:r>
            <a:r>
              <a:rPr lang="en-US" baseline="0" dirty="0"/>
              <a:t> visualizes the Search Trend Popularity for the selected term during 2020 compared to the previous year without COVID-19 impact (Fig. 2). Blue </a:t>
            </a:r>
            <a:r>
              <a:rPr lang="en-US" dirty="0"/>
              <a:t>circles indicate </a:t>
            </a:r>
            <a:r>
              <a:rPr lang="en-US" baseline="0" dirty="0"/>
              <a:t>a higher search frequency during the pandemic while red circles show a lower search query. We chose a</a:t>
            </a:r>
            <a:r>
              <a:rPr lang="en-US" dirty="0"/>
              <a:t> </a:t>
            </a:r>
            <a:r>
              <a:rPr lang="en-US" baseline="0" dirty="0"/>
              <a:t>conic conformal map projection </a:t>
            </a:r>
            <a:r>
              <a:rPr lang="en-US" dirty="0"/>
              <a:t>as it is</a:t>
            </a:r>
            <a:r>
              <a:rPr lang="en-US" baseline="0" dirty="0"/>
              <a:t> </a:t>
            </a:r>
            <a:r>
              <a:rPr lang="en-US" dirty="0"/>
              <a:t>suitable for </a:t>
            </a:r>
            <a:r>
              <a:rPr lang="en-US" baseline="0" dirty="0"/>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3812" y="18890672"/>
            <a:ext cx="4481250" cy="8494433"/>
          </a:xfrm>
        </p:spPr>
        <p:txBody>
          <a:bodyPr>
            <a:normAutofit/>
          </a:bodyPr>
          <a:lstStyle/>
          <a:p>
            <a:pPr>
              <a:spcBef>
                <a:spcPts val="2300"/>
              </a:spcBef>
            </a:pPr>
            <a:r>
              <a:rPr lang="en-US" sz="2800" b="1" cap="all" spc="200" dirty="0"/>
              <a:t>Radar chart</a:t>
            </a:r>
          </a:p>
          <a:p>
            <a:pPr fontAlgn="base"/>
            <a:r>
              <a:rPr lang="en-US" dirty="0"/>
              <a:t>Clicking on the navigation button COUNTRY a radar chart pops up comparing the 15 search terms across the countries selected in the dropdown menu (Fig. 3). A timeline animation can be started, or the date can be selected individually. N</a:t>
            </a:r>
            <a:r>
              <a:rPr lang="en-GB" dirty="0" err="1"/>
              <a:t>egative</a:t>
            </a:r>
            <a:r>
              <a:rPr lang="en-GB" dirty="0"/>
              <a:t> and positive values indicate lower or higher searches compared to the year before. Additional context is given by line plots presenting the evolution of each search term</a:t>
            </a:r>
            <a:r>
              <a:rPr lang="de-DE" dirty="0"/>
              <a:t> and </a:t>
            </a:r>
            <a:r>
              <a:rPr lang="de-DE" dirty="0" err="1"/>
              <a:t>the</a:t>
            </a:r>
            <a:r>
              <a:rPr lang="de-DE" dirty="0"/>
              <a:t> COVID-19 </a:t>
            </a:r>
            <a:r>
              <a:rPr lang="de-DE" dirty="0" err="1"/>
              <a:t>infection</a:t>
            </a:r>
            <a:r>
              <a:rPr lang="de-DE" dirty="0"/>
              <a:t> rate.</a:t>
            </a:r>
            <a:endParaRPr lang="en-US" sz="2400" b="1" cap="all" spc="200" dirty="0"/>
          </a:p>
          <a:p>
            <a:pPr>
              <a:spcBef>
                <a:spcPts val="2300"/>
              </a:spcBef>
            </a:pPr>
            <a:r>
              <a:rPr lang="en-US" sz="2800" b="1" cap="all" spc="200" dirty="0"/>
              <a:t>Data collection</a:t>
            </a:r>
            <a:endParaRPr lang="en-US" sz="2800" b="1" dirty="0"/>
          </a:p>
          <a:p>
            <a:r>
              <a:rPr lang="en-GB" dirty="0"/>
              <a:t>We used the Google Trends data from January 2019 to November 2020 and calculated the differences between the first and the second year </a:t>
            </a:r>
            <a:r>
              <a:rPr lang="en-US" dirty="0"/>
              <a:t>[1].</a:t>
            </a:r>
            <a:r>
              <a:rPr lang="en-US" baseline="0" dirty="0"/>
              <a:t> </a:t>
            </a:r>
            <a:r>
              <a:rPr lang="en-US" dirty="0"/>
              <a:t>For the daily COVID-19 cases we used the data from the WHO [2]. The WHO data starts on 1/2020.</a:t>
            </a:r>
            <a:endParaRPr lang="de-AT" dirty="0"/>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2"/>
            <a:ext cx="4482000" cy="8494435"/>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268"/>
              </a:spcBef>
            </a:pPr>
            <a:r>
              <a:rPr lang="en-US" sz="3000" b="1" cap="all" spc="200" dirty="0"/>
              <a:t>Tools</a:t>
            </a:r>
          </a:p>
          <a:p>
            <a:r>
              <a:rPr lang="en-US" sz="2400" dirty="0"/>
              <a:t>The interactive </a:t>
            </a:r>
            <a:r>
              <a:rPr lang="de-DE" sz="2400" dirty="0"/>
              <a:t>web </a:t>
            </a:r>
            <a:r>
              <a:rPr lang="de-DE" sz="2400" dirty="0" err="1"/>
              <a:t>application</a:t>
            </a:r>
            <a:r>
              <a:rPr lang="de-DE" sz="2400" dirty="0"/>
              <a:t> was </a:t>
            </a:r>
            <a:r>
              <a:rPr lang="de-DE" sz="2400" dirty="0" err="1"/>
              <a:t>designed</a:t>
            </a:r>
            <a:r>
              <a:rPr lang="de-DE" sz="2400" dirty="0"/>
              <a:t> </a:t>
            </a:r>
            <a:r>
              <a:rPr lang="en-GB" sz="2400" dirty="0"/>
              <a:t>with </a:t>
            </a:r>
            <a:r>
              <a:rPr lang="en-GB" sz="2400" dirty="0" err="1"/>
              <a:t>Plotly</a:t>
            </a:r>
            <a:r>
              <a:rPr lang="en-GB" sz="2400" dirty="0"/>
              <a:t>, a scientific graphing Python library. Dash, an open-source Python framework was used for building and deploying the application.</a:t>
            </a:r>
            <a:endParaRPr lang="en-US" sz="2400" dirty="0"/>
          </a:p>
          <a:p>
            <a:pPr>
              <a:spcBef>
                <a:spcPts val="2300"/>
              </a:spcBef>
            </a:pPr>
            <a:r>
              <a:rPr lang="en-US" sz="3000" b="1" cap="all" spc="200" dirty="0"/>
              <a:t>Conclusion</a:t>
            </a:r>
          </a:p>
          <a:p>
            <a:r>
              <a:rPr lang="en-US" sz="2400" dirty="0"/>
              <a:t>The search term popularities noticeably changed during the COVID-19 break-out in 2020. Web searches for banana bread and toilet paper largely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sz="2200" dirty="0"/>
              <a:t>Google Trends (2020). Google Trends. Retrieved Nov 11, 2020, </a:t>
            </a:r>
            <a:r>
              <a:rPr lang="en-GB" sz="2200" u="sng" dirty="0">
                <a:hlinkClick r:id="rId3">
                  <a:extLst>
                    <a:ext uri="{A12FA001-AC4F-418D-AE19-62706E023703}">
                      <ahyp:hlinkClr xmlns:ahyp="http://schemas.microsoft.com/office/drawing/2018/hyperlinkcolor" val="tx"/>
                    </a:ext>
                  </a:extLst>
                </a:hlinkClick>
              </a:rPr>
              <a:t>https://trends.google.com/trends/?geo=US</a:t>
            </a:r>
            <a:endParaRPr lang="en-US" sz="2200" dirty="0"/>
          </a:p>
          <a:p>
            <a:pPr marL="355600" indent="-355600"/>
            <a:r>
              <a:rPr lang="en-US" sz="2200" dirty="0"/>
              <a:t>[2]	</a:t>
            </a:r>
            <a:r>
              <a:rPr lang="en-GB" sz="2200" dirty="0"/>
              <a:t> World Health Organization (2020). WHO Coronavirus Disease (COVID-19) Dashboard. Retrieved Nov 11, 2020, from </a:t>
            </a:r>
            <a:r>
              <a:rPr lang="en-GB" sz="2200" u="sng" dirty="0">
                <a:hlinkClick r:id="rId4">
                  <a:extLst>
                    <a:ext uri="{A12FA001-AC4F-418D-AE19-62706E023703}">
                      <ahyp:hlinkClr xmlns:ahyp="http://schemas.microsoft.com/office/drawing/2018/hyperlinkcolor" val="tx"/>
                    </a:ext>
                  </a:extLst>
                </a:hlinkClick>
              </a:rPr>
              <a:t>https://covid19.who.int/</a:t>
            </a:r>
            <a:r>
              <a:rPr lang="en-GB" sz="2200" dirty="0"/>
              <a:t> </a:t>
            </a:r>
          </a:p>
        </p:txBody>
      </p:sp>
      <p:sp>
        <p:nvSpPr>
          <p:cNvPr id="21" name="Rechteck 20">
            <a:extLst>
              <a:ext uri="{FF2B5EF4-FFF2-40B4-BE49-F238E27FC236}">
                <a16:creationId xmlns:a16="http://schemas.microsoft.com/office/drawing/2014/main" id="{5E26D571-EE93-4B50-B39F-EDDB65A434CB}"/>
              </a:ext>
            </a:extLst>
          </p:cNvPr>
          <p:cNvSpPr/>
          <p:nvPr/>
        </p:nvSpPr>
        <p:spPr>
          <a:xfrm>
            <a:off x="5828830" y="12360110"/>
            <a:ext cx="956117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11415" y="18282316"/>
            <a:ext cx="939600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0526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5796135"/>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828831" y="7019998"/>
            <a:ext cx="9396000" cy="5201559"/>
          </a:xfrm>
          <a:prstGeom prst="rect">
            <a:avLst/>
          </a:prstGeom>
        </p:spPr>
      </p:pic>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9434" y="24368103"/>
            <a:ext cx="4482001" cy="2246688"/>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621" y="26761549"/>
            <a:ext cx="4481625"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trends visualized by icon buttons.</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1495</TotalTime>
  <Words>737</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Microsoft Office User</cp:lastModifiedBy>
  <cp:revision>57</cp:revision>
  <dcterms:created xsi:type="dcterms:W3CDTF">2019-09-08T20:52:00Z</dcterms:created>
  <dcterms:modified xsi:type="dcterms:W3CDTF">2021-01-31T11:43:43Z</dcterms:modified>
</cp:coreProperties>
</file>