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47" d="100"/>
          <a:sy n="47" d="100"/>
        </p:scale>
        <p:origin x="1792" y="-1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err="1"/>
              <a:t>by</a:t>
            </a:r>
            <a:r>
              <a:rPr lang="de-DE" sz="3000" dirty="0"/>
              <a:t> </a:t>
            </a:r>
            <a:r>
              <a:rPr lang="de-DE" sz="3000" b="1" cap="all" spc="200" baseline="0" dirty="0"/>
              <a:t>First Name SURNAME</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trends.google.com/trends/?geo=U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20000"/>
            <a:ext cx="4482000" cy="9807500"/>
          </a:xfrm>
        </p:spPr>
        <p:txBody>
          <a:bodyPr>
            <a:normAutofit/>
          </a:bodyPr>
          <a:lstStyle/>
          <a:p>
            <a:pPr>
              <a:spcBef>
                <a:spcPts val="1000"/>
              </a:spcBef>
            </a:pPr>
            <a:r>
              <a:rPr lang="en-US" b="1" cap="all" spc="200" dirty="0">
                <a:solidFill>
                  <a:srgbClr val="17ACCE"/>
                </a:solidFill>
              </a:rPr>
              <a:t>Imprint</a:t>
            </a:r>
          </a:p>
          <a:p>
            <a:r>
              <a:rPr lang="en-US" dirty="0"/>
              <a:t>Mapping Project</a:t>
            </a:r>
            <a:br>
              <a:rPr lang="en-US" dirty="0"/>
            </a:br>
            <a:r>
              <a:rPr lang="en-US" dirty="0"/>
              <a:t>Winter Semester 2020/2021</a:t>
            </a:r>
            <a:br>
              <a:rPr lang="en-US" dirty="0"/>
            </a:br>
            <a:r>
              <a:rPr lang="en-US" dirty="0" err="1"/>
              <a:t>Technische</a:t>
            </a:r>
            <a:r>
              <a:rPr lang="en-US" dirty="0"/>
              <a:t> </a:t>
            </a:r>
            <a:r>
              <a:rPr lang="en-US" dirty="0" err="1"/>
              <a:t>Universität</a:t>
            </a:r>
            <a:r>
              <a:rPr lang="en-US" dirty="0"/>
              <a:t> </a:t>
            </a:r>
            <a:r>
              <a:rPr lang="en-US" dirty="0" err="1"/>
              <a:t>München</a:t>
            </a:r>
            <a:endParaRPr lang="en-US" dirty="0"/>
          </a:p>
          <a:p>
            <a:r>
              <a:rPr lang="de-DE" dirty="0" err="1"/>
              <a:t>Esmé</a:t>
            </a:r>
            <a:r>
              <a:rPr lang="de-DE" dirty="0"/>
              <a:t> </a:t>
            </a:r>
            <a:r>
              <a:rPr lang="de-DE" dirty="0" err="1"/>
              <a:t>Middaugh</a:t>
            </a:r>
            <a:endParaRPr lang="de-DE" dirty="0"/>
          </a:p>
          <a:p>
            <a:r>
              <a:rPr lang="de-DE" dirty="0"/>
              <a:t>Nele Peschel</a:t>
            </a:r>
          </a:p>
          <a:p>
            <a:r>
              <a:rPr lang="de-DE" dirty="0"/>
              <a:t>Vivien van </a:t>
            </a:r>
            <a:r>
              <a:rPr lang="de-DE" dirty="0" err="1"/>
              <a:t>Dongen</a:t>
            </a:r>
            <a:endParaRPr lang="de-DE" dirty="0"/>
          </a:p>
          <a:p>
            <a:pPr>
              <a:spcBef>
                <a:spcPts val="4000"/>
              </a:spcBef>
            </a:pPr>
            <a:r>
              <a:rPr lang="en-US" b="1" cap="all" spc="200" dirty="0">
                <a:solidFill>
                  <a:srgbClr val="17ACCE"/>
                </a:solidFill>
              </a:rPr>
              <a:t>Supervisors</a:t>
            </a:r>
          </a:p>
          <a:p>
            <a:r>
              <a:rPr lang="en-US" dirty="0"/>
              <a:t>Juliane Cron, M.Sc.</a:t>
            </a:r>
          </a:p>
          <a:p>
            <a:r>
              <a:rPr lang="en-US" dirty="0"/>
              <a:t>Dr.-</a:t>
            </a:r>
            <a:r>
              <a:rPr lang="en-US" dirty="0" err="1"/>
              <a:t>Ing</a:t>
            </a:r>
            <a:r>
              <a:rPr lang="en-US" dirty="0"/>
              <a:t>. Mathias Jahnke</a:t>
            </a:r>
            <a:endParaRPr lang="en-US" b="1" cap="all" spc="200" dirty="0">
              <a:solidFill>
                <a:srgbClr val="17ACCE"/>
              </a:solidFill>
            </a:endParaRPr>
          </a:p>
          <a:p>
            <a:pPr>
              <a:spcBef>
                <a:spcPts val="4000"/>
              </a:spcBef>
            </a:pPr>
            <a:r>
              <a:rPr lang="en-US" b="1" cap="all" spc="200" dirty="0">
                <a:solidFill>
                  <a:srgbClr val="17ACCE"/>
                </a:solidFill>
              </a:rPr>
              <a:t>Keywords</a:t>
            </a:r>
          </a:p>
          <a:p>
            <a:r>
              <a:rPr lang="en-US" dirty="0"/>
              <a:t>keyword 1, key phrase 2, keyword 3</a:t>
            </a:r>
          </a:p>
          <a:p>
            <a:pPr>
              <a:spcBef>
                <a:spcPts val="4000"/>
              </a:spcBef>
            </a:pPr>
            <a:r>
              <a:rPr lang="en-US" b="1" cap="all" spc="200" dirty="0">
                <a:solidFill>
                  <a:srgbClr val="17ACCE"/>
                </a:solidFill>
              </a:rPr>
              <a:t>Link</a:t>
            </a:r>
          </a:p>
          <a:p>
            <a:r>
              <a:rPr lang="en-US" dirty="0"/>
              <a:t>Link or QR Code to your project webpage or </a:t>
            </a:r>
            <a:r>
              <a:rPr lang="en-US" dirty="0" err="1"/>
              <a:t>webmap</a:t>
            </a:r>
            <a:r>
              <a:rPr lang="en-US" dirty="0"/>
              <a:t>, etc.</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a:t>
            </a:r>
            <a:r>
              <a:rPr lang="en-US" sz="6000" dirty="0" err="1"/>
              <a:t>Food&amp;Other</a:t>
            </a:r>
            <a:r>
              <a:rPr lang="en-US" sz="6000" dirty="0"/>
              <a:t>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80000" y="7020000"/>
            <a:ext cx="4482000" cy="12614200"/>
          </a:xfrm>
        </p:spPr>
        <p:txBody>
          <a:bodyPr>
            <a:normAutofit fontScale="92500"/>
          </a:bodyPr>
          <a:lstStyle/>
          <a:p>
            <a:r>
              <a:rPr lang="en-GB" sz="2400" b="1" dirty="0"/>
              <a:t>When the COVID-19 pandemic hit the world, nearly every aspect of daily life was affected. The food industry, normally functioning smoothly and unobtrusively, was shaken as people began hoarding products like pasta, toilet paper, dried beans, and canned vegetables</a:t>
            </a:r>
            <a:r>
              <a:rPr lang="en-US" sz="2400" b="1" dirty="0"/>
              <a:t>. </a:t>
            </a:r>
            <a:r>
              <a:rPr lang="en-GB" sz="2400" b="1" dirty="0"/>
              <a:t>We would like to visualise the impact of COVID-19 on interests in food and other essential items in an interactive web map, based on the </a:t>
            </a:r>
            <a:r>
              <a:rPr lang="en-GB" sz="2400" b="1" i="1" dirty="0"/>
              <a:t>Google Trends</a:t>
            </a:r>
            <a:r>
              <a:rPr lang="en-GB" sz="2400" b="1" dirty="0"/>
              <a:t> data [1] of specific products.</a:t>
            </a:r>
          </a:p>
          <a:p>
            <a:endParaRPr lang="en-GB" dirty="0"/>
          </a:p>
          <a:p>
            <a:r>
              <a:rPr lang="en-US" sz="3000" b="1" cap="all" spc="200" dirty="0"/>
              <a:t>Headlines</a:t>
            </a:r>
          </a:p>
          <a:p>
            <a:r>
              <a:rPr lang="en-US" baseline="0" dirty="0"/>
              <a:t>Headlines (h2) are defined in Roboto Condensed Bold, 28 </a:t>
            </a:r>
            <a:r>
              <a:rPr lang="en-US" baseline="0" dirty="0" err="1"/>
              <a:t>pt</a:t>
            </a:r>
            <a:r>
              <a:rPr lang="en-US" baseline="0" dirty="0"/>
              <a:t>, using capitals and 23 </a:t>
            </a:r>
            <a:r>
              <a:rPr lang="en-US" baseline="0" dirty="0" err="1"/>
              <a:t>pt</a:t>
            </a:r>
            <a:r>
              <a:rPr lang="en-US" baseline="0" dirty="0"/>
              <a:t> spacing before and 14 </a:t>
            </a:r>
            <a:r>
              <a:rPr lang="en-US" baseline="0" dirty="0" err="1"/>
              <a:t>pt</a:t>
            </a:r>
            <a:r>
              <a:rPr lang="en-US" baseline="0" dirty="0"/>
              <a:t> after. H3 are using Roboto Condensed Bold, 22</a:t>
            </a:r>
            <a:r>
              <a:rPr lang="en-US" dirty="0"/>
              <a:t> </a:t>
            </a:r>
            <a:r>
              <a:rPr lang="en-US" baseline="0" dirty="0"/>
              <a:t>pt. Please note that it‘s advisable to keep the structure on a poster simple.</a:t>
            </a:r>
          </a:p>
          <a:p>
            <a:pPr>
              <a:spcBef>
                <a:spcPts val="2268"/>
              </a:spcBef>
            </a:pPr>
            <a:r>
              <a:rPr lang="en-US" sz="2800" b="1" cap="all" spc="200" dirty="0"/>
              <a:t>Paragraphs</a:t>
            </a:r>
          </a:p>
          <a:p>
            <a:r>
              <a:rPr lang="en-US" baseline="0" dirty="0"/>
              <a:t>The regular text should be Roboto Condensed Light in 22 </a:t>
            </a:r>
            <a:r>
              <a:rPr lang="en-US" baseline="0" dirty="0" err="1"/>
              <a:t>pt</a:t>
            </a:r>
            <a:r>
              <a:rPr lang="en-US" baseline="0" dirty="0"/>
              <a:t> (using default line height) with 14 </a:t>
            </a:r>
            <a:r>
              <a:rPr lang="en-US" baseline="0" dirty="0" err="1"/>
              <a:t>pt</a:t>
            </a:r>
            <a:r>
              <a:rPr lang="en-US" baseline="0" dirty="0"/>
              <a:t> padding after each paragraph. If that doesn‘t fit your text requirements, you can vary the font size between 20 and 24 pt. Use the paragraph styles for easy adjustment.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4000" y="13932000"/>
            <a:ext cx="4482000" cy="13300000"/>
          </a:xfrm>
        </p:spPr>
        <p:txBody>
          <a:bodyPr>
            <a:normAutofit fontScale="92500"/>
          </a:bodyPr>
          <a:lstStyle/>
          <a:p>
            <a:r>
              <a:rPr lang="en-US" sz="2400" b="1" cap="all" spc="200" dirty="0"/>
              <a:t>Fonts</a:t>
            </a:r>
            <a:endParaRPr lang="en-US" b="1" dirty="0"/>
          </a:p>
          <a:p>
            <a:r>
              <a:rPr lang="en-US" dirty="0"/>
              <a:t>The font used on this poster is Roboto Condensed in its variations Light, Light Italic, Regular and Bold. The font by Christian Robertson is freely available, e.g. via fontsquirrel.com/fonts/</a:t>
            </a:r>
            <a:r>
              <a:rPr lang="en-US" dirty="0" err="1"/>
              <a:t>roboto</a:t>
            </a:r>
            <a:r>
              <a:rPr lang="en-US" dirty="0"/>
              <a:t>.</a:t>
            </a:r>
          </a:p>
          <a:p>
            <a:pPr>
              <a:spcBef>
                <a:spcPts val="2268"/>
              </a:spcBef>
            </a:pPr>
            <a:r>
              <a:rPr lang="en-US" sz="2400" b="1" cap="all" spc="200" dirty="0"/>
              <a:t>Colors</a:t>
            </a:r>
            <a:endParaRPr lang="en-US" b="1" dirty="0"/>
          </a:p>
          <a:p>
            <a:r>
              <a:rPr lang="en-US" dirty="0"/>
              <a:t>In the color definitions you‘ll find five colors used in the Cartography M.Sc. logo. Feel free to use them as a color scheme in your diagrams and figures. </a:t>
            </a:r>
          </a:p>
          <a:p>
            <a:r>
              <a:rPr lang="en-US" dirty="0"/>
              <a:t>On the website we are using the colors to differentiate the four universities:</a:t>
            </a:r>
          </a:p>
          <a:p>
            <a:pPr marL="539750" indent="-87313" algn="l"/>
            <a:r>
              <a:rPr lang="en-US" dirty="0"/>
              <a:t>blue [TUM]</a:t>
            </a:r>
          </a:p>
          <a:p>
            <a:pPr marL="539750" indent="-87313" algn="l"/>
            <a:r>
              <a:rPr lang="en-US" dirty="0"/>
              <a:t>green [TUW]</a:t>
            </a:r>
          </a:p>
          <a:p>
            <a:pPr marL="539750" indent="-87313" algn="l"/>
            <a:r>
              <a:rPr lang="en-US" dirty="0"/>
              <a:t>yellow [TUD]</a:t>
            </a:r>
          </a:p>
          <a:p>
            <a:pPr marL="539750" indent="-87313" algn="l"/>
            <a:r>
              <a:rPr lang="en-US" dirty="0"/>
              <a:t>red [UT]</a:t>
            </a:r>
          </a:p>
          <a:p>
            <a:r>
              <a:rPr lang="en-US" dirty="0"/>
              <a:t>If you want you can color-code your project according to TUM colors where the Mapping Project is conducted. </a:t>
            </a:r>
          </a:p>
          <a:p>
            <a:pPr>
              <a:spcBef>
                <a:spcPts val="2268"/>
              </a:spcBef>
            </a:pPr>
            <a:r>
              <a:rPr lang="en-US" sz="2400" b="1" cap="all" spc="200" dirty="0"/>
              <a:t>Lists</a:t>
            </a:r>
            <a:endParaRPr lang="en-US" b="1" dirty="0"/>
          </a:p>
          <a:p>
            <a:r>
              <a:rPr lang="en-US" b="1" dirty="0"/>
              <a:t>Ordered lists</a:t>
            </a:r>
          </a:p>
          <a:p>
            <a:pPr marL="457200" indent="-457200">
              <a:buFont typeface="+mj-lt"/>
              <a:buAutoNum type="arabicPeriod"/>
            </a:pPr>
            <a:r>
              <a:rPr lang="en-US" dirty="0"/>
              <a:t>Roboto Condensed Light, 22pt</a:t>
            </a:r>
          </a:p>
          <a:p>
            <a:pPr marL="457200" indent="-457200">
              <a:buFont typeface="+mj-lt"/>
              <a:buAutoNum type="arabicPeriod"/>
            </a:pPr>
            <a:r>
              <a:rPr lang="en-US" dirty="0"/>
              <a:t>8 mm text indent</a:t>
            </a:r>
          </a:p>
          <a:p>
            <a:pPr marL="457200" indent="-457200">
              <a:buFont typeface="+mj-lt"/>
              <a:buAutoNum type="arabicPeriod"/>
            </a:pPr>
            <a:r>
              <a:rPr lang="en-US" dirty="0"/>
              <a:t>2 mm spacing after</a:t>
            </a:r>
          </a:p>
          <a:p>
            <a:pPr>
              <a:spcBef>
                <a:spcPts val="2268"/>
              </a:spcBef>
            </a:pPr>
            <a:r>
              <a:rPr lang="en-US" b="1" dirty="0"/>
              <a:t>Unordered lists</a:t>
            </a:r>
          </a:p>
          <a:p>
            <a:pPr marL="342900" indent="-342900">
              <a:buFont typeface="Symbol" panose="05050102010706020507" pitchFamily="18" charset="2"/>
              <a:buChar char="-"/>
            </a:pPr>
            <a:r>
              <a:rPr lang="en-US" dirty="0"/>
              <a:t>dash instead of bullet points</a:t>
            </a:r>
          </a:p>
          <a:p>
            <a:pPr marL="342900" indent="-342900">
              <a:buFont typeface="Symbol" panose="05050102010706020507" pitchFamily="18" charset="2"/>
              <a:buChar char="-"/>
            </a:pPr>
            <a:r>
              <a:rPr lang="en-US" dirty="0"/>
              <a:t>otherwise similar to ordered list</a:t>
            </a:r>
            <a:endParaRPr lang="de-AT" dirty="0"/>
          </a:p>
        </p:txBody>
      </p:sp>
      <p:grpSp>
        <p:nvGrpSpPr>
          <p:cNvPr id="7" name="Gruppieren 6">
            <a:extLst>
              <a:ext uri="{FF2B5EF4-FFF2-40B4-BE49-F238E27FC236}">
                <a16:creationId xmlns:a16="http://schemas.microsoft.com/office/drawing/2014/main" id="{7BAA77D0-59DF-4BF1-9B43-71BD196141FD}"/>
              </a:ext>
            </a:extLst>
          </p:cNvPr>
          <p:cNvGrpSpPr/>
          <p:nvPr/>
        </p:nvGrpSpPr>
        <p:grpSpPr>
          <a:xfrm>
            <a:off x="5994000" y="19422579"/>
            <a:ext cx="292100" cy="1830100"/>
            <a:chOff x="10908000" y="12509500"/>
            <a:chExt cx="292100" cy="1830100"/>
          </a:xfrm>
        </p:grpSpPr>
        <p:sp>
          <p:nvSpPr>
            <p:cNvPr id="6" name="Rechteck 5">
              <a:extLst>
                <a:ext uri="{FF2B5EF4-FFF2-40B4-BE49-F238E27FC236}">
                  <a16:creationId xmlns:a16="http://schemas.microsoft.com/office/drawing/2014/main" id="{329BA541-20E1-4758-957F-B61302311F6E}"/>
                </a:ext>
              </a:extLst>
            </p:cNvPr>
            <p:cNvSpPr/>
            <p:nvPr/>
          </p:nvSpPr>
          <p:spPr>
            <a:xfrm>
              <a:off x="10908000" y="12509500"/>
              <a:ext cx="292100" cy="292100"/>
            </a:xfrm>
            <a:prstGeom prst="rect">
              <a:avLst/>
            </a:prstGeom>
            <a:solidFill>
              <a:srgbClr val="17A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4" name="Rechteck 13">
              <a:extLst>
                <a:ext uri="{FF2B5EF4-FFF2-40B4-BE49-F238E27FC236}">
                  <a16:creationId xmlns:a16="http://schemas.microsoft.com/office/drawing/2014/main" id="{663DB306-6F3D-4626-B5FB-06FA210D14BE}"/>
                </a:ext>
              </a:extLst>
            </p:cNvPr>
            <p:cNvSpPr/>
            <p:nvPr/>
          </p:nvSpPr>
          <p:spPr>
            <a:xfrm>
              <a:off x="10908000" y="13006125"/>
              <a:ext cx="292100" cy="292100"/>
            </a:xfrm>
            <a:prstGeom prst="rect">
              <a:avLst/>
            </a:prstGeom>
            <a:solidFill>
              <a:srgbClr val="6EB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7" name="Rechteck 16">
              <a:extLst>
                <a:ext uri="{FF2B5EF4-FFF2-40B4-BE49-F238E27FC236}">
                  <a16:creationId xmlns:a16="http://schemas.microsoft.com/office/drawing/2014/main" id="{1A9D1DD8-B308-45A9-8313-8FD74D1430C0}"/>
                </a:ext>
              </a:extLst>
            </p:cNvPr>
            <p:cNvSpPr/>
            <p:nvPr/>
          </p:nvSpPr>
          <p:spPr>
            <a:xfrm>
              <a:off x="10908000" y="13531625"/>
              <a:ext cx="292100" cy="292100"/>
            </a:xfrm>
            <a:prstGeom prst="rect">
              <a:avLst/>
            </a:prstGeom>
            <a:solidFill>
              <a:srgbClr val="F8D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Rechteck 17">
              <a:extLst>
                <a:ext uri="{FF2B5EF4-FFF2-40B4-BE49-F238E27FC236}">
                  <a16:creationId xmlns:a16="http://schemas.microsoft.com/office/drawing/2014/main" id="{3717AB3B-0BA9-4DA3-87B9-1ED02F218D48}"/>
                </a:ext>
              </a:extLst>
            </p:cNvPr>
            <p:cNvSpPr/>
            <p:nvPr/>
          </p:nvSpPr>
          <p:spPr>
            <a:xfrm>
              <a:off x="10908000" y="14047500"/>
              <a:ext cx="292100" cy="292100"/>
            </a:xfrm>
            <a:prstGeom prst="rect">
              <a:avLst/>
            </a:prstGeom>
            <a:solidFill>
              <a:srgbClr val="D24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gr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8000" y="13932000"/>
            <a:ext cx="4482000" cy="13300000"/>
          </a:xfrm>
          <a:prstGeom prst="rect">
            <a:avLst/>
          </a:prstGeom>
        </p:spPr>
        <p:txBody>
          <a:bodyPr vert="horz" lIns="0" tIns="0" rIns="0" bIns="0" rtlCol="0">
            <a:normAutofit fontScale="92500"/>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r>
              <a:rPr lang="en-US" sz="2400" b="1" cap="all" spc="200" dirty="0"/>
              <a:t>Margins and Columns</a:t>
            </a:r>
          </a:p>
          <a:p>
            <a:r>
              <a:rPr lang="en-US" dirty="0"/>
              <a:t>The A1 poster uses 30 mm margins and 4 columns with 12 mm spacing, which results in a column width of 124.5 mm. The spacing between the gray header area and the text is 18 mm; the spacing between text and footer area should be around 20 mm. Adjusting placement in PowerPoint can be tricky; have a look at the PDF template to get an impression of the intended visual result.</a:t>
            </a:r>
          </a:p>
          <a:p>
            <a:pPr>
              <a:spcBef>
                <a:spcPts val="2268"/>
              </a:spcBef>
            </a:pPr>
            <a:r>
              <a:rPr lang="en-US" sz="2400" b="1" cap="all" spc="200" dirty="0"/>
              <a:t>Image Formats</a:t>
            </a:r>
          </a:p>
          <a:p>
            <a:r>
              <a:rPr lang="en-US" dirty="0"/>
              <a:t>For maps and diagrams, try using vector formats (such as </a:t>
            </a:r>
            <a:r>
              <a:rPr lang="en-US" dirty="0" err="1"/>
              <a:t>svg</a:t>
            </a:r>
            <a:r>
              <a:rPr lang="en-US" dirty="0"/>
              <a:t> or </a:t>
            </a:r>
            <a:r>
              <a:rPr lang="en-US" dirty="0" err="1"/>
              <a:t>wmf</a:t>
            </a:r>
            <a:r>
              <a:rPr lang="en-US" dirty="0"/>
              <a:t>). If you need raster formats (e.g. for photos), make sure you have them available in good enough resolution (preferably 300 dpi).</a:t>
            </a:r>
          </a:p>
          <a:p>
            <a:pPr>
              <a:spcBef>
                <a:spcPts val="2268"/>
              </a:spcBef>
            </a:pPr>
            <a:r>
              <a:rPr lang="en-US" sz="2400" b="1" cap="all" spc="200" dirty="0"/>
              <a:t>Print and Export</a:t>
            </a:r>
          </a:p>
          <a:p>
            <a:r>
              <a:rPr lang="en-US" dirty="0"/>
              <a:t>When you are finished with your poster, export your file as pdf. </a:t>
            </a:r>
          </a:p>
          <a:p>
            <a:pPr>
              <a:spcBef>
                <a:spcPts val="2268"/>
              </a:spcBef>
            </a:pPr>
            <a:r>
              <a:rPr lang="en-US" sz="2400" b="1" cap="all" spc="200" dirty="0"/>
              <a:t>Conclusion</a:t>
            </a:r>
          </a:p>
          <a:p>
            <a:r>
              <a:rPr lang="en-US" dirty="0"/>
              <a:t>Congratulations, you read all the way through the template instructions – or you are like most people and skipped from the title to the conclusions ;-)  In any case: Please take some extra effort to make sure your last paragraph summarizes the outcome of your work in a clear and understandable way. </a:t>
            </a: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612946"/>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t>[1]	</a:t>
            </a:r>
            <a:r>
              <a:rPr lang="en-GB" dirty="0"/>
              <a:t>Google Trends (2020). Google Trends. Retrieved 11 Nov, 2020, </a:t>
            </a:r>
            <a:r>
              <a:rPr lang="en-GB" u="sng" dirty="0">
                <a:hlinkClick r:id="rId2"/>
              </a:rPr>
              <a:t>https://trends.google.com/trends/?geo=US</a:t>
            </a:r>
            <a:endParaRPr lang="en-GB" u="sng" dirty="0"/>
          </a:p>
          <a:p>
            <a:pPr marL="355600" indent="-355600"/>
            <a:r>
              <a:rPr lang="en-GB" dirty="0"/>
              <a:t> </a:t>
            </a:r>
            <a:r>
              <a:rPr lang="en-US" sz="2200" dirty="0"/>
              <a:t>[2]All citations in this list must be referenced in the text.</a:t>
            </a:r>
          </a:p>
          <a:p>
            <a:pPr marL="355600" indent="-355600"/>
            <a:r>
              <a:rPr lang="en-US" sz="2200" dirty="0"/>
              <a:t>[3]	Make sure to use consistent formatting.</a:t>
            </a:r>
          </a:p>
          <a:p>
            <a:pPr marL="355600" indent="-355600"/>
            <a:r>
              <a:rPr lang="en-US" sz="2200" dirty="0"/>
              <a:t>[4]	If you need more space you can decrease the font size to 18 </a:t>
            </a:r>
            <a:r>
              <a:rPr lang="en-US" sz="2200" dirty="0" err="1"/>
              <a:t>pt</a:t>
            </a:r>
            <a:r>
              <a:rPr lang="en-US" sz="2200" dirty="0"/>
              <a:t> and the padding below to 8.5 pt.</a:t>
            </a:r>
          </a:p>
          <a:p>
            <a:pPr marL="355600" indent="-355600"/>
            <a:r>
              <a:rPr lang="en-US" sz="2200" dirty="0"/>
              <a:t>[5]	Thanks for reading these guidelines. Have fun with designing your poster! </a:t>
            </a:r>
            <a:endParaRPr lang="de-AT" sz="2200" dirty="0"/>
          </a:p>
        </p:txBody>
      </p:sp>
      <p:sp>
        <p:nvSpPr>
          <p:cNvPr id="8" name="Rechteck 7">
            <a:extLst>
              <a:ext uri="{FF2B5EF4-FFF2-40B4-BE49-F238E27FC236}">
                <a16:creationId xmlns:a16="http://schemas.microsoft.com/office/drawing/2014/main" id="{A537C48E-8BC0-48CB-9F86-B6D406637477}"/>
              </a:ext>
            </a:extLst>
          </p:cNvPr>
          <p:cNvSpPr/>
          <p:nvPr/>
        </p:nvSpPr>
        <p:spPr>
          <a:xfrm flipV="1">
            <a:off x="1079500" y="19919204"/>
            <a:ext cx="4482000" cy="6141196"/>
          </a:xfrm>
          <a:prstGeom prst="rect">
            <a:avLst/>
          </a:prstGeom>
          <a:solidFill>
            <a:srgbClr val="178DA8">
              <a:alpha val="20000"/>
            </a:srgbClr>
          </a:solidFill>
          <a:ln w="38100">
            <a:solidFill>
              <a:srgbClr val="17ACC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Rechteck 20">
            <a:extLst>
              <a:ext uri="{FF2B5EF4-FFF2-40B4-BE49-F238E27FC236}">
                <a16:creationId xmlns:a16="http://schemas.microsoft.com/office/drawing/2014/main" id="{5E26D571-EE93-4B50-B39F-EDDB65A434CB}"/>
              </a:ext>
            </a:extLst>
          </p:cNvPr>
          <p:cNvSpPr/>
          <p:nvPr/>
        </p:nvSpPr>
        <p:spPr>
          <a:xfrm>
            <a:off x="1079500" y="26301807"/>
            <a:ext cx="4482000" cy="830997"/>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Use short but informative captions. Keep 6 mm padding between figure and caption. Use 3 </a:t>
            </a:r>
            <a:r>
              <a:rPr lang="en-US" i="1" dirty="0" err="1">
                <a:latin typeface="Roboto Condensed Light" pitchFamily="2" charset="0"/>
                <a:ea typeface="Roboto Condensed Light" pitchFamily="2" charset="0"/>
              </a:rPr>
              <a:t>pt</a:t>
            </a:r>
            <a:r>
              <a:rPr lang="en-US" i="1" dirty="0">
                <a:latin typeface="Roboto Condensed Light" pitchFamily="2" charset="0"/>
                <a:ea typeface="Roboto Condensed Light" pitchFamily="2" charset="0"/>
              </a:rPr>
              <a:t> colored strokes if you see fit.</a:t>
            </a:r>
            <a:endParaRPr lang="de-AT" i="1" dirty="0">
              <a:latin typeface="Roboto Condensed Light" pitchFamily="2" charset="0"/>
              <a:ea typeface="Roboto Condensed Light" pitchFamily="2" charset="0"/>
            </a:endParaRPr>
          </a:p>
        </p:txBody>
      </p:sp>
      <p:sp>
        <p:nvSpPr>
          <p:cNvPr id="22" name="Rechteck 21">
            <a:extLst>
              <a:ext uri="{FF2B5EF4-FFF2-40B4-BE49-F238E27FC236}">
                <a16:creationId xmlns:a16="http://schemas.microsoft.com/office/drawing/2014/main" id="{EA16FFA4-C98D-43E6-B2CD-05FC2F5B513C}"/>
              </a:ext>
            </a:extLst>
          </p:cNvPr>
          <p:cNvSpPr/>
          <p:nvPr/>
        </p:nvSpPr>
        <p:spPr>
          <a:xfrm flipV="1">
            <a:off x="5948162" y="6965561"/>
            <a:ext cx="9487300" cy="5413300"/>
          </a:xfrm>
          <a:prstGeom prst="rect">
            <a:avLst/>
          </a:prstGeom>
          <a:solidFill>
            <a:srgbClr val="178DA8">
              <a:alpha val="20000"/>
            </a:srgbClr>
          </a:solidFill>
          <a:ln w="38100">
            <a:solidFill>
              <a:srgbClr val="17ACC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Rechteck 22">
            <a:extLst>
              <a:ext uri="{FF2B5EF4-FFF2-40B4-BE49-F238E27FC236}">
                <a16:creationId xmlns:a16="http://schemas.microsoft.com/office/drawing/2014/main" id="{DD9B35B8-B953-47EC-A366-1A26E1A7FC91}"/>
              </a:ext>
            </a:extLst>
          </p:cNvPr>
          <p:cNvSpPr/>
          <p:nvPr/>
        </p:nvSpPr>
        <p:spPr>
          <a:xfrm>
            <a:off x="5994000" y="12612261"/>
            <a:ext cx="948730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The number and placement of figures is up to you, but the width should be one or multiple full columns. If you have more than one figure, number them (e.g., Fig.1, Fig. 2).</a:t>
            </a:r>
            <a:endParaRPr lang="de-AT" i="1" dirty="0">
              <a:latin typeface="Roboto Condensed Light" pitchFamily="2" charset="0"/>
              <a:ea typeface="Roboto Condensed Light" pitchFamily="2" charset="0"/>
            </a:endParaRPr>
          </a:p>
        </p:txBody>
      </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793</Words>
  <Application>Microsoft Macintosh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Roboto Condensed</vt:lpstr>
      <vt:lpstr>Roboto Condensed Light</vt:lpstr>
      <vt:lpstr>Symbol</vt:lpstr>
      <vt:lpstr>Office</vt:lpstr>
      <vt:lpstr>Searching for the Essentials; Impacts of COVID-19 on Web Searches for Food&amp;Other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ge79zup</cp:lastModifiedBy>
  <cp:revision>24</cp:revision>
  <dcterms:created xsi:type="dcterms:W3CDTF">2019-09-08T20:52:00Z</dcterms:created>
  <dcterms:modified xsi:type="dcterms:W3CDTF">2021-01-26T20:52:32Z</dcterms:modified>
</cp:coreProperties>
</file>