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A8"/>
    <a:srgbClr val="17ACCE"/>
    <a:srgbClr val="6EBA96"/>
    <a:srgbClr val="D24F47"/>
    <a:srgbClr val="F8D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63" d="100"/>
          <a:sy n="63" d="100"/>
        </p:scale>
        <p:origin x="6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820E2-07A4-7E46-B940-ED06D469D0A9}" type="datetimeFigureOut">
              <a:rPr lang="en-NL" smtClean="0"/>
              <a:t>2/1/21</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03D1D-E699-7A42-AAF2-6CB121A05637}" type="slidenum">
              <a:rPr lang="en-NL" smtClean="0"/>
              <a:t>‹#›</a:t>
            </a:fld>
            <a:endParaRPr lang="en-NL"/>
          </a:p>
        </p:txBody>
      </p:sp>
    </p:spTree>
    <p:extLst>
      <p:ext uri="{BB962C8B-B14F-4D97-AF65-F5344CB8AC3E}">
        <p14:creationId xmlns:p14="http://schemas.microsoft.com/office/powerpoint/2010/main" val="350908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1B03D1D-E699-7A42-AAF2-6CB121A05637}" type="slidenum">
              <a:rPr lang="en-NL" smtClean="0"/>
              <a:t>1</a:t>
            </a:fld>
            <a:endParaRPr lang="en-NL"/>
          </a:p>
        </p:txBody>
      </p:sp>
    </p:spTree>
    <p:extLst>
      <p:ext uri="{BB962C8B-B14F-4D97-AF65-F5344CB8AC3E}">
        <p14:creationId xmlns:p14="http://schemas.microsoft.com/office/powerpoint/2010/main" val="40922133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svg"/><Relationship Id="rId7"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8730EFED-9903-4E26-89CF-C172475C7732}"/>
              </a:ext>
            </a:extLst>
          </p:cNvPr>
          <p:cNvSpPr>
            <a:spLocks noGrp="1"/>
          </p:cNvSpPr>
          <p:nvPr>
            <p:ph type="title"/>
          </p:nvPr>
        </p:nvSpPr>
        <p:spPr>
          <a:xfrm>
            <a:off x="1080000" y="1080000"/>
            <a:ext cx="14310000" cy="3312000"/>
          </a:xfrm>
          <a:prstGeom prst="rect">
            <a:avLst/>
          </a:prstGeom>
        </p:spPr>
        <p:txBody>
          <a:bodyPr vert="horz" lIns="0" tIns="0" rIns="0" bIns="0" rtlCol="0" anchor="b" anchorCtr="0">
            <a:normAutofit/>
          </a:bodyPr>
          <a:lstStyle/>
          <a:p>
            <a:r>
              <a:rPr lang="de-DE" dirty="0"/>
              <a:t>Mastertitelformat bearbeiten</a:t>
            </a:r>
            <a:endParaRPr lang="en-US" dirty="0"/>
          </a:p>
        </p:txBody>
      </p:sp>
      <p:sp>
        <p:nvSpPr>
          <p:cNvPr id="8" name="Rechteck 7">
            <a:extLst>
              <a:ext uri="{FF2B5EF4-FFF2-40B4-BE49-F238E27FC236}">
                <a16:creationId xmlns:a16="http://schemas.microsoft.com/office/drawing/2014/main" id="{70FE8F65-476A-418F-A7C5-549DEFD43A2C}"/>
              </a:ext>
            </a:extLst>
          </p:cNvPr>
          <p:cNvSpPr/>
          <p:nvPr userDrawn="1"/>
        </p:nvSpPr>
        <p:spPr>
          <a:xfrm>
            <a:off x="0" y="27863213"/>
            <a:ext cx="21383625" cy="241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 Placeholder 2">
            <a:extLst>
              <a:ext uri="{FF2B5EF4-FFF2-40B4-BE49-F238E27FC236}">
                <a16:creationId xmlns:a16="http://schemas.microsoft.com/office/drawing/2014/main" id="{11ECB504-EE27-46F0-8EA3-538AFB67B6FC}"/>
              </a:ext>
            </a:extLst>
          </p:cNvPr>
          <p:cNvSpPr>
            <a:spLocks noGrp="1"/>
          </p:cNvSpPr>
          <p:nvPr>
            <p:ph idx="1"/>
          </p:nvPr>
        </p:nvSpPr>
        <p:spPr>
          <a:xfrm>
            <a:off x="1080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1" name="Title Placeholder 1">
            <a:extLst>
              <a:ext uri="{FF2B5EF4-FFF2-40B4-BE49-F238E27FC236}">
                <a16:creationId xmlns:a16="http://schemas.microsoft.com/office/drawing/2014/main" id="{65437844-1768-43B3-971D-2ED990126BDB}"/>
              </a:ext>
            </a:extLst>
          </p:cNvPr>
          <p:cNvSpPr txBox="1">
            <a:spLocks/>
          </p:cNvSpPr>
          <p:nvPr userDrawn="1"/>
        </p:nvSpPr>
        <p:spPr>
          <a:xfrm>
            <a:off x="1080000" y="5220000"/>
            <a:ext cx="14310000" cy="721575"/>
          </a:xfrm>
          <a:prstGeom prst="rect">
            <a:avLst/>
          </a:prstGeom>
        </p:spPr>
        <p:txBody>
          <a:bodyPr vert="horz" lIns="0" tIns="0" rIns="0" bIns="0" rtlCol="0" anchor="t" anchorCtr="0">
            <a:normAutofit/>
          </a:bodyPr>
          <a:lst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a:lstStyle>
          <a:p>
            <a:r>
              <a:rPr lang="de-DE" sz="3000" dirty="0"/>
              <a:t>By </a:t>
            </a:r>
            <a:r>
              <a:rPr lang="de-DE" sz="3000" b="1" dirty="0" err="1"/>
              <a:t>Esmé</a:t>
            </a:r>
            <a:r>
              <a:rPr lang="de-DE" sz="3000" b="1" dirty="0"/>
              <a:t> </a:t>
            </a:r>
            <a:r>
              <a:rPr lang="de-DE" sz="3000" b="1" dirty="0" err="1"/>
              <a:t>Middaugh</a:t>
            </a:r>
            <a:r>
              <a:rPr lang="de-DE" sz="3000" b="1" dirty="0"/>
              <a:t>, Nele Peschel &amp; Vivien van </a:t>
            </a:r>
            <a:r>
              <a:rPr lang="de-DE" sz="3000" b="1" dirty="0" err="1"/>
              <a:t>Dongen</a:t>
            </a:r>
            <a:endParaRPr lang="en-US" sz="3000" b="1" cap="all" spc="200" baseline="0" dirty="0"/>
          </a:p>
        </p:txBody>
      </p:sp>
      <p:sp>
        <p:nvSpPr>
          <p:cNvPr id="12" name="Text Placeholder 2">
            <a:extLst>
              <a:ext uri="{FF2B5EF4-FFF2-40B4-BE49-F238E27FC236}">
                <a16:creationId xmlns:a16="http://schemas.microsoft.com/office/drawing/2014/main" id="{70DA3BCA-ED83-4EA5-A7B4-A04AFD9469BC}"/>
              </a:ext>
            </a:extLst>
          </p:cNvPr>
          <p:cNvSpPr>
            <a:spLocks noGrp="1"/>
          </p:cNvSpPr>
          <p:nvPr>
            <p:ph idx="10"/>
          </p:nvPr>
        </p:nvSpPr>
        <p:spPr>
          <a:xfrm>
            <a:off x="5994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3" name="Text Placeholder 2">
            <a:extLst>
              <a:ext uri="{FF2B5EF4-FFF2-40B4-BE49-F238E27FC236}">
                <a16:creationId xmlns:a16="http://schemas.microsoft.com/office/drawing/2014/main" id="{34D23D1B-3ACB-47F3-9E88-6C15F696BF2D}"/>
              </a:ext>
            </a:extLst>
          </p:cNvPr>
          <p:cNvSpPr>
            <a:spLocks noGrp="1"/>
          </p:cNvSpPr>
          <p:nvPr>
            <p:ph idx="11"/>
          </p:nvPr>
        </p:nvSpPr>
        <p:spPr>
          <a:xfrm>
            <a:off x="10908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4" name="Text Placeholder 2">
            <a:extLst>
              <a:ext uri="{FF2B5EF4-FFF2-40B4-BE49-F238E27FC236}">
                <a16:creationId xmlns:a16="http://schemas.microsoft.com/office/drawing/2014/main" id="{F7F2CD6C-87DD-4D27-BB53-F9C82A8CCD53}"/>
              </a:ext>
            </a:extLst>
          </p:cNvPr>
          <p:cNvSpPr>
            <a:spLocks noGrp="1"/>
          </p:cNvSpPr>
          <p:nvPr>
            <p:ph idx="12" hasCustomPrompt="1"/>
          </p:nvPr>
        </p:nvSpPr>
        <p:spPr>
          <a:xfrm>
            <a:off x="15822000" y="7020000"/>
            <a:ext cx="4482000" cy="20016000"/>
          </a:xfrm>
          <a:prstGeom prst="rect">
            <a:avLst/>
          </a:prstGeom>
        </p:spPr>
        <p:txBody>
          <a:bodyPr vert="horz" lIns="0" tIns="0" rIns="0" bIns="0" rtlCol="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baseline="0" smtClean="0"/>
            </a:lvl1pPr>
          </a:lstStyle>
          <a:p>
            <a:pPr lvl="0"/>
            <a:r>
              <a:rPr lang="en-US" sz="2400" dirty="0" err="1"/>
              <a:t>asdf</a:t>
            </a:r>
            <a:endParaRPr lang="en-US" sz="2400" dirty="0"/>
          </a:p>
        </p:txBody>
      </p:sp>
      <p:sp>
        <p:nvSpPr>
          <p:cNvPr id="15" name="Textfeld 14">
            <a:extLst>
              <a:ext uri="{FF2B5EF4-FFF2-40B4-BE49-F238E27FC236}">
                <a16:creationId xmlns:a16="http://schemas.microsoft.com/office/drawing/2014/main" id="{19B2C2F0-1F3B-4693-8B9D-2F4C07A8C3CD}"/>
              </a:ext>
            </a:extLst>
          </p:cNvPr>
          <p:cNvSpPr txBox="1"/>
          <p:nvPr userDrawn="1"/>
        </p:nvSpPr>
        <p:spPr>
          <a:xfrm>
            <a:off x="1080000" y="28122938"/>
            <a:ext cx="15201400" cy="2769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Roboto Condensed" pitchFamily="2" charset="0"/>
                <a:ea typeface="Roboto Condensed" pitchFamily="2" charset="0"/>
                <a:cs typeface="+mn-cs"/>
              </a:rPr>
              <a:t>This project was created within the Cartography M.Sc.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 proudly co-funded by the Erasmus+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of the European Union.</a:t>
            </a:r>
          </a:p>
        </p:txBody>
      </p:sp>
      <p:pic>
        <p:nvPicPr>
          <p:cNvPr id="16" name="Grafik 15">
            <a:extLst>
              <a:ext uri="{FF2B5EF4-FFF2-40B4-BE49-F238E27FC236}">
                <a16:creationId xmlns:a16="http://schemas.microsoft.com/office/drawing/2014/main" id="{777868CA-61C0-413A-9339-500086CAE7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822000" y="28548000"/>
            <a:ext cx="702000" cy="936000"/>
          </a:xfrm>
          <a:prstGeom prst="rect">
            <a:avLst/>
          </a:prstGeom>
        </p:spPr>
      </p:pic>
      <p:pic>
        <p:nvPicPr>
          <p:cNvPr id="3" name="Grafik 2">
            <a:extLst>
              <a:ext uri="{FF2B5EF4-FFF2-40B4-BE49-F238E27FC236}">
                <a16:creationId xmlns:a16="http://schemas.microsoft.com/office/drawing/2014/main" id="{C527465E-0EEF-4870-8BF9-B1A1C991EF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14261" y="28900002"/>
            <a:ext cx="2139727" cy="437365"/>
          </a:xfrm>
          <a:prstGeom prst="rect">
            <a:avLst/>
          </a:prstGeom>
        </p:spPr>
      </p:pic>
      <p:pic>
        <p:nvPicPr>
          <p:cNvPr id="5" name="Grafik 4">
            <a:extLst>
              <a:ext uri="{FF2B5EF4-FFF2-40B4-BE49-F238E27FC236}">
                <a16:creationId xmlns:a16="http://schemas.microsoft.com/office/drawing/2014/main" id="{0D244C77-E107-49E8-9DE8-DD9F3E2C4F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7352" y="28759668"/>
            <a:ext cx="2481174" cy="722100"/>
          </a:xfrm>
          <a:prstGeom prst="rect">
            <a:avLst/>
          </a:prstGeom>
        </p:spPr>
      </p:pic>
      <p:pic>
        <p:nvPicPr>
          <p:cNvPr id="17" name="Grafik 16">
            <a:extLst>
              <a:ext uri="{FF2B5EF4-FFF2-40B4-BE49-F238E27FC236}">
                <a16:creationId xmlns:a16="http://schemas.microsoft.com/office/drawing/2014/main" id="{DFC6AD37-7788-434B-B143-09F3805BD9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79500" y="28757635"/>
            <a:ext cx="2711475" cy="722100"/>
          </a:xfrm>
          <a:prstGeom prst="rect">
            <a:avLst/>
          </a:prstGeom>
        </p:spPr>
      </p:pic>
      <p:pic>
        <p:nvPicPr>
          <p:cNvPr id="19" name="Grafik 18">
            <a:extLst>
              <a:ext uri="{FF2B5EF4-FFF2-40B4-BE49-F238E27FC236}">
                <a16:creationId xmlns:a16="http://schemas.microsoft.com/office/drawing/2014/main" id="{7A1B7DCE-7053-43B4-98D8-6F579B4550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7540" y="28758580"/>
            <a:ext cx="1903247" cy="722100"/>
          </a:xfrm>
          <a:prstGeom prst="rect">
            <a:avLst/>
          </a:prstGeom>
        </p:spPr>
      </p:pic>
      <p:pic>
        <p:nvPicPr>
          <p:cNvPr id="21" name="Grafik 20">
            <a:extLst>
              <a:ext uri="{FF2B5EF4-FFF2-40B4-BE49-F238E27FC236}">
                <a16:creationId xmlns:a16="http://schemas.microsoft.com/office/drawing/2014/main" id="{72826E9D-5A98-4770-BED2-1BA8B6DBB094}"/>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49742" y="28757635"/>
            <a:ext cx="2711475" cy="722100"/>
          </a:xfrm>
          <a:prstGeom prst="rect">
            <a:avLst/>
          </a:prstGeom>
        </p:spPr>
      </p:pic>
      <p:pic>
        <p:nvPicPr>
          <p:cNvPr id="25" name="Grafik 24">
            <a:extLst>
              <a:ext uri="{FF2B5EF4-FFF2-40B4-BE49-F238E27FC236}">
                <a16:creationId xmlns:a16="http://schemas.microsoft.com/office/drawing/2014/main" id="{E7419CA2-4E42-4CAF-B88B-D76E1F8636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32211" y="28833300"/>
            <a:ext cx="3671789" cy="365400"/>
          </a:xfrm>
          <a:prstGeom prst="rect">
            <a:avLst/>
          </a:prstGeom>
        </p:spPr>
      </p:pic>
    </p:spTree>
    <p:extLst>
      <p:ext uri="{BB962C8B-B14F-4D97-AF65-F5344CB8AC3E}">
        <p14:creationId xmlns:p14="http://schemas.microsoft.com/office/powerpoint/2010/main" val="2401357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2D51600-18EF-4391-8813-D354640D0F6F}"/>
              </a:ext>
            </a:extLst>
          </p:cNvPr>
          <p:cNvSpPr/>
          <p:nvPr userDrawn="1"/>
        </p:nvSpPr>
        <p:spPr>
          <a:xfrm>
            <a:off x="0" y="0"/>
            <a:ext cx="21383625" cy="63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Placeholder 1"/>
          <p:cNvSpPr>
            <a:spLocks noGrp="1"/>
          </p:cNvSpPr>
          <p:nvPr>
            <p:ph type="title"/>
          </p:nvPr>
        </p:nvSpPr>
        <p:spPr>
          <a:xfrm>
            <a:off x="1080000" y="1080000"/>
            <a:ext cx="14310000" cy="3564000"/>
          </a:xfrm>
          <a:prstGeom prst="rect">
            <a:avLst/>
          </a:prstGeom>
        </p:spPr>
        <p:txBody>
          <a:bodyPr vert="horz" lIns="0" tIns="0" rIns="0" bIns="0" rtlCol="0" anchor="b" anchorCtr="0">
            <a:normAutofit/>
          </a:bodyPr>
          <a:lstStyle/>
          <a:p>
            <a:r>
              <a:rPr lang="de-DE" dirty="0"/>
              <a:t>Mastertitelformat bearbeiten</a:t>
            </a:r>
            <a:endParaRPr lang="en-US" dirty="0"/>
          </a:p>
        </p:txBody>
      </p:sp>
      <p:pic>
        <p:nvPicPr>
          <p:cNvPr id="10" name="Grafik 9">
            <a:extLst>
              <a:ext uri="{FF2B5EF4-FFF2-40B4-BE49-F238E27FC236}">
                <a16:creationId xmlns:a16="http://schemas.microsoft.com/office/drawing/2014/main" id="{C1443AB0-E951-49D1-B683-34B87220989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819625" y="1080000"/>
            <a:ext cx="2484000" cy="3312000"/>
          </a:xfrm>
          <a:prstGeom prst="rect">
            <a:avLst/>
          </a:prstGeom>
        </p:spPr>
      </p:pic>
    </p:spTree>
    <p:extLst>
      <p:ext uri="{BB962C8B-B14F-4D97-AF65-F5344CB8AC3E}">
        <p14:creationId xmlns:p14="http://schemas.microsoft.com/office/powerpoint/2010/main" val="15454320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p:titleStyle>
    <p:body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3200" b="0" i="0" u="none" strike="noStrike" kern="1200" baseline="3000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8" userDrawn="1">
          <p15:clr>
            <a:srgbClr val="F26B43"/>
          </p15:clr>
        </p15:guide>
        <p15:guide id="2" pos="6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trends.google.com/trends/?geo=US" TargetMode="Externa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covid19.who.int/" TargetMode="Externa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457613F5-F09E-44D4-912C-4697C65EB9C0}"/>
              </a:ext>
            </a:extLst>
          </p:cNvPr>
          <p:cNvSpPr>
            <a:spLocks noGrp="1"/>
          </p:cNvSpPr>
          <p:nvPr>
            <p:ph idx="12"/>
          </p:nvPr>
        </p:nvSpPr>
        <p:spPr>
          <a:xfrm>
            <a:off x="15822000" y="7019998"/>
            <a:ext cx="4481624" cy="9706831"/>
          </a:xfrm>
        </p:spPr>
        <p:txBody>
          <a:bodyPr>
            <a:normAutofit/>
          </a:bodyPr>
          <a:lstStyle/>
          <a:p>
            <a:pPr>
              <a:spcBef>
                <a:spcPts val="1000"/>
              </a:spcBef>
            </a:pPr>
            <a:r>
              <a:rPr lang="en-US" b="1" cap="all" spc="200" dirty="0">
                <a:solidFill>
                  <a:srgbClr val="17ACCE"/>
                </a:solidFill>
              </a:rPr>
              <a:t>Imprint</a:t>
            </a:r>
          </a:p>
          <a:p>
            <a:r>
              <a:rPr lang="en-US" dirty="0">
                <a:latin typeface="Roboto Condensed Light"/>
              </a:rPr>
              <a:t>Mapping Project</a:t>
            </a:r>
            <a:br>
              <a:rPr lang="en-US" dirty="0">
                <a:latin typeface="Roboto Condensed Light"/>
              </a:rPr>
            </a:br>
            <a:r>
              <a:rPr lang="en-US" dirty="0">
                <a:latin typeface="Roboto Condensed Light"/>
              </a:rPr>
              <a:t>Winter Semester 2020/2021</a:t>
            </a:r>
            <a:br>
              <a:rPr lang="en-US" dirty="0">
                <a:latin typeface="Roboto Condensed Light"/>
              </a:rPr>
            </a:br>
            <a:r>
              <a:rPr lang="en-US" dirty="0" err="1">
                <a:latin typeface="Roboto Condensed Light"/>
              </a:rPr>
              <a:t>Technische</a:t>
            </a:r>
            <a:r>
              <a:rPr lang="en-US" dirty="0">
                <a:latin typeface="Roboto Condensed Light"/>
              </a:rPr>
              <a:t> </a:t>
            </a:r>
            <a:r>
              <a:rPr lang="en-US" dirty="0" err="1">
                <a:latin typeface="Roboto Condensed Light"/>
              </a:rPr>
              <a:t>Universität</a:t>
            </a:r>
            <a:r>
              <a:rPr lang="en-US" dirty="0">
                <a:latin typeface="Roboto Condensed Light"/>
              </a:rPr>
              <a:t> </a:t>
            </a:r>
            <a:r>
              <a:rPr lang="en-US" dirty="0" err="1">
                <a:latin typeface="Roboto Condensed Light"/>
              </a:rPr>
              <a:t>München</a:t>
            </a:r>
            <a:endParaRPr lang="en-US" dirty="0">
              <a:latin typeface="Roboto Condensed Light"/>
            </a:endParaRPr>
          </a:p>
          <a:p>
            <a:r>
              <a:rPr lang="de-DE" dirty="0" err="1">
                <a:latin typeface="Roboto Condensed Light"/>
              </a:rPr>
              <a:t>Esmé</a:t>
            </a:r>
            <a:r>
              <a:rPr lang="de-DE" dirty="0">
                <a:latin typeface="Roboto Condensed Light"/>
              </a:rPr>
              <a:t> </a:t>
            </a:r>
            <a:r>
              <a:rPr lang="de-DE" dirty="0" err="1">
                <a:latin typeface="Roboto Condensed Light"/>
              </a:rPr>
              <a:t>Middaugh</a:t>
            </a:r>
            <a:endParaRPr lang="de-DE" dirty="0">
              <a:latin typeface="Roboto Condensed Light"/>
            </a:endParaRPr>
          </a:p>
          <a:p>
            <a:r>
              <a:rPr lang="de-DE" dirty="0">
                <a:latin typeface="Roboto Condensed Light"/>
              </a:rPr>
              <a:t>Nele Peschel</a:t>
            </a:r>
          </a:p>
          <a:p>
            <a:r>
              <a:rPr lang="de-DE" dirty="0">
                <a:latin typeface="Roboto Condensed Light"/>
              </a:rPr>
              <a:t>Vivien van </a:t>
            </a:r>
            <a:r>
              <a:rPr lang="de-DE" dirty="0" err="1">
                <a:latin typeface="Roboto Condensed Light"/>
              </a:rPr>
              <a:t>Dongen</a:t>
            </a:r>
            <a:endParaRPr lang="de-DE" dirty="0">
              <a:latin typeface="Roboto Condensed Light"/>
            </a:endParaRPr>
          </a:p>
          <a:p>
            <a:pPr>
              <a:spcBef>
                <a:spcPts val="4000"/>
              </a:spcBef>
            </a:pPr>
            <a:r>
              <a:rPr lang="en-US" b="1" cap="all" spc="200" dirty="0">
                <a:solidFill>
                  <a:srgbClr val="17ACCE"/>
                </a:solidFill>
              </a:rPr>
              <a:t>Supervisors</a:t>
            </a:r>
          </a:p>
          <a:p>
            <a:r>
              <a:rPr lang="en-US" dirty="0">
                <a:latin typeface="Roboto Condensed Light"/>
              </a:rPr>
              <a:t>Juliane Cron, M.Sc.</a:t>
            </a:r>
          </a:p>
          <a:p>
            <a:r>
              <a:rPr lang="en-US" dirty="0">
                <a:latin typeface="Roboto Condensed Light"/>
              </a:rPr>
              <a:t>Dr.-</a:t>
            </a:r>
            <a:r>
              <a:rPr lang="en-US" dirty="0" err="1">
                <a:latin typeface="Roboto Condensed Light"/>
              </a:rPr>
              <a:t>Ing</a:t>
            </a:r>
            <a:r>
              <a:rPr lang="en-US" dirty="0">
                <a:latin typeface="Roboto Condensed Light"/>
              </a:rPr>
              <a:t>. Mathias Jahnke</a:t>
            </a:r>
            <a:endParaRPr lang="en-US" b="1" cap="all" spc="200" dirty="0">
              <a:solidFill>
                <a:srgbClr val="17ACCE"/>
              </a:solidFill>
              <a:latin typeface="Roboto Condensed Light"/>
            </a:endParaRPr>
          </a:p>
          <a:p>
            <a:pPr>
              <a:spcBef>
                <a:spcPts val="4000"/>
              </a:spcBef>
            </a:pPr>
            <a:r>
              <a:rPr lang="en-US" b="1" cap="all" spc="200" dirty="0">
                <a:solidFill>
                  <a:srgbClr val="17ACCE"/>
                </a:solidFill>
              </a:rPr>
              <a:t>Keywords</a:t>
            </a:r>
          </a:p>
          <a:p>
            <a:r>
              <a:rPr lang="en-US" dirty="0">
                <a:latin typeface="Roboto Condensed Light"/>
              </a:rPr>
              <a:t>Google Trends, COVID-19, pandemic, web searches, search data, hoarding, pandemic behavior, World Health Organization (WHO)</a:t>
            </a:r>
          </a:p>
          <a:p>
            <a:pPr>
              <a:spcBef>
                <a:spcPts val="4000"/>
              </a:spcBef>
            </a:pPr>
            <a:r>
              <a:rPr lang="en-US" b="1" cap="all" spc="200" dirty="0">
                <a:solidFill>
                  <a:srgbClr val="17ACCE"/>
                </a:solidFill>
              </a:rPr>
              <a:t>Link</a:t>
            </a:r>
          </a:p>
          <a:p>
            <a:r>
              <a:rPr lang="en-US" dirty="0">
                <a:latin typeface="Roboto Condensed Light"/>
              </a:rPr>
              <a:t>https://searching-for-the-essentials.</a:t>
            </a:r>
            <a:br>
              <a:rPr lang="en-US" dirty="0">
                <a:latin typeface="Roboto Condensed Light"/>
              </a:rPr>
            </a:br>
            <a:r>
              <a:rPr lang="en-US" dirty="0">
                <a:latin typeface="Roboto Condensed Light"/>
              </a:rPr>
              <a:t>herokuapp.com</a:t>
            </a:r>
          </a:p>
        </p:txBody>
      </p:sp>
      <p:sp>
        <p:nvSpPr>
          <p:cNvPr id="9" name="Titel 8">
            <a:extLst>
              <a:ext uri="{FF2B5EF4-FFF2-40B4-BE49-F238E27FC236}">
                <a16:creationId xmlns:a16="http://schemas.microsoft.com/office/drawing/2014/main" id="{3B623CE8-BE4A-4A8D-9E10-5AF9B0C66636}"/>
              </a:ext>
            </a:extLst>
          </p:cNvPr>
          <p:cNvSpPr>
            <a:spLocks noGrp="1"/>
          </p:cNvSpPr>
          <p:nvPr>
            <p:ph type="title"/>
          </p:nvPr>
        </p:nvSpPr>
        <p:spPr>
          <a:xfrm>
            <a:off x="1080000" y="1080000"/>
            <a:ext cx="14310000" cy="3564000"/>
          </a:xfrm>
        </p:spPr>
        <p:txBody>
          <a:bodyPr>
            <a:normAutofit/>
          </a:bodyPr>
          <a:lstStyle/>
          <a:p>
            <a:r>
              <a:rPr lang="en-US" dirty="0"/>
              <a:t>Searching for the Essentials</a:t>
            </a:r>
            <a:br>
              <a:rPr lang="en-US" dirty="0"/>
            </a:br>
            <a:r>
              <a:rPr lang="en-US" sz="6000" dirty="0"/>
              <a:t>Impacts of COVID-19 on Web Searches for Food &amp; Other Necessities</a:t>
            </a:r>
            <a:endParaRPr lang="de-AT" sz="6000" dirty="0"/>
          </a:p>
        </p:txBody>
      </p:sp>
      <p:sp>
        <p:nvSpPr>
          <p:cNvPr id="10" name="Inhaltsplatzhalter 9">
            <a:extLst>
              <a:ext uri="{FF2B5EF4-FFF2-40B4-BE49-F238E27FC236}">
                <a16:creationId xmlns:a16="http://schemas.microsoft.com/office/drawing/2014/main" id="{04968B86-619D-4523-940A-B6AD5D663CD6}"/>
              </a:ext>
            </a:extLst>
          </p:cNvPr>
          <p:cNvSpPr>
            <a:spLocks noGrp="1"/>
          </p:cNvSpPr>
          <p:nvPr>
            <p:ph idx="1"/>
          </p:nvPr>
        </p:nvSpPr>
        <p:spPr>
          <a:xfrm>
            <a:off x="1079625" y="7020000"/>
            <a:ext cx="4481625" cy="17641091"/>
          </a:xfrm>
        </p:spPr>
        <p:txBody>
          <a:bodyPr>
            <a:normAutofit/>
          </a:bodyPr>
          <a:lstStyle/>
          <a:p>
            <a:r>
              <a:rPr lang="en-GB" sz="2400" b="1" dirty="0"/>
              <a:t>When the COVID-19 pandemic hit the world, nearly every aspect of daily life was affected. The food industry, normally functioning smoothly and unobtrusively, was shaken as people began hoarding products like pasta or toilet paper</a:t>
            </a:r>
            <a:r>
              <a:rPr lang="en-US" sz="2400" b="1" dirty="0"/>
              <a:t>. Our interactive web map application aims</a:t>
            </a:r>
            <a:r>
              <a:rPr lang="en-GB" sz="2400" b="1" dirty="0"/>
              <a:t> to visualize the impact of COVID-19 on interests in food and other essential items in three European countries – Germany, the </a:t>
            </a:r>
            <a:r>
              <a:rPr lang="en-GB" sz="2400" b="1" dirty="0">
                <a:solidFill>
                  <a:schemeClr val="accent6"/>
                </a:solidFill>
              </a:rPr>
              <a:t>Netherlands</a:t>
            </a:r>
            <a:r>
              <a:rPr lang="en-GB" sz="2400" b="1" dirty="0"/>
              <a:t>, and the United Kingdom - based on </a:t>
            </a:r>
            <a:r>
              <a:rPr lang="en-GB" sz="2400" b="1" i="1" dirty="0"/>
              <a:t>Google Trends</a:t>
            </a:r>
            <a:r>
              <a:rPr lang="en-GB" sz="2400" b="1" dirty="0"/>
              <a:t> data of specific products [1] .</a:t>
            </a:r>
          </a:p>
          <a:p>
            <a:pPr>
              <a:spcBef>
                <a:spcPts val="2300"/>
              </a:spcBef>
            </a:pPr>
            <a:r>
              <a:rPr lang="en-US" sz="3000" b="1" cap="all" spc="200" dirty="0"/>
              <a:t>Focus</a:t>
            </a:r>
          </a:p>
          <a:p>
            <a:r>
              <a:rPr lang="en-US" sz="2400" baseline="0" dirty="0">
                <a:latin typeface="Roboto Condensed Light"/>
              </a:rPr>
              <a:t>Our web application is divided into two sections: the </a:t>
            </a:r>
            <a:r>
              <a:rPr lang="en-US" sz="2400" dirty="0">
                <a:latin typeface="Roboto Condensed Light"/>
              </a:rPr>
              <a:t>FOOD and the COUNTRY section. The former shows a </a:t>
            </a:r>
            <a:r>
              <a:rPr lang="en-US" sz="2400" baseline="0" dirty="0">
                <a:latin typeface="Roboto Condensed Light"/>
              </a:rPr>
              <a:t>divergent proportional symbol map comparing the evolution of one search term among </a:t>
            </a:r>
            <a:r>
              <a:rPr lang="en-US" sz="2400" dirty="0">
                <a:latin typeface="Roboto Condensed Light"/>
              </a:rPr>
              <a:t>the three countries. The latter contains a radar chart allowing the visitor to discover differences between all </a:t>
            </a:r>
            <a:r>
              <a:rPr lang="en-US" sz="2400" dirty="0">
                <a:solidFill>
                  <a:schemeClr val="accent6"/>
                </a:solidFill>
                <a:latin typeface="Roboto Condensed Light"/>
              </a:rPr>
              <a:t>fifteen</a:t>
            </a:r>
            <a:r>
              <a:rPr lang="en-US" sz="2400" dirty="0">
                <a:latin typeface="Roboto Condensed Light"/>
              </a:rPr>
              <a:t> search terms across the countries. In addition, both sections show the evolution of the COVID-19 infection rate</a:t>
            </a:r>
            <a:r>
              <a:rPr lang="en-US" sz="2400" dirty="0"/>
              <a:t>.</a:t>
            </a:r>
            <a:endParaRPr lang="en-US" sz="2400" strike="sngStrike" baseline="0" dirty="0">
              <a:highlight>
                <a:srgbClr val="FFFF00"/>
              </a:highlight>
              <a:latin typeface="Roboto Condensed Light"/>
            </a:endParaRPr>
          </a:p>
          <a:p>
            <a:pPr>
              <a:spcBef>
                <a:spcPts val="2300"/>
              </a:spcBef>
            </a:pPr>
            <a:r>
              <a:rPr lang="en-US" sz="3000" b="1" cap="all" spc="200" dirty="0"/>
              <a:t>Symbol MAP</a:t>
            </a:r>
          </a:p>
          <a:p>
            <a:r>
              <a:rPr lang="en-US" sz="2400" dirty="0">
                <a:latin typeface="Roboto Condensed Light"/>
              </a:rPr>
              <a:t>When opening the web application homepage (or by clicking on the navigation button FOOD), the user selects a search term by clicking on the respective icon (Fig. 1). The map</a:t>
            </a:r>
            <a:r>
              <a:rPr lang="en-US" sz="2400" baseline="0" dirty="0">
                <a:latin typeface="Roboto Condensed Light"/>
              </a:rPr>
              <a:t> visualizes the Search Trend Popularity for the selected term during 2020 compared to the previous year without COVID-19 impact (Fig. 2). </a:t>
            </a:r>
            <a:r>
              <a:rPr lang="en-US" sz="2400" dirty="0">
                <a:latin typeface="Roboto Condensed Light"/>
              </a:rPr>
              <a:t>Blue circles indicate </a:t>
            </a:r>
            <a:r>
              <a:rPr lang="en-US" sz="2400" baseline="0" dirty="0">
                <a:latin typeface="Roboto Condensed Light"/>
              </a:rPr>
              <a:t>a higher search frequency during the pandemic while red circles show a lower </a:t>
            </a:r>
            <a:r>
              <a:rPr lang="en-US" sz="2400" baseline="0" dirty="0">
                <a:solidFill>
                  <a:schemeClr val="accent6"/>
                </a:solidFill>
                <a:latin typeface="Roboto Condensed Light"/>
              </a:rPr>
              <a:t>relative</a:t>
            </a:r>
            <a:r>
              <a:rPr lang="en-US" sz="2400" baseline="0" dirty="0">
                <a:latin typeface="Roboto Condensed Light"/>
              </a:rPr>
              <a:t> search query. We chose a</a:t>
            </a:r>
            <a:r>
              <a:rPr lang="en-US" sz="2400" dirty="0">
                <a:latin typeface="Roboto Condensed Light"/>
              </a:rPr>
              <a:t> </a:t>
            </a:r>
            <a:r>
              <a:rPr lang="en-US" sz="2400" baseline="0" dirty="0">
                <a:latin typeface="Roboto Condensed Light"/>
              </a:rPr>
              <a:t>conic conformal map projection </a:t>
            </a:r>
            <a:r>
              <a:rPr lang="en-US" sz="2400" dirty="0">
                <a:latin typeface="Roboto Condensed Light"/>
              </a:rPr>
              <a:t>as it is</a:t>
            </a:r>
            <a:r>
              <a:rPr lang="en-US" sz="2400" baseline="0" dirty="0">
                <a:latin typeface="Roboto Condensed Light"/>
              </a:rPr>
              <a:t> </a:t>
            </a:r>
            <a:r>
              <a:rPr lang="en-US" sz="2400" dirty="0">
                <a:latin typeface="Roboto Condensed Light"/>
              </a:rPr>
              <a:t>suitable for </a:t>
            </a:r>
            <a:r>
              <a:rPr lang="en-US" sz="2400" baseline="0" dirty="0">
                <a:latin typeface="Roboto Condensed Light"/>
              </a:rPr>
              <a:t>our area of interest extending from east to west.</a:t>
            </a:r>
          </a:p>
        </p:txBody>
      </p:sp>
      <p:sp>
        <p:nvSpPr>
          <p:cNvPr id="12" name="Inhaltsplatzhalter 11">
            <a:extLst>
              <a:ext uri="{FF2B5EF4-FFF2-40B4-BE49-F238E27FC236}">
                <a16:creationId xmlns:a16="http://schemas.microsoft.com/office/drawing/2014/main" id="{A1B95080-78F6-40DD-9706-2275BF8DFDDA}"/>
              </a:ext>
            </a:extLst>
          </p:cNvPr>
          <p:cNvSpPr>
            <a:spLocks noGrp="1"/>
          </p:cNvSpPr>
          <p:nvPr>
            <p:ph idx="11"/>
          </p:nvPr>
        </p:nvSpPr>
        <p:spPr>
          <a:xfrm>
            <a:off x="5992497" y="18890672"/>
            <a:ext cx="4481250" cy="8499761"/>
          </a:xfrm>
        </p:spPr>
        <p:txBody>
          <a:bodyPr>
            <a:normAutofit/>
          </a:bodyPr>
          <a:lstStyle/>
          <a:p>
            <a:pPr>
              <a:spcBef>
                <a:spcPts val="2300"/>
              </a:spcBef>
            </a:pPr>
            <a:r>
              <a:rPr lang="en-US" sz="2800" b="1" cap="all" spc="200" dirty="0"/>
              <a:t>Radar chart</a:t>
            </a:r>
          </a:p>
          <a:p>
            <a:pPr fontAlgn="base"/>
            <a:r>
              <a:rPr lang="en-US" dirty="0">
                <a:latin typeface="Roboto Condensed Light"/>
              </a:rPr>
              <a:t>Clicking on the navigation button COUNTRY a radar chart pops up comparing the 15 search terms across the countries selected in the dropdown menu (Fig. 3). A timeline animation can be started, or the date can be selected individually. N</a:t>
            </a:r>
            <a:r>
              <a:rPr lang="en-GB" dirty="0" err="1">
                <a:latin typeface="Roboto Condensed Light"/>
              </a:rPr>
              <a:t>egative</a:t>
            </a:r>
            <a:r>
              <a:rPr lang="en-GB" dirty="0">
                <a:latin typeface="Roboto Condensed Light"/>
              </a:rPr>
              <a:t> and positive values indicate lower or higher searches compared to the year before. Additional context is given by a multiple time series plot displaying the evolution of each search term over the study period</a:t>
            </a:r>
            <a:r>
              <a:rPr lang="de-DE" dirty="0">
                <a:latin typeface="Roboto Condensed Light"/>
              </a:rPr>
              <a:t>.</a:t>
            </a:r>
            <a:endParaRPr lang="en-US" sz="2400" b="1" cap="all" spc="200" dirty="0"/>
          </a:p>
          <a:p>
            <a:pPr>
              <a:spcBef>
                <a:spcPts val="2300"/>
              </a:spcBef>
            </a:pPr>
            <a:r>
              <a:rPr lang="en-US" sz="2800" b="1" cap="all" spc="200" dirty="0"/>
              <a:t>Data collection</a:t>
            </a:r>
            <a:endParaRPr lang="en-US" sz="2800" b="1" dirty="0"/>
          </a:p>
          <a:p>
            <a:r>
              <a:rPr lang="en-GB" dirty="0">
                <a:latin typeface="Roboto Condensed Light"/>
              </a:rPr>
              <a:t>We used the </a:t>
            </a:r>
            <a:r>
              <a:rPr lang="en-GB" i="1" dirty="0">
                <a:latin typeface="Roboto Condensed Light"/>
              </a:rPr>
              <a:t>Google Trends </a:t>
            </a:r>
            <a:r>
              <a:rPr lang="en-GB" dirty="0">
                <a:latin typeface="Roboto Condensed Light"/>
              </a:rPr>
              <a:t>data from January 2019 to November 2020 and calculated the differences between the two years </a:t>
            </a:r>
            <a:r>
              <a:rPr lang="en-US" dirty="0">
                <a:latin typeface="Roboto Condensed Light"/>
              </a:rPr>
              <a:t>[1]. For the daily COVID-19 cases we collected the data from the </a:t>
            </a:r>
            <a:r>
              <a:rPr lang="en-US" i="1" dirty="0">
                <a:solidFill>
                  <a:schemeClr val="accent6"/>
                </a:solidFill>
                <a:latin typeface="Roboto Condensed Light"/>
              </a:rPr>
              <a:t>World Health Organization (WHO) </a:t>
            </a:r>
            <a:r>
              <a:rPr lang="en-US" dirty="0">
                <a:latin typeface="Roboto Condensed Light"/>
              </a:rPr>
              <a:t>starting on  January 2020 [2].</a:t>
            </a:r>
            <a:endParaRPr lang="de-AT" dirty="0">
              <a:latin typeface="Roboto Condensed Light"/>
            </a:endParaRPr>
          </a:p>
        </p:txBody>
      </p:sp>
      <p:sp>
        <p:nvSpPr>
          <p:cNvPr id="19" name="Inhaltsplatzhalter 11">
            <a:extLst>
              <a:ext uri="{FF2B5EF4-FFF2-40B4-BE49-F238E27FC236}">
                <a16:creationId xmlns:a16="http://schemas.microsoft.com/office/drawing/2014/main" id="{D03330FD-6FFB-4799-86FE-5A7E7F922137}"/>
              </a:ext>
            </a:extLst>
          </p:cNvPr>
          <p:cNvSpPr txBox="1">
            <a:spLocks/>
          </p:cNvSpPr>
          <p:nvPr/>
        </p:nvSpPr>
        <p:spPr>
          <a:xfrm>
            <a:off x="10907999" y="18890674"/>
            <a:ext cx="4482000" cy="8499761"/>
          </a:xfrm>
          <a:prstGeom prst="rect">
            <a:avLst/>
          </a:prstGeom>
        </p:spPr>
        <p:txBody>
          <a:bodyPr vert="horz" lIns="0" tIns="0" rIns="0" bIns="0" rtlCol="0">
            <a:normAutofit/>
          </a:bodyPr>
          <a:lst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2200" b="0" i="0" u="none" strike="noStrike" kern="1200" baseline="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a:spcBef>
                <a:spcPts val="2300"/>
              </a:spcBef>
            </a:pPr>
            <a:r>
              <a:rPr lang="en-US" sz="3000" b="1" cap="all" spc="200" dirty="0"/>
              <a:t>Tools</a:t>
            </a:r>
          </a:p>
          <a:p>
            <a:r>
              <a:rPr lang="en-US" dirty="0">
                <a:latin typeface="Roboto Condensed Light"/>
              </a:rPr>
              <a:t>The </a:t>
            </a:r>
            <a:r>
              <a:rPr lang="de-DE" dirty="0" err="1">
                <a:latin typeface="Roboto Condensed Light"/>
              </a:rPr>
              <a:t>app</a:t>
            </a:r>
            <a:r>
              <a:rPr lang="de-DE" dirty="0">
                <a:latin typeface="Roboto Condensed Light"/>
              </a:rPr>
              <a:t> was </a:t>
            </a:r>
            <a:r>
              <a:rPr lang="de-DE" dirty="0" err="1">
                <a:latin typeface="Roboto Condensed Light"/>
              </a:rPr>
              <a:t>built</a:t>
            </a:r>
            <a:r>
              <a:rPr lang="de-DE" dirty="0">
                <a:latin typeface="Roboto Condensed Light"/>
              </a:rPr>
              <a:t> </a:t>
            </a:r>
            <a:r>
              <a:rPr lang="de-DE" dirty="0" err="1">
                <a:latin typeface="Roboto Condensed Light"/>
              </a:rPr>
              <a:t>with</a:t>
            </a:r>
            <a:r>
              <a:rPr lang="de-DE" dirty="0">
                <a:latin typeface="Roboto Condensed Light"/>
              </a:rPr>
              <a:t> Dash</a:t>
            </a:r>
            <a:r>
              <a:rPr lang="en-GB" dirty="0">
                <a:latin typeface="Roboto Condensed Light"/>
              </a:rPr>
              <a:t>, an open-source Python library. </a:t>
            </a:r>
            <a:r>
              <a:rPr lang="en-GB" dirty="0" err="1">
                <a:latin typeface="Roboto Condensed Light"/>
              </a:rPr>
              <a:t>Plotly</a:t>
            </a:r>
            <a:r>
              <a:rPr lang="en-GB" dirty="0">
                <a:latin typeface="Roboto Condensed Light"/>
              </a:rPr>
              <a:t>, a scientific graphing Python library,  was used to create the map and graphs. The project is hosted on Heroku, a cloud platform allowing for deployment of flask applications</a:t>
            </a:r>
            <a:endParaRPr lang="en-US" dirty="0">
              <a:latin typeface="Roboto Condensed Light"/>
            </a:endParaRPr>
          </a:p>
          <a:p>
            <a:pPr>
              <a:spcBef>
                <a:spcPts val="2300"/>
              </a:spcBef>
            </a:pPr>
            <a:r>
              <a:rPr lang="en-US" sz="3000" b="1" cap="all" spc="200" dirty="0"/>
              <a:t>Conclusion</a:t>
            </a:r>
          </a:p>
          <a:p>
            <a:r>
              <a:rPr lang="en-US" dirty="0">
                <a:latin typeface="Roboto Condensed Light"/>
              </a:rPr>
              <a:t>The search term popularities changed during the COVID-19 break-out in 2020. Web searches for banana bread and toilet paper increased, while restaurants were searched less often. During the first wave people especially started looking for hand sanitizer and toilet paper, while the search for face masks was staggered for the countries due to regulations starting to apply at different times. All these trends can be further explored with our interactive web map application.</a:t>
            </a:r>
            <a:endParaRPr lang="en-US" sz="2600" dirty="0">
              <a:latin typeface="Roboto Condensed Light"/>
            </a:endParaRPr>
          </a:p>
        </p:txBody>
      </p:sp>
      <p:sp>
        <p:nvSpPr>
          <p:cNvPr id="20" name="Inhaltsplatzhalter 12">
            <a:extLst>
              <a:ext uri="{FF2B5EF4-FFF2-40B4-BE49-F238E27FC236}">
                <a16:creationId xmlns:a16="http://schemas.microsoft.com/office/drawing/2014/main" id="{829292E0-4C11-4E9B-8EFD-E68B82080231}"/>
              </a:ext>
            </a:extLst>
          </p:cNvPr>
          <p:cNvSpPr txBox="1">
            <a:spLocks/>
          </p:cNvSpPr>
          <p:nvPr/>
        </p:nvSpPr>
        <p:spPr>
          <a:xfrm>
            <a:off x="15822000" y="17526954"/>
            <a:ext cx="4482000" cy="9863481"/>
          </a:xfrm>
          <a:prstGeom prst="rect">
            <a:avLst/>
          </a:prstGeom>
        </p:spPr>
        <p:txBody>
          <a:bodyPr vert="horz" lIns="0" tIns="0" rIns="0" bIns="0" rtlCol="0" anchor="b" anchorCtr="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kern="1200" baseline="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355600" indent="-355600"/>
            <a:r>
              <a:rPr lang="de-DE" b="1" cap="all" spc="200" dirty="0">
                <a:solidFill>
                  <a:srgbClr val="17ACCE"/>
                </a:solidFill>
              </a:rPr>
              <a:t>References</a:t>
            </a:r>
          </a:p>
          <a:p>
            <a:pPr marL="355600" indent="-355600"/>
            <a:r>
              <a:rPr lang="en-US" sz="2200" dirty="0">
                <a:latin typeface="Roboto Condensed Light"/>
              </a:rPr>
              <a:t>[1]	</a:t>
            </a:r>
            <a:r>
              <a:rPr lang="en-GB" sz="2200" dirty="0">
                <a:latin typeface="Roboto Condensed Light"/>
              </a:rPr>
              <a:t>Google Trends (2020). Google Trends. Retrieved Nov 11, 2020, </a:t>
            </a:r>
            <a:r>
              <a:rPr lang="en-GB" sz="2200" dirty="0">
                <a:latin typeface="Roboto Condensed Light"/>
                <a:hlinkClick r:id="rId3">
                  <a:extLst>
                    <a:ext uri="{A12FA001-AC4F-418D-AE19-62706E023703}">
                      <ahyp:hlinkClr xmlns:ahyp="http://schemas.microsoft.com/office/drawing/2018/hyperlinkcolor" val="tx"/>
                    </a:ext>
                  </a:extLst>
                </a:hlinkClick>
              </a:rPr>
              <a:t>https://trends.google.com/trends/?geo=US</a:t>
            </a:r>
            <a:endParaRPr lang="en-US" sz="2200" dirty="0">
              <a:latin typeface="Roboto Condensed Light"/>
            </a:endParaRPr>
          </a:p>
          <a:p>
            <a:pPr marL="355600" indent="-355600"/>
            <a:r>
              <a:rPr lang="en-US" sz="2200" dirty="0">
                <a:latin typeface="Roboto Condensed Light"/>
              </a:rPr>
              <a:t>[2]	</a:t>
            </a:r>
            <a:r>
              <a:rPr lang="en-GB" sz="2200" dirty="0">
                <a:latin typeface="Roboto Condensed Light"/>
              </a:rPr>
              <a:t> World Health Organization (2020). WHO Coronavirus Disease (COVID-19) Dashboard. Retrieved Nov 11, 2020, from </a:t>
            </a:r>
            <a:r>
              <a:rPr lang="en-GB" sz="2200" dirty="0">
                <a:latin typeface="Roboto Condensed Light"/>
                <a:hlinkClick r:id="rId4">
                  <a:extLst>
                    <a:ext uri="{A12FA001-AC4F-418D-AE19-62706E023703}">
                      <ahyp:hlinkClr xmlns:ahyp="http://schemas.microsoft.com/office/drawing/2018/hyperlinkcolor" val="tx"/>
                    </a:ext>
                  </a:extLst>
                </a:hlinkClick>
              </a:rPr>
              <a:t>https://covid19.who.int/</a:t>
            </a:r>
            <a:r>
              <a:rPr lang="en-GB" sz="2200" dirty="0">
                <a:latin typeface="Roboto Condensed Light"/>
              </a:rPr>
              <a:t> </a:t>
            </a:r>
          </a:p>
        </p:txBody>
      </p:sp>
      <p:sp>
        <p:nvSpPr>
          <p:cNvPr id="21" name="Rechteck 20">
            <a:extLst>
              <a:ext uri="{FF2B5EF4-FFF2-40B4-BE49-F238E27FC236}">
                <a16:creationId xmlns:a16="http://schemas.microsoft.com/office/drawing/2014/main" id="{5E26D571-EE93-4B50-B39F-EDDB65A434CB}"/>
              </a:ext>
            </a:extLst>
          </p:cNvPr>
          <p:cNvSpPr/>
          <p:nvPr/>
        </p:nvSpPr>
        <p:spPr>
          <a:xfrm>
            <a:off x="5993251" y="12388160"/>
            <a:ext cx="9396000"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2 Close-up of the FOOD section showing the daily COVID-19 cases on the right and the symbol map displaying the search trend popularity for “restaurant” in the week of July 26. </a:t>
            </a:r>
            <a:endParaRPr lang="de-AT" i="1" dirty="0">
              <a:latin typeface="Roboto Condensed Light" pitchFamily="2" charset="0"/>
              <a:ea typeface="Roboto Condensed Light" pitchFamily="2" charset="0"/>
            </a:endParaRPr>
          </a:p>
        </p:txBody>
      </p:sp>
      <p:sp>
        <p:nvSpPr>
          <p:cNvPr id="23" name="Rechteck 22">
            <a:extLst>
              <a:ext uri="{FF2B5EF4-FFF2-40B4-BE49-F238E27FC236}">
                <a16:creationId xmlns:a16="http://schemas.microsoft.com/office/drawing/2014/main" id="{DD9B35B8-B953-47EC-A366-1A26E1A7FC91}"/>
              </a:ext>
            </a:extLst>
          </p:cNvPr>
          <p:cNvSpPr/>
          <p:nvPr/>
        </p:nvSpPr>
        <p:spPr>
          <a:xfrm>
            <a:off x="5993251" y="18338372"/>
            <a:ext cx="9311666"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3 Close-up of the COUNTRY section displaying the radar chart and the line plots.</a:t>
            </a:r>
            <a:endParaRPr lang="de-AT" i="1" dirty="0">
              <a:latin typeface="Roboto Condensed Light" pitchFamily="2" charset="0"/>
              <a:ea typeface="Roboto Condensed Light" pitchFamily="2" charset="0"/>
            </a:endParaRPr>
          </a:p>
        </p:txBody>
      </p:sp>
      <p:pic>
        <p:nvPicPr>
          <p:cNvPr id="4" name="Picture 3">
            <a:extLst>
              <a:ext uri="{FF2B5EF4-FFF2-40B4-BE49-F238E27FC236}">
                <a16:creationId xmlns:a16="http://schemas.microsoft.com/office/drawing/2014/main" id="{163C4EA7-46E4-C046-8D2D-6E7B57EAA095}"/>
              </a:ext>
            </a:extLst>
          </p:cNvPr>
          <p:cNvPicPr>
            <a:picLocks noChangeAspect="1"/>
          </p:cNvPicPr>
          <p:nvPr/>
        </p:nvPicPr>
        <p:blipFill>
          <a:blip r:embed="rId5">
            <a:extLst>
              <a:ext uri="{28A0092B-C50C-407E-A947-70E740481C1C}">
                <a14:useLocalDpi xmlns:a14="http://schemas.microsoft.com/office/drawing/2010/main" val="0"/>
              </a:ext>
            </a:extLst>
          </a:blip>
          <a:srcRect t="2423" b="2423"/>
          <a:stretch/>
        </p:blipFill>
        <p:spPr>
          <a:xfrm>
            <a:off x="5911415" y="13108761"/>
            <a:ext cx="9396000" cy="5063008"/>
          </a:xfrm>
          <a:prstGeom prst="rect">
            <a:avLst/>
          </a:prstGeom>
        </p:spPr>
      </p:pic>
      <p:pic>
        <p:nvPicPr>
          <p:cNvPr id="24" name="Picture 23">
            <a:extLst>
              <a:ext uri="{FF2B5EF4-FFF2-40B4-BE49-F238E27FC236}">
                <a16:creationId xmlns:a16="http://schemas.microsoft.com/office/drawing/2014/main" id="{E0DC7522-E761-9246-B71F-74034DCD176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5657580" y="16613552"/>
            <a:ext cx="2763180" cy="2763180"/>
          </a:xfrm>
          <a:prstGeom prst="rect">
            <a:avLst/>
          </a:prstGeom>
        </p:spPr>
      </p:pic>
      <p:pic>
        <p:nvPicPr>
          <p:cNvPr id="25" name="Picture 24">
            <a:extLst>
              <a:ext uri="{FF2B5EF4-FFF2-40B4-BE49-F238E27FC236}">
                <a16:creationId xmlns:a16="http://schemas.microsoft.com/office/drawing/2014/main" id="{93CA83A4-FD26-5B4C-A0F7-00A93E0061A3}"/>
              </a:ext>
            </a:extLst>
          </p:cNvPr>
          <p:cNvPicPr>
            <a:picLocks noChangeAspect="1"/>
          </p:cNvPicPr>
          <p:nvPr/>
        </p:nvPicPr>
        <p:blipFill rotWithShape="1">
          <a:blip r:embed="rId7"/>
          <a:srcRect t="1068"/>
          <a:stretch/>
        </p:blipFill>
        <p:spPr>
          <a:xfrm>
            <a:off x="5908917" y="7019998"/>
            <a:ext cx="9396000" cy="5201559"/>
          </a:xfrm>
          <a:prstGeom prst="rect">
            <a:avLst/>
          </a:prstGeom>
        </p:spPr>
      </p:pic>
      <p:sp>
        <p:nvSpPr>
          <p:cNvPr id="28" name="Rechteck 22">
            <a:extLst>
              <a:ext uri="{FF2B5EF4-FFF2-40B4-BE49-F238E27FC236}">
                <a16:creationId xmlns:a16="http://schemas.microsoft.com/office/drawing/2014/main" id="{9D4A750E-99D3-2A45-992F-DC68D10462BC}"/>
              </a:ext>
            </a:extLst>
          </p:cNvPr>
          <p:cNvSpPr/>
          <p:nvPr/>
        </p:nvSpPr>
        <p:spPr>
          <a:xfrm>
            <a:off x="1081496" y="27113436"/>
            <a:ext cx="4643420"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1 Search terms visualized by icons</a:t>
            </a:r>
            <a:endParaRPr lang="de-AT" i="1" dirty="0">
              <a:latin typeface="Roboto Condensed Light" pitchFamily="2" charset="0"/>
              <a:ea typeface="Roboto Condensed Light" pitchFamily="2" charset="0"/>
            </a:endParaRPr>
          </a:p>
        </p:txBody>
      </p:sp>
      <p:grpSp>
        <p:nvGrpSpPr>
          <p:cNvPr id="5" name="Gruppieren 4">
            <a:extLst>
              <a:ext uri="{FF2B5EF4-FFF2-40B4-BE49-F238E27FC236}">
                <a16:creationId xmlns:a16="http://schemas.microsoft.com/office/drawing/2014/main" id="{E74C1485-E5DC-4BD6-892D-CEA830B59B8F}"/>
              </a:ext>
            </a:extLst>
          </p:cNvPr>
          <p:cNvGrpSpPr/>
          <p:nvPr/>
        </p:nvGrpSpPr>
        <p:grpSpPr>
          <a:xfrm>
            <a:off x="1076244" y="24559558"/>
            <a:ext cx="4482001" cy="2477533"/>
            <a:chOff x="1078869" y="23998181"/>
            <a:chExt cx="4482001" cy="2477533"/>
          </a:xfrm>
        </p:grpSpPr>
        <p:pic>
          <p:nvPicPr>
            <p:cNvPr id="26" name="Picture 25">
              <a:extLst>
                <a:ext uri="{FF2B5EF4-FFF2-40B4-BE49-F238E27FC236}">
                  <a16:creationId xmlns:a16="http://schemas.microsoft.com/office/drawing/2014/main" id="{411BD126-EC14-9E43-B6A1-498F4FFEAED9}"/>
                </a:ext>
              </a:extLst>
            </p:cNvPr>
            <p:cNvPicPr>
              <a:picLocks noChangeAspect="1"/>
            </p:cNvPicPr>
            <p:nvPr/>
          </p:nvPicPr>
          <p:blipFill>
            <a:blip r:embed="rId8"/>
            <a:stretch>
              <a:fillRect/>
            </a:stretch>
          </p:blipFill>
          <p:spPr>
            <a:xfrm>
              <a:off x="1078869" y="24229026"/>
              <a:ext cx="4482001" cy="2246688"/>
            </a:xfrm>
            <a:prstGeom prst="rect">
              <a:avLst/>
            </a:prstGeom>
          </p:spPr>
        </p:pic>
        <p:pic>
          <p:nvPicPr>
            <p:cNvPr id="3" name="Grafik 2" descr="Ein Bild, das Text, Geschirr, ClipArt, Tasse enthält.&#10;&#10;Automatisch generierte Beschreibung">
              <a:extLst>
                <a:ext uri="{FF2B5EF4-FFF2-40B4-BE49-F238E27FC236}">
                  <a16:creationId xmlns:a16="http://schemas.microsoft.com/office/drawing/2014/main" id="{33D10067-7CCA-4406-9D82-FD07B5B74D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8869" y="23998181"/>
              <a:ext cx="1516413" cy="230845"/>
            </a:xfrm>
            <a:prstGeom prst="rect">
              <a:avLst/>
            </a:prstGeom>
          </p:spPr>
        </p:pic>
      </p:grpSp>
      <p:sp>
        <p:nvSpPr>
          <p:cNvPr id="2" name="Textfeld 1">
            <a:extLst>
              <a:ext uri="{FF2B5EF4-FFF2-40B4-BE49-F238E27FC236}">
                <a16:creationId xmlns:a16="http://schemas.microsoft.com/office/drawing/2014/main" id="{4A73517F-7282-4060-8725-30F4FF4EDF81}"/>
              </a:ext>
            </a:extLst>
          </p:cNvPr>
          <p:cNvSpPr txBox="1"/>
          <p:nvPr/>
        </p:nvSpPr>
        <p:spPr>
          <a:xfrm>
            <a:off x="15254780" y="21343290"/>
            <a:ext cx="268941" cy="430887"/>
          </a:xfrm>
          <a:prstGeom prst="rect">
            <a:avLst/>
          </a:prstGeom>
          <a:noFill/>
        </p:spPr>
        <p:txBody>
          <a:bodyPr wrap="square" rtlCol="0">
            <a:spAutoFit/>
          </a:bodyPr>
          <a:lstStyle/>
          <a:p>
            <a:r>
              <a:rPr lang="de-DE" sz="2200" dirty="0">
                <a:latin typeface="Roboto Condensed"/>
              </a:rPr>
              <a:t>.</a:t>
            </a:r>
          </a:p>
        </p:txBody>
      </p:sp>
    </p:spTree>
    <p:extLst>
      <p:ext uri="{BB962C8B-B14F-4D97-AF65-F5344CB8AC3E}">
        <p14:creationId xmlns:p14="http://schemas.microsoft.com/office/powerpoint/2010/main" val="35928132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TotalTime>
  <Words>732</Words>
  <Application>Microsoft Macintosh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Roboto Condensed</vt:lpstr>
      <vt:lpstr>Roboto Condensed Light</vt:lpstr>
      <vt:lpstr>Office</vt:lpstr>
      <vt:lpstr>Searching for the Essentials Impacts of COVID-19 on Web Searches for Food &amp; Other Necessities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Juliane Cron</dc:creator>
  <cp:lastModifiedBy>Microsoft Office User</cp:lastModifiedBy>
  <cp:revision>62</cp:revision>
  <dcterms:created xsi:type="dcterms:W3CDTF">2019-09-08T20:52:00Z</dcterms:created>
  <dcterms:modified xsi:type="dcterms:W3CDTF">2021-02-01T09:48:10Z</dcterms:modified>
</cp:coreProperties>
</file>