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DA8"/>
    <a:srgbClr val="17ACCE"/>
    <a:srgbClr val="6EBA96"/>
    <a:srgbClr val="D24F47"/>
    <a:srgbClr val="F8D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p:scale>
          <a:sx n="33" d="100"/>
          <a:sy n="33" d="100"/>
        </p:scale>
        <p:origin x="1004"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svg"/><Relationship Id="rId7" Type="http://schemas.openxmlformats.org/officeDocument/2006/relationships/image" Target="../media/image6.wmf"/><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 Id="rId9" Type="http://schemas.openxmlformats.org/officeDocument/2006/relationships/image" Target="../media/image8.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8730EFED-9903-4E26-89CF-C172475C7732}"/>
              </a:ext>
            </a:extLst>
          </p:cNvPr>
          <p:cNvSpPr>
            <a:spLocks noGrp="1"/>
          </p:cNvSpPr>
          <p:nvPr>
            <p:ph type="title"/>
          </p:nvPr>
        </p:nvSpPr>
        <p:spPr>
          <a:xfrm>
            <a:off x="1080000" y="1080000"/>
            <a:ext cx="14310000" cy="3312000"/>
          </a:xfrm>
          <a:prstGeom prst="rect">
            <a:avLst/>
          </a:prstGeom>
        </p:spPr>
        <p:txBody>
          <a:bodyPr vert="horz" lIns="0" tIns="0" rIns="0" bIns="0" rtlCol="0" anchor="b" anchorCtr="0">
            <a:normAutofit/>
          </a:bodyPr>
          <a:lstStyle/>
          <a:p>
            <a:r>
              <a:rPr lang="de-DE" dirty="0"/>
              <a:t>Mastertitelformat bearbeiten</a:t>
            </a:r>
            <a:endParaRPr lang="en-US" dirty="0"/>
          </a:p>
        </p:txBody>
      </p:sp>
      <p:sp>
        <p:nvSpPr>
          <p:cNvPr id="8" name="Rechteck 7">
            <a:extLst>
              <a:ext uri="{FF2B5EF4-FFF2-40B4-BE49-F238E27FC236}">
                <a16:creationId xmlns:a16="http://schemas.microsoft.com/office/drawing/2014/main" id="{70FE8F65-476A-418F-A7C5-549DEFD43A2C}"/>
              </a:ext>
            </a:extLst>
          </p:cNvPr>
          <p:cNvSpPr/>
          <p:nvPr userDrawn="1"/>
        </p:nvSpPr>
        <p:spPr>
          <a:xfrm>
            <a:off x="0" y="27863213"/>
            <a:ext cx="21383625" cy="241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Text Placeholder 2">
            <a:extLst>
              <a:ext uri="{FF2B5EF4-FFF2-40B4-BE49-F238E27FC236}">
                <a16:creationId xmlns:a16="http://schemas.microsoft.com/office/drawing/2014/main" id="{11ECB504-EE27-46F0-8EA3-538AFB67B6FC}"/>
              </a:ext>
            </a:extLst>
          </p:cNvPr>
          <p:cNvSpPr>
            <a:spLocks noGrp="1"/>
          </p:cNvSpPr>
          <p:nvPr>
            <p:ph idx="1"/>
          </p:nvPr>
        </p:nvSpPr>
        <p:spPr>
          <a:xfrm>
            <a:off x="1080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1" name="Title Placeholder 1">
            <a:extLst>
              <a:ext uri="{FF2B5EF4-FFF2-40B4-BE49-F238E27FC236}">
                <a16:creationId xmlns:a16="http://schemas.microsoft.com/office/drawing/2014/main" id="{65437844-1768-43B3-971D-2ED990126BDB}"/>
              </a:ext>
            </a:extLst>
          </p:cNvPr>
          <p:cNvSpPr txBox="1">
            <a:spLocks/>
          </p:cNvSpPr>
          <p:nvPr userDrawn="1"/>
        </p:nvSpPr>
        <p:spPr>
          <a:xfrm>
            <a:off x="1080000" y="5220000"/>
            <a:ext cx="14310000" cy="721575"/>
          </a:xfrm>
          <a:prstGeom prst="rect">
            <a:avLst/>
          </a:prstGeom>
        </p:spPr>
        <p:txBody>
          <a:bodyPr vert="horz" lIns="0" tIns="0" rIns="0" bIns="0" rtlCol="0" anchor="t" anchorCtr="0">
            <a:normAutofit/>
          </a:bodyPr>
          <a:lst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a:lstStyle>
          <a:p>
            <a:r>
              <a:rPr lang="de-DE" sz="3000" dirty="0"/>
              <a:t>By </a:t>
            </a:r>
            <a:r>
              <a:rPr lang="de-DE" sz="3000" b="1" dirty="0" err="1"/>
              <a:t>Esmé</a:t>
            </a:r>
            <a:r>
              <a:rPr lang="de-DE" sz="3000" b="1" dirty="0"/>
              <a:t> </a:t>
            </a:r>
            <a:r>
              <a:rPr lang="de-DE" sz="3000" b="1" dirty="0" err="1"/>
              <a:t>Middaugh</a:t>
            </a:r>
            <a:r>
              <a:rPr lang="de-DE" sz="3000" b="1" dirty="0"/>
              <a:t>, Nele Peschel &amp; Vivien van </a:t>
            </a:r>
            <a:r>
              <a:rPr lang="de-DE" sz="3000" b="1" dirty="0" err="1"/>
              <a:t>Dongen</a:t>
            </a:r>
            <a:endParaRPr lang="en-US" sz="3000" b="1" cap="all" spc="200" baseline="0" dirty="0"/>
          </a:p>
        </p:txBody>
      </p:sp>
      <p:sp>
        <p:nvSpPr>
          <p:cNvPr id="12" name="Text Placeholder 2">
            <a:extLst>
              <a:ext uri="{FF2B5EF4-FFF2-40B4-BE49-F238E27FC236}">
                <a16:creationId xmlns:a16="http://schemas.microsoft.com/office/drawing/2014/main" id="{70DA3BCA-ED83-4EA5-A7B4-A04AFD9469BC}"/>
              </a:ext>
            </a:extLst>
          </p:cNvPr>
          <p:cNvSpPr>
            <a:spLocks noGrp="1"/>
          </p:cNvSpPr>
          <p:nvPr>
            <p:ph idx="10"/>
          </p:nvPr>
        </p:nvSpPr>
        <p:spPr>
          <a:xfrm>
            <a:off x="5994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3" name="Text Placeholder 2">
            <a:extLst>
              <a:ext uri="{FF2B5EF4-FFF2-40B4-BE49-F238E27FC236}">
                <a16:creationId xmlns:a16="http://schemas.microsoft.com/office/drawing/2014/main" id="{34D23D1B-3ACB-47F3-9E88-6C15F696BF2D}"/>
              </a:ext>
            </a:extLst>
          </p:cNvPr>
          <p:cNvSpPr>
            <a:spLocks noGrp="1"/>
          </p:cNvSpPr>
          <p:nvPr>
            <p:ph idx="11"/>
          </p:nvPr>
        </p:nvSpPr>
        <p:spPr>
          <a:xfrm>
            <a:off x="10908000" y="7020000"/>
            <a:ext cx="4482000" cy="20016000"/>
          </a:xfrm>
          <a:prstGeom prst="rect">
            <a:avLst/>
          </a:prstGeom>
        </p:spPr>
        <p:txBody>
          <a:bodyPr vert="horz" lIns="0" tIns="0" rIns="0" bIns="0" rtlCol="0">
            <a:normAutofit/>
          </a:bodyPr>
          <a:lstStyle>
            <a:lvl1pPr>
              <a:defRPr sz="2200" baseline="0">
                <a:latin typeface="Roboto Condensed" pitchFamily="2" charset="0"/>
                <a:ea typeface="Roboto Condensed" pitchFamily="2" charset="0"/>
              </a:defRPr>
            </a:lvl1pPr>
          </a:lstStyle>
          <a:p>
            <a:pPr lvl="0"/>
            <a:endParaRPr lang="en-US" dirty="0"/>
          </a:p>
        </p:txBody>
      </p:sp>
      <p:sp>
        <p:nvSpPr>
          <p:cNvPr id="14" name="Text Placeholder 2">
            <a:extLst>
              <a:ext uri="{FF2B5EF4-FFF2-40B4-BE49-F238E27FC236}">
                <a16:creationId xmlns:a16="http://schemas.microsoft.com/office/drawing/2014/main" id="{F7F2CD6C-87DD-4D27-BB53-F9C82A8CCD53}"/>
              </a:ext>
            </a:extLst>
          </p:cNvPr>
          <p:cNvSpPr>
            <a:spLocks noGrp="1"/>
          </p:cNvSpPr>
          <p:nvPr>
            <p:ph idx="12" hasCustomPrompt="1"/>
          </p:nvPr>
        </p:nvSpPr>
        <p:spPr>
          <a:xfrm>
            <a:off x="15822000" y="7020000"/>
            <a:ext cx="4482000" cy="20016000"/>
          </a:xfrm>
          <a:prstGeom prst="rect">
            <a:avLst/>
          </a:prstGeom>
        </p:spPr>
        <p:txBody>
          <a:bodyPr vert="horz" lIns="0" tIns="0" rIns="0" bIns="0" rtlCol="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baseline="0" smtClean="0"/>
            </a:lvl1pPr>
          </a:lstStyle>
          <a:p>
            <a:pPr lvl="0"/>
            <a:r>
              <a:rPr lang="en-US" sz="2400" dirty="0" err="1"/>
              <a:t>asdf</a:t>
            </a:r>
            <a:endParaRPr lang="en-US" sz="2400" dirty="0"/>
          </a:p>
        </p:txBody>
      </p:sp>
      <p:sp>
        <p:nvSpPr>
          <p:cNvPr id="15" name="Textfeld 14">
            <a:extLst>
              <a:ext uri="{FF2B5EF4-FFF2-40B4-BE49-F238E27FC236}">
                <a16:creationId xmlns:a16="http://schemas.microsoft.com/office/drawing/2014/main" id="{19B2C2F0-1F3B-4693-8B9D-2F4C07A8C3CD}"/>
              </a:ext>
            </a:extLst>
          </p:cNvPr>
          <p:cNvSpPr txBox="1"/>
          <p:nvPr userDrawn="1"/>
        </p:nvSpPr>
        <p:spPr>
          <a:xfrm>
            <a:off x="1080000" y="28122938"/>
            <a:ext cx="15201400"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1" u="none" strike="noStrike" kern="1200" baseline="0" dirty="0">
                <a:solidFill>
                  <a:schemeClr val="tx1"/>
                </a:solidFill>
                <a:latin typeface="Roboto Condensed" pitchFamily="2" charset="0"/>
                <a:ea typeface="Roboto Condensed" pitchFamily="2" charset="0"/>
                <a:cs typeface="+mn-cs"/>
              </a:rPr>
              <a:t>This project was created within the Cartography M.Sc.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 proudly co-funded by the Erasmus+ </a:t>
            </a:r>
            <a:r>
              <a:rPr lang="en-US" sz="1800" b="0" i="1" u="none" strike="noStrike" kern="1200" baseline="0" dirty="0" err="1">
                <a:solidFill>
                  <a:schemeClr val="tx1"/>
                </a:solidFill>
                <a:latin typeface="Roboto Condensed" pitchFamily="2" charset="0"/>
                <a:ea typeface="Roboto Condensed" pitchFamily="2" charset="0"/>
                <a:cs typeface="+mn-cs"/>
              </a:rPr>
              <a:t>Programme</a:t>
            </a:r>
            <a:r>
              <a:rPr lang="en-US" sz="1800" b="0" i="1" u="none" strike="noStrike" kern="1200" baseline="0" dirty="0">
                <a:solidFill>
                  <a:schemeClr val="tx1"/>
                </a:solidFill>
                <a:latin typeface="Roboto Condensed" pitchFamily="2" charset="0"/>
                <a:ea typeface="Roboto Condensed" pitchFamily="2" charset="0"/>
                <a:cs typeface="+mn-cs"/>
              </a:rPr>
              <a:t> of the European Union.</a:t>
            </a:r>
          </a:p>
        </p:txBody>
      </p:sp>
      <p:pic>
        <p:nvPicPr>
          <p:cNvPr id="16" name="Grafik 15">
            <a:extLst>
              <a:ext uri="{FF2B5EF4-FFF2-40B4-BE49-F238E27FC236}">
                <a16:creationId xmlns:a16="http://schemas.microsoft.com/office/drawing/2014/main" id="{777868CA-61C0-413A-9339-500086CAE7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5822000" y="28548000"/>
            <a:ext cx="702000" cy="936000"/>
          </a:xfrm>
          <a:prstGeom prst="rect">
            <a:avLst/>
          </a:prstGeom>
        </p:spPr>
      </p:pic>
      <p:pic>
        <p:nvPicPr>
          <p:cNvPr id="3" name="Grafik 2">
            <a:extLst>
              <a:ext uri="{FF2B5EF4-FFF2-40B4-BE49-F238E27FC236}">
                <a16:creationId xmlns:a16="http://schemas.microsoft.com/office/drawing/2014/main" id="{C527465E-0EEF-4870-8BF9-B1A1C991EF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814261" y="28900002"/>
            <a:ext cx="2139727" cy="437365"/>
          </a:xfrm>
          <a:prstGeom prst="rect">
            <a:avLst/>
          </a:prstGeom>
        </p:spPr>
      </p:pic>
      <p:pic>
        <p:nvPicPr>
          <p:cNvPr id="5" name="Grafik 4">
            <a:extLst>
              <a:ext uri="{FF2B5EF4-FFF2-40B4-BE49-F238E27FC236}">
                <a16:creationId xmlns:a16="http://schemas.microsoft.com/office/drawing/2014/main" id="{0D244C77-E107-49E8-9DE8-DD9F3E2C4F1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747352" y="28759668"/>
            <a:ext cx="2481174" cy="722100"/>
          </a:xfrm>
          <a:prstGeom prst="rect">
            <a:avLst/>
          </a:prstGeom>
        </p:spPr>
      </p:pic>
      <p:pic>
        <p:nvPicPr>
          <p:cNvPr id="17" name="Grafik 16">
            <a:extLst>
              <a:ext uri="{FF2B5EF4-FFF2-40B4-BE49-F238E27FC236}">
                <a16:creationId xmlns:a16="http://schemas.microsoft.com/office/drawing/2014/main" id="{DFC6AD37-7788-434B-B143-09F3805BD91D}"/>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79500" y="28757635"/>
            <a:ext cx="2711475" cy="722100"/>
          </a:xfrm>
          <a:prstGeom prst="rect">
            <a:avLst/>
          </a:prstGeom>
        </p:spPr>
      </p:pic>
      <p:pic>
        <p:nvPicPr>
          <p:cNvPr id="19" name="Grafik 18">
            <a:extLst>
              <a:ext uri="{FF2B5EF4-FFF2-40B4-BE49-F238E27FC236}">
                <a16:creationId xmlns:a16="http://schemas.microsoft.com/office/drawing/2014/main" id="{7A1B7DCE-7053-43B4-98D8-6F579B4550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317540" y="28758580"/>
            <a:ext cx="1903247" cy="722100"/>
          </a:xfrm>
          <a:prstGeom prst="rect">
            <a:avLst/>
          </a:prstGeom>
        </p:spPr>
      </p:pic>
      <p:pic>
        <p:nvPicPr>
          <p:cNvPr id="21" name="Grafik 20">
            <a:extLst>
              <a:ext uri="{FF2B5EF4-FFF2-40B4-BE49-F238E27FC236}">
                <a16:creationId xmlns:a16="http://schemas.microsoft.com/office/drawing/2014/main" id="{72826E9D-5A98-4770-BED2-1BA8B6DBB094}"/>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749742" y="28757635"/>
            <a:ext cx="2711475" cy="722100"/>
          </a:xfrm>
          <a:prstGeom prst="rect">
            <a:avLst/>
          </a:prstGeom>
        </p:spPr>
      </p:pic>
      <p:pic>
        <p:nvPicPr>
          <p:cNvPr id="25" name="Grafik 24">
            <a:extLst>
              <a:ext uri="{FF2B5EF4-FFF2-40B4-BE49-F238E27FC236}">
                <a16:creationId xmlns:a16="http://schemas.microsoft.com/office/drawing/2014/main" id="{E7419CA2-4E42-4CAF-B88B-D76E1F86369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6632211" y="28833300"/>
            <a:ext cx="3671789" cy="365400"/>
          </a:xfrm>
          <a:prstGeom prst="rect">
            <a:avLst/>
          </a:prstGeom>
        </p:spPr>
      </p:pic>
    </p:spTree>
    <p:extLst>
      <p:ext uri="{BB962C8B-B14F-4D97-AF65-F5344CB8AC3E}">
        <p14:creationId xmlns:p14="http://schemas.microsoft.com/office/powerpoint/2010/main" val="2401357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92D51600-18EF-4391-8813-D354640D0F6F}"/>
              </a:ext>
            </a:extLst>
          </p:cNvPr>
          <p:cNvSpPr/>
          <p:nvPr userDrawn="1"/>
        </p:nvSpPr>
        <p:spPr>
          <a:xfrm>
            <a:off x="0" y="0"/>
            <a:ext cx="21383625" cy="63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le Placeholder 1"/>
          <p:cNvSpPr>
            <a:spLocks noGrp="1"/>
          </p:cNvSpPr>
          <p:nvPr>
            <p:ph type="title"/>
          </p:nvPr>
        </p:nvSpPr>
        <p:spPr>
          <a:xfrm>
            <a:off x="1080000" y="1080000"/>
            <a:ext cx="14310000" cy="3564000"/>
          </a:xfrm>
          <a:prstGeom prst="rect">
            <a:avLst/>
          </a:prstGeom>
        </p:spPr>
        <p:txBody>
          <a:bodyPr vert="horz" lIns="0" tIns="0" rIns="0" bIns="0" rtlCol="0" anchor="b" anchorCtr="0">
            <a:normAutofit/>
          </a:bodyPr>
          <a:lstStyle/>
          <a:p>
            <a:r>
              <a:rPr lang="de-DE" dirty="0"/>
              <a:t>Mastertitelformat bearbeiten</a:t>
            </a:r>
            <a:endParaRPr lang="en-US" dirty="0"/>
          </a:p>
        </p:txBody>
      </p:sp>
      <p:pic>
        <p:nvPicPr>
          <p:cNvPr id="10" name="Grafik 9">
            <a:extLst>
              <a:ext uri="{FF2B5EF4-FFF2-40B4-BE49-F238E27FC236}">
                <a16:creationId xmlns:a16="http://schemas.microsoft.com/office/drawing/2014/main" id="{C1443AB0-E951-49D1-B683-34B87220989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819625" y="1080000"/>
            <a:ext cx="2484000" cy="3312000"/>
          </a:xfrm>
          <a:prstGeom prst="rect">
            <a:avLst/>
          </a:prstGeom>
        </p:spPr>
      </p:pic>
    </p:spTree>
    <p:extLst>
      <p:ext uri="{BB962C8B-B14F-4D97-AF65-F5344CB8AC3E}">
        <p14:creationId xmlns:p14="http://schemas.microsoft.com/office/powerpoint/2010/main" val="1545432006"/>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138324" rtl="0" eaLnBrk="1" latinLnBrk="0" hangingPunct="1">
        <a:lnSpc>
          <a:spcPct val="90000"/>
        </a:lnSpc>
        <a:spcBef>
          <a:spcPct val="0"/>
        </a:spcBef>
        <a:buNone/>
        <a:defRPr sz="8000" b="0" kern="1200">
          <a:solidFill>
            <a:schemeClr val="tx1"/>
          </a:solidFill>
          <a:latin typeface="Roboto Condensed" pitchFamily="2" charset="0"/>
          <a:ea typeface="Roboto Condensed" pitchFamily="2" charset="0"/>
          <a:cs typeface="+mj-cs"/>
        </a:defRPr>
      </a:lvl1pPr>
    </p:titleStyle>
    <p:body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3200" b="0" i="0" u="none" strike="noStrike" kern="1200" baseline="3000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8" userDrawn="1">
          <p15:clr>
            <a:srgbClr val="F26B43"/>
          </p15:clr>
        </p15:guide>
        <p15:guide id="2" pos="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vid19.who.int/" TargetMode="External"/><Relationship Id="rId7" Type="http://schemas.openxmlformats.org/officeDocument/2006/relationships/image" Target="../media/image12.png"/><Relationship Id="rId2" Type="http://schemas.openxmlformats.org/officeDocument/2006/relationships/hyperlink" Target="https://trends.google.com/trends/?geo=US"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a:extLst>
              <a:ext uri="{FF2B5EF4-FFF2-40B4-BE49-F238E27FC236}">
                <a16:creationId xmlns:a16="http://schemas.microsoft.com/office/drawing/2014/main" id="{457613F5-F09E-44D4-912C-4697C65EB9C0}"/>
              </a:ext>
            </a:extLst>
          </p:cNvPr>
          <p:cNvSpPr>
            <a:spLocks noGrp="1"/>
          </p:cNvSpPr>
          <p:nvPr>
            <p:ph idx="12"/>
          </p:nvPr>
        </p:nvSpPr>
        <p:spPr>
          <a:xfrm>
            <a:off x="15822000" y="7020000"/>
            <a:ext cx="4481624" cy="8937550"/>
          </a:xfrm>
        </p:spPr>
        <p:txBody>
          <a:bodyPr>
            <a:normAutofit/>
          </a:bodyPr>
          <a:lstStyle/>
          <a:p>
            <a:pPr>
              <a:spcBef>
                <a:spcPts val="1000"/>
              </a:spcBef>
            </a:pPr>
            <a:r>
              <a:rPr lang="en-US" b="1" cap="all" spc="200" dirty="0">
                <a:solidFill>
                  <a:srgbClr val="17ACCE"/>
                </a:solidFill>
              </a:rPr>
              <a:t>Imprint</a:t>
            </a:r>
          </a:p>
          <a:p>
            <a:r>
              <a:rPr lang="en-US" dirty="0"/>
              <a:t>Mapping Project</a:t>
            </a:r>
            <a:br>
              <a:rPr lang="en-US" dirty="0"/>
            </a:br>
            <a:r>
              <a:rPr lang="en-US" dirty="0"/>
              <a:t>Winter Semester 2020/2021</a:t>
            </a:r>
            <a:br>
              <a:rPr lang="en-US" dirty="0"/>
            </a:br>
            <a:r>
              <a:rPr lang="en-US" dirty="0" err="1"/>
              <a:t>Technische</a:t>
            </a:r>
            <a:r>
              <a:rPr lang="en-US" dirty="0"/>
              <a:t> </a:t>
            </a:r>
            <a:r>
              <a:rPr lang="en-US" dirty="0" err="1"/>
              <a:t>Universität</a:t>
            </a:r>
            <a:r>
              <a:rPr lang="en-US" dirty="0"/>
              <a:t> </a:t>
            </a:r>
            <a:r>
              <a:rPr lang="en-US" dirty="0" err="1"/>
              <a:t>München</a:t>
            </a:r>
            <a:endParaRPr lang="en-US" dirty="0"/>
          </a:p>
          <a:p>
            <a:r>
              <a:rPr lang="de-DE" dirty="0" err="1"/>
              <a:t>Esmé</a:t>
            </a:r>
            <a:r>
              <a:rPr lang="de-DE" dirty="0"/>
              <a:t> </a:t>
            </a:r>
            <a:r>
              <a:rPr lang="de-DE" dirty="0" err="1"/>
              <a:t>Middaugh</a:t>
            </a:r>
            <a:endParaRPr lang="de-DE" dirty="0"/>
          </a:p>
          <a:p>
            <a:r>
              <a:rPr lang="de-DE" dirty="0"/>
              <a:t>Nele Peschel</a:t>
            </a:r>
          </a:p>
          <a:p>
            <a:r>
              <a:rPr lang="de-DE" dirty="0"/>
              <a:t>Vivien van </a:t>
            </a:r>
            <a:r>
              <a:rPr lang="de-DE" dirty="0" err="1"/>
              <a:t>Dongen</a:t>
            </a:r>
            <a:endParaRPr lang="de-DE" dirty="0"/>
          </a:p>
          <a:p>
            <a:pPr>
              <a:spcBef>
                <a:spcPts val="4000"/>
              </a:spcBef>
            </a:pPr>
            <a:r>
              <a:rPr lang="en-US" b="1" cap="all" spc="200" dirty="0">
                <a:solidFill>
                  <a:srgbClr val="17ACCE"/>
                </a:solidFill>
              </a:rPr>
              <a:t>Supervisors</a:t>
            </a:r>
          </a:p>
          <a:p>
            <a:r>
              <a:rPr lang="en-US" dirty="0"/>
              <a:t>Juliane Cron, M.Sc.</a:t>
            </a:r>
          </a:p>
          <a:p>
            <a:r>
              <a:rPr lang="en-US" dirty="0"/>
              <a:t>Dr.-</a:t>
            </a:r>
            <a:r>
              <a:rPr lang="en-US" dirty="0" err="1"/>
              <a:t>Ing</a:t>
            </a:r>
            <a:r>
              <a:rPr lang="en-US" dirty="0"/>
              <a:t>. Mathias Jahnke</a:t>
            </a:r>
            <a:endParaRPr lang="en-US" b="1" cap="all" spc="200" dirty="0">
              <a:solidFill>
                <a:srgbClr val="17ACCE"/>
              </a:solidFill>
            </a:endParaRPr>
          </a:p>
          <a:p>
            <a:pPr>
              <a:spcBef>
                <a:spcPts val="4000"/>
              </a:spcBef>
            </a:pPr>
            <a:r>
              <a:rPr lang="en-US" b="1" cap="all" spc="200" dirty="0">
                <a:solidFill>
                  <a:srgbClr val="17ACCE"/>
                </a:solidFill>
              </a:rPr>
              <a:t>Keywords</a:t>
            </a:r>
          </a:p>
          <a:p>
            <a:r>
              <a:rPr lang="en-US" dirty="0"/>
              <a:t>Google Search Terms, COVID-19, pandemic, Web Searches, essentials</a:t>
            </a:r>
          </a:p>
          <a:p>
            <a:pPr>
              <a:spcBef>
                <a:spcPts val="4000"/>
              </a:spcBef>
            </a:pPr>
            <a:r>
              <a:rPr lang="en-US" b="1" cap="all" spc="200" dirty="0">
                <a:solidFill>
                  <a:srgbClr val="17ACCE"/>
                </a:solidFill>
              </a:rPr>
              <a:t>Link</a:t>
            </a:r>
          </a:p>
          <a:p>
            <a:r>
              <a:rPr lang="en-US" dirty="0"/>
              <a:t>https://searching-for-the-essentials.herokuapp.com</a:t>
            </a:r>
          </a:p>
        </p:txBody>
      </p:sp>
      <p:sp>
        <p:nvSpPr>
          <p:cNvPr id="9" name="Titel 8">
            <a:extLst>
              <a:ext uri="{FF2B5EF4-FFF2-40B4-BE49-F238E27FC236}">
                <a16:creationId xmlns:a16="http://schemas.microsoft.com/office/drawing/2014/main" id="{3B623CE8-BE4A-4A8D-9E10-5AF9B0C66636}"/>
              </a:ext>
            </a:extLst>
          </p:cNvPr>
          <p:cNvSpPr>
            <a:spLocks noGrp="1"/>
          </p:cNvSpPr>
          <p:nvPr>
            <p:ph type="title"/>
          </p:nvPr>
        </p:nvSpPr>
        <p:spPr>
          <a:xfrm>
            <a:off x="1080000" y="1080000"/>
            <a:ext cx="14310000" cy="3564000"/>
          </a:xfrm>
        </p:spPr>
        <p:txBody>
          <a:bodyPr>
            <a:normAutofit/>
          </a:bodyPr>
          <a:lstStyle/>
          <a:p>
            <a:r>
              <a:rPr lang="en-US" dirty="0"/>
              <a:t>Searching for the Essentials</a:t>
            </a:r>
            <a:br>
              <a:rPr lang="en-US" dirty="0"/>
            </a:br>
            <a:r>
              <a:rPr lang="en-US" sz="6000" dirty="0"/>
              <a:t>Impacts of COVID-19 on Web Searches for Food &amp; Other Necessities</a:t>
            </a:r>
            <a:endParaRPr lang="de-AT" sz="6000" dirty="0"/>
          </a:p>
        </p:txBody>
      </p:sp>
      <p:sp>
        <p:nvSpPr>
          <p:cNvPr id="10" name="Inhaltsplatzhalter 9">
            <a:extLst>
              <a:ext uri="{FF2B5EF4-FFF2-40B4-BE49-F238E27FC236}">
                <a16:creationId xmlns:a16="http://schemas.microsoft.com/office/drawing/2014/main" id="{04968B86-619D-4523-940A-B6AD5D663CD6}"/>
              </a:ext>
            </a:extLst>
          </p:cNvPr>
          <p:cNvSpPr>
            <a:spLocks noGrp="1"/>
          </p:cNvSpPr>
          <p:nvPr>
            <p:ph idx="1"/>
          </p:nvPr>
        </p:nvSpPr>
        <p:spPr>
          <a:xfrm>
            <a:off x="1079625" y="7020000"/>
            <a:ext cx="4481625" cy="18081289"/>
          </a:xfrm>
        </p:spPr>
        <p:txBody>
          <a:bodyPr>
            <a:normAutofit/>
          </a:bodyPr>
          <a:lstStyle/>
          <a:p>
            <a:r>
              <a:rPr lang="en-GB" sz="2400" b="1" dirty="0"/>
              <a:t>When the COVID-19 pandemic hit the world, nearly every aspect of daily life was affected. The food industry, normally functioning smoothly and unobtrusively, was shaken as people began hoarding products like pasta, toilet paper or rice</a:t>
            </a:r>
            <a:r>
              <a:rPr lang="en-US" sz="2400" b="1" dirty="0"/>
              <a:t>. Our interactive web map application aims</a:t>
            </a:r>
            <a:r>
              <a:rPr lang="en-GB" sz="2400" b="1" dirty="0"/>
              <a:t> to visualize the impact of COVID-19 on interests in food and other essential items in three European countries based on </a:t>
            </a:r>
            <a:r>
              <a:rPr lang="en-GB" sz="2400" b="1" i="1" dirty="0"/>
              <a:t>Google Trends</a:t>
            </a:r>
            <a:r>
              <a:rPr lang="en-GB" sz="2400" b="1" dirty="0"/>
              <a:t> data [1] of specific products.</a:t>
            </a:r>
          </a:p>
          <a:p>
            <a:endParaRPr lang="en-GB" dirty="0"/>
          </a:p>
          <a:p>
            <a:r>
              <a:rPr lang="en-US" sz="2800" b="1" cap="all" spc="200" dirty="0"/>
              <a:t>Focus</a:t>
            </a:r>
          </a:p>
          <a:p>
            <a:r>
              <a:rPr lang="en-US" baseline="0" dirty="0"/>
              <a:t>Our interactive web application has two focuses: A main divergent proportional symbol map where the visitor can select one search term and compare the trend among </a:t>
            </a:r>
            <a:r>
              <a:rPr lang="en-US" dirty="0"/>
              <a:t>Germany, the Netherlands and the United Kingdom; and a radar chart allowing the visitor to discover differences between 15 selected  search terms for the three countries.</a:t>
            </a:r>
            <a:endParaRPr lang="en-US" baseline="0" dirty="0"/>
          </a:p>
          <a:p>
            <a:pPr>
              <a:spcBef>
                <a:spcPts val="2268"/>
              </a:spcBef>
            </a:pPr>
            <a:r>
              <a:rPr lang="en-US" sz="2800" b="1" cap="all" spc="200" dirty="0"/>
              <a:t>Symbol MAP</a:t>
            </a:r>
          </a:p>
          <a:p>
            <a:r>
              <a:rPr lang="en-US" dirty="0"/>
              <a:t>When opening the web application or clicking on the navigation button FOOD, the user gets to select a search term by clicking on the respective icon (Fig. 1). The map</a:t>
            </a:r>
            <a:r>
              <a:rPr lang="en-US" baseline="0" dirty="0"/>
              <a:t> visualizes the Search Trend Popularity for the selected term during 2020 compared to the previous year without COVID-19 impact (Fig. 2). </a:t>
            </a:r>
            <a:r>
              <a:rPr lang="en-US" dirty="0"/>
              <a:t>We selected a</a:t>
            </a:r>
            <a:r>
              <a:rPr lang="en-US" baseline="0" dirty="0"/>
              <a:t> conic conformal map projection that is </a:t>
            </a:r>
            <a:r>
              <a:rPr lang="en-US" dirty="0"/>
              <a:t>suitable for </a:t>
            </a:r>
            <a:r>
              <a:rPr lang="en-US" baseline="0" dirty="0"/>
              <a:t>our area of interest extending from east to west.</a:t>
            </a:r>
          </a:p>
          <a:p>
            <a:r>
              <a:rPr lang="en-US" dirty="0">
                <a:highlight>
                  <a:srgbClr val="FFFF00"/>
                </a:highlight>
              </a:rPr>
              <a:t>(…)</a:t>
            </a:r>
            <a:endParaRPr lang="en-US" baseline="0" dirty="0">
              <a:highlight>
                <a:srgbClr val="FFFF00"/>
              </a:highlight>
            </a:endParaRPr>
          </a:p>
        </p:txBody>
      </p:sp>
      <p:sp>
        <p:nvSpPr>
          <p:cNvPr id="12" name="Inhaltsplatzhalter 11">
            <a:extLst>
              <a:ext uri="{FF2B5EF4-FFF2-40B4-BE49-F238E27FC236}">
                <a16:creationId xmlns:a16="http://schemas.microsoft.com/office/drawing/2014/main" id="{A1B95080-78F6-40DD-9706-2275BF8DFDDA}"/>
              </a:ext>
            </a:extLst>
          </p:cNvPr>
          <p:cNvSpPr>
            <a:spLocks noGrp="1"/>
          </p:cNvSpPr>
          <p:nvPr>
            <p:ph idx="11"/>
          </p:nvPr>
        </p:nvSpPr>
        <p:spPr>
          <a:xfrm>
            <a:off x="5994001" y="19037300"/>
            <a:ext cx="4481250" cy="8307012"/>
          </a:xfrm>
        </p:spPr>
        <p:txBody>
          <a:bodyPr>
            <a:normAutofit/>
          </a:bodyPr>
          <a:lstStyle/>
          <a:p>
            <a:r>
              <a:rPr lang="en-US" sz="2800" b="1" cap="all" spc="200" dirty="0"/>
              <a:t>Radar chart</a:t>
            </a:r>
          </a:p>
          <a:p>
            <a:pPr fontAlgn="base"/>
            <a:r>
              <a:rPr lang="en-US" dirty="0"/>
              <a:t>Clicking the navigation button COUNTRY the radar chart pops up comparing the 15 search terms across the countries selected in the dropdown menu (Fig. 3). A timeline animation can be started or the time can be selected individually. N</a:t>
            </a:r>
            <a:r>
              <a:rPr lang="en-GB" dirty="0" err="1"/>
              <a:t>egative</a:t>
            </a:r>
            <a:r>
              <a:rPr lang="en-GB" dirty="0"/>
              <a:t> and positive values indicate lower or higher searches compared to the previous year.</a:t>
            </a:r>
            <a:endParaRPr lang="en-US" sz="2400" b="1" cap="all" spc="200" dirty="0"/>
          </a:p>
          <a:p>
            <a:r>
              <a:rPr lang="en-US" sz="2800" b="1" cap="all" spc="200" dirty="0"/>
              <a:t>Data collection</a:t>
            </a:r>
            <a:endParaRPr lang="en-US" sz="2800" b="1" dirty="0"/>
          </a:p>
          <a:p>
            <a:r>
              <a:rPr lang="en-US" dirty="0"/>
              <a:t>The Search Term data is available on the Google Trends website [1]. </a:t>
            </a:r>
            <a:r>
              <a:rPr lang="en-GB" dirty="0"/>
              <a:t>We used the Google data from November 2018 to November 2020 and calculated the Search Trends differences between the first year (11/2018-11/2019) and the second year with COVID-19 impact (11/2019-11/2020).</a:t>
            </a:r>
            <a:r>
              <a:rPr lang="en-US" baseline="0" dirty="0"/>
              <a:t> </a:t>
            </a:r>
            <a:r>
              <a:rPr lang="en-US" dirty="0"/>
              <a:t>For the daily COVID-19 cases we used the data from the WHO [2].</a:t>
            </a:r>
            <a:endParaRPr lang="de-AT" dirty="0"/>
          </a:p>
        </p:txBody>
      </p:sp>
      <p:sp>
        <p:nvSpPr>
          <p:cNvPr id="19" name="Inhaltsplatzhalter 11">
            <a:extLst>
              <a:ext uri="{FF2B5EF4-FFF2-40B4-BE49-F238E27FC236}">
                <a16:creationId xmlns:a16="http://schemas.microsoft.com/office/drawing/2014/main" id="{D03330FD-6FFB-4799-86FE-5A7E7F922137}"/>
              </a:ext>
            </a:extLst>
          </p:cNvPr>
          <p:cNvSpPr txBox="1">
            <a:spLocks/>
          </p:cNvSpPr>
          <p:nvPr/>
        </p:nvSpPr>
        <p:spPr>
          <a:xfrm>
            <a:off x="10908000" y="19037300"/>
            <a:ext cx="4316831" cy="7629431"/>
          </a:xfrm>
          <a:prstGeom prst="rect">
            <a:avLst/>
          </a:prstGeom>
        </p:spPr>
        <p:txBody>
          <a:bodyPr vert="horz" lIns="0" tIns="0" rIns="0" bIns="0" rtlCol="0">
            <a:normAutofit/>
          </a:bodyPr>
          <a:lstStyle>
            <a:lvl1pPr marL="0" indent="0" algn="just" defTabSz="2138324" rtl="0" eaLnBrk="1" latinLnBrk="0" hangingPunct="1">
              <a:lnSpc>
                <a:spcPts val="2640"/>
              </a:lnSpc>
              <a:spcBef>
                <a:spcPts val="0"/>
              </a:spcBef>
              <a:spcAft>
                <a:spcPts val="1400"/>
              </a:spcAft>
              <a:buFont typeface="Arial" panose="020B0604020202020204" pitchFamily="34" charset="0"/>
              <a:buNone/>
              <a:defRPr lang="en-US" sz="2200" b="0" i="0" u="none" strike="noStrike" kern="1200" baseline="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a:spcBef>
                <a:spcPts val="2268"/>
              </a:spcBef>
            </a:pPr>
            <a:r>
              <a:rPr lang="en-US" sz="2800" b="1" cap="all" spc="200" dirty="0"/>
              <a:t>Tools</a:t>
            </a:r>
          </a:p>
          <a:p>
            <a:r>
              <a:rPr lang="en-US" dirty="0"/>
              <a:t>The </a:t>
            </a:r>
            <a:r>
              <a:rPr lang="de-DE" dirty="0"/>
              <a:t>web </a:t>
            </a:r>
            <a:r>
              <a:rPr lang="de-DE" dirty="0" err="1"/>
              <a:t>application</a:t>
            </a:r>
            <a:r>
              <a:rPr lang="de-DE" dirty="0"/>
              <a:t> was </a:t>
            </a:r>
            <a:r>
              <a:rPr lang="de-DE" dirty="0" err="1"/>
              <a:t>designed</a:t>
            </a:r>
            <a:r>
              <a:rPr lang="de-DE" dirty="0"/>
              <a:t> </a:t>
            </a:r>
            <a:r>
              <a:rPr lang="en-GB" dirty="0"/>
              <a:t>with </a:t>
            </a:r>
            <a:r>
              <a:rPr lang="en-GB" dirty="0" err="1"/>
              <a:t>Plotly</a:t>
            </a:r>
            <a:r>
              <a:rPr lang="en-GB" dirty="0"/>
              <a:t>, an interactive graphing library and deployed with Dash. Both are Python libraries. The data cleaning was done in R.</a:t>
            </a:r>
          </a:p>
          <a:p>
            <a:r>
              <a:rPr lang="en-GB" dirty="0">
                <a:highlight>
                  <a:srgbClr val="FFFF00"/>
                </a:highlight>
              </a:rPr>
              <a:t>html?</a:t>
            </a:r>
            <a:endParaRPr lang="en-US" dirty="0">
              <a:highlight>
                <a:srgbClr val="FFFF00"/>
              </a:highlight>
            </a:endParaRPr>
          </a:p>
          <a:p>
            <a:pPr>
              <a:spcBef>
                <a:spcPts val="2268"/>
              </a:spcBef>
            </a:pPr>
            <a:r>
              <a:rPr lang="en-US" sz="2800" b="1" cap="all" spc="200" dirty="0"/>
              <a:t>Conclusion</a:t>
            </a:r>
          </a:p>
          <a:p>
            <a:r>
              <a:rPr lang="en-US" dirty="0"/>
              <a:t>As can be seen in the Figures, the search terms changed during the Corona pandemic. Web searches for banana bread and toilet paper increased, while restaurants were searched less often. </a:t>
            </a:r>
            <a:r>
              <a:rPr lang="en-US" dirty="0">
                <a:highlight>
                  <a:srgbClr val="FFFF00"/>
                </a:highlight>
              </a:rPr>
              <a:t>Here we need another take home message that inspires peeps</a:t>
            </a:r>
          </a:p>
        </p:txBody>
      </p:sp>
      <p:sp>
        <p:nvSpPr>
          <p:cNvPr id="20" name="Inhaltsplatzhalter 12">
            <a:extLst>
              <a:ext uri="{FF2B5EF4-FFF2-40B4-BE49-F238E27FC236}">
                <a16:creationId xmlns:a16="http://schemas.microsoft.com/office/drawing/2014/main" id="{829292E0-4C11-4E9B-8EFD-E68B82080231}"/>
              </a:ext>
            </a:extLst>
          </p:cNvPr>
          <p:cNvSpPr txBox="1">
            <a:spLocks/>
          </p:cNvSpPr>
          <p:nvPr/>
        </p:nvSpPr>
        <p:spPr>
          <a:xfrm>
            <a:off x="15822000" y="17526954"/>
            <a:ext cx="4482000" cy="9612946"/>
          </a:xfrm>
          <a:prstGeom prst="rect">
            <a:avLst/>
          </a:prstGeom>
        </p:spPr>
        <p:txBody>
          <a:bodyPr vert="horz" lIns="0" tIns="0" rIns="0" bIns="0" rtlCol="0" anchor="b" anchorCtr="0">
            <a:normAutofit/>
          </a:bodyPr>
          <a:lstStyle>
            <a:lvl1pPr marL="0" marR="0" indent="0" algn="l" defTabSz="2138324" rtl="0" eaLnBrk="1" fontAlgn="auto" latinLnBrk="0" hangingPunct="1">
              <a:lnSpc>
                <a:spcPts val="2640"/>
              </a:lnSpc>
              <a:spcBef>
                <a:spcPts val="0"/>
              </a:spcBef>
              <a:spcAft>
                <a:spcPts val="1400"/>
              </a:spcAft>
              <a:buClrTx/>
              <a:buSzTx/>
              <a:buFont typeface="Arial" panose="020B0604020202020204" pitchFamily="34" charset="0"/>
              <a:buNone/>
              <a:tabLst/>
              <a:defRPr lang="en-US" sz="2000" b="0" i="0" u="none" strike="noStrike" kern="1200" baseline="0" smtClean="0">
                <a:solidFill>
                  <a:schemeClr val="tx1"/>
                </a:solidFill>
                <a:latin typeface="Roboto Condensed" pitchFamily="2" charset="0"/>
                <a:ea typeface="Roboto Condensed" pitchFamily="2" charset="0"/>
                <a:cs typeface="+mn-cs"/>
              </a:defRPr>
            </a:lvl1pPr>
            <a:lvl2pPr marL="1069162"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2pPr>
            <a:lvl3pPr marL="2138325"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3pPr>
            <a:lvl4pPr marL="3207487"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4pPr>
            <a:lvl5pPr marL="4276649" indent="0" algn="l" defTabSz="2138324" rtl="0" eaLnBrk="1" latinLnBrk="0" hangingPunct="1">
              <a:lnSpc>
                <a:spcPct val="90000"/>
              </a:lnSpc>
              <a:spcBef>
                <a:spcPts val="1169"/>
              </a:spcBef>
              <a:buFont typeface="Arial" panose="020B0604020202020204" pitchFamily="34" charset="0"/>
              <a:buNone/>
              <a:defRPr sz="2200" kern="1200">
                <a:solidFill>
                  <a:schemeClr val="tx1"/>
                </a:solidFill>
                <a:latin typeface="Roboto Condensed" pitchFamily="2" charset="0"/>
                <a:ea typeface="Roboto Condensed" pitchFamily="2" charset="0"/>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355600" indent="-355600"/>
            <a:r>
              <a:rPr lang="de-DE" b="1" cap="all" spc="200" dirty="0">
                <a:solidFill>
                  <a:srgbClr val="17ACCE"/>
                </a:solidFill>
              </a:rPr>
              <a:t>References</a:t>
            </a:r>
          </a:p>
          <a:p>
            <a:pPr marL="355600" indent="-355600"/>
            <a:r>
              <a:rPr lang="en-US" sz="2200" dirty="0"/>
              <a:t>[1]	</a:t>
            </a:r>
            <a:r>
              <a:rPr lang="en-GB" sz="2200" dirty="0"/>
              <a:t>Google Trends (2020). Google Trends. Retrieved Nov 11, 2020, </a:t>
            </a:r>
            <a:r>
              <a:rPr lang="en-GB" sz="2200" u="sng" dirty="0">
                <a:hlinkClick r:id="rId2"/>
              </a:rPr>
              <a:t>https://trends.google.com/trends/?geo=US</a:t>
            </a:r>
            <a:endParaRPr lang="en-US" sz="2200" dirty="0"/>
          </a:p>
          <a:p>
            <a:pPr marL="355600" indent="-355600"/>
            <a:r>
              <a:rPr lang="en-US" sz="2200" dirty="0"/>
              <a:t>[2]	</a:t>
            </a:r>
            <a:r>
              <a:rPr lang="en-GB" sz="2200" dirty="0"/>
              <a:t> World Health Organization (2020). WHO Coronavirus Disease (COVID-19) Dashboard. Retrieved Nov 11, 2020, from </a:t>
            </a:r>
            <a:r>
              <a:rPr lang="en-GB" sz="2200" u="sng" dirty="0">
                <a:hlinkClick r:id="rId3"/>
              </a:rPr>
              <a:t>https://covid19.who.int/</a:t>
            </a:r>
            <a:r>
              <a:rPr lang="en-GB" sz="2200" dirty="0"/>
              <a:t> </a:t>
            </a:r>
            <a:br>
              <a:rPr lang="en-GB" sz="3200" dirty="0"/>
            </a:br>
            <a:endParaRPr lang="en-GB" sz="3200" dirty="0"/>
          </a:p>
        </p:txBody>
      </p:sp>
      <p:sp>
        <p:nvSpPr>
          <p:cNvPr id="21" name="Rechteck 20">
            <a:extLst>
              <a:ext uri="{FF2B5EF4-FFF2-40B4-BE49-F238E27FC236}">
                <a16:creationId xmlns:a16="http://schemas.microsoft.com/office/drawing/2014/main" id="{5E26D571-EE93-4B50-B39F-EDDB65A434CB}"/>
              </a:ext>
            </a:extLst>
          </p:cNvPr>
          <p:cNvSpPr/>
          <p:nvPr/>
        </p:nvSpPr>
        <p:spPr>
          <a:xfrm>
            <a:off x="5828830" y="12510314"/>
            <a:ext cx="9561170"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2 Close-up of the FOOD site displaying the map showing the search trend popularity for the term restaurant in the week of July 26. The daily COVID-19 cases are shown on the right.</a:t>
            </a:r>
            <a:endParaRPr lang="de-AT" i="1" dirty="0">
              <a:latin typeface="Roboto Condensed Light" pitchFamily="2" charset="0"/>
              <a:ea typeface="Roboto Condensed Light" pitchFamily="2" charset="0"/>
            </a:endParaRPr>
          </a:p>
        </p:txBody>
      </p:sp>
      <p:sp>
        <p:nvSpPr>
          <p:cNvPr id="23" name="Rechteck 22">
            <a:extLst>
              <a:ext uri="{FF2B5EF4-FFF2-40B4-BE49-F238E27FC236}">
                <a16:creationId xmlns:a16="http://schemas.microsoft.com/office/drawing/2014/main" id="{DD9B35B8-B953-47EC-A366-1A26E1A7FC91}"/>
              </a:ext>
            </a:extLst>
          </p:cNvPr>
          <p:cNvSpPr/>
          <p:nvPr/>
        </p:nvSpPr>
        <p:spPr>
          <a:xfrm>
            <a:off x="5994000" y="18526328"/>
            <a:ext cx="9396000" cy="276999"/>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3 Close-up of the COUNTRY site displaying the radar chart and </a:t>
            </a:r>
            <a:r>
              <a:rPr lang="en-US" i="1" dirty="0">
                <a:highlight>
                  <a:srgbClr val="FFFF00"/>
                </a:highlight>
                <a:latin typeface="Roboto Condensed Light" pitchFamily="2" charset="0"/>
                <a:ea typeface="Roboto Condensed Light" pitchFamily="2" charset="0"/>
              </a:rPr>
              <a:t>...</a:t>
            </a:r>
            <a:endParaRPr lang="de-AT" i="1" dirty="0">
              <a:highlight>
                <a:srgbClr val="FFFF00"/>
              </a:highlight>
              <a:latin typeface="Roboto Condensed Light" pitchFamily="2" charset="0"/>
              <a:ea typeface="Roboto Condensed Light" pitchFamily="2" charset="0"/>
            </a:endParaRPr>
          </a:p>
        </p:txBody>
      </p:sp>
      <p:pic>
        <p:nvPicPr>
          <p:cNvPr id="4" name="Picture 3">
            <a:extLst>
              <a:ext uri="{FF2B5EF4-FFF2-40B4-BE49-F238E27FC236}">
                <a16:creationId xmlns:a16="http://schemas.microsoft.com/office/drawing/2014/main" id="{163C4EA7-46E4-C046-8D2D-6E7B57EAA095}"/>
              </a:ext>
            </a:extLst>
          </p:cNvPr>
          <p:cNvPicPr>
            <a:picLocks noChangeAspect="1"/>
          </p:cNvPicPr>
          <p:nvPr/>
        </p:nvPicPr>
        <p:blipFill>
          <a:blip r:embed="rId4"/>
          <a:stretch>
            <a:fillRect/>
          </a:stretch>
        </p:blipFill>
        <p:spPr>
          <a:xfrm>
            <a:off x="5828831" y="13296880"/>
            <a:ext cx="9396000" cy="5229448"/>
          </a:xfrm>
          <a:prstGeom prst="rect">
            <a:avLst/>
          </a:prstGeom>
        </p:spPr>
      </p:pic>
      <p:pic>
        <p:nvPicPr>
          <p:cNvPr id="24" name="Picture 23">
            <a:extLst>
              <a:ext uri="{FF2B5EF4-FFF2-40B4-BE49-F238E27FC236}">
                <a16:creationId xmlns:a16="http://schemas.microsoft.com/office/drawing/2014/main" id="{E0DC7522-E761-9246-B71F-74034DCD1766}"/>
              </a:ext>
            </a:extLst>
          </p:cNvPr>
          <p:cNvPicPr>
            <a:picLocks noChangeAspect="1"/>
          </p:cNvPicPr>
          <p:nvPr/>
        </p:nvPicPr>
        <p:blipFill>
          <a:blip r:embed="rId5"/>
          <a:stretch>
            <a:fillRect/>
          </a:stretch>
        </p:blipFill>
        <p:spPr>
          <a:xfrm>
            <a:off x="15822000" y="16158069"/>
            <a:ext cx="4481625" cy="4514578"/>
          </a:xfrm>
          <a:prstGeom prst="rect">
            <a:avLst/>
          </a:prstGeom>
        </p:spPr>
      </p:pic>
      <p:pic>
        <p:nvPicPr>
          <p:cNvPr id="25" name="Picture 24">
            <a:extLst>
              <a:ext uri="{FF2B5EF4-FFF2-40B4-BE49-F238E27FC236}">
                <a16:creationId xmlns:a16="http://schemas.microsoft.com/office/drawing/2014/main" id="{93CA83A4-FD26-5B4C-A0F7-00A93E0061A3}"/>
              </a:ext>
            </a:extLst>
          </p:cNvPr>
          <p:cNvPicPr>
            <a:picLocks noChangeAspect="1"/>
          </p:cNvPicPr>
          <p:nvPr/>
        </p:nvPicPr>
        <p:blipFill>
          <a:blip r:embed="rId6"/>
          <a:stretch>
            <a:fillRect/>
          </a:stretch>
        </p:blipFill>
        <p:spPr>
          <a:xfrm>
            <a:off x="5828831" y="7020000"/>
            <a:ext cx="9396000" cy="5257746"/>
          </a:xfrm>
          <a:prstGeom prst="rect">
            <a:avLst/>
          </a:prstGeom>
        </p:spPr>
      </p:pic>
      <p:pic>
        <p:nvPicPr>
          <p:cNvPr id="26" name="Picture 25">
            <a:extLst>
              <a:ext uri="{FF2B5EF4-FFF2-40B4-BE49-F238E27FC236}">
                <a16:creationId xmlns:a16="http://schemas.microsoft.com/office/drawing/2014/main" id="{411BD126-EC14-9E43-B6A1-498F4FFEAED9}"/>
              </a:ext>
            </a:extLst>
          </p:cNvPr>
          <p:cNvPicPr>
            <a:picLocks noChangeAspect="1"/>
          </p:cNvPicPr>
          <p:nvPr/>
        </p:nvPicPr>
        <p:blipFill>
          <a:blip r:embed="rId7"/>
          <a:stretch>
            <a:fillRect/>
          </a:stretch>
        </p:blipFill>
        <p:spPr>
          <a:xfrm>
            <a:off x="1079625" y="24458737"/>
            <a:ext cx="4482001" cy="2246688"/>
          </a:xfrm>
          <a:prstGeom prst="rect">
            <a:avLst/>
          </a:prstGeom>
        </p:spPr>
      </p:pic>
      <p:sp>
        <p:nvSpPr>
          <p:cNvPr id="28" name="Rechteck 22">
            <a:extLst>
              <a:ext uri="{FF2B5EF4-FFF2-40B4-BE49-F238E27FC236}">
                <a16:creationId xmlns:a16="http://schemas.microsoft.com/office/drawing/2014/main" id="{9D4A750E-99D3-2A45-992F-DC68D10462BC}"/>
              </a:ext>
            </a:extLst>
          </p:cNvPr>
          <p:cNvSpPr/>
          <p:nvPr/>
        </p:nvSpPr>
        <p:spPr>
          <a:xfrm>
            <a:off x="1079625" y="26790314"/>
            <a:ext cx="4481625" cy="553998"/>
          </a:xfrm>
          <a:prstGeom prst="rect">
            <a:avLst/>
          </a:prstGeom>
        </p:spPr>
        <p:txBody>
          <a:bodyPr wrap="square" lIns="0" tIns="0" rIns="0" bIns="0">
            <a:spAutoFit/>
          </a:bodyPr>
          <a:lstStyle/>
          <a:p>
            <a:r>
              <a:rPr lang="en-US" i="1" dirty="0">
                <a:latin typeface="Roboto Condensed Light" pitchFamily="2" charset="0"/>
                <a:ea typeface="Roboto Condensed Light" pitchFamily="2" charset="0"/>
              </a:rPr>
              <a:t>Fig. 1 Search trends visualized by icon buttons</a:t>
            </a:r>
            <a:endParaRPr lang="de-AT" i="1" dirty="0">
              <a:latin typeface="Roboto Condensed Light" pitchFamily="2" charset="0"/>
              <a:ea typeface="Roboto Condensed Light" pitchFamily="2" charset="0"/>
            </a:endParaRPr>
          </a:p>
        </p:txBody>
      </p:sp>
    </p:spTree>
    <p:extLst>
      <p:ext uri="{BB962C8B-B14F-4D97-AF65-F5344CB8AC3E}">
        <p14:creationId xmlns:p14="http://schemas.microsoft.com/office/powerpoint/2010/main" val="35928132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616</Words>
  <Application>Microsoft Office PowerPoint</Application>
  <PresentationFormat>Benutzerdefiniert</PresentationFormat>
  <Paragraphs>35</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Roboto Condensed</vt:lpstr>
      <vt:lpstr>Roboto Condensed Light</vt:lpstr>
      <vt:lpstr>Office</vt:lpstr>
      <vt:lpstr>Searching for the Essentials Impacts of COVID-19 on Web Searches for Food &amp; Other Necessities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Juliane Cron</dc:creator>
  <cp:lastModifiedBy>ge96haw@ForStudents.onmicrosoft.com</cp:lastModifiedBy>
  <cp:revision>40</cp:revision>
  <dcterms:created xsi:type="dcterms:W3CDTF">2019-09-08T20:52:00Z</dcterms:created>
  <dcterms:modified xsi:type="dcterms:W3CDTF">2021-01-28T22:23:43Z</dcterms:modified>
</cp:coreProperties>
</file>