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53" d="100"/>
          <a:sy n="53" d="100"/>
        </p:scale>
        <p:origin x="1326" y="-4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820E2-07A4-7E46-B940-ED06D469D0A9}" type="datetimeFigureOut">
              <a:rPr lang="en-NL" smtClean="0"/>
              <a:t>02/01/2021</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03D1D-E699-7A42-AAF2-6CB121A05637}" type="slidenum">
              <a:rPr lang="en-NL" smtClean="0"/>
              <a:t>‹Nr.›</a:t>
            </a:fld>
            <a:endParaRPr lang="en-NL"/>
          </a:p>
        </p:txBody>
      </p:sp>
    </p:spTree>
    <p:extLst>
      <p:ext uri="{BB962C8B-B14F-4D97-AF65-F5344CB8AC3E}">
        <p14:creationId xmlns:p14="http://schemas.microsoft.com/office/powerpoint/2010/main" val="3509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B03D1D-E699-7A42-AAF2-6CB121A05637}" type="slidenum">
              <a:rPr lang="en-NL" smtClean="0"/>
              <a:t>1</a:t>
            </a:fld>
            <a:endParaRPr lang="en-NL"/>
          </a:p>
        </p:txBody>
      </p:sp>
    </p:spTree>
    <p:extLst>
      <p:ext uri="{BB962C8B-B14F-4D97-AF65-F5344CB8AC3E}">
        <p14:creationId xmlns:p14="http://schemas.microsoft.com/office/powerpoint/2010/main" val="4092213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rends.google.com/trends/?geo=US"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ovid19.who.int/"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9706831"/>
          </a:xfrm>
        </p:spPr>
        <p:txBody>
          <a:bodyPr>
            <a:normAutofit/>
          </a:bodyPr>
          <a:lstStyle/>
          <a:p>
            <a:pPr>
              <a:spcBef>
                <a:spcPts val="1000"/>
              </a:spcBef>
            </a:pPr>
            <a:r>
              <a:rPr lang="en-US" b="1" cap="all" spc="200" dirty="0">
                <a:solidFill>
                  <a:srgbClr val="17ACCE"/>
                </a:solidFill>
              </a:rPr>
              <a:t>Imprint</a:t>
            </a:r>
          </a:p>
          <a:p>
            <a:r>
              <a:rPr lang="en-US" dirty="0">
                <a:latin typeface="Roboto Condensed Light"/>
              </a:rPr>
              <a:t>Mapping Project</a:t>
            </a:r>
            <a:br>
              <a:rPr lang="en-US" dirty="0">
                <a:latin typeface="Roboto Condensed Light"/>
              </a:rPr>
            </a:br>
            <a:r>
              <a:rPr lang="en-US" dirty="0">
                <a:latin typeface="Roboto Condensed Light"/>
              </a:rPr>
              <a:t>Winter Semester 2020/2021</a:t>
            </a:r>
            <a:br>
              <a:rPr lang="en-US" dirty="0">
                <a:latin typeface="Roboto Condensed Light"/>
              </a:rPr>
            </a:br>
            <a:r>
              <a:rPr lang="en-US" dirty="0" err="1">
                <a:latin typeface="Roboto Condensed Light"/>
              </a:rPr>
              <a:t>Technische</a:t>
            </a:r>
            <a:r>
              <a:rPr lang="en-US" dirty="0">
                <a:latin typeface="Roboto Condensed Light"/>
              </a:rPr>
              <a:t> </a:t>
            </a:r>
            <a:r>
              <a:rPr lang="en-US" dirty="0" err="1">
                <a:latin typeface="Roboto Condensed Light"/>
              </a:rPr>
              <a:t>Universität</a:t>
            </a:r>
            <a:r>
              <a:rPr lang="en-US" dirty="0">
                <a:latin typeface="Roboto Condensed Light"/>
              </a:rPr>
              <a:t> </a:t>
            </a:r>
            <a:r>
              <a:rPr lang="en-US" dirty="0" err="1">
                <a:latin typeface="Roboto Condensed Light"/>
              </a:rPr>
              <a:t>München</a:t>
            </a:r>
            <a:endParaRPr lang="en-US" dirty="0">
              <a:latin typeface="Roboto Condensed Light"/>
            </a:endParaRPr>
          </a:p>
          <a:p>
            <a:r>
              <a:rPr lang="de-DE" dirty="0" err="1">
                <a:latin typeface="Roboto Condensed Light"/>
              </a:rPr>
              <a:t>Esmé</a:t>
            </a:r>
            <a:r>
              <a:rPr lang="de-DE" dirty="0">
                <a:latin typeface="Roboto Condensed Light"/>
              </a:rPr>
              <a:t> </a:t>
            </a:r>
            <a:r>
              <a:rPr lang="de-DE" dirty="0" err="1">
                <a:latin typeface="Roboto Condensed Light"/>
              </a:rPr>
              <a:t>Middaugh</a:t>
            </a:r>
            <a:endParaRPr lang="de-DE" dirty="0">
              <a:latin typeface="Roboto Condensed Light"/>
            </a:endParaRPr>
          </a:p>
          <a:p>
            <a:r>
              <a:rPr lang="de-DE" dirty="0">
                <a:latin typeface="Roboto Condensed Light"/>
              </a:rPr>
              <a:t>Nele Peschel</a:t>
            </a:r>
          </a:p>
          <a:p>
            <a:r>
              <a:rPr lang="de-DE" dirty="0">
                <a:latin typeface="Roboto Condensed Light"/>
              </a:rPr>
              <a:t>Vivien van </a:t>
            </a:r>
            <a:r>
              <a:rPr lang="de-DE" dirty="0" err="1">
                <a:latin typeface="Roboto Condensed Light"/>
              </a:rPr>
              <a:t>Dongen</a:t>
            </a:r>
            <a:endParaRPr lang="de-DE" dirty="0">
              <a:latin typeface="Roboto Condensed Light"/>
            </a:endParaRPr>
          </a:p>
          <a:p>
            <a:pPr>
              <a:spcBef>
                <a:spcPts val="4000"/>
              </a:spcBef>
            </a:pPr>
            <a:r>
              <a:rPr lang="en-US" b="1" cap="all" spc="200" dirty="0">
                <a:solidFill>
                  <a:srgbClr val="17ACCE"/>
                </a:solidFill>
              </a:rPr>
              <a:t>Supervisors</a:t>
            </a:r>
          </a:p>
          <a:p>
            <a:r>
              <a:rPr lang="en-US" dirty="0">
                <a:latin typeface="Roboto Condensed Light"/>
              </a:rPr>
              <a:t>Juliane Cron, M.Sc.</a:t>
            </a:r>
          </a:p>
          <a:p>
            <a:r>
              <a:rPr lang="en-US" dirty="0">
                <a:latin typeface="Roboto Condensed Light"/>
              </a:rPr>
              <a:t>Dr.-</a:t>
            </a:r>
            <a:r>
              <a:rPr lang="en-US" dirty="0" err="1">
                <a:latin typeface="Roboto Condensed Light"/>
              </a:rPr>
              <a:t>Ing</a:t>
            </a:r>
            <a:r>
              <a:rPr lang="en-US" dirty="0">
                <a:latin typeface="Roboto Condensed Light"/>
              </a:rPr>
              <a:t>. Mathias Jahnke</a:t>
            </a:r>
            <a:endParaRPr lang="en-US" b="1" cap="all" spc="200" dirty="0">
              <a:solidFill>
                <a:srgbClr val="17ACCE"/>
              </a:solidFill>
              <a:latin typeface="Roboto Condensed Light"/>
            </a:endParaRPr>
          </a:p>
          <a:p>
            <a:pPr>
              <a:spcBef>
                <a:spcPts val="4000"/>
              </a:spcBef>
            </a:pPr>
            <a:r>
              <a:rPr lang="en-US" b="1" cap="all" spc="200" dirty="0">
                <a:solidFill>
                  <a:srgbClr val="17ACCE"/>
                </a:solidFill>
              </a:rPr>
              <a:t>Keywords</a:t>
            </a:r>
          </a:p>
          <a:p>
            <a:r>
              <a:rPr lang="en-US" dirty="0">
                <a:latin typeface="Roboto Condensed Light"/>
              </a:rPr>
              <a:t>Google Trends, COVID-19, pandemic, web searches, search data, hoarding, pandemic behavior, World Health Organization (WHO)</a:t>
            </a:r>
          </a:p>
          <a:p>
            <a:pPr>
              <a:spcBef>
                <a:spcPts val="4000"/>
              </a:spcBef>
            </a:pPr>
            <a:r>
              <a:rPr lang="en-US" b="1" cap="all" spc="200" dirty="0">
                <a:solidFill>
                  <a:srgbClr val="17ACCE"/>
                </a:solidFill>
              </a:rPr>
              <a:t>Link</a:t>
            </a:r>
          </a:p>
          <a:p>
            <a:r>
              <a:rPr lang="en-US" dirty="0">
                <a:latin typeface="Roboto Condensed Light"/>
              </a:rPr>
              <a:t>https://searching-for-the-essentials.</a:t>
            </a:r>
            <a:br>
              <a:rPr lang="en-US" dirty="0">
                <a:latin typeface="Roboto Condensed Light"/>
              </a:rPr>
            </a:br>
            <a:r>
              <a:rPr lang="en-US" dirty="0">
                <a:latin typeface="Roboto Condensed Light"/>
              </a:rPr>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0"/>
            <a:ext cx="4481625" cy="17641091"/>
          </a:xfrm>
        </p:spPr>
        <p:txBody>
          <a:bodyPr>
            <a:normAutofit fontScale="92500"/>
          </a:bodyPr>
          <a:lstStyle/>
          <a:p>
            <a:r>
              <a:rPr lang="en-GB" sz="2400" b="1" dirty="0"/>
              <a:t>When the COVID-19 pandemic hit the world, nearly every aspect of daily life was affected. The food industry, normally functioning smoothly and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 – Germany, the Nether-lands, and the United Kingdom - based on </a:t>
            </a:r>
            <a:r>
              <a:rPr lang="en-GB" sz="2400" b="1" i="1" dirty="0"/>
              <a:t>Google Trends</a:t>
            </a:r>
            <a:r>
              <a:rPr lang="en-GB" sz="2400" b="1" dirty="0"/>
              <a:t> data of specific products [1] .</a:t>
            </a:r>
          </a:p>
          <a:p>
            <a:pPr>
              <a:spcBef>
                <a:spcPts val="2300"/>
              </a:spcBef>
            </a:pPr>
            <a:r>
              <a:rPr lang="en-US" sz="3000" b="1" cap="all" spc="200" dirty="0"/>
              <a:t>Focus</a:t>
            </a:r>
          </a:p>
          <a:p>
            <a:r>
              <a:rPr lang="en-US" sz="2400" baseline="0" dirty="0">
                <a:latin typeface="Roboto Condensed Light"/>
              </a:rPr>
              <a:t>Our web application is divided into two sections: the </a:t>
            </a:r>
            <a:r>
              <a:rPr lang="en-US" sz="2400" dirty="0">
                <a:latin typeface="Roboto Condensed Light"/>
              </a:rPr>
              <a:t>FOOD and the COUNTRY section. The former shows a </a:t>
            </a:r>
            <a:r>
              <a:rPr lang="en-US" sz="2400" baseline="0" dirty="0">
                <a:latin typeface="Roboto Condensed Light"/>
              </a:rPr>
              <a:t>divergent proportional symbol map comparing the evolution of one search term among </a:t>
            </a:r>
            <a:r>
              <a:rPr lang="en-US" sz="2400" dirty="0">
                <a:latin typeface="Roboto Condensed Light"/>
              </a:rPr>
              <a:t>the three countries. The latter contains a radar chart allowing the visitor to discover differences between all 15 search terms across the countries. In addition, both sections show the evolution of the COVID-19 infection rate</a:t>
            </a:r>
            <a:r>
              <a:rPr lang="en-US" sz="2400" dirty="0"/>
              <a:t> </a:t>
            </a:r>
            <a:r>
              <a:rPr lang="en-US" sz="2400" strike="sngStrike" dirty="0">
                <a:highlight>
                  <a:srgbClr val="FFFF00"/>
                </a:highlight>
              </a:rPr>
              <a:t>with an orienting vertical line.</a:t>
            </a:r>
            <a:endParaRPr lang="en-US" sz="2400" strike="sngStrike" baseline="0" dirty="0">
              <a:highlight>
                <a:srgbClr val="FFFF00"/>
              </a:highlight>
              <a:latin typeface="Roboto Condensed Light"/>
            </a:endParaRPr>
          </a:p>
          <a:p>
            <a:pPr>
              <a:spcBef>
                <a:spcPts val="2300"/>
              </a:spcBef>
            </a:pPr>
            <a:r>
              <a:rPr lang="en-US" sz="3000" b="1" cap="all" spc="200" dirty="0"/>
              <a:t>Symbol MAP</a:t>
            </a:r>
          </a:p>
          <a:p>
            <a:r>
              <a:rPr lang="en-US" sz="2400" dirty="0">
                <a:latin typeface="Roboto Condensed Light"/>
              </a:rPr>
              <a:t>When opening the web application homepage (or by clicking on the navigation button FOOD), the user selects a search term by clicking on the respective icon (Fig. 1). The map</a:t>
            </a:r>
            <a:r>
              <a:rPr lang="en-US" sz="2400" baseline="0" dirty="0">
                <a:latin typeface="Roboto Condensed Light"/>
              </a:rPr>
              <a:t> visualizes the Search Trend Popularity for the selected term during 2020 compared to the previous year without COVID-19 impact (Fig. 2). </a:t>
            </a:r>
            <a:r>
              <a:rPr lang="en-US" sz="2400" dirty="0">
                <a:latin typeface="Roboto Condensed Light"/>
              </a:rPr>
              <a:t>Blue circles indicate </a:t>
            </a:r>
            <a:r>
              <a:rPr lang="en-US" sz="2400" baseline="0" dirty="0">
                <a:latin typeface="Roboto Condensed Light"/>
              </a:rPr>
              <a:t>a higher search frequency during the pandemic while red circles show a lower search query. We chose a</a:t>
            </a:r>
            <a:r>
              <a:rPr lang="en-US" sz="2400" dirty="0">
                <a:latin typeface="Roboto Condensed Light"/>
              </a:rPr>
              <a:t> </a:t>
            </a:r>
            <a:r>
              <a:rPr lang="en-US" sz="2400" baseline="0" dirty="0">
                <a:latin typeface="Roboto Condensed Light"/>
              </a:rPr>
              <a:t>conic conformal map projection </a:t>
            </a:r>
            <a:r>
              <a:rPr lang="en-US" sz="2400" dirty="0">
                <a:latin typeface="Roboto Condensed Light"/>
              </a:rPr>
              <a:t>as it is</a:t>
            </a:r>
            <a:r>
              <a:rPr lang="en-US" sz="2400" baseline="0" dirty="0">
                <a:latin typeface="Roboto Condensed Light"/>
              </a:rPr>
              <a:t> </a:t>
            </a:r>
            <a:r>
              <a:rPr lang="en-US" sz="2400" dirty="0">
                <a:latin typeface="Roboto Condensed Light"/>
              </a:rPr>
              <a:t>suitable for </a:t>
            </a:r>
            <a:r>
              <a:rPr lang="en-US" sz="2400" baseline="0" dirty="0">
                <a:latin typeface="Roboto Condensed Light"/>
              </a:rPr>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2497" y="18890672"/>
            <a:ext cx="4481250" cy="8499761"/>
          </a:xfrm>
        </p:spPr>
        <p:txBody>
          <a:bodyPr>
            <a:normAutofit/>
          </a:bodyPr>
          <a:lstStyle/>
          <a:p>
            <a:pPr>
              <a:spcBef>
                <a:spcPts val="2300"/>
              </a:spcBef>
            </a:pPr>
            <a:r>
              <a:rPr lang="en-US" sz="2800" b="1" cap="all" spc="200" dirty="0"/>
              <a:t>Radar chart</a:t>
            </a:r>
          </a:p>
          <a:p>
            <a:pPr fontAlgn="base"/>
            <a:r>
              <a:rPr lang="en-US" dirty="0">
                <a:latin typeface="Roboto Condensed Light"/>
              </a:rPr>
              <a:t>Clicking on the navigation button COUNTRY a radar chart pops up comparing the 15 search terms across the countries selected in the dropdown menu (Fig. 3). A timeline animation can be started, or the date can be selected individually. N</a:t>
            </a:r>
            <a:r>
              <a:rPr lang="en-GB" dirty="0" err="1">
                <a:latin typeface="Roboto Condensed Light"/>
              </a:rPr>
              <a:t>egative</a:t>
            </a:r>
            <a:r>
              <a:rPr lang="en-GB" dirty="0">
                <a:latin typeface="Roboto Condensed Light"/>
              </a:rPr>
              <a:t> and positive values indicate lower or higher searches compared to the year before. Additional context is given by a multiple time series plot displaying the evolution of each search term over the study period</a:t>
            </a:r>
            <a:r>
              <a:rPr lang="de-DE" dirty="0">
                <a:latin typeface="Roboto Condensed Light"/>
              </a:rPr>
              <a:t>.</a:t>
            </a:r>
            <a:endParaRPr lang="en-US" sz="2400" b="1" cap="all" spc="200" dirty="0"/>
          </a:p>
          <a:p>
            <a:pPr>
              <a:spcBef>
                <a:spcPts val="2300"/>
              </a:spcBef>
            </a:pPr>
            <a:r>
              <a:rPr lang="en-US" sz="2800" b="1" cap="all" spc="200" dirty="0"/>
              <a:t>Data collection</a:t>
            </a:r>
            <a:endParaRPr lang="en-US" sz="2800" b="1" dirty="0"/>
          </a:p>
          <a:p>
            <a:r>
              <a:rPr lang="en-GB" dirty="0">
                <a:latin typeface="Roboto Condensed Light"/>
              </a:rPr>
              <a:t>We used the </a:t>
            </a:r>
            <a:r>
              <a:rPr lang="en-GB" i="1" dirty="0">
                <a:latin typeface="Roboto Condensed Light"/>
              </a:rPr>
              <a:t>Google Trends </a:t>
            </a:r>
            <a:r>
              <a:rPr lang="en-GB" dirty="0">
                <a:latin typeface="Roboto Condensed Light"/>
              </a:rPr>
              <a:t>data from January 2019 to November 2020 and calculated the differences between the two years </a:t>
            </a:r>
            <a:r>
              <a:rPr lang="en-US" dirty="0">
                <a:latin typeface="Roboto Condensed Light"/>
              </a:rPr>
              <a:t>[1]. For the daily COVID-19 cases we collected the data from the </a:t>
            </a:r>
            <a:r>
              <a:rPr lang="en-US" i="1" dirty="0">
                <a:latin typeface="Roboto Condensed Light"/>
              </a:rPr>
              <a:t>WHO</a:t>
            </a:r>
            <a:r>
              <a:rPr lang="en-US" dirty="0">
                <a:latin typeface="Roboto Condensed Light"/>
              </a:rPr>
              <a:t> starting on  January 2020 [2].</a:t>
            </a:r>
            <a:endParaRPr lang="de-AT" dirty="0">
              <a:latin typeface="Roboto Condensed Light"/>
            </a:endParaRPr>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890674"/>
            <a:ext cx="4482000" cy="8499761"/>
          </a:xfrm>
          <a:prstGeom prst="rect">
            <a:avLst/>
          </a:prstGeom>
        </p:spPr>
        <p:txBody>
          <a:bodyPr vert="horz" lIns="0" tIns="0" rIns="0" bIns="0" rtlCol="0">
            <a:normAutofit/>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300"/>
              </a:spcBef>
            </a:pPr>
            <a:r>
              <a:rPr lang="en-US" sz="3000" b="1" cap="all" spc="200" dirty="0"/>
              <a:t>Tools</a:t>
            </a:r>
          </a:p>
          <a:p>
            <a:r>
              <a:rPr lang="en-US" dirty="0">
                <a:latin typeface="Roboto Condensed Light"/>
              </a:rPr>
              <a:t>The </a:t>
            </a:r>
            <a:r>
              <a:rPr lang="de-DE" dirty="0" err="1">
                <a:latin typeface="Roboto Condensed Light"/>
              </a:rPr>
              <a:t>app</a:t>
            </a:r>
            <a:r>
              <a:rPr lang="de-DE" dirty="0">
                <a:latin typeface="Roboto Condensed Light"/>
              </a:rPr>
              <a:t> was </a:t>
            </a:r>
            <a:r>
              <a:rPr lang="de-DE" dirty="0" err="1">
                <a:latin typeface="Roboto Condensed Light"/>
              </a:rPr>
              <a:t>built</a:t>
            </a:r>
            <a:r>
              <a:rPr lang="de-DE" dirty="0">
                <a:latin typeface="Roboto Condensed Light"/>
              </a:rPr>
              <a:t> </a:t>
            </a:r>
            <a:r>
              <a:rPr lang="de-DE" dirty="0" err="1">
                <a:latin typeface="Roboto Condensed Light"/>
              </a:rPr>
              <a:t>with</a:t>
            </a:r>
            <a:r>
              <a:rPr lang="de-DE" dirty="0">
                <a:latin typeface="Roboto Condensed Light"/>
              </a:rPr>
              <a:t> Dash</a:t>
            </a:r>
            <a:r>
              <a:rPr lang="en-GB" dirty="0">
                <a:latin typeface="Roboto Condensed Light"/>
              </a:rPr>
              <a:t>, an open-source Python library. </a:t>
            </a:r>
            <a:r>
              <a:rPr lang="en-GB" dirty="0" err="1">
                <a:latin typeface="Roboto Condensed Light"/>
              </a:rPr>
              <a:t>Plotly</a:t>
            </a:r>
            <a:r>
              <a:rPr lang="en-GB" dirty="0">
                <a:latin typeface="Roboto Condensed Light"/>
              </a:rPr>
              <a:t>, a scientific graphing Python library,  was used to create the map and graphs. The project is hosted on Heroku, a cloud platform allowing for deployment of flask applications</a:t>
            </a:r>
            <a:endParaRPr lang="en-US" dirty="0">
              <a:latin typeface="Roboto Condensed Light"/>
            </a:endParaRPr>
          </a:p>
          <a:p>
            <a:pPr>
              <a:spcBef>
                <a:spcPts val="2300"/>
              </a:spcBef>
            </a:pPr>
            <a:r>
              <a:rPr lang="en-US" sz="3000" b="1" cap="all" spc="200" dirty="0"/>
              <a:t>Conclusion</a:t>
            </a:r>
          </a:p>
          <a:p>
            <a:r>
              <a:rPr lang="en-US" dirty="0">
                <a:latin typeface="Roboto Condensed Light"/>
              </a:rPr>
              <a:t>The search term popularities changed during the COVID-19 break-out in 2020. Web searches for banana bread and toilet paper increased, while restaurants were searched less often. During the first wave people especially started looking for hand sanitizer and toilet paper, while the search for face masks was staggered for the countries due to regulations starting to apply at different times. All these trends can be further explored with our interactive web map application.</a:t>
            </a:r>
            <a:endParaRPr lang="en-US" sz="2600" dirty="0">
              <a:latin typeface="Roboto Condensed Light"/>
            </a:endParaRP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863481"/>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latin typeface="Roboto Condensed Light"/>
              </a:rPr>
              <a:t>[1]	</a:t>
            </a:r>
            <a:r>
              <a:rPr lang="en-GB" sz="2200" dirty="0">
                <a:latin typeface="Roboto Condensed Light"/>
              </a:rPr>
              <a:t>Google Trends (2020). Google Trends. Retrieved Nov 11, 2020, </a:t>
            </a:r>
            <a:r>
              <a:rPr lang="en-GB" sz="2200" dirty="0">
                <a:latin typeface="Roboto Condensed Light"/>
                <a:hlinkClick r:id="rId3">
                  <a:extLst>
                    <a:ext uri="{A12FA001-AC4F-418D-AE19-62706E023703}">
                      <ahyp:hlinkClr xmlns:ahyp="http://schemas.microsoft.com/office/drawing/2018/hyperlinkcolor" val="tx"/>
                    </a:ext>
                  </a:extLst>
                </a:hlinkClick>
              </a:rPr>
              <a:t>https://trends.google.com/trends/?geo=US</a:t>
            </a:r>
            <a:endParaRPr lang="en-US" sz="2200" dirty="0">
              <a:latin typeface="Roboto Condensed Light"/>
            </a:endParaRPr>
          </a:p>
          <a:p>
            <a:pPr marL="355600" indent="-355600"/>
            <a:r>
              <a:rPr lang="en-US" sz="2200" dirty="0">
                <a:latin typeface="Roboto Condensed Light"/>
              </a:rPr>
              <a:t>[2]	</a:t>
            </a:r>
            <a:r>
              <a:rPr lang="en-GB" sz="2200" dirty="0">
                <a:latin typeface="Roboto Condensed Light"/>
              </a:rPr>
              <a:t> World Health Organization (2020). WHO Coronavirus Disease (COVID-19) Dashboard. Retrieved Nov 11, 2020, from </a:t>
            </a:r>
            <a:r>
              <a:rPr lang="en-GB" sz="2200" dirty="0">
                <a:latin typeface="Roboto Condensed Light"/>
                <a:hlinkClick r:id="rId4">
                  <a:extLst>
                    <a:ext uri="{A12FA001-AC4F-418D-AE19-62706E023703}">
                      <ahyp:hlinkClr xmlns:ahyp="http://schemas.microsoft.com/office/drawing/2018/hyperlinkcolor" val="tx"/>
                    </a:ext>
                  </a:extLst>
                </a:hlinkClick>
              </a:rPr>
              <a:t>https://covid19.who.int/</a:t>
            </a:r>
            <a:r>
              <a:rPr lang="en-GB" sz="2200" dirty="0">
                <a:latin typeface="Roboto Condensed Light"/>
              </a:rPr>
              <a:t> </a:t>
            </a:r>
          </a:p>
        </p:txBody>
      </p:sp>
      <p:sp>
        <p:nvSpPr>
          <p:cNvPr id="21" name="Rechteck 20">
            <a:extLst>
              <a:ext uri="{FF2B5EF4-FFF2-40B4-BE49-F238E27FC236}">
                <a16:creationId xmlns:a16="http://schemas.microsoft.com/office/drawing/2014/main" id="{5E26D571-EE93-4B50-B39F-EDDB65A434CB}"/>
              </a:ext>
            </a:extLst>
          </p:cNvPr>
          <p:cNvSpPr/>
          <p:nvPr/>
        </p:nvSpPr>
        <p:spPr>
          <a:xfrm>
            <a:off x="5993251" y="12388160"/>
            <a:ext cx="939600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93251" y="18338372"/>
            <a:ext cx="9311666"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5">
            <a:extLst>
              <a:ext uri="{28A0092B-C50C-407E-A947-70E740481C1C}">
                <a14:useLocalDpi xmlns:a14="http://schemas.microsoft.com/office/drawing/2010/main" val="0"/>
              </a:ext>
            </a:extLst>
          </a:blip>
          <a:srcRect t="2423" b="2423"/>
          <a:stretch/>
        </p:blipFill>
        <p:spPr>
          <a:xfrm>
            <a:off x="5911415" y="131087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57580" y="16613552"/>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7"/>
          <a:srcRect t="1068"/>
          <a:stretch/>
        </p:blipFill>
        <p:spPr>
          <a:xfrm>
            <a:off x="5908917" y="7019998"/>
            <a:ext cx="9396000" cy="5201559"/>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81496" y="27113436"/>
            <a:ext cx="464342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terms visualized by icons</a:t>
            </a:r>
            <a:endParaRPr lang="de-AT" i="1" dirty="0">
              <a:latin typeface="Roboto Condensed Light" pitchFamily="2" charset="0"/>
              <a:ea typeface="Roboto Condensed Light" pitchFamily="2" charset="0"/>
            </a:endParaRPr>
          </a:p>
        </p:txBody>
      </p:sp>
      <p:grpSp>
        <p:nvGrpSpPr>
          <p:cNvPr id="5" name="Gruppieren 4">
            <a:extLst>
              <a:ext uri="{FF2B5EF4-FFF2-40B4-BE49-F238E27FC236}">
                <a16:creationId xmlns:a16="http://schemas.microsoft.com/office/drawing/2014/main" id="{E74C1485-E5DC-4BD6-892D-CEA830B59B8F}"/>
              </a:ext>
            </a:extLst>
          </p:cNvPr>
          <p:cNvGrpSpPr/>
          <p:nvPr/>
        </p:nvGrpSpPr>
        <p:grpSpPr>
          <a:xfrm>
            <a:off x="1076244" y="24559558"/>
            <a:ext cx="4482001" cy="2477533"/>
            <a:chOff x="1078869" y="23998181"/>
            <a:chExt cx="4482001" cy="2477533"/>
          </a:xfrm>
        </p:grpSpPr>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8"/>
            <a:stretch>
              <a:fillRect/>
            </a:stretch>
          </p:blipFill>
          <p:spPr>
            <a:xfrm>
              <a:off x="1078869" y="24229026"/>
              <a:ext cx="4482001" cy="2246688"/>
            </a:xfrm>
            <a:prstGeom prst="rect">
              <a:avLst/>
            </a:prstGeom>
          </p:spPr>
        </p:pic>
        <p:pic>
          <p:nvPicPr>
            <p:cNvPr id="3" name="Grafik 2" descr="Ein Bild, das Text, Geschirr, ClipArt, Tasse enthält.&#10;&#10;Automatisch generierte Beschreibung">
              <a:extLst>
                <a:ext uri="{FF2B5EF4-FFF2-40B4-BE49-F238E27FC236}">
                  <a16:creationId xmlns:a16="http://schemas.microsoft.com/office/drawing/2014/main" id="{33D10067-7CCA-4406-9D82-FD07B5B74D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8869" y="23998181"/>
              <a:ext cx="1516413" cy="230845"/>
            </a:xfrm>
            <a:prstGeom prst="rect">
              <a:avLst/>
            </a:prstGeom>
          </p:spPr>
        </p:pic>
      </p:grpSp>
      <p:sp>
        <p:nvSpPr>
          <p:cNvPr id="2" name="Textfeld 1">
            <a:extLst>
              <a:ext uri="{FF2B5EF4-FFF2-40B4-BE49-F238E27FC236}">
                <a16:creationId xmlns:a16="http://schemas.microsoft.com/office/drawing/2014/main" id="{4A73517F-7282-4060-8725-30F4FF4EDF81}"/>
              </a:ext>
            </a:extLst>
          </p:cNvPr>
          <p:cNvSpPr txBox="1"/>
          <p:nvPr/>
        </p:nvSpPr>
        <p:spPr>
          <a:xfrm>
            <a:off x="15254780" y="21343290"/>
            <a:ext cx="268941" cy="430887"/>
          </a:xfrm>
          <a:prstGeom prst="rect">
            <a:avLst/>
          </a:prstGeom>
          <a:noFill/>
        </p:spPr>
        <p:txBody>
          <a:bodyPr wrap="square" rtlCol="0">
            <a:spAutoFit/>
          </a:bodyPr>
          <a:lstStyle/>
          <a:p>
            <a:r>
              <a:rPr lang="de-DE" sz="2200" dirty="0">
                <a:latin typeface="Roboto Condensed"/>
              </a:rPr>
              <a:t>.</a:t>
            </a: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731</Words>
  <Application>Microsoft Office PowerPoint</Application>
  <PresentationFormat>Benutzerdefiniert</PresentationFormat>
  <Paragraphs>34</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ge96haw@ForStudents.onmicrosoft.com</cp:lastModifiedBy>
  <cp:revision>60</cp:revision>
  <dcterms:created xsi:type="dcterms:W3CDTF">2019-09-08T20:52:00Z</dcterms:created>
  <dcterms:modified xsi:type="dcterms:W3CDTF">2021-02-01T09:29:02Z</dcterms:modified>
</cp:coreProperties>
</file>