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DA8"/>
    <a:srgbClr val="17ACCE"/>
    <a:srgbClr val="6EBA96"/>
    <a:srgbClr val="D24F47"/>
    <a:srgbClr val="F8D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33" autoAdjust="0"/>
    <p:restoredTop sz="94660"/>
  </p:normalViewPr>
  <p:slideViewPr>
    <p:cSldViewPr snapToGrid="0">
      <p:cViewPr>
        <p:scale>
          <a:sx n="30" d="100"/>
          <a:sy n="30" d="100"/>
        </p:scale>
        <p:origin x="1328"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5820E2-07A4-7E46-B940-ED06D469D0A9}" type="datetimeFigureOut">
              <a:rPr lang="en-NL" smtClean="0"/>
              <a:t>1/31/21</a:t>
            </a:fld>
            <a:endParaRPr lang="en-NL"/>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B03D1D-E699-7A42-AAF2-6CB121A05637}" type="slidenum">
              <a:rPr lang="en-NL" smtClean="0"/>
              <a:t>‹#›</a:t>
            </a:fld>
            <a:endParaRPr lang="en-NL"/>
          </a:p>
        </p:txBody>
      </p:sp>
    </p:spTree>
    <p:extLst>
      <p:ext uri="{BB962C8B-B14F-4D97-AF65-F5344CB8AC3E}">
        <p14:creationId xmlns:p14="http://schemas.microsoft.com/office/powerpoint/2010/main" val="350908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01B03D1D-E699-7A42-AAF2-6CB121A05637}" type="slidenum">
              <a:rPr lang="en-NL" smtClean="0"/>
              <a:t>1</a:t>
            </a:fld>
            <a:endParaRPr lang="en-NL"/>
          </a:p>
        </p:txBody>
      </p:sp>
    </p:spTree>
    <p:extLst>
      <p:ext uri="{BB962C8B-B14F-4D97-AF65-F5344CB8AC3E}">
        <p14:creationId xmlns:p14="http://schemas.microsoft.com/office/powerpoint/2010/main" val="409221336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2.svg"/><Relationship Id="rId7" Type="http://schemas.openxmlformats.org/officeDocument/2006/relationships/image" Target="../media/image6.wm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 Id="rId9" Type="http://schemas.openxmlformats.org/officeDocument/2006/relationships/image" Target="../media/image8.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8730EFED-9903-4E26-89CF-C172475C7732}"/>
              </a:ext>
            </a:extLst>
          </p:cNvPr>
          <p:cNvSpPr>
            <a:spLocks noGrp="1"/>
          </p:cNvSpPr>
          <p:nvPr>
            <p:ph type="title"/>
          </p:nvPr>
        </p:nvSpPr>
        <p:spPr>
          <a:xfrm>
            <a:off x="1080000" y="1080000"/>
            <a:ext cx="14310000" cy="3312000"/>
          </a:xfrm>
          <a:prstGeom prst="rect">
            <a:avLst/>
          </a:prstGeom>
        </p:spPr>
        <p:txBody>
          <a:bodyPr vert="horz" lIns="0" tIns="0" rIns="0" bIns="0" rtlCol="0" anchor="b" anchorCtr="0">
            <a:normAutofit/>
          </a:bodyPr>
          <a:lstStyle/>
          <a:p>
            <a:r>
              <a:rPr lang="de-DE" dirty="0"/>
              <a:t>Mastertitelformat bearbeiten</a:t>
            </a:r>
            <a:endParaRPr lang="en-US" dirty="0"/>
          </a:p>
        </p:txBody>
      </p:sp>
      <p:sp>
        <p:nvSpPr>
          <p:cNvPr id="8" name="Rechteck 7">
            <a:extLst>
              <a:ext uri="{FF2B5EF4-FFF2-40B4-BE49-F238E27FC236}">
                <a16:creationId xmlns:a16="http://schemas.microsoft.com/office/drawing/2014/main" id="{70FE8F65-476A-418F-A7C5-549DEFD43A2C}"/>
              </a:ext>
            </a:extLst>
          </p:cNvPr>
          <p:cNvSpPr/>
          <p:nvPr userDrawn="1"/>
        </p:nvSpPr>
        <p:spPr>
          <a:xfrm>
            <a:off x="0" y="27863213"/>
            <a:ext cx="21383625" cy="241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Text Placeholder 2">
            <a:extLst>
              <a:ext uri="{FF2B5EF4-FFF2-40B4-BE49-F238E27FC236}">
                <a16:creationId xmlns:a16="http://schemas.microsoft.com/office/drawing/2014/main" id="{11ECB504-EE27-46F0-8EA3-538AFB67B6FC}"/>
              </a:ext>
            </a:extLst>
          </p:cNvPr>
          <p:cNvSpPr>
            <a:spLocks noGrp="1"/>
          </p:cNvSpPr>
          <p:nvPr>
            <p:ph idx="1"/>
          </p:nvPr>
        </p:nvSpPr>
        <p:spPr>
          <a:xfrm>
            <a:off x="1080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1" name="Title Placeholder 1">
            <a:extLst>
              <a:ext uri="{FF2B5EF4-FFF2-40B4-BE49-F238E27FC236}">
                <a16:creationId xmlns:a16="http://schemas.microsoft.com/office/drawing/2014/main" id="{65437844-1768-43B3-971D-2ED990126BDB}"/>
              </a:ext>
            </a:extLst>
          </p:cNvPr>
          <p:cNvSpPr txBox="1">
            <a:spLocks/>
          </p:cNvSpPr>
          <p:nvPr userDrawn="1"/>
        </p:nvSpPr>
        <p:spPr>
          <a:xfrm>
            <a:off x="1080000" y="5220000"/>
            <a:ext cx="14310000" cy="721575"/>
          </a:xfrm>
          <a:prstGeom prst="rect">
            <a:avLst/>
          </a:prstGeom>
        </p:spPr>
        <p:txBody>
          <a:bodyPr vert="horz" lIns="0" tIns="0" rIns="0" bIns="0" rtlCol="0" anchor="t" anchorCtr="0">
            <a:normAutofit/>
          </a:bodyPr>
          <a:lstStyle>
            <a:lvl1pPr algn="l" defTabSz="2138324" rtl="0" eaLnBrk="1" latinLnBrk="0" hangingPunct="1">
              <a:lnSpc>
                <a:spcPct val="90000"/>
              </a:lnSpc>
              <a:spcBef>
                <a:spcPct val="0"/>
              </a:spcBef>
              <a:buNone/>
              <a:defRPr sz="8000" b="0" kern="1200">
                <a:solidFill>
                  <a:schemeClr val="tx1"/>
                </a:solidFill>
                <a:latin typeface="Roboto Condensed" pitchFamily="2" charset="0"/>
                <a:ea typeface="Roboto Condensed" pitchFamily="2" charset="0"/>
                <a:cs typeface="+mj-cs"/>
              </a:defRPr>
            </a:lvl1pPr>
          </a:lstStyle>
          <a:p>
            <a:r>
              <a:rPr lang="de-DE" sz="3000" dirty="0"/>
              <a:t>By </a:t>
            </a:r>
            <a:r>
              <a:rPr lang="de-DE" sz="3000" b="1" dirty="0"/>
              <a:t>Esmé Middaugh, Nele Peschel &amp; Vivien van Dongen</a:t>
            </a:r>
            <a:endParaRPr lang="en-US" sz="3000" b="1" cap="all" spc="200" baseline="0" dirty="0"/>
          </a:p>
        </p:txBody>
      </p:sp>
      <p:sp>
        <p:nvSpPr>
          <p:cNvPr id="12" name="Text Placeholder 2">
            <a:extLst>
              <a:ext uri="{FF2B5EF4-FFF2-40B4-BE49-F238E27FC236}">
                <a16:creationId xmlns:a16="http://schemas.microsoft.com/office/drawing/2014/main" id="{70DA3BCA-ED83-4EA5-A7B4-A04AFD9469BC}"/>
              </a:ext>
            </a:extLst>
          </p:cNvPr>
          <p:cNvSpPr>
            <a:spLocks noGrp="1"/>
          </p:cNvSpPr>
          <p:nvPr>
            <p:ph idx="10"/>
          </p:nvPr>
        </p:nvSpPr>
        <p:spPr>
          <a:xfrm>
            <a:off x="5994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3" name="Text Placeholder 2">
            <a:extLst>
              <a:ext uri="{FF2B5EF4-FFF2-40B4-BE49-F238E27FC236}">
                <a16:creationId xmlns:a16="http://schemas.microsoft.com/office/drawing/2014/main" id="{34D23D1B-3ACB-47F3-9E88-6C15F696BF2D}"/>
              </a:ext>
            </a:extLst>
          </p:cNvPr>
          <p:cNvSpPr>
            <a:spLocks noGrp="1"/>
          </p:cNvSpPr>
          <p:nvPr>
            <p:ph idx="11"/>
          </p:nvPr>
        </p:nvSpPr>
        <p:spPr>
          <a:xfrm>
            <a:off x="10908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4" name="Text Placeholder 2">
            <a:extLst>
              <a:ext uri="{FF2B5EF4-FFF2-40B4-BE49-F238E27FC236}">
                <a16:creationId xmlns:a16="http://schemas.microsoft.com/office/drawing/2014/main" id="{F7F2CD6C-87DD-4D27-BB53-F9C82A8CCD53}"/>
              </a:ext>
            </a:extLst>
          </p:cNvPr>
          <p:cNvSpPr>
            <a:spLocks noGrp="1"/>
          </p:cNvSpPr>
          <p:nvPr>
            <p:ph idx="12" hasCustomPrompt="1"/>
          </p:nvPr>
        </p:nvSpPr>
        <p:spPr>
          <a:xfrm>
            <a:off x="15822000" y="7020000"/>
            <a:ext cx="4482000" cy="20016000"/>
          </a:xfrm>
          <a:prstGeom prst="rect">
            <a:avLst/>
          </a:prstGeom>
        </p:spPr>
        <p:txBody>
          <a:bodyPr vert="horz" lIns="0" tIns="0" rIns="0" bIns="0" rtlCol="0">
            <a:normAutofit/>
          </a:bodyPr>
          <a:lstStyle>
            <a:lvl1pPr marL="0" marR="0" indent="0" algn="l" defTabSz="2138324" rtl="0" eaLnBrk="1" fontAlgn="auto" latinLnBrk="0" hangingPunct="1">
              <a:lnSpc>
                <a:spcPts val="2640"/>
              </a:lnSpc>
              <a:spcBef>
                <a:spcPts val="0"/>
              </a:spcBef>
              <a:spcAft>
                <a:spcPts val="1400"/>
              </a:spcAft>
              <a:buClrTx/>
              <a:buSzTx/>
              <a:buFont typeface="Arial" panose="020B0604020202020204" pitchFamily="34" charset="0"/>
              <a:buNone/>
              <a:tabLst/>
              <a:defRPr lang="en-US" sz="2000" b="0" i="0" u="none" strike="noStrike" baseline="0" smtClean="0"/>
            </a:lvl1pPr>
          </a:lstStyle>
          <a:p>
            <a:pPr lvl="0"/>
            <a:r>
              <a:rPr lang="en-US" sz="2400" dirty="0" err="1"/>
              <a:t>asdf</a:t>
            </a:r>
            <a:endParaRPr lang="en-US" sz="2400" dirty="0"/>
          </a:p>
        </p:txBody>
      </p:sp>
      <p:sp>
        <p:nvSpPr>
          <p:cNvPr id="15" name="Textfeld 14">
            <a:extLst>
              <a:ext uri="{FF2B5EF4-FFF2-40B4-BE49-F238E27FC236}">
                <a16:creationId xmlns:a16="http://schemas.microsoft.com/office/drawing/2014/main" id="{19B2C2F0-1F3B-4693-8B9D-2F4C07A8C3CD}"/>
              </a:ext>
            </a:extLst>
          </p:cNvPr>
          <p:cNvSpPr txBox="1"/>
          <p:nvPr userDrawn="1"/>
        </p:nvSpPr>
        <p:spPr>
          <a:xfrm>
            <a:off x="1080000" y="28122938"/>
            <a:ext cx="15201400" cy="27699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1" u="none" strike="noStrike" kern="1200" baseline="0" dirty="0">
                <a:solidFill>
                  <a:schemeClr val="tx1"/>
                </a:solidFill>
                <a:latin typeface="Roboto Condensed" pitchFamily="2" charset="0"/>
                <a:ea typeface="Roboto Condensed" pitchFamily="2" charset="0"/>
                <a:cs typeface="+mn-cs"/>
              </a:rPr>
              <a:t>This project was created within the Cartography M.Sc. </a:t>
            </a:r>
            <a:r>
              <a:rPr lang="en-US" sz="1800" b="0" i="1" u="none" strike="noStrike" kern="1200" baseline="0" dirty="0" err="1">
                <a:solidFill>
                  <a:schemeClr val="tx1"/>
                </a:solidFill>
                <a:latin typeface="Roboto Condensed" pitchFamily="2" charset="0"/>
                <a:ea typeface="Roboto Condensed" pitchFamily="2" charset="0"/>
                <a:cs typeface="+mn-cs"/>
              </a:rPr>
              <a:t>programme</a:t>
            </a:r>
            <a:r>
              <a:rPr lang="en-US" sz="1800" b="0" i="1" u="none" strike="noStrike" kern="1200" baseline="0" dirty="0">
                <a:solidFill>
                  <a:schemeClr val="tx1"/>
                </a:solidFill>
                <a:latin typeface="Roboto Condensed" pitchFamily="2" charset="0"/>
                <a:ea typeface="Roboto Condensed" pitchFamily="2" charset="0"/>
                <a:cs typeface="+mn-cs"/>
              </a:rPr>
              <a:t> – proudly co-funded by the Erasmus+ </a:t>
            </a:r>
            <a:r>
              <a:rPr lang="en-US" sz="1800" b="0" i="1" u="none" strike="noStrike" kern="1200" baseline="0" dirty="0" err="1">
                <a:solidFill>
                  <a:schemeClr val="tx1"/>
                </a:solidFill>
                <a:latin typeface="Roboto Condensed" pitchFamily="2" charset="0"/>
                <a:ea typeface="Roboto Condensed" pitchFamily="2" charset="0"/>
                <a:cs typeface="+mn-cs"/>
              </a:rPr>
              <a:t>Programme</a:t>
            </a:r>
            <a:r>
              <a:rPr lang="en-US" sz="1800" b="0" i="1" u="none" strike="noStrike" kern="1200" baseline="0" dirty="0">
                <a:solidFill>
                  <a:schemeClr val="tx1"/>
                </a:solidFill>
                <a:latin typeface="Roboto Condensed" pitchFamily="2" charset="0"/>
                <a:ea typeface="Roboto Condensed" pitchFamily="2" charset="0"/>
                <a:cs typeface="+mn-cs"/>
              </a:rPr>
              <a:t> of the European Union.</a:t>
            </a:r>
          </a:p>
        </p:txBody>
      </p:sp>
      <p:pic>
        <p:nvPicPr>
          <p:cNvPr id="16" name="Grafik 15">
            <a:extLst>
              <a:ext uri="{FF2B5EF4-FFF2-40B4-BE49-F238E27FC236}">
                <a16:creationId xmlns:a16="http://schemas.microsoft.com/office/drawing/2014/main" id="{777868CA-61C0-413A-9339-500086CAE7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822000" y="28548000"/>
            <a:ext cx="702000" cy="936000"/>
          </a:xfrm>
          <a:prstGeom prst="rect">
            <a:avLst/>
          </a:prstGeom>
        </p:spPr>
      </p:pic>
      <p:pic>
        <p:nvPicPr>
          <p:cNvPr id="3" name="Grafik 2">
            <a:extLst>
              <a:ext uri="{FF2B5EF4-FFF2-40B4-BE49-F238E27FC236}">
                <a16:creationId xmlns:a16="http://schemas.microsoft.com/office/drawing/2014/main" id="{C527465E-0EEF-4870-8BF9-B1A1C991EF7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814261" y="28900002"/>
            <a:ext cx="2139727" cy="437365"/>
          </a:xfrm>
          <a:prstGeom prst="rect">
            <a:avLst/>
          </a:prstGeom>
        </p:spPr>
      </p:pic>
      <p:pic>
        <p:nvPicPr>
          <p:cNvPr id="5" name="Grafik 4">
            <a:extLst>
              <a:ext uri="{FF2B5EF4-FFF2-40B4-BE49-F238E27FC236}">
                <a16:creationId xmlns:a16="http://schemas.microsoft.com/office/drawing/2014/main" id="{0D244C77-E107-49E8-9DE8-DD9F3E2C4F1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747352" y="28759668"/>
            <a:ext cx="2481174" cy="722100"/>
          </a:xfrm>
          <a:prstGeom prst="rect">
            <a:avLst/>
          </a:prstGeom>
        </p:spPr>
      </p:pic>
      <p:pic>
        <p:nvPicPr>
          <p:cNvPr id="17" name="Grafik 16">
            <a:extLst>
              <a:ext uri="{FF2B5EF4-FFF2-40B4-BE49-F238E27FC236}">
                <a16:creationId xmlns:a16="http://schemas.microsoft.com/office/drawing/2014/main" id="{DFC6AD37-7788-434B-B143-09F3805BD91D}"/>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79500" y="28757635"/>
            <a:ext cx="2711475" cy="722100"/>
          </a:xfrm>
          <a:prstGeom prst="rect">
            <a:avLst/>
          </a:prstGeom>
        </p:spPr>
      </p:pic>
      <p:pic>
        <p:nvPicPr>
          <p:cNvPr id="19" name="Grafik 18">
            <a:extLst>
              <a:ext uri="{FF2B5EF4-FFF2-40B4-BE49-F238E27FC236}">
                <a16:creationId xmlns:a16="http://schemas.microsoft.com/office/drawing/2014/main" id="{7A1B7DCE-7053-43B4-98D8-6F579B45504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17540" y="28758580"/>
            <a:ext cx="1903247" cy="722100"/>
          </a:xfrm>
          <a:prstGeom prst="rect">
            <a:avLst/>
          </a:prstGeom>
        </p:spPr>
      </p:pic>
      <p:pic>
        <p:nvPicPr>
          <p:cNvPr id="21" name="Grafik 20">
            <a:extLst>
              <a:ext uri="{FF2B5EF4-FFF2-40B4-BE49-F238E27FC236}">
                <a16:creationId xmlns:a16="http://schemas.microsoft.com/office/drawing/2014/main" id="{72826E9D-5A98-4770-BED2-1BA8B6DBB094}"/>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749742" y="28757635"/>
            <a:ext cx="2711475" cy="722100"/>
          </a:xfrm>
          <a:prstGeom prst="rect">
            <a:avLst/>
          </a:prstGeom>
        </p:spPr>
      </p:pic>
      <p:pic>
        <p:nvPicPr>
          <p:cNvPr id="25" name="Grafik 24">
            <a:extLst>
              <a:ext uri="{FF2B5EF4-FFF2-40B4-BE49-F238E27FC236}">
                <a16:creationId xmlns:a16="http://schemas.microsoft.com/office/drawing/2014/main" id="{E7419CA2-4E42-4CAF-B88B-D76E1F863699}"/>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6632211" y="28833300"/>
            <a:ext cx="3671789" cy="365400"/>
          </a:xfrm>
          <a:prstGeom prst="rect">
            <a:avLst/>
          </a:prstGeom>
        </p:spPr>
      </p:pic>
    </p:spTree>
    <p:extLst>
      <p:ext uri="{BB962C8B-B14F-4D97-AF65-F5344CB8AC3E}">
        <p14:creationId xmlns:p14="http://schemas.microsoft.com/office/powerpoint/2010/main" val="24013571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92D51600-18EF-4391-8813-D354640D0F6F}"/>
              </a:ext>
            </a:extLst>
          </p:cNvPr>
          <p:cNvSpPr/>
          <p:nvPr userDrawn="1"/>
        </p:nvSpPr>
        <p:spPr>
          <a:xfrm>
            <a:off x="0" y="0"/>
            <a:ext cx="21383625" cy="63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 name="Title Placeholder 1"/>
          <p:cNvSpPr>
            <a:spLocks noGrp="1"/>
          </p:cNvSpPr>
          <p:nvPr>
            <p:ph type="title"/>
          </p:nvPr>
        </p:nvSpPr>
        <p:spPr>
          <a:xfrm>
            <a:off x="1080000" y="1080000"/>
            <a:ext cx="14310000" cy="3564000"/>
          </a:xfrm>
          <a:prstGeom prst="rect">
            <a:avLst/>
          </a:prstGeom>
        </p:spPr>
        <p:txBody>
          <a:bodyPr vert="horz" lIns="0" tIns="0" rIns="0" bIns="0" rtlCol="0" anchor="b" anchorCtr="0">
            <a:normAutofit/>
          </a:bodyPr>
          <a:lstStyle/>
          <a:p>
            <a:r>
              <a:rPr lang="de-DE" dirty="0"/>
              <a:t>Mastertitelformat bearbeiten</a:t>
            </a:r>
            <a:endParaRPr lang="en-US" dirty="0"/>
          </a:p>
        </p:txBody>
      </p:sp>
      <p:pic>
        <p:nvPicPr>
          <p:cNvPr id="10" name="Grafik 9">
            <a:extLst>
              <a:ext uri="{FF2B5EF4-FFF2-40B4-BE49-F238E27FC236}">
                <a16:creationId xmlns:a16="http://schemas.microsoft.com/office/drawing/2014/main" id="{C1443AB0-E951-49D1-B683-34B87220989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819625" y="1080000"/>
            <a:ext cx="2484000" cy="3312000"/>
          </a:xfrm>
          <a:prstGeom prst="rect">
            <a:avLst/>
          </a:prstGeom>
        </p:spPr>
      </p:pic>
    </p:spTree>
    <p:extLst>
      <p:ext uri="{BB962C8B-B14F-4D97-AF65-F5344CB8AC3E}">
        <p14:creationId xmlns:p14="http://schemas.microsoft.com/office/powerpoint/2010/main" val="154543200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2138324" rtl="0" eaLnBrk="1" latinLnBrk="0" hangingPunct="1">
        <a:lnSpc>
          <a:spcPct val="90000"/>
        </a:lnSpc>
        <a:spcBef>
          <a:spcPct val="0"/>
        </a:spcBef>
        <a:buNone/>
        <a:defRPr sz="8000" b="0" kern="1200">
          <a:solidFill>
            <a:schemeClr val="tx1"/>
          </a:solidFill>
          <a:latin typeface="Roboto Condensed" pitchFamily="2" charset="0"/>
          <a:ea typeface="Roboto Condensed" pitchFamily="2" charset="0"/>
          <a:cs typeface="+mj-cs"/>
        </a:defRPr>
      </a:lvl1pPr>
    </p:titleStyle>
    <p:bodyStyle>
      <a:lvl1pPr marL="0" indent="0" algn="just" defTabSz="2138324" rtl="0" eaLnBrk="1" latinLnBrk="0" hangingPunct="1">
        <a:lnSpc>
          <a:spcPts val="2640"/>
        </a:lnSpc>
        <a:spcBef>
          <a:spcPts val="0"/>
        </a:spcBef>
        <a:spcAft>
          <a:spcPts val="1400"/>
        </a:spcAft>
        <a:buFont typeface="Arial" panose="020B0604020202020204" pitchFamily="34" charset="0"/>
        <a:buNone/>
        <a:defRPr lang="en-US" sz="3200" b="0" i="0" u="none" strike="noStrike" kern="1200" baseline="30000" smtClean="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68" userDrawn="1">
          <p15:clr>
            <a:srgbClr val="F26B43"/>
          </p15:clr>
        </p15:guide>
        <p15:guide id="2" pos="6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trends.google.com/trends/?geo=US" TargetMode="External"/><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covid19.who.i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a:extLst>
              <a:ext uri="{FF2B5EF4-FFF2-40B4-BE49-F238E27FC236}">
                <a16:creationId xmlns:a16="http://schemas.microsoft.com/office/drawing/2014/main" id="{457613F5-F09E-44D4-912C-4697C65EB9C0}"/>
              </a:ext>
            </a:extLst>
          </p:cNvPr>
          <p:cNvSpPr>
            <a:spLocks noGrp="1"/>
          </p:cNvSpPr>
          <p:nvPr>
            <p:ph idx="12"/>
          </p:nvPr>
        </p:nvSpPr>
        <p:spPr>
          <a:xfrm>
            <a:off x="15822000" y="7019998"/>
            <a:ext cx="4481624" cy="16264545"/>
          </a:xfrm>
        </p:spPr>
        <p:txBody>
          <a:bodyPr>
            <a:normAutofit/>
          </a:bodyPr>
          <a:lstStyle/>
          <a:p>
            <a:pPr>
              <a:spcBef>
                <a:spcPts val="1000"/>
              </a:spcBef>
            </a:pPr>
            <a:r>
              <a:rPr lang="en-US" b="1" cap="all" spc="200" dirty="0">
                <a:solidFill>
                  <a:srgbClr val="17ACCE"/>
                </a:solidFill>
              </a:rPr>
              <a:t>Imprint</a:t>
            </a:r>
          </a:p>
          <a:p>
            <a:r>
              <a:rPr lang="en-US" dirty="0"/>
              <a:t>Mapping Project</a:t>
            </a:r>
            <a:br>
              <a:rPr lang="en-US" dirty="0"/>
            </a:br>
            <a:r>
              <a:rPr lang="en-US" dirty="0"/>
              <a:t>Winter Semester 2020/2021</a:t>
            </a:r>
            <a:br>
              <a:rPr lang="en-US" dirty="0"/>
            </a:br>
            <a:r>
              <a:rPr lang="en-US" dirty="0" err="1"/>
              <a:t>Technische</a:t>
            </a:r>
            <a:r>
              <a:rPr lang="en-US" dirty="0"/>
              <a:t> </a:t>
            </a:r>
            <a:r>
              <a:rPr lang="en-US" dirty="0" err="1"/>
              <a:t>Universität</a:t>
            </a:r>
            <a:r>
              <a:rPr lang="en-US" dirty="0"/>
              <a:t> </a:t>
            </a:r>
            <a:r>
              <a:rPr lang="en-US" dirty="0" err="1"/>
              <a:t>München</a:t>
            </a:r>
            <a:endParaRPr lang="en-US" dirty="0"/>
          </a:p>
          <a:p>
            <a:r>
              <a:rPr lang="de-DE" dirty="0"/>
              <a:t>Esmé Middaugh</a:t>
            </a:r>
          </a:p>
          <a:p>
            <a:r>
              <a:rPr lang="de-DE" dirty="0"/>
              <a:t>Nele Peschel</a:t>
            </a:r>
          </a:p>
          <a:p>
            <a:r>
              <a:rPr lang="de-DE" dirty="0"/>
              <a:t>Vivien van Dongen</a:t>
            </a:r>
          </a:p>
          <a:p>
            <a:pPr>
              <a:spcBef>
                <a:spcPts val="4000"/>
              </a:spcBef>
            </a:pPr>
            <a:r>
              <a:rPr lang="en-US" b="1" cap="all" spc="200" dirty="0">
                <a:solidFill>
                  <a:srgbClr val="17ACCE"/>
                </a:solidFill>
              </a:rPr>
              <a:t>Supervisors</a:t>
            </a:r>
          </a:p>
          <a:p>
            <a:r>
              <a:rPr lang="en-US" dirty="0"/>
              <a:t>Juliane Cron, M.Sc.</a:t>
            </a:r>
          </a:p>
          <a:p>
            <a:r>
              <a:rPr lang="en-US" dirty="0"/>
              <a:t>Dr.-</a:t>
            </a:r>
            <a:r>
              <a:rPr lang="en-US" dirty="0" err="1"/>
              <a:t>Ing</a:t>
            </a:r>
            <a:r>
              <a:rPr lang="en-US" dirty="0"/>
              <a:t>. Mathias Jahnke</a:t>
            </a:r>
            <a:endParaRPr lang="en-US" b="1" cap="all" spc="200" dirty="0">
              <a:solidFill>
                <a:srgbClr val="17ACCE"/>
              </a:solidFill>
            </a:endParaRPr>
          </a:p>
          <a:p>
            <a:pPr>
              <a:spcBef>
                <a:spcPts val="4000"/>
              </a:spcBef>
            </a:pPr>
            <a:r>
              <a:rPr lang="en-US" b="1" cap="all" spc="200" dirty="0">
                <a:solidFill>
                  <a:srgbClr val="17ACCE"/>
                </a:solidFill>
              </a:rPr>
              <a:t>Keywords</a:t>
            </a:r>
          </a:p>
          <a:p>
            <a:r>
              <a:rPr lang="en-US" dirty="0"/>
              <a:t>Google Trends, COVID-19, pandemic, web searches, search data, hoarding, pandemic behavior,  World Health Organization (WHO) </a:t>
            </a:r>
          </a:p>
          <a:p>
            <a:r>
              <a:rPr lang="en-US" b="1" cap="all" spc="200" dirty="0">
                <a:solidFill>
                  <a:srgbClr val="17ACCE"/>
                </a:solidFill>
              </a:rPr>
              <a:t>Link</a:t>
            </a:r>
          </a:p>
          <a:p>
            <a:r>
              <a:rPr lang="en-US" dirty="0"/>
              <a:t>https://searching-for-the-essentials.</a:t>
            </a:r>
            <a:br>
              <a:rPr lang="en-US" dirty="0"/>
            </a:br>
            <a:r>
              <a:rPr lang="en-US" dirty="0"/>
              <a:t>herokuapp.com</a:t>
            </a:r>
          </a:p>
        </p:txBody>
      </p:sp>
      <p:sp>
        <p:nvSpPr>
          <p:cNvPr id="9" name="Titel 8">
            <a:extLst>
              <a:ext uri="{FF2B5EF4-FFF2-40B4-BE49-F238E27FC236}">
                <a16:creationId xmlns:a16="http://schemas.microsoft.com/office/drawing/2014/main" id="{3B623CE8-BE4A-4A8D-9E10-5AF9B0C66636}"/>
              </a:ext>
            </a:extLst>
          </p:cNvPr>
          <p:cNvSpPr>
            <a:spLocks noGrp="1"/>
          </p:cNvSpPr>
          <p:nvPr>
            <p:ph type="title"/>
          </p:nvPr>
        </p:nvSpPr>
        <p:spPr>
          <a:xfrm>
            <a:off x="1080000" y="1080000"/>
            <a:ext cx="14310000" cy="3564000"/>
          </a:xfrm>
        </p:spPr>
        <p:txBody>
          <a:bodyPr>
            <a:normAutofit/>
          </a:bodyPr>
          <a:lstStyle/>
          <a:p>
            <a:r>
              <a:rPr lang="en-US" dirty="0"/>
              <a:t>Searching for the Essentials</a:t>
            </a:r>
            <a:br>
              <a:rPr lang="en-US" dirty="0"/>
            </a:br>
            <a:r>
              <a:rPr lang="en-US" sz="6000" dirty="0"/>
              <a:t>Impacts of COVID-19 on Web Searches for Food &amp; Other Necessities</a:t>
            </a:r>
            <a:endParaRPr lang="de-AT" sz="6000" dirty="0"/>
          </a:p>
        </p:txBody>
      </p:sp>
      <p:sp>
        <p:nvSpPr>
          <p:cNvPr id="10" name="Inhaltsplatzhalter 9">
            <a:extLst>
              <a:ext uri="{FF2B5EF4-FFF2-40B4-BE49-F238E27FC236}">
                <a16:creationId xmlns:a16="http://schemas.microsoft.com/office/drawing/2014/main" id="{04968B86-619D-4523-940A-B6AD5D663CD6}"/>
              </a:ext>
            </a:extLst>
          </p:cNvPr>
          <p:cNvSpPr>
            <a:spLocks noGrp="1"/>
          </p:cNvSpPr>
          <p:nvPr>
            <p:ph idx="1"/>
          </p:nvPr>
        </p:nvSpPr>
        <p:spPr>
          <a:xfrm>
            <a:off x="1079625" y="7020001"/>
            <a:ext cx="4481625" cy="17093604"/>
          </a:xfrm>
        </p:spPr>
        <p:txBody>
          <a:bodyPr>
            <a:normAutofit/>
          </a:bodyPr>
          <a:lstStyle/>
          <a:p>
            <a:r>
              <a:rPr lang="en-GB" sz="2400" b="1" dirty="0"/>
              <a:t>When the COVID-19 pandemic hit the world, nearly every aspect of daily life was affected. The food industry, normally functioning smoothly and unobtrusively, was shaken as people began hoarding products like pasta or toilet paper</a:t>
            </a:r>
            <a:r>
              <a:rPr lang="en-US" sz="2400" b="1" dirty="0"/>
              <a:t>. Our interactive web map application aims</a:t>
            </a:r>
            <a:r>
              <a:rPr lang="en-GB" sz="2400" b="1" dirty="0"/>
              <a:t> to visualize the impact of COVID-19 on interests in food and other essential items in three European countries—Germany, the Netherlands, and the United Kingdom—based on </a:t>
            </a:r>
            <a:r>
              <a:rPr lang="en-GB" sz="2400" b="1" i="1" dirty="0"/>
              <a:t>Google Trends</a:t>
            </a:r>
            <a:r>
              <a:rPr lang="en-GB" sz="2400" b="1" dirty="0"/>
              <a:t> data [1] of specific products.</a:t>
            </a:r>
            <a:endParaRPr lang="en-GB" dirty="0"/>
          </a:p>
          <a:p>
            <a:pPr>
              <a:spcBef>
                <a:spcPts val="2300"/>
              </a:spcBef>
            </a:pPr>
            <a:r>
              <a:rPr lang="en-US" sz="2800" b="1" cap="all" spc="200" dirty="0"/>
              <a:t>Focus</a:t>
            </a:r>
          </a:p>
          <a:p>
            <a:r>
              <a:rPr lang="en-US" baseline="0" dirty="0"/>
              <a:t>Our web application is divided into two sections: the </a:t>
            </a:r>
            <a:r>
              <a:rPr lang="en-US" dirty="0"/>
              <a:t>FOOD and the COUNTRY section. The former shows a </a:t>
            </a:r>
            <a:r>
              <a:rPr lang="en-US" baseline="0" dirty="0"/>
              <a:t>divergent proportional symbol map comparing the evolution of one search term among </a:t>
            </a:r>
            <a:r>
              <a:rPr lang="en-US" dirty="0"/>
              <a:t>Germany, the Netherlands and the United Kingdom, along with a line chart of World Health Organization (WHO) data on COVID-19 infection rates with an orienting vertical line. The latter contains a radar chart allowing the visitor to discover differences between all 15 search terms across the countries, as well as a small multiple time series plot displaying the changes over the study time period.</a:t>
            </a:r>
            <a:endParaRPr lang="en-US" baseline="0" dirty="0"/>
          </a:p>
          <a:p>
            <a:pPr>
              <a:spcBef>
                <a:spcPts val="2300"/>
              </a:spcBef>
            </a:pPr>
            <a:r>
              <a:rPr lang="en-US" sz="2800" b="1" cap="all" spc="200" dirty="0"/>
              <a:t>Symbol MAP</a:t>
            </a:r>
          </a:p>
          <a:p>
            <a:r>
              <a:rPr lang="en-US" dirty="0"/>
              <a:t>When opening the web application homepage (or by clicking on the navigation button FOOD), the user selects a search term by clicking on the respective icon (Fig. 1). The map</a:t>
            </a:r>
            <a:r>
              <a:rPr lang="en-US" baseline="0" dirty="0"/>
              <a:t> visualizes the Search Trend Popularity for the selected term during 2020 compared to the previous year without COVID-19 impact (Fig. 2). Blue </a:t>
            </a:r>
            <a:r>
              <a:rPr lang="en-US" dirty="0"/>
              <a:t>circles indicate </a:t>
            </a:r>
            <a:r>
              <a:rPr lang="en-US" baseline="0" dirty="0"/>
              <a:t>a higher search frequency during the pandemic while red circles show a lower search query. We chose a</a:t>
            </a:r>
            <a:r>
              <a:rPr lang="en-US" dirty="0"/>
              <a:t> </a:t>
            </a:r>
            <a:r>
              <a:rPr lang="en-US" baseline="0" dirty="0"/>
              <a:t>conic conformal map projection </a:t>
            </a:r>
            <a:r>
              <a:rPr lang="en-US" dirty="0"/>
              <a:t>as it is</a:t>
            </a:r>
            <a:r>
              <a:rPr lang="en-US" baseline="0" dirty="0"/>
              <a:t> </a:t>
            </a:r>
            <a:r>
              <a:rPr lang="en-US" dirty="0"/>
              <a:t>suitable for </a:t>
            </a:r>
            <a:r>
              <a:rPr lang="en-US" baseline="0" dirty="0"/>
              <a:t>our area of interest extending from east to west.</a:t>
            </a:r>
          </a:p>
        </p:txBody>
      </p:sp>
      <p:sp>
        <p:nvSpPr>
          <p:cNvPr id="12" name="Inhaltsplatzhalter 11">
            <a:extLst>
              <a:ext uri="{FF2B5EF4-FFF2-40B4-BE49-F238E27FC236}">
                <a16:creationId xmlns:a16="http://schemas.microsoft.com/office/drawing/2014/main" id="{A1B95080-78F6-40DD-9706-2275BF8DFDDA}"/>
              </a:ext>
            </a:extLst>
          </p:cNvPr>
          <p:cNvSpPr>
            <a:spLocks noGrp="1"/>
          </p:cNvSpPr>
          <p:nvPr>
            <p:ph idx="11"/>
          </p:nvPr>
        </p:nvSpPr>
        <p:spPr>
          <a:xfrm>
            <a:off x="5993812" y="18890672"/>
            <a:ext cx="4481250" cy="8494433"/>
          </a:xfrm>
        </p:spPr>
        <p:txBody>
          <a:bodyPr>
            <a:normAutofit/>
          </a:bodyPr>
          <a:lstStyle/>
          <a:p>
            <a:pPr>
              <a:spcBef>
                <a:spcPts val="2300"/>
              </a:spcBef>
            </a:pPr>
            <a:r>
              <a:rPr lang="en-US" sz="2800" b="1" cap="all" spc="200" dirty="0"/>
              <a:t>Radar chart</a:t>
            </a:r>
          </a:p>
          <a:p>
            <a:pPr fontAlgn="base"/>
            <a:r>
              <a:rPr lang="en-US" dirty="0"/>
              <a:t>Clicking on the navigation button COUNTRY a radar chart pops up comparing the 15 search terms across the countries selected in the dropdown menu (Fig. 3). A timeline animation can be started, or the date can be selected individually. N</a:t>
            </a:r>
            <a:r>
              <a:rPr lang="en-GB" dirty="0" err="1"/>
              <a:t>egative</a:t>
            </a:r>
            <a:r>
              <a:rPr lang="en-GB" dirty="0"/>
              <a:t> and positive values indicate lower or higher searches compared to the year before. Additional context is given by line plots presenting the evolution of each search term</a:t>
            </a:r>
            <a:r>
              <a:rPr lang="de-DE" dirty="0"/>
              <a:t> and </a:t>
            </a:r>
            <a:r>
              <a:rPr lang="de-DE" dirty="0" err="1"/>
              <a:t>the</a:t>
            </a:r>
            <a:r>
              <a:rPr lang="de-DE" dirty="0"/>
              <a:t> COVID-19 </a:t>
            </a:r>
            <a:r>
              <a:rPr lang="de-DE" dirty="0" err="1"/>
              <a:t>infection</a:t>
            </a:r>
            <a:r>
              <a:rPr lang="de-DE" dirty="0"/>
              <a:t> rate.</a:t>
            </a:r>
            <a:endParaRPr lang="en-US" sz="2400" b="1" cap="all" spc="200" dirty="0"/>
          </a:p>
          <a:p>
            <a:pPr>
              <a:spcBef>
                <a:spcPts val="2300"/>
              </a:spcBef>
            </a:pPr>
            <a:r>
              <a:rPr lang="en-US" sz="2800" b="1" cap="all" spc="200" dirty="0"/>
              <a:t>Data collection</a:t>
            </a:r>
            <a:endParaRPr lang="en-US" sz="2800" b="1" dirty="0"/>
          </a:p>
          <a:p>
            <a:r>
              <a:rPr lang="en-GB" dirty="0"/>
              <a:t>We used the Google Trends data from January 2019 to November 2020 and calculated the differences between the first and the second year </a:t>
            </a:r>
            <a:r>
              <a:rPr lang="en-US" dirty="0"/>
              <a:t>[1].</a:t>
            </a:r>
            <a:r>
              <a:rPr lang="en-US" baseline="0" dirty="0"/>
              <a:t> </a:t>
            </a:r>
            <a:r>
              <a:rPr lang="en-US" dirty="0"/>
              <a:t>For the daily COVID-19 cases we used the data from the WHO [2]. The WHO data starts on 1/2020.</a:t>
            </a:r>
            <a:endParaRPr lang="de-AT" dirty="0"/>
          </a:p>
        </p:txBody>
      </p:sp>
      <p:sp>
        <p:nvSpPr>
          <p:cNvPr id="19" name="Inhaltsplatzhalter 11">
            <a:extLst>
              <a:ext uri="{FF2B5EF4-FFF2-40B4-BE49-F238E27FC236}">
                <a16:creationId xmlns:a16="http://schemas.microsoft.com/office/drawing/2014/main" id="{D03330FD-6FFB-4799-86FE-5A7E7F922137}"/>
              </a:ext>
            </a:extLst>
          </p:cNvPr>
          <p:cNvSpPr txBox="1">
            <a:spLocks/>
          </p:cNvSpPr>
          <p:nvPr/>
        </p:nvSpPr>
        <p:spPr>
          <a:xfrm>
            <a:off x="10907999" y="18890672"/>
            <a:ext cx="4482000" cy="8494435"/>
          </a:xfrm>
          <a:prstGeom prst="rect">
            <a:avLst/>
          </a:prstGeom>
        </p:spPr>
        <p:txBody>
          <a:bodyPr vert="horz" lIns="0" tIns="0" rIns="0" bIns="0" rtlCol="0">
            <a:normAutofit fontScale="92500" lnSpcReduction="20000"/>
          </a:bodyPr>
          <a:lstStyle>
            <a:lvl1pPr marL="0" indent="0" algn="just" defTabSz="2138324" rtl="0" eaLnBrk="1" latinLnBrk="0" hangingPunct="1">
              <a:lnSpc>
                <a:spcPts val="2640"/>
              </a:lnSpc>
              <a:spcBef>
                <a:spcPts val="0"/>
              </a:spcBef>
              <a:spcAft>
                <a:spcPts val="1400"/>
              </a:spcAft>
              <a:buFont typeface="Arial" panose="020B0604020202020204" pitchFamily="34" charset="0"/>
              <a:buNone/>
              <a:defRPr lang="en-US" sz="2200" b="0" i="0" u="none" strike="noStrike" kern="1200" baseline="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a:spcBef>
                <a:spcPts val="2268"/>
              </a:spcBef>
            </a:pPr>
            <a:r>
              <a:rPr lang="en-US" sz="3300" b="1" cap="all" spc="200" dirty="0"/>
              <a:t>Tools</a:t>
            </a:r>
          </a:p>
          <a:p>
            <a:r>
              <a:rPr lang="en-US" sz="2400" dirty="0"/>
              <a:t>The interactive </a:t>
            </a:r>
            <a:r>
              <a:rPr lang="de-DE" sz="2400" dirty="0"/>
              <a:t>web </a:t>
            </a:r>
            <a:r>
              <a:rPr lang="de-DE" sz="2400" dirty="0" err="1"/>
              <a:t>application</a:t>
            </a:r>
            <a:r>
              <a:rPr lang="de-DE" sz="2400" dirty="0"/>
              <a:t> was </a:t>
            </a:r>
            <a:r>
              <a:rPr lang="de-DE" sz="2400" dirty="0" err="1"/>
              <a:t>built</a:t>
            </a:r>
            <a:r>
              <a:rPr lang="de-DE" sz="2400" dirty="0"/>
              <a:t> </a:t>
            </a:r>
            <a:r>
              <a:rPr lang="de-DE" sz="2400" dirty="0" err="1"/>
              <a:t>with</a:t>
            </a:r>
            <a:r>
              <a:rPr lang="de-DE" sz="2400" dirty="0"/>
              <a:t> </a:t>
            </a:r>
            <a:r>
              <a:rPr lang="en-GB" sz="2400" dirty="0"/>
              <a:t>Dash, an open-source Python library. </a:t>
            </a:r>
            <a:r>
              <a:rPr lang="en-GB" sz="2400" dirty="0" err="1"/>
              <a:t>Plotly</a:t>
            </a:r>
            <a:r>
              <a:rPr lang="en-GB" sz="2400" dirty="0"/>
              <a:t>, a scientific graphing Python library, was used to create the individual maps and graphs. The project is hosted on Heroku, a cloud platform which allows for deployment of Flask applications. </a:t>
            </a:r>
            <a:endParaRPr lang="en-US" sz="3000" b="1" cap="all" spc="200" dirty="0"/>
          </a:p>
          <a:p>
            <a:pPr>
              <a:lnSpc>
                <a:spcPct val="160000"/>
              </a:lnSpc>
            </a:pPr>
            <a:r>
              <a:rPr lang="en-US" sz="3300" b="1" cap="all" spc="200" dirty="0"/>
              <a:t>Conclusion</a:t>
            </a:r>
          </a:p>
          <a:p>
            <a:r>
              <a:rPr lang="en-US" sz="2400" dirty="0"/>
              <a:t>The search term popularities noticeably changed during the COVID-19 break-out in 2020. Web searches for banana bread and toilet paper largely increased, while restaurants were searched less often. During the first wave people especially started looking for hand sanitizer and toilet paper, while the search for face masks was staggered for the countries due to regulations starting to apply at different times. These trends and more can be explored with our interactive web map application.</a:t>
            </a:r>
          </a:p>
        </p:txBody>
      </p:sp>
      <p:sp>
        <p:nvSpPr>
          <p:cNvPr id="20" name="Inhaltsplatzhalter 12">
            <a:extLst>
              <a:ext uri="{FF2B5EF4-FFF2-40B4-BE49-F238E27FC236}">
                <a16:creationId xmlns:a16="http://schemas.microsoft.com/office/drawing/2014/main" id="{829292E0-4C11-4E9B-8EFD-E68B82080231}"/>
              </a:ext>
            </a:extLst>
          </p:cNvPr>
          <p:cNvSpPr txBox="1">
            <a:spLocks/>
          </p:cNvSpPr>
          <p:nvPr/>
        </p:nvSpPr>
        <p:spPr>
          <a:xfrm>
            <a:off x="15822000" y="17526954"/>
            <a:ext cx="4482000" cy="9612946"/>
          </a:xfrm>
          <a:prstGeom prst="rect">
            <a:avLst/>
          </a:prstGeom>
        </p:spPr>
        <p:txBody>
          <a:bodyPr vert="horz" lIns="0" tIns="0" rIns="0" bIns="0" rtlCol="0" anchor="b" anchorCtr="0">
            <a:normAutofit/>
          </a:bodyPr>
          <a:lstStyle>
            <a:lvl1pPr marL="0" marR="0" indent="0" algn="l" defTabSz="2138324" rtl="0" eaLnBrk="1" fontAlgn="auto" latinLnBrk="0" hangingPunct="1">
              <a:lnSpc>
                <a:spcPts val="2640"/>
              </a:lnSpc>
              <a:spcBef>
                <a:spcPts val="0"/>
              </a:spcBef>
              <a:spcAft>
                <a:spcPts val="1400"/>
              </a:spcAft>
              <a:buClrTx/>
              <a:buSzTx/>
              <a:buFont typeface="Arial" panose="020B0604020202020204" pitchFamily="34" charset="0"/>
              <a:buNone/>
              <a:tabLst/>
              <a:defRPr lang="en-US" sz="2000" b="0" i="0" u="none" strike="noStrike" kern="1200" baseline="0" smtClean="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355600" indent="-355600"/>
            <a:r>
              <a:rPr lang="de-DE" b="1" cap="all" spc="200" dirty="0">
                <a:solidFill>
                  <a:srgbClr val="17ACCE"/>
                </a:solidFill>
              </a:rPr>
              <a:t>References</a:t>
            </a:r>
          </a:p>
          <a:p>
            <a:pPr marL="355600" indent="-355600"/>
            <a:r>
              <a:rPr lang="en-US" sz="2200" dirty="0"/>
              <a:t>[1]	</a:t>
            </a:r>
            <a:r>
              <a:rPr lang="en-GB" sz="2200" dirty="0"/>
              <a:t>Google Trends (2020). Google Trends. Retrieved Nov 11, 2020, </a:t>
            </a:r>
            <a:r>
              <a:rPr lang="en-GB" sz="2200" u="sng" dirty="0">
                <a:hlinkClick r:id="rId3">
                  <a:extLst>
                    <a:ext uri="{A12FA001-AC4F-418D-AE19-62706E023703}">
                      <ahyp:hlinkClr xmlns:ahyp="http://schemas.microsoft.com/office/drawing/2018/hyperlinkcolor" val="tx"/>
                    </a:ext>
                  </a:extLst>
                </a:hlinkClick>
              </a:rPr>
              <a:t>https://trends.google.com/trends/?geo=US</a:t>
            </a:r>
            <a:endParaRPr lang="en-US" sz="2200" dirty="0"/>
          </a:p>
          <a:p>
            <a:pPr marL="355600" indent="-355600"/>
            <a:r>
              <a:rPr lang="en-US" sz="2200" dirty="0"/>
              <a:t>[2]	</a:t>
            </a:r>
            <a:r>
              <a:rPr lang="en-GB" sz="2200" dirty="0"/>
              <a:t> World Health Organization (2020). WHO Coronavirus Disease (COVID-19) Dashboard. Retrieved Nov 11, 2020, from </a:t>
            </a:r>
            <a:r>
              <a:rPr lang="en-GB" sz="2200" u="sng" dirty="0">
                <a:hlinkClick r:id="rId4">
                  <a:extLst>
                    <a:ext uri="{A12FA001-AC4F-418D-AE19-62706E023703}">
                      <ahyp:hlinkClr xmlns:ahyp="http://schemas.microsoft.com/office/drawing/2018/hyperlinkcolor" val="tx"/>
                    </a:ext>
                  </a:extLst>
                </a:hlinkClick>
              </a:rPr>
              <a:t>https://covid19.who.int/</a:t>
            </a:r>
            <a:r>
              <a:rPr lang="en-GB" sz="2200" dirty="0"/>
              <a:t> </a:t>
            </a:r>
          </a:p>
        </p:txBody>
      </p:sp>
      <p:sp>
        <p:nvSpPr>
          <p:cNvPr id="21" name="Rechteck 20">
            <a:extLst>
              <a:ext uri="{FF2B5EF4-FFF2-40B4-BE49-F238E27FC236}">
                <a16:creationId xmlns:a16="http://schemas.microsoft.com/office/drawing/2014/main" id="{5E26D571-EE93-4B50-B39F-EDDB65A434CB}"/>
              </a:ext>
            </a:extLst>
          </p:cNvPr>
          <p:cNvSpPr/>
          <p:nvPr/>
        </p:nvSpPr>
        <p:spPr>
          <a:xfrm>
            <a:off x="5828830" y="12360110"/>
            <a:ext cx="9561170" cy="553998"/>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2 Close-up of the FOOD section showing the daily COVID-19 cases on the right and the symbol map displaying the search trend popularity for “restaurant” in the week of July 26. </a:t>
            </a:r>
            <a:endParaRPr lang="de-AT" i="1" dirty="0">
              <a:latin typeface="Roboto Condensed Light" pitchFamily="2" charset="0"/>
              <a:ea typeface="Roboto Condensed Light" pitchFamily="2" charset="0"/>
            </a:endParaRPr>
          </a:p>
        </p:txBody>
      </p:sp>
      <p:sp>
        <p:nvSpPr>
          <p:cNvPr id="23" name="Rechteck 22">
            <a:extLst>
              <a:ext uri="{FF2B5EF4-FFF2-40B4-BE49-F238E27FC236}">
                <a16:creationId xmlns:a16="http://schemas.microsoft.com/office/drawing/2014/main" id="{DD9B35B8-B953-47EC-A366-1A26E1A7FC91}"/>
              </a:ext>
            </a:extLst>
          </p:cNvPr>
          <p:cNvSpPr/>
          <p:nvPr/>
        </p:nvSpPr>
        <p:spPr>
          <a:xfrm>
            <a:off x="5911415" y="18282316"/>
            <a:ext cx="9396000" cy="276999"/>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3 Close-up of the COUNTRY section displaying the radar chart and the line plots.</a:t>
            </a:r>
            <a:endParaRPr lang="de-AT" i="1" dirty="0">
              <a:latin typeface="Roboto Condensed Light" pitchFamily="2" charset="0"/>
              <a:ea typeface="Roboto Condensed Light" pitchFamily="2" charset="0"/>
            </a:endParaRPr>
          </a:p>
        </p:txBody>
      </p:sp>
      <p:pic>
        <p:nvPicPr>
          <p:cNvPr id="4" name="Picture 3">
            <a:extLst>
              <a:ext uri="{FF2B5EF4-FFF2-40B4-BE49-F238E27FC236}">
                <a16:creationId xmlns:a16="http://schemas.microsoft.com/office/drawing/2014/main" id="{163C4EA7-46E4-C046-8D2D-6E7B57EAA095}"/>
              </a:ext>
            </a:extLst>
          </p:cNvPr>
          <p:cNvPicPr>
            <a:picLocks noChangeAspect="1"/>
          </p:cNvPicPr>
          <p:nvPr/>
        </p:nvPicPr>
        <p:blipFill>
          <a:blip r:embed="rId5">
            <a:extLst>
              <a:ext uri="{28A0092B-C50C-407E-A947-70E740481C1C}">
                <a14:useLocalDpi xmlns:a14="http://schemas.microsoft.com/office/drawing/2010/main" val="0"/>
              </a:ext>
            </a:extLst>
          </a:blip>
          <a:srcRect t="2423" b="2423"/>
          <a:stretch/>
        </p:blipFill>
        <p:spPr>
          <a:xfrm>
            <a:off x="5911415" y="13052661"/>
            <a:ext cx="9396000" cy="5063008"/>
          </a:xfrm>
          <a:prstGeom prst="rect">
            <a:avLst/>
          </a:prstGeom>
        </p:spPr>
      </p:pic>
      <p:pic>
        <p:nvPicPr>
          <p:cNvPr id="24" name="Picture 23">
            <a:extLst>
              <a:ext uri="{FF2B5EF4-FFF2-40B4-BE49-F238E27FC236}">
                <a16:creationId xmlns:a16="http://schemas.microsoft.com/office/drawing/2014/main" id="{E0DC7522-E761-9246-B71F-74034DCD176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5657580" y="15796135"/>
            <a:ext cx="2763180" cy="2763180"/>
          </a:xfrm>
          <a:prstGeom prst="rect">
            <a:avLst/>
          </a:prstGeom>
        </p:spPr>
      </p:pic>
      <p:pic>
        <p:nvPicPr>
          <p:cNvPr id="25" name="Picture 24">
            <a:extLst>
              <a:ext uri="{FF2B5EF4-FFF2-40B4-BE49-F238E27FC236}">
                <a16:creationId xmlns:a16="http://schemas.microsoft.com/office/drawing/2014/main" id="{93CA83A4-FD26-5B4C-A0F7-00A93E0061A3}"/>
              </a:ext>
            </a:extLst>
          </p:cNvPr>
          <p:cNvPicPr>
            <a:picLocks noChangeAspect="1"/>
          </p:cNvPicPr>
          <p:nvPr/>
        </p:nvPicPr>
        <p:blipFill rotWithShape="1">
          <a:blip r:embed="rId7"/>
          <a:srcRect t="1068"/>
          <a:stretch/>
        </p:blipFill>
        <p:spPr>
          <a:xfrm>
            <a:off x="5828831" y="7019998"/>
            <a:ext cx="9396000" cy="5201559"/>
          </a:xfrm>
          <a:prstGeom prst="rect">
            <a:avLst/>
          </a:prstGeom>
        </p:spPr>
      </p:pic>
      <p:pic>
        <p:nvPicPr>
          <p:cNvPr id="26" name="Picture 25">
            <a:extLst>
              <a:ext uri="{FF2B5EF4-FFF2-40B4-BE49-F238E27FC236}">
                <a16:creationId xmlns:a16="http://schemas.microsoft.com/office/drawing/2014/main" id="{411BD126-EC14-9E43-B6A1-498F4FFEAED9}"/>
              </a:ext>
            </a:extLst>
          </p:cNvPr>
          <p:cNvPicPr>
            <a:picLocks noChangeAspect="1"/>
          </p:cNvPicPr>
          <p:nvPr/>
        </p:nvPicPr>
        <p:blipFill>
          <a:blip r:embed="rId8"/>
          <a:stretch>
            <a:fillRect/>
          </a:stretch>
        </p:blipFill>
        <p:spPr>
          <a:xfrm>
            <a:off x="1079434" y="24368103"/>
            <a:ext cx="4482001" cy="2246688"/>
          </a:xfrm>
          <a:prstGeom prst="rect">
            <a:avLst/>
          </a:prstGeom>
        </p:spPr>
      </p:pic>
      <p:sp>
        <p:nvSpPr>
          <p:cNvPr id="28" name="Rechteck 22">
            <a:extLst>
              <a:ext uri="{FF2B5EF4-FFF2-40B4-BE49-F238E27FC236}">
                <a16:creationId xmlns:a16="http://schemas.microsoft.com/office/drawing/2014/main" id="{9D4A750E-99D3-2A45-992F-DC68D10462BC}"/>
              </a:ext>
            </a:extLst>
          </p:cNvPr>
          <p:cNvSpPr/>
          <p:nvPr/>
        </p:nvSpPr>
        <p:spPr>
          <a:xfrm>
            <a:off x="1079621" y="26761549"/>
            <a:ext cx="4481625" cy="276999"/>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1 Search trends visualized by icon buttons.</a:t>
            </a:r>
            <a:endParaRPr lang="de-AT" i="1" dirty="0">
              <a:latin typeface="Roboto Condensed Light" pitchFamily="2" charset="0"/>
              <a:ea typeface="Roboto Condensed Light" pitchFamily="2" charset="0"/>
            </a:endParaRPr>
          </a:p>
        </p:txBody>
      </p:sp>
    </p:spTree>
    <p:extLst>
      <p:ext uri="{BB962C8B-B14F-4D97-AF65-F5344CB8AC3E}">
        <p14:creationId xmlns:p14="http://schemas.microsoft.com/office/powerpoint/2010/main" val="359281329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1514</TotalTime>
  <Words>770</Words>
  <Application>Microsoft Macintosh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Roboto Condensed</vt:lpstr>
      <vt:lpstr>Roboto Condensed Light</vt:lpstr>
      <vt:lpstr>Office</vt:lpstr>
      <vt:lpstr>Searching for the Essentials Impacts of COVID-19 on Web Searches for Food &amp; Other Necessities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Juliane Cron</dc:creator>
  <cp:lastModifiedBy>Microsoft Office User</cp:lastModifiedBy>
  <cp:revision>59</cp:revision>
  <dcterms:created xsi:type="dcterms:W3CDTF">2019-09-08T20:52:00Z</dcterms:created>
  <dcterms:modified xsi:type="dcterms:W3CDTF">2021-01-31T12:02:49Z</dcterms:modified>
</cp:coreProperties>
</file>