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33" d="100"/>
          <a:sy n="33" d="100"/>
        </p:scale>
        <p:origin x="100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vid19.who.int/" TargetMode="External"/><Relationship Id="rId7" Type="http://schemas.openxmlformats.org/officeDocument/2006/relationships/image" Target="../media/image12.png"/><Relationship Id="rId2" Type="http://schemas.openxmlformats.org/officeDocument/2006/relationships/hyperlink" Target="https://trends.google.com/trends/?geo=US"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1005279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Search Terms, Google Trends, COVID-19, pandemic, Web Searches</a:t>
            </a:r>
          </a:p>
          <a:p>
            <a:pPr>
              <a:spcBef>
                <a:spcPts val="4000"/>
              </a:spcBef>
            </a:pPr>
            <a:r>
              <a:rPr lang="en-US" b="1" cap="all" spc="200" dirty="0">
                <a:solidFill>
                  <a:srgbClr val="17ACCE"/>
                </a:solidFill>
              </a:rPr>
              <a:t>Link</a:t>
            </a:r>
          </a:p>
          <a:p>
            <a:r>
              <a:rPr lang="en-US" dirty="0"/>
              <a:t>https://searching-for-the-essentials.herokuapp.com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the latter contains a radar chart allowing the visitor to discover differences between all 15 search terms across the countries.</a:t>
            </a:r>
            <a:endParaRPr lang="en-US" baseline="0" dirty="0"/>
          </a:p>
          <a:p>
            <a:pPr>
              <a:spcBef>
                <a:spcPts val="2300"/>
              </a:spcBef>
            </a:pPr>
            <a:r>
              <a:rPr lang="en-US" sz="2800" b="1" cap="all" spc="200" dirty="0"/>
              <a:t>Symbol MAP</a:t>
            </a:r>
          </a:p>
          <a:p>
            <a:r>
              <a:rPr lang="en-US" dirty="0"/>
              <a:t>When opening the web application or by clicking on the navigation button FOOD, the user gets to select a search term by clicking on the respective icon (Fig. 1). The map</a:t>
            </a:r>
            <a:r>
              <a:rPr lang="en-US" baseline="0" dirty="0"/>
              <a:t> visualizes the Search Trend Popularity for the selected term during 2020 compared to the previous year without COVID-19 impact (Fig. 2). The </a:t>
            </a:r>
            <a:r>
              <a:rPr lang="en-US" dirty="0"/>
              <a:t>blue circles indicate </a:t>
            </a:r>
            <a:r>
              <a:rPr lang="en-US" baseline="0" dirty="0"/>
              <a:t>a higher search frequency during the pandemic while the red circles show a lower search query </a:t>
            </a:r>
            <a:r>
              <a:rPr lang="en-US" strike="sngStrike" baseline="0" dirty="0"/>
              <a:t>in 2020</a:t>
            </a:r>
            <a:r>
              <a:rPr lang="en-US" baseline="0" dirty="0"/>
              <a:t>.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a:t>
            </a:r>
            <a:r>
              <a:rPr lang="en-US" baseline="0" dirty="0">
                <a:highlight>
                  <a:srgbClr val="FFFF00"/>
                </a:highlight>
              </a:rPr>
              <a:t>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4001" y="19037301"/>
            <a:ext cx="4481250" cy="8102599"/>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year before.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November 2018 to November 2020 and calculated the differences between the first year (11/2018-11/2019) and the second year with COVID-19 impact (11/2019-11/2020) </a:t>
            </a:r>
            <a:r>
              <a:rPr lang="en-US" dirty="0"/>
              <a:t>[1].</a:t>
            </a:r>
            <a:r>
              <a:rPr lang="en-US" baseline="0" dirty="0"/>
              <a:t> </a:t>
            </a:r>
            <a:r>
              <a:rPr lang="en-US" dirty="0"/>
              <a:t>For the daily COVID-19 cases we used the data from the WHO [2].</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8000" y="19037301"/>
            <a:ext cx="4316831" cy="8102600"/>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2800" b="1" cap="all" spc="200" dirty="0"/>
              <a:t>Tools</a:t>
            </a:r>
          </a:p>
          <a:p>
            <a:r>
              <a:rPr lang="en-US" dirty="0"/>
              <a:t>The </a:t>
            </a:r>
            <a:r>
              <a:rPr lang="de-DE" dirty="0"/>
              <a:t>web </a:t>
            </a:r>
            <a:r>
              <a:rPr lang="de-DE" dirty="0" err="1"/>
              <a:t>application</a:t>
            </a:r>
            <a:r>
              <a:rPr lang="de-DE" dirty="0"/>
              <a:t> was </a:t>
            </a:r>
            <a:r>
              <a:rPr lang="de-DE" dirty="0" err="1"/>
              <a:t>designed</a:t>
            </a:r>
            <a:r>
              <a:rPr lang="de-DE" dirty="0"/>
              <a:t> </a:t>
            </a:r>
            <a:r>
              <a:rPr lang="en-GB" dirty="0"/>
              <a:t>with </a:t>
            </a:r>
            <a:r>
              <a:rPr lang="en-GB" dirty="0" err="1"/>
              <a:t>Plotly</a:t>
            </a:r>
            <a:r>
              <a:rPr lang="en-GB" dirty="0"/>
              <a:t>, an interactive graphing library and deployed with Dash. Both are Python libraries. The data cleaning was carried out in R. </a:t>
            </a:r>
            <a:r>
              <a:rPr lang="en-GB" dirty="0">
                <a:highlight>
                  <a:srgbClr val="FFFF00"/>
                </a:highlight>
              </a:rPr>
              <a:t>What about dash and html?</a:t>
            </a:r>
            <a:endParaRPr lang="en-US" dirty="0">
              <a:highlight>
                <a:srgbClr val="FFFF00"/>
              </a:highlight>
            </a:endParaRPr>
          </a:p>
          <a:p>
            <a:pPr>
              <a:spcBef>
                <a:spcPts val="2300"/>
              </a:spcBef>
            </a:pPr>
            <a:r>
              <a:rPr lang="en-US" sz="2800" b="1" cap="all" spc="200" dirty="0"/>
              <a:t>Conclusion</a:t>
            </a:r>
          </a:p>
          <a:p>
            <a:r>
              <a:rPr lang="en-US" dirty="0"/>
              <a:t>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depending on regulations that started to apply at a different time for each country.</a:t>
            </a:r>
            <a:endParaRPr lang="en-US" dirty="0">
              <a:highlight>
                <a:srgbClr val="FFFF00"/>
              </a:high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2"/>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3"/>
              </a:rPr>
              <a:t>https://covid19.who.int/</a:t>
            </a:r>
            <a:r>
              <a:rPr lang="en-GB" sz="2200" dirty="0"/>
              <a:t> </a:t>
            </a:r>
            <a:br>
              <a:rPr lang="en-GB" sz="3200" dirty="0"/>
            </a:br>
            <a:endParaRPr lang="en-GB" sz="3200" dirty="0"/>
          </a:p>
        </p:txBody>
      </p:sp>
      <p:sp>
        <p:nvSpPr>
          <p:cNvPr id="21" name="Rechteck 20">
            <a:extLst>
              <a:ext uri="{FF2B5EF4-FFF2-40B4-BE49-F238E27FC236}">
                <a16:creationId xmlns:a16="http://schemas.microsoft.com/office/drawing/2014/main" id="{5E26D571-EE93-4B50-B39F-EDDB65A434CB}"/>
              </a:ext>
            </a:extLst>
          </p:cNvPr>
          <p:cNvSpPr/>
          <p:nvPr/>
        </p:nvSpPr>
        <p:spPr>
          <a:xfrm>
            <a:off x="5828830" y="12416299"/>
            <a:ext cx="9561170" cy="830997"/>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displaying the map showing the search trend popularity for the term restaurant in the week of July 26. The daily COVID-19 cases are shown on the right.</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4000" y="18527787"/>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a:t>
            </a:r>
            <a:r>
              <a:rPr lang="en-US" i="1" dirty="0">
                <a:highlight>
                  <a:srgbClr val="FFFF00"/>
                </a:highlight>
                <a:latin typeface="Roboto Condensed Light" pitchFamily="2" charset="0"/>
                <a:ea typeface="Roboto Condensed Light" pitchFamily="2" charset="0"/>
              </a:rPr>
              <a:t>...</a:t>
            </a:r>
            <a:endParaRPr lang="de-AT" i="1" dirty="0">
              <a:highlight>
                <a:srgbClr val="FFFF00"/>
              </a:highlight>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rotWithShape="1">
          <a:blip r:embed="rId4"/>
          <a:srcRect t="3183"/>
          <a:stretch/>
        </p:blipFill>
        <p:spPr>
          <a:xfrm>
            <a:off x="5911415" y="13348522"/>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5"/>
          <a:stretch>
            <a:fillRect/>
          </a:stretch>
        </p:blipFill>
        <p:spPr>
          <a:xfrm>
            <a:off x="15822000" y="17072790"/>
            <a:ext cx="4481625" cy="4514578"/>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a:blip r:embed="rId6"/>
          <a:stretch>
            <a:fillRect/>
          </a:stretch>
        </p:blipFill>
        <p:spPr>
          <a:xfrm>
            <a:off x="5828831" y="7020000"/>
            <a:ext cx="9396000" cy="5257746"/>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7"/>
          <a:stretch>
            <a:fillRect/>
          </a:stretch>
        </p:blipFill>
        <p:spPr>
          <a:xfrm>
            <a:off x="1079625" y="24226409"/>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5" y="26585902"/>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667</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44</cp:revision>
  <dcterms:created xsi:type="dcterms:W3CDTF">2019-09-08T20:52:00Z</dcterms:created>
  <dcterms:modified xsi:type="dcterms:W3CDTF">2021-01-29T20:04:07Z</dcterms:modified>
</cp:coreProperties>
</file>