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79" d="100"/>
          <a:sy n="79" d="100"/>
        </p:scale>
        <p:origin x="-424" y="-9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2/1/21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latin typeface="Roboto Condensed Light"/>
              </a:rPr>
              <a:t>Mapping Project</a:t>
            </a:r>
            <a:br>
              <a:rPr lang="en-US" dirty="0">
                <a:latin typeface="Roboto Condensed Light"/>
              </a:rPr>
            </a:br>
            <a:r>
              <a:rPr lang="en-US" dirty="0">
                <a:latin typeface="Roboto Condensed Light"/>
              </a:rPr>
              <a:t>Winter Semester 2020/2021</a:t>
            </a:r>
            <a:br>
              <a:rPr lang="en-US" dirty="0">
                <a:latin typeface="Roboto Condensed Light"/>
              </a:rPr>
            </a:br>
            <a:r>
              <a:rPr lang="en-US" dirty="0" err="1">
                <a:latin typeface="Roboto Condensed Light"/>
              </a:rPr>
              <a:t>Technische</a:t>
            </a:r>
            <a:r>
              <a:rPr lang="en-US" dirty="0">
                <a:latin typeface="Roboto Condensed Light"/>
              </a:rPr>
              <a:t> </a:t>
            </a:r>
            <a:r>
              <a:rPr lang="en-US" dirty="0" err="1">
                <a:latin typeface="Roboto Condensed Light"/>
              </a:rPr>
              <a:t>Universität</a:t>
            </a:r>
            <a:r>
              <a:rPr lang="en-US" dirty="0">
                <a:latin typeface="Roboto Condensed Light"/>
              </a:rPr>
              <a:t> </a:t>
            </a:r>
            <a:r>
              <a:rPr lang="en-US" dirty="0" err="1">
                <a:latin typeface="Roboto Condensed Light"/>
              </a:rPr>
              <a:t>München</a:t>
            </a:r>
            <a:endParaRPr lang="en-US" dirty="0">
              <a:latin typeface="Roboto Condensed Light"/>
            </a:endParaRPr>
          </a:p>
          <a:p>
            <a:r>
              <a:rPr lang="de-DE" dirty="0" err="1">
                <a:latin typeface="Roboto Condensed Light"/>
              </a:rPr>
              <a:t>Esmé</a:t>
            </a:r>
            <a:r>
              <a:rPr lang="de-DE" dirty="0">
                <a:latin typeface="Roboto Condensed Light"/>
              </a:rPr>
              <a:t> </a:t>
            </a:r>
            <a:r>
              <a:rPr lang="de-DE" dirty="0" err="1">
                <a:latin typeface="Roboto Condensed Light"/>
              </a:rPr>
              <a:t>Middaugh</a:t>
            </a:r>
            <a:endParaRPr lang="de-DE" dirty="0">
              <a:latin typeface="Roboto Condensed Light"/>
            </a:endParaRPr>
          </a:p>
          <a:p>
            <a:r>
              <a:rPr lang="de-DE" dirty="0">
                <a:latin typeface="Roboto Condensed Light"/>
              </a:rPr>
              <a:t>Nele Peschel</a:t>
            </a:r>
          </a:p>
          <a:p>
            <a:r>
              <a:rPr lang="de-DE" dirty="0">
                <a:latin typeface="Roboto Condensed Light"/>
              </a:rPr>
              <a:t>Vivien van </a:t>
            </a:r>
            <a:r>
              <a:rPr lang="de-DE" dirty="0" err="1">
                <a:latin typeface="Roboto Condensed Light"/>
              </a:rPr>
              <a:t>Dongen</a:t>
            </a:r>
            <a:endParaRPr lang="de-DE" dirty="0">
              <a:latin typeface="Roboto Condensed Light"/>
            </a:endParaRPr>
          </a:p>
          <a:p>
            <a:pPr>
              <a:spcBef>
                <a:spcPts val="4000"/>
              </a:spcBef>
            </a:pPr>
            <a:r>
              <a:rPr lang="en-US" b="1" cap="all" spc="200" dirty="0">
                <a:solidFill>
                  <a:srgbClr val="17ACCE"/>
                </a:solidFill>
              </a:rPr>
              <a:t>Supervisors</a:t>
            </a:r>
          </a:p>
          <a:p>
            <a:r>
              <a:rPr lang="en-US" dirty="0">
                <a:latin typeface="Roboto Condensed Light"/>
              </a:rPr>
              <a:t>Juliane Cron, M.Sc.</a:t>
            </a:r>
          </a:p>
          <a:p>
            <a:r>
              <a:rPr lang="en-US" dirty="0">
                <a:latin typeface="Roboto Condensed Light"/>
              </a:rPr>
              <a:t>Dr.-</a:t>
            </a:r>
            <a:r>
              <a:rPr lang="en-US" dirty="0" err="1">
                <a:latin typeface="Roboto Condensed Light"/>
              </a:rPr>
              <a:t>Ing</a:t>
            </a:r>
            <a:r>
              <a:rPr lang="en-US" dirty="0">
                <a:latin typeface="Roboto Condensed Light"/>
              </a:rPr>
              <a:t>. Mathias Jahnke</a:t>
            </a:r>
            <a:endParaRPr lang="en-US" b="1" cap="all" spc="200" dirty="0">
              <a:solidFill>
                <a:srgbClr val="17ACCE"/>
              </a:solidFill>
              <a:latin typeface="Roboto Condensed Light"/>
            </a:endParaRPr>
          </a:p>
          <a:p>
            <a:pPr>
              <a:spcBef>
                <a:spcPts val="4000"/>
              </a:spcBef>
            </a:pPr>
            <a:r>
              <a:rPr lang="en-US" b="1" cap="all" spc="200" dirty="0">
                <a:solidFill>
                  <a:srgbClr val="17ACCE"/>
                </a:solidFill>
              </a:rPr>
              <a:t>Keywords</a:t>
            </a:r>
          </a:p>
          <a:p>
            <a:r>
              <a:rPr lang="en-US" dirty="0">
                <a:latin typeface="Roboto Condensed Light"/>
              </a:rPr>
              <a:t>Google Trends, COVID-19, pandemic, web searches, search data, hoarding, pandemic behavior, World Health Organization (WHO)</a:t>
            </a:r>
          </a:p>
          <a:p>
            <a:pPr>
              <a:spcBef>
                <a:spcPts val="4000"/>
              </a:spcBef>
            </a:pPr>
            <a:r>
              <a:rPr lang="en-US" b="1" cap="all" spc="200" dirty="0">
                <a:solidFill>
                  <a:srgbClr val="17ACCE"/>
                </a:solidFill>
              </a:rPr>
              <a:t>Link</a:t>
            </a:r>
          </a:p>
          <a:p>
            <a:r>
              <a:rPr lang="en-US" dirty="0">
                <a:latin typeface="Roboto Condensed Light"/>
              </a:rPr>
              <a:t>https://searching-for-the-essentials.</a:t>
            </a:r>
            <a:br>
              <a:rPr lang="en-US" dirty="0">
                <a:latin typeface="Roboto Condensed Light"/>
              </a:rPr>
            </a:br>
            <a:r>
              <a:rPr lang="en-US" dirty="0">
                <a:latin typeface="Roboto Condensed Light"/>
              </a:rPr>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0"/>
            <a:ext cx="4481625" cy="17981951"/>
          </a:xfrm>
        </p:spPr>
        <p:txBody>
          <a:bodyPr>
            <a:normAutofit fontScale="92500"/>
          </a:bodyPr>
          <a:lstStyle/>
          <a:p>
            <a:r>
              <a:rPr lang="en-GB" sz="2400" b="1" dirty="0"/>
              <a:t>When the COVID-19 pandemic hit the world, nearly every aspect of daily life was affected. The food industry, normally functioning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 Germany, the Netherlands, and the United Kingdom - based on </a:t>
            </a:r>
            <a:r>
              <a:rPr lang="en-GB" sz="2400" b="1" i="1" dirty="0"/>
              <a:t>Google Trends</a:t>
            </a:r>
            <a:r>
              <a:rPr lang="en-GB" sz="2400" b="1" dirty="0"/>
              <a:t> data of specific products [1] .</a:t>
            </a:r>
          </a:p>
          <a:p>
            <a:pPr>
              <a:spcBef>
                <a:spcPts val="2300"/>
              </a:spcBef>
            </a:pPr>
            <a:r>
              <a:rPr lang="en-US" sz="3000" b="1" cap="all" spc="200" dirty="0"/>
              <a:t>Focus</a:t>
            </a:r>
          </a:p>
          <a:p>
            <a:r>
              <a:rPr lang="en-US" sz="2400" baseline="0" dirty="0">
                <a:latin typeface="Roboto Condensed Light"/>
              </a:rPr>
              <a:t>Our web application is divided into two sections: the </a:t>
            </a:r>
            <a:r>
              <a:rPr lang="en-US" sz="2400" dirty="0">
                <a:latin typeface="Roboto Condensed Light"/>
              </a:rPr>
              <a:t>FOOD and the COUNTRY section. The former shows a </a:t>
            </a:r>
            <a:r>
              <a:rPr lang="en-US" sz="2400" baseline="0" dirty="0">
                <a:latin typeface="Roboto Condensed Light"/>
              </a:rPr>
              <a:t>divergent proportional symbol map comparing the evolution of one search term among </a:t>
            </a:r>
            <a:r>
              <a:rPr lang="en-US" sz="2400" dirty="0">
                <a:latin typeface="Roboto Condensed Light"/>
              </a:rPr>
              <a:t>the three countries. The latter contains a radar chart allowing the visitor to discover differences between all fifteen search terms across the countries. In addition, both sections show the evolution of the COVID-19 infection rate with a line chart</a:t>
            </a:r>
            <a:r>
              <a:rPr lang="en-US" sz="2400" dirty="0"/>
              <a:t>.</a:t>
            </a:r>
            <a:endParaRPr lang="en-US" sz="2400" strike="sngStrike" baseline="0" dirty="0">
              <a:highlight>
                <a:srgbClr val="FFFF00"/>
              </a:highlight>
              <a:latin typeface="Roboto Condensed Light"/>
            </a:endParaRPr>
          </a:p>
          <a:p>
            <a:pPr>
              <a:spcBef>
                <a:spcPts val="2300"/>
              </a:spcBef>
            </a:pPr>
            <a:r>
              <a:rPr lang="en-US" sz="3000" b="1" cap="all" spc="200" dirty="0"/>
              <a:t>Symbol MAP</a:t>
            </a:r>
          </a:p>
          <a:p>
            <a:r>
              <a:rPr lang="en-US" sz="2400" dirty="0">
                <a:latin typeface="Roboto Condensed Light"/>
              </a:rPr>
              <a:t>When opening the web application homepage (or by clicking on the navigation button FOOD), the user selects a search term by clicking on the respective icon (Fig. 1). The map</a:t>
            </a:r>
            <a:r>
              <a:rPr lang="en-US" sz="2400" baseline="0" dirty="0">
                <a:latin typeface="Roboto Condensed Light"/>
              </a:rPr>
              <a:t> visualizes the Search Trend Popularity for the selected term during 2020 compared to the previous year without COVID-19 impact (Fig. 2). </a:t>
            </a:r>
            <a:r>
              <a:rPr lang="en-US" sz="2400" dirty="0">
                <a:latin typeface="Roboto Condensed Light"/>
              </a:rPr>
              <a:t>Blue circles indicate </a:t>
            </a:r>
            <a:r>
              <a:rPr lang="en-US" sz="2400" baseline="0" dirty="0">
                <a:latin typeface="Roboto Condensed Light"/>
              </a:rPr>
              <a:t>a higher search frequency during the pandemic while red circles show a lower relative search query. We chose a</a:t>
            </a:r>
            <a:r>
              <a:rPr lang="en-US" sz="2400" dirty="0">
                <a:latin typeface="Roboto Condensed Light"/>
              </a:rPr>
              <a:t> </a:t>
            </a:r>
            <a:r>
              <a:rPr lang="en-US" sz="2400" baseline="0" dirty="0">
                <a:latin typeface="Roboto Condensed Light"/>
              </a:rPr>
              <a:t>conic conformal map projection </a:t>
            </a:r>
            <a:r>
              <a:rPr lang="en-US" sz="2400" dirty="0">
                <a:latin typeface="Roboto Condensed Light"/>
              </a:rPr>
              <a:t>as it is</a:t>
            </a:r>
            <a:r>
              <a:rPr lang="en-US" sz="2400" baseline="0" dirty="0">
                <a:latin typeface="Roboto Condensed Light"/>
              </a:rPr>
              <a:t> </a:t>
            </a:r>
            <a:r>
              <a:rPr lang="en-US" sz="2400" dirty="0">
                <a:latin typeface="Roboto Condensed Light"/>
              </a:rPr>
              <a:t>suitable for </a:t>
            </a:r>
            <a:r>
              <a:rPr lang="en-US" sz="2400" baseline="0" dirty="0">
                <a:latin typeface="Roboto Condensed Light"/>
              </a:rPr>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999" y="18890674"/>
            <a:ext cx="4481250" cy="8499761"/>
          </a:xfrm>
        </p:spPr>
        <p:txBody>
          <a:bodyPr>
            <a:normAutofit/>
          </a:bodyPr>
          <a:lstStyle/>
          <a:p>
            <a:pPr>
              <a:spcBef>
                <a:spcPts val="2300"/>
              </a:spcBef>
            </a:pPr>
            <a:r>
              <a:rPr lang="en-US" sz="2800" b="1" cap="all" spc="200" dirty="0"/>
              <a:t>Radar chart</a:t>
            </a:r>
          </a:p>
          <a:p>
            <a:pPr fontAlgn="base"/>
            <a:r>
              <a:rPr lang="en-US" dirty="0">
                <a:latin typeface="Roboto Condensed Light"/>
              </a:rPr>
              <a:t>Clicking on the navigation button COUNTRY a radar chart pops up comparing the 15 search terms across the countries selected in the dropdown menu (Fig. 3). A timeline animation can be started, or the date can be selected individually. N</a:t>
            </a:r>
            <a:r>
              <a:rPr lang="en-GB" dirty="0" err="1">
                <a:latin typeface="Roboto Condensed Light"/>
              </a:rPr>
              <a:t>egative</a:t>
            </a:r>
            <a:r>
              <a:rPr lang="en-GB" dirty="0">
                <a:latin typeface="Roboto Condensed Light"/>
              </a:rPr>
              <a:t> </a:t>
            </a:r>
            <a:r>
              <a:rPr lang="en-GB">
                <a:latin typeface="Roboto Condensed Light"/>
              </a:rPr>
              <a:t>and </a:t>
            </a:r>
            <a:r>
              <a:rPr lang="en-GB" dirty="0">
                <a:latin typeface="Roboto Condensed Light"/>
              </a:rPr>
              <a:t>positive values indicate lower or higher searches compared to the year before. Additional context is given by a multiple time series plot displaying the evolution of each search term</a:t>
            </a:r>
            <a:r>
              <a:rPr lang="de-DE" dirty="0">
                <a:latin typeface="Roboto Condensed Light"/>
              </a:rPr>
              <a:t>.</a:t>
            </a:r>
            <a:endParaRPr lang="en-US" sz="2400" b="1" cap="all" spc="200" dirty="0"/>
          </a:p>
          <a:p>
            <a:pPr>
              <a:spcBef>
                <a:spcPts val="2300"/>
              </a:spcBef>
            </a:pPr>
            <a:r>
              <a:rPr lang="en-US" sz="2800" b="1" cap="all" spc="200" dirty="0"/>
              <a:t>Data collection</a:t>
            </a:r>
            <a:endParaRPr lang="en-US" sz="2800" b="1" dirty="0"/>
          </a:p>
          <a:p>
            <a:r>
              <a:rPr lang="en-GB" dirty="0">
                <a:latin typeface="Roboto Condensed Light"/>
              </a:rPr>
              <a:t>We used the </a:t>
            </a:r>
            <a:r>
              <a:rPr lang="en-GB" i="1" dirty="0">
                <a:latin typeface="Roboto Condensed Light"/>
              </a:rPr>
              <a:t>Google Trends </a:t>
            </a:r>
            <a:r>
              <a:rPr lang="en-GB" dirty="0">
                <a:latin typeface="Roboto Condensed Light"/>
              </a:rPr>
              <a:t>data from January 2019 to November 2020 and calculated the differences between the two years </a:t>
            </a:r>
            <a:r>
              <a:rPr lang="en-US" dirty="0">
                <a:latin typeface="Roboto Condensed Light"/>
              </a:rPr>
              <a:t>[1]. For the daily COVID-19 cases we collected the data from the </a:t>
            </a:r>
            <a:r>
              <a:rPr lang="en-US" i="1" dirty="0">
                <a:latin typeface="Roboto Condensed Light"/>
              </a:rPr>
              <a:t>World Health Organization (WHO) </a:t>
            </a:r>
            <a:r>
              <a:rPr lang="en-US" dirty="0">
                <a:latin typeface="Roboto Condensed Light"/>
              </a:rPr>
              <a:t>starting on  January 2020 [2].</a:t>
            </a:r>
            <a:endParaRPr lang="de-AT" dirty="0">
              <a:latin typeface="Roboto Condensed Light"/>
            </a:endParaRPr>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4"/>
            <a:ext cx="4482000" cy="8499759"/>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300"/>
              </a:spcBef>
            </a:pPr>
            <a:r>
              <a:rPr lang="en-US" sz="2800" b="1" cap="all" spc="200" dirty="0"/>
              <a:t>Tools</a:t>
            </a:r>
          </a:p>
          <a:p>
            <a:r>
              <a:rPr lang="en-US" dirty="0">
                <a:latin typeface="Roboto Condensed Light"/>
              </a:rPr>
              <a:t>The </a:t>
            </a:r>
            <a:r>
              <a:rPr lang="de-DE" dirty="0" err="1">
                <a:latin typeface="Roboto Condensed Light"/>
              </a:rPr>
              <a:t>app</a:t>
            </a:r>
            <a:r>
              <a:rPr lang="de-DE" dirty="0">
                <a:latin typeface="Roboto Condensed Light"/>
              </a:rPr>
              <a:t> was </a:t>
            </a:r>
            <a:r>
              <a:rPr lang="de-DE" dirty="0" err="1">
                <a:latin typeface="Roboto Condensed Light"/>
              </a:rPr>
              <a:t>built</a:t>
            </a:r>
            <a:r>
              <a:rPr lang="de-DE" dirty="0">
                <a:latin typeface="Roboto Condensed Light"/>
              </a:rPr>
              <a:t> </a:t>
            </a:r>
            <a:r>
              <a:rPr lang="de-DE" dirty="0" err="1">
                <a:latin typeface="Roboto Condensed Light"/>
              </a:rPr>
              <a:t>with</a:t>
            </a:r>
            <a:r>
              <a:rPr lang="de-DE" dirty="0">
                <a:latin typeface="Roboto Condensed Light"/>
              </a:rPr>
              <a:t> Dash</a:t>
            </a:r>
            <a:r>
              <a:rPr lang="en-GB" dirty="0">
                <a:latin typeface="Roboto Condensed Light"/>
              </a:rPr>
              <a:t>, an open-source Python library. </a:t>
            </a:r>
            <a:r>
              <a:rPr lang="en-GB" dirty="0" err="1">
                <a:latin typeface="Roboto Condensed Light"/>
              </a:rPr>
              <a:t>Plotly</a:t>
            </a:r>
            <a:r>
              <a:rPr lang="en-GB" dirty="0">
                <a:latin typeface="Roboto Condensed Light"/>
              </a:rPr>
              <a:t>, a scientific graphing Python library,  was used to create the map and graphs. The project is hosted on Heroku, a cloud platform allowing for deployment of flask applications.</a:t>
            </a:r>
            <a:endParaRPr lang="en-US" dirty="0">
              <a:latin typeface="Roboto Condensed Light"/>
            </a:endParaRPr>
          </a:p>
          <a:p>
            <a:pPr>
              <a:spcBef>
                <a:spcPts val="2300"/>
              </a:spcBef>
            </a:pPr>
            <a:r>
              <a:rPr lang="en-US" sz="2800" b="1" cap="all" spc="200" dirty="0"/>
              <a:t>Conclusion</a:t>
            </a:r>
          </a:p>
          <a:p>
            <a:r>
              <a:rPr lang="en-US" dirty="0">
                <a:latin typeface="Roboto Condensed Light"/>
              </a:rPr>
              <a:t>The search term popularities changed during the COVID-19 break-out in 2020. Web searches for banana bread and toilet paper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endParaRPr lang="en-US" sz="2600" dirty="0">
              <a:latin typeface="Roboto Condensed Light"/>
            </a:endParaRP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863481"/>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latin typeface="Roboto Condensed Light"/>
              </a:rPr>
              <a:t>[1]	</a:t>
            </a:r>
            <a:r>
              <a:rPr lang="en-GB" sz="2200" dirty="0">
                <a:latin typeface="Roboto Condensed Light"/>
              </a:rPr>
              <a:t>Google Trends (2020). Google Trends. Retrieved Nov 11, 2020, </a:t>
            </a:r>
            <a:r>
              <a:rPr lang="en-GB" sz="2200" dirty="0">
                <a:latin typeface="Roboto Condensed Light"/>
                <a:hlinkClick r:id="rId3">
                  <a:extLst>
                    <a:ext uri="{A12FA001-AC4F-418D-AE19-62706E023703}">
                      <ahyp:hlinkClr xmlns:ahyp="http://schemas.microsoft.com/office/drawing/2018/hyperlinkcolor" val="tx"/>
                    </a:ext>
                  </a:extLst>
                </a:hlinkClick>
              </a:rPr>
              <a:t>https://trends.google.com/trends/?geo=US</a:t>
            </a:r>
            <a:endParaRPr lang="en-US" sz="2200" dirty="0">
              <a:latin typeface="Roboto Condensed Light"/>
            </a:endParaRPr>
          </a:p>
          <a:p>
            <a:pPr marL="355600" indent="-355600"/>
            <a:r>
              <a:rPr lang="en-US" sz="2200" dirty="0">
                <a:latin typeface="Roboto Condensed Light"/>
              </a:rPr>
              <a:t>[2]	</a:t>
            </a:r>
            <a:r>
              <a:rPr lang="en-GB" sz="2200" dirty="0">
                <a:latin typeface="Roboto Condensed Light"/>
              </a:rPr>
              <a:t> World Health Organization (2020). WHO Coronavirus Disease (COVID-19) Dashboard. Retrieved Nov 11, 2020, from </a:t>
            </a:r>
            <a:r>
              <a:rPr lang="en-GB" sz="2200" dirty="0">
                <a:latin typeface="Roboto Condensed Light"/>
                <a:hlinkClick r:id="rId4">
                  <a:extLst>
                    <a:ext uri="{A12FA001-AC4F-418D-AE19-62706E023703}">
                      <ahyp:hlinkClr xmlns:ahyp="http://schemas.microsoft.com/office/drawing/2018/hyperlinkcolor" val="tx"/>
                    </a:ext>
                  </a:extLst>
                </a:hlinkClick>
              </a:rPr>
              <a:t>https://covid19.who.int/</a:t>
            </a:r>
            <a:r>
              <a:rPr lang="en-GB" sz="2200" dirty="0">
                <a:latin typeface="Roboto Condensed Light"/>
              </a:rPr>
              <a:t> </a:t>
            </a:r>
          </a:p>
        </p:txBody>
      </p:sp>
      <p:sp>
        <p:nvSpPr>
          <p:cNvPr id="21" name="Rechteck 20">
            <a:extLst>
              <a:ext uri="{FF2B5EF4-FFF2-40B4-BE49-F238E27FC236}">
                <a16:creationId xmlns:a16="http://schemas.microsoft.com/office/drawing/2014/main" id="{5E26D571-EE93-4B50-B39F-EDDB65A434CB}"/>
              </a:ext>
            </a:extLst>
          </p:cNvPr>
          <p:cNvSpPr/>
          <p:nvPr/>
        </p:nvSpPr>
        <p:spPr>
          <a:xfrm>
            <a:off x="5993251" y="12388160"/>
            <a:ext cx="9396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3251" y="18338372"/>
            <a:ext cx="9311666"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1087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6613552"/>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908917" y="7019998"/>
            <a:ext cx="9396000" cy="5201559"/>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82998" y="27118132"/>
            <a:ext cx="464342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terms visualized </a:t>
            </a:r>
            <a:r>
              <a:rPr lang="en-US" i="1">
                <a:latin typeface="Roboto Condensed Light" pitchFamily="2" charset="0"/>
                <a:ea typeface="Roboto Condensed Light" pitchFamily="2" charset="0"/>
              </a:rPr>
              <a:t>by icons.</a:t>
            </a:r>
            <a:endParaRPr lang="de-AT" i="1" dirty="0">
              <a:latin typeface="Roboto Condensed Light" pitchFamily="2" charset="0"/>
              <a:ea typeface="Roboto Condensed Light" pitchFamily="2" charset="0"/>
            </a:endParaRPr>
          </a:p>
        </p:txBody>
      </p:sp>
      <p:grpSp>
        <p:nvGrpSpPr>
          <p:cNvPr id="5" name="Gruppieren 4">
            <a:extLst>
              <a:ext uri="{FF2B5EF4-FFF2-40B4-BE49-F238E27FC236}">
                <a16:creationId xmlns:a16="http://schemas.microsoft.com/office/drawing/2014/main" id="{E74C1485-E5DC-4BD6-892D-CEA830B59B8F}"/>
              </a:ext>
            </a:extLst>
          </p:cNvPr>
          <p:cNvGrpSpPr/>
          <p:nvPr/>
        </p:nvGrpSpPr>
        <p:grpSpPr>
          <a:xfrm>
            <a:off x="1079248" y="24640599"/>
            <a:ext cx="4482001" cy="2477533"/>
            <a:chOff x="1078869" y="23998181"/>
            <a:chExt cx="4482001" cy="2477533"/>
          </a:xfrm>
        </p:grpSpPr>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8869" y="24229026"/>
              <a:ext cx="4482001" cy="2246688"/>
            </a:xfrm>
            <a:prstGeom prst="rect">
              <a:avLst/>
            </a:prstGeom>
          </p:spPr>
        </p:pic>
        <p:pic>
          <p:nvPicPr>
            <p:cNvPr id="3" name="Grafik 2" descr="Ein Bild, das Text, Geschirr, ClipArt, Tasse enthält.&#10;&#10;Automatisch generierte Beschreibung">
              <a:extLst>
                <a:ext uri="{FF2B5EF4-FFF2-40B4-BE49-F238E27FC236}">
                  <a16:creationId xmlns:a16="http://schemas.microsoft.com/office/drawing/2014/main" id="{33D10067-7CCA-4406-9D82-FD07B5B74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8869" y="23998181"/>
              <a:ext cx="1516413" cy="230845"/>
            </a:xfrm>
            <a:prstGeom prst="rect">
              <a:avLst/>
            </a:prstGeom>
          </p:spPr>
        </p:pic>
      </p:gr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731</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Microsoft Office User</cp:lastModifiedBy>
  <cp:revision>66</cp:revision>
  <dcterms:created xsi:type="dcterms:W3CDTF">2019-09-08T20:52:00Z</dcterms:created>
  <dcterms:modified xsi:type="dcterms:W3CDTF">2021-02-01T10:44:38Z</dcterms:modified>
</cp:coreProperties>
</file>