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A8"/>
    <a:srgbClr val="17ACCE"/>
    <a:srgbClr val="6EBA96"/>
    <a:srgbClr val="D24F47"/>
    <a:srgbClr val="F8D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60"/>
  </p:normalViewPr>
  <p:slideViewPr>
    <p:cSldViewPr snapToGrid="0">
      <p:cViewPr>
        <p:scale>
          <a:sx n="46" d="100"/>
          <a:sy n="46" d="100"/>
        </p:scale>
        <p:origin x="768" y="-3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svg"/><Relationship Id="rId7"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8730EFED-9903-4E26-89CF-C172475C7732}"/>
              </a:ext>
            </a:extLst>
          </p:cNvPr>
          <p:cNvSpPr>
            <a:spLocks noGrp="1"/>
          </p:cNvSpPr>
          <p:nvPr>
            <p:ph type="title"/>
          </p:nvPr>
        </p:nvSpPr>
        <p:spPr>
          <a:xfrm>
            <a:off x="1080000" y="1080000"/>
            <a:ext cx="14310000" cy="3312000"/>
          </a:xfrm>
          <a:prstGeom prst="rect">
            <a:avLst/>
          </a:prstGeom>
        </p:spPr>
        <p:txBody>
          <a:bodyPr vert="horz" lIns="0" tIns="0" rIns="0" bIns="0" rtlCol="0" anchor="b" anchorCtr="0">
            <a:normAutofit/>
          </a:bodyPr>
          <a:lstStyle/>
          <a:p>
            <a:r>
              <a:rPr lang="de-DE" dirty="0"/>
              <a:t>Mastertitelformat bearbeiten</a:t>
            </a:r>
            <a:endParaRPr lang="en-US" dirty="0"/>
          </a:p>
        </p:txBody>
      </p:sp>
      <p:sp>
        <p:nvSpPr>
          <p:cNvPr id="8" name="Rechteck 7">
            <a:extLst>
              <a:ext uri="{FF2B5EF4-FFF2-40B4-BE49-F238E27FC236}">
                <a16:creationId xmlns:a16="http://schemas.microsoft.com/office/drawing/2014/main" id="{70FE8F65-476A-418F-A7C5-549DEFD43A2C}"/>
              </a:ext>
            </a:extLst>
          </p:cNvPr>
          <p:cNvSpPr/>
          <p:nvPr userDrawn="1"/>
        </p:nvSpPr>
        <p:spPr>
          <a:xfrm>
            <a:off x="0" y="27863213"/>
            <a:ext cx="21383625" cy="241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 Placeholder 2">
            <a:extLst>
              <a:ext uri="{FF2B5EF4-FFF2-40B4-BE49-F238E27FC236}">
                <a16:creationId xmlns:a16="http://schemas.microsoft.com/office/drawing/2014/main" id="{11ECB504-EE27-46F0-8EA3-538AFB67B6FC}"/>
              </a:ext>
            </a:extLst>
          </p:cNvPr>
          <p:cNvSpPr>
            <a:spLocks noGrp="1"/>
          </p:cNvSpPr>
          <p:nvPr>
            <p:ph idx="1"/>
          </p:nvPr>
        </p:nvSpPr>
        <p:spPr>
          <a:xfrm>
            <a:off x="1080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1" name="Title Placeholder 1">
            <a:extLst>
              <a:ext uri="{FF2B5EF4-FFF2-40B4-BE49-F238E27FC236}">
                <a16:creationId xmlns:a16="http://schemas.microsoft.com/office/drawing/2014/main" id="{65437844-1768-43B3-971D-2ED990126BDB}"/>
              </a:ext>
            </a:extLst>
          </p:cNvPr>
          <p:cNvSpPr txBox="1">
            <a:spLocks/>
          </p:cNvSpPr>
          <p:nvPr userDrawn="1"/>
        </p:nvSpPr>
        <p:spPr>
          <a:xfrm>
            <a:off x="1080000" y="5220000"/>
            <a:ext cx="14310000" cy="721575"/>
          </a:xfrm>
          <a:prstGeom prst="rect">
            <a:avLst/>
          </a:prstGeom>
        </p:spPr>
        <p:txBody>
          <a:bodyPr vert="horz" lIns="0" tIns="0" rIns="0" bIns="0" rtlCol="0" anchor="t" anchorCtr="0">
            <a:normAutofit/>
          </a:bodyPr>
          <a:lst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a:lstStyle>
          <a:p>
            <a:r>
              <a:rPr lang="de-DE" sz="3000" dirty="0" err="1"/>
              <a:t>by</a:t>
            </a:r>
            <a:r>
              <a:rPr lang="de-DE" sz="3000" dirty="0"/>
              <a:t> </a:t>
            </a:r>
            <a:r>
              <a:rPr lang="de-DE" sz="3000" b="1" dirty="0" err="1"/>
              <a:t>Esmé</a:t>
            </a:r>
            <a:r>
              <a:rPr lang="de-DE" sz="3000" b="1" dirty="0"/>
              <a:t> </a:t>
            </a:r>
            <a:r>
              <a:rPr lang="de-DE" sz="3000" b="1" dirty="0" err="1"/>
              <a:t>Middaugh</a:t>
            </a:r>
            <a:r>
              <a:rPr lang="de-DE" sz="3000" b="1" dirty="0"/>
              <a:t>, Nele Peschel, Vivien van </a:t>
            </a:r>
            <a:r>
              <a:rPr lang="de-DE" sz="3000" b="1" dirty="0" err="1"/>
              <a:t>Dongen</a:t>
            </a:r>
            <a:endParaRPr lang="en-US" sz="3000" b="1" cap="all" spc="200" baseline="0" dirty="0"/>
          </a:p>
        </p:txBody>
      </p:sp>
      <p:sp>
        <p:nvSpPr>
          <p:cNvPr id="12" name="Text Placeholder 2">
            <a:extLst>
              <a:ext uri="{FF2B5EF4-FFF2-40B4-BE49-F238E27FC236}">
                <a16:creationId xmlns:a16="http://schemas.microsoft.com/office/drawing/2014/main" id="{70DA3BCA-ED83-4EA5-A7B4-A04AFD9469BC}"/>
              </a:ext>
            </a:extLst>
          </p:cNvPr>
          <p:cNvSpPr>
            <a:spLocks noGrp="1"/>
          </p:cNvSpPr>
          <p:nvPr>
            <p:ph idx="10"/>
          </p:nvPr>
        </p:nvSpPr>
        <p:spPr>
          <a:xfrm>
            <a:off x="5994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3" name="Text Placeholder 2">
            <a:extLst>
              <a:ext uri="{FF2B5EF4-FFF2-40B4-BE49-F238E27FC236}">
                <a16:creationId xmlns:a16="http://schemas.microsoft.com/office/drawing/2014/main" id="{34D23D1B-3ACB-47F3-9E88-6C15F696BF2D}"/>
              </a:ext>
            </a:extLst>
          </p:cNvPr>
          <p:cNvSpPr>
            <a:spLocks noGrp="1"/>
          </p:cNvSpPr>
          <p:nvPr>
            <p:ph idx="11"/>
          </p:nvPr>
        </p:nvSpPr>
        <p:spPr>
          <a:xfrm>
            <a:off x="10908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4" name="Text Placeholder 2">
            <a:extLst>
              <a:ext uri="{FF2B5EF4-FFF2-40B4-BE49-F238E27FC236}">
                <a16:creationId xmlns:a16="http://schemas.microsoft.com/office/drawing/2014/main" id="{F7F2CD6C-87DD-4D27-BB53-F9C82A8CCD53}"/>
              </a:ext>
            </a:extLst>
          </p:cNvPr>
          <p:cNvSpPr>
            <a:spLocks noGrp="1"/>
          </p:cNvSpPr>
          <p:nvPr>
            <p:ph idx="12" hasCustomPrompt="1"/>
          </p:nvPr>
        </p:nvSpPr>
        <p:spPr>
          <a:xfrm>
            <a:off x="15822000" y="7020000"/>
            <a:ext cx="4482000" cy="20016000"/>
          </a:xfrm>
          <a:prstGeom prst="rect">
            <a:avLst/>
          </a:prstGeom>
        </p:spPr>
        <p:txBody>
          <a:bodyPr vert="horz" lIns="0" tIns="0" rIns="0" bIns="0" rtlCol="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baseline="0" smtClean="0"/>
            </a:lvl1pPr>
          </a:lstStyle>
          <a:p>
            <a:pPr lvl="0"/>
            <a:r>
              <a:rPr lang="en-US" sz="2400" dirty="0" err="1"/>
              <a:t>asdf</a:t>
            </a:r>
            <a:endParaRPr lang="en-US" sz="2400" dirty="0"/>
          </a:p>
        </p:txBody>
      </p:sp>
      <p:sp>
        <p:nvSpPr>
          <p:cNvPr id="15" name="Textfeld 14">
            <a:extLst>
              <a:ext uri="{FF2B5EF4-FFF2-40B4-BE49-F238E27FC236}">
                <a16:creationId xmlns:a16="http://schemas.microsoft.com/office/drawing/2014/main" id="{19B2C2F0-1F3B-4693-8B9D-2F4C07A8C3CD}"/>
              </a:ext>
            </a:extLst>
          </p:cNvPr>
          <p:cNvSpPr txBox="1"/>
          <p:nvPr userDrawn="1"/>
        </p:nvSpPr>
        <p:spPr>
          <a:xfrm>
            <a:off x="1080000" y="28122938"/>
            <a:ext cx="15201400" cy="2769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Roboto Condensed" pitchFamily="2" charset="0"/>
                <a:ea typeface="Roboto Condensed" pitchFamily="2" charset="0"/>
                <a:cs typeface="+mn-cs"/>
              </a:rPr>
              <a:t>This project was created within the Cartography M.Sc.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 proudly co-funded by the Erasmus+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of the European Union.</a:t>
            </a:r>
          </a:p>
        </p:txBody>
      </p:sp>
      <p:pic>
        <p:nvPicPr>
          <p:cNvPr id="16" name="Grafik 15">
            <a:extLst>
              <a:ext uri="{FF2B5EF4-FFF2-40B4-BE49-F238E27FC236}">
                <a16:creationId xmlns:a16="http://schemas.microsoft.com/office/drawing/2014/main" id="{777868CA-61C0-413A-9339-500086CAE7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822000" y="28548000"/>
            <a:ext cx="702000" cy="936000"/>
          </a:xfrm>
          <a:prstGeom prst="rect">
            <a:avLst/>
          </a:prstGeom>
        </p:spPr>
      </p:pic>
      <p:pic>
        <p:nvPicPr>
          <p:cNvPr id="3" name="Grafik 2">
            <a:extLst>
              <a:ext uri="{FF2B5EF4-FFF2-40B4-BE49-F238E27FC236}">
                <a16:creationId xmlns:a16="http://schemas.microsoft.com/office/drawing/2014/main" id="{C527465E-0EEF-4870-8BF9-B1A1C991EF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14261" y="28900002"/>
            <a:ext cx="2139727" cy="437365"/>
          </a:xfrm>
          <a:prstGeom prst="rect">
            <a:avLst/>
          </a:prstGeom>
        </p:spPr>
      </p:pic>
      <p:pic>
        <p:nvPicPr>
          <p:cNvPr id="5" name="Grafik 4">
            <a:extLst>
              <a:ext uri="{FF2B5EF4-FFF2-40B4-BE49-F238E27FC236}">
                <a16:creationId xmlns:a16="http://schemas.microsoft.com/office/drawing/2014/main" id="{0D244C77-E107-49E8-9DE8-DD9F3E2C4F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7352" y="28759668"/>
            <a:ext cx="2481174" cy="722100"/>
          </a:xfrm>
          <a:prstGeom prst="rect">
            <a:avLst/>
          </a:prstGeom>
        </p:spPr>
      </p:pic>
      <p:pic>
        <p:nvPicPr>
          <p:cNvPr id="17" name="Grafik 16">
            <a:extLst>
              <a:ext uri="{FF2B5EF4-FFF2-40B4-BE49-F238E27FC236}">
                <a16:creationId xmlns:a16="http://schemas.microsoft.com/office/drawing/2014/main" id="{DFC6AD37-7788-434B-B143-09F3805BD9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79500" y="28757635"/>
            <a:ext cx="2711475" cy="722100"/>
          </a:xfrm>
          <a:prstGeom prst="rect">
            <a:avLst/>
          </a:prstGeom>
        </p:spPr>
      </p:pic>
      <p:pic>
        <p:nvPicPr>
          <p:cNvPr id="19" name="Grafik 18">
            <a:extLst>
              <a:ext uri="{FF2B5EF4-FFF2-40B4-BE49-F238E27FC236}">
                <a16:creationId xmlns:a16="http://schemas.microsoft.com/office/drawing/2014/main" id="{7A1B7DCE-7053-43B4-98D8-6F579B4550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7540" y="28758580"/>
            <a:ext cx="1903247" cy="722100"/>
          </a:xfrm>
          <a:prstGeom prst="rect">
            <a:avLst/>
          </a:prstGeom>
        </p:spPr>
      </p:pic>
      <p:pic>
        <p:nvPicPr>
          <p:cNvPr id="21" name="Grafik 20">
            <a:extLst>
              <a:ext uri="{FF2B5EF4-FFF2-40B4-BE49-F238E27FC236}">
                <a16:creationId xmlns:a16="http://schemas.microsoft.com/office/drawing/2014/main" id="{72826E9D-5A98-4770-BED2-1BA8B6DBB094}"/>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49742" y="28757635"/>
            <a:ext cx="2711475" cy="722100"/>
          </a:xfrm>
          <a:prstGeom prst="rect">
            <a:avLst/>
          </a:prstGeom>
        </p:spPr>
      </p:pic>
      <p:pic>
        <p:nvPicPr>
          <p:cNvPr id="25" name="Grafik 24">
            <a:extLst>
              <a:ext uri="{FF2B5EF4-FFF2-40B4-BE49-F238E27FC236}">
                <a16:creationId xmlns:a16="http://schemas.microsoft.com/office/drawing/2014/main" id="{E7419CA2-4E42-4CAF-B88B-D76E1F8636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32211" y="28833300"/>
            <a:ext cx="3671789" cy="365400"/>
          </a:xfrm>
          <a:prstGeom prst="rect">
            <a:avLst/>
          </a:prstGeom>
        </p:spPr>
      </p:pic>
    </p:spTree>
    <p:extLst>
      <p:ext uri="{BB962C8B-B14F-4D97-AF65-F5344CB8AC3E}">
        <p14:creationId xmlns:p14="http://schemas.microsoft.com/office/powerpoint/2010/main" val="2401357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2D51600-18EF-4391-8813-D354640D0F6F}"/>
              </a:ext>
            </a:extLst>
          </p:cNvPr>
          <p:cNvSpPr/>
          <p:nvPr userDrawn="1"/>
        </p:nvSpPr>
        <p:spPr>
          <a:xfrm>
            <a:off x="0" y="0"/>
            <a:ext cx="21383625" cy="63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Placeholder 1"/>
          <p:cNvSpPr>
            <a:spLocks noGrp="1"/>
          </p:cNvSpPr>
          <p:nvPr>
            <p:ph type="title"/>
          </p:nvPr>
        </p:nvSpPr>
        <p:spPr>
          <a:xfrm>
            <a:off x="1080000" y="1080000"/>
            <a:ext cx="14310000" cy="3564000"/>
          </a:xfrm>
          <a:prstGeom prst="rect">
            <a:avLst/>
          </a:prstGeom>
        </p:spPr>
        <p:txBody>
          <a:bodyPr vert="horz" lIns="0" tIns="0" rIns="0" bIns="0" rtlCol="0" anchor="b" anchorCtr="0">
            <a:normAutofit/>
          </a:bodyPr>
          <a:lstStyle/>
          <a:p>
            <a:r>
              <a:rPr lang="de-DE" dirty="0"/>
              <a:t>Mastertitelformat bearbeiten</a:t>
            </a:r>
            <a:endParaRPr lang="en-US" dirty="0"/>
          </a:p>
        </p:txBody>
      </p:sp>
      <p:pic>
        <p:nvPicPr>
          <p:cNvPr id="10" name="Grafik 9">
            <a:extLst>
              <a:ext uri="{FF2B5EF4-FFF2-40B4-BE49-F238E27FC236}">
                <a16:creationId xmlns:a16="http://schemas.microsoft.com/office/drawing/2014/main" id="{C1443AB0-E951-49D1-B683-34B87220989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819625" y="1080000"/>
            <a:ext cx="2484000" cy="3312000"/>
          </a:xfrm>
          <a:prstGeom prst="rect">
            <a:avLst/>
          </a:prstGeom>
        </p:spPr>
      </p:pic>
    </p:spTree>
    <p:extLst>
      <p:ext uri="{BB962C8B-B14F-4D97-AF65-F5344CB8AC3E}">
        <p14:creationId xmlns:p14="http://schemas.microsoft.com/office/powerpoint/2010/main" val="15454320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p:titleStyle>
    <p:body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3200" b="0" i="0" u="none" strike="noStrike" kern="1200" baseline="3000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8" userDrawn="1">
          <p15:clr>
            <a:srgbClr val="F26B43"/>
          </p15:clr>
        </p15:guide>
        <p15:guide id="2" pos="6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covid19.who.int/" TargetMode="External"/><Relationship Id="rId7" Type="http://schemas.openxmlformats.org/officeDocument/2006/relationships/image" Target="../media/image12.png"/><Relationship Id="rId2" Type="http://schemas.openxmlformats.org/officeDocument/2006/relationships/hyperlink" Target="https://trends.google.com/trends/?geo=US" TargetMode="Externa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457613F5-F09E-44D4-912C-4697C65EB9C0}"/>
              </a:ext>
            </a:extLst>
          </p:cNvPr>
          <p:cNvSpPr>
            <a:spLocks noGrp="1"/>
          </p:cNvSpPr>
          <p:nvPr>
            <p:ph idx="12"/>
          </p:nvPr>
        </p:nvSpPr>
        <p:spPr>
          <a:xfrm>
            <a:off x="15822000" y="7020000"/>
            <a:ext cx="4481624" cy="8937550"/>
          </a:xfrm>
        </p:spPr>
        <p:txBody>
          <a:bodyPr>
            <a:normAutofit/>
          </a:bodyPr>
          <a:lstStyle/>
          <a:p>
            <a:pPr>
              <a:spcBef>
                <a:spcPts val="1000"/>
              </a:spcBef>
            </a:pPr>
            <a:r>
              <a:rPr lang="en-US" b="1" cap="all" spc="200" dirty="0">
                <a:solidFill>
                  <a:srgbClr val="17ACCE"/>
                </a:solidFill>
              </a:rPr>
              <a:t>Imprint</a:t>
            </a:r>
          </a:p>
          <a:p>
            <a:r>
              <a:rPr lang="en-US" dirty="0"/>
              <a:t>Mapping Project</a:t>
            </a:r>
            <a:br>
              <a:rPr lang="en-US" dirty="0"/>
            </a:br>
            <a:r>
              <a:rPr lang="en-US" dirty="0"/>
              <a:t>Winter Semester 2020/2021</a:t>
            </a:r>
            <a:br>
              <a:rPr lang="en-US" dirty="0"/>
            </a:br>
            <a:r>
              <a:rPr lang="en-US" dirty="0" err="1"/>
              <a:t>Technische</a:t>
            </a:r>
            <a:r>
              <a:rPr lang="en-US" dirty="0"/>
              <a:t> </a:t>
            </a:r>
            <a:r>
              <a:rPr lang="en-US" dirty="0" err="1"/>
              <a:t>Universität</a:t>
            </a:r>
            <a:r>
              <a:rPr lang="en-US" dirty="0"/>
              <a:t> </a:t>
            </a:r>
            <a:r>
              <a:rPr lang="en-US" dirty="0" err="1"/>
              <a:t>München</a:t>
            </a:r>
            <a:endParaRPr lang="en-US" dirty="0"/>
          </a:p>
          <a:p>
            <a:r>
              <a:rPr lang="de-DE" dirty="0" err="1"/>
              <a:t>Esmé</a:t>
            </a:r>
            <a:r>
              <a:rPr lang="de-DE" dirty="0"/>
              <a:t> </a:t>
            </a:r>
            <a:r>
              <a:rPr lang="de-DE" dirty="0" err="1"/>
              <a:t>Middaugh</a:t>
            </a:r>
            <a:endParaRPr lang="de-DE" dirty="0"/>
          </a:p>
          <a:p>
            <a:r>
              <a:rPr lang="de-DE" dirty="0"/>
              <a:t>Nele Peschel</a:t>
            </a:r>
          </a:p>
          <a:p>
            <a:r>
              <a:rPr lang="de-DE" dirty="0"/>
              <a:t>Vivien van </a:t>
            </a:r>
            <a:r>
              <a:rPr lang="de-DE" dirty="0" err="1"/>
              <a:t>Dongen</a:t>
            </a:r>
            <a:endParaRPr lang="de-DE" dirty="0"/>
          </a:p>
          <a:p>
            <a:pPr>
              <a:spcBef>
                <a:spcPts val="4000"/>
              </a:spcBef>
            </a:pPr>
            <a:r>
              <a:rPr lang="en-US" b="1" cap="all" spc="200" dirty="0">
                <a:solidFill>
                  <a:srgbClr val="17ACCE"/>
                </a:solidFill>
              </a:rPr>
              <a:t>Supervisors</a:t>
            </a:r>
          </a:p>
          <a:p>
            <a:r>
              <a:rPr lang="en-US" dirty="0"/>
              <a:t>Juliane Cron, M.Sc.</a:t>
            </a:r>
          </a:p>
          <a:p>
            <a:r>
              <a:rPr lang="en-US" dirty="0"/>
              <a:t>Dr.-</a:t>
            </a:r>
            <a:r>
              <a:rPr lang="en-US" dirty="0" err="1"/>
              <a:t>Ing</a:t>
            </a:r>
            <a:r>
              <a:rPr lang="en-US" dirty="0"/>
              <a:t>. Mathias Jahnke</a:t>
            </a:r>
            <a:endParaRPr lang="en-US" b="1" cap="all" spc="200" dirty="0">
              <a:solidFill>
                <a:srgbClr val="17ACCE"/>
              </a:solidFill>
            </a:endParaRPr>
          </a:p>
          <a:p>
            <a:pPr>
              <a:spcBef>
                <a:spcPts val="4000"/>
              </a:spcBef>
            </a:pPr>
            <a:r>
              <a:rPr lang="en-US" b="1" cap="all" spc="200" dirty="0">
                <a:solidFill>
                  <a:srgbClr val="17ACCE"/>
                </a:solidFill>
              </a:rPr>
              <a:t>Keywords</a:t>
            </a:r>
          </a:p>
          <a:p>
            <a:r>
              <a:rPr lang="en-US" dirty="0"/>
              <a:t>Google search terms, COVID-19, keyword 3</a:t>
            </a:r>
          </a:p>
          <a:p>
            <a:pPr>
              <a:spcBef>
                <a:spcPts val="4000"/>
              </a:spcBef>
            </a:pPr>
            <a:r>
              <a:rPr lang="en-US" b="1" cap="all" spc="200" dirty="0">
                <a:solidFill>
                  <a:srgbClr val="17ACCE"/>
                </a:solidFill>
              </a:rPr>
              <a:t>Link</a:t>
            </a:r>
          </a:p>
          <a:p>
            <a:r>
              <a:rPr lang="en-US" dirty="0"/>
              <a:t>https://searching-for-the-</a:t>
            </a:r>
            <a:r>
              <a:rPr lang="en-US" dirty="0" err="1"/>
              <a:t>essentials.herokuapp.com</a:t>
            </a:r>
            <a:r>
              <a:rPr lang="en-US" dirty="0"/>
              <a:t>/country</a:t>
            </a:r>
          </a:p>
        </p:txBody>
      </p:sp>
      <p:sp>
        <p:nvSpPr>
          <p:cNvPr id="9" name="Titel 8">
            <a:extLst>
              <a:ext uri="{FF2B5EF4-FFF2-40B4-BE49-F238E27FC236}">
                <a16:creationId xmlns:a16="http://schemas.microsoft.com/office/drawing/2014/main" id="{3B623CE8-BE4A-4A8D-9E10-5AF9B0C66636}"/>
              </a:ext>
            </a:extLst>
          </p:cNvPr>
          <p:cNvSpPr>
            <a:spLocks noGrp="1"/>
          </p:cNvSpPr>
          <p:nvPr>
            <p:ph type="title"/>
          </p:nvPr>
        </p:nvSpPr>
        <p:spPr>
          <a:xfrm>
            <a:off x="1080000" y="1080000"/>
            <a:ext cx="14310000" cy="3564000"/>
          </a:xfrm>
        </p:spPr>
        <p:txBody>
          <a:bodyPr>
            <a:normAutofit/>
          </a:bodyPr>
          <a:lstStyle/>
          <a:p>
            <a:r>
              <a:rPr lang="en-US" dirty="0"/>
              <a:t>Searching for the Essentials;</a:t>
            </a:r>
            <a:br>
              <a:rPr lang="en-US" dirty="0"/>
            </a:br>
            <a:r>
              <a:rPr lang="en-US" sz="6000" dirty="0"/>
              <a:t>Impacts of COVID-19 on Web Searches for Food &amp; Other necessities</a:t>
            </a:r>
            <a:endParaRPr lang="de-AT" sz="6000" dirty="0"/>
          </a:p>
        </p:txBody>
      </p:sp>
      <p:sp>
        <p:nvSpPr>
          <p:cNvPr id="10" name="Inhaltsplatzhalter 9">
            <a:extLst>
              <a:ext uri="{FF2B5EF4-FFF2-40B4-BE49-F238E27FC236}">
                <a16:creationId xmlns:a16="http://schemas.microsoft.com/office/drawing/2014/main" id="{04968B86-619D-4523-940A-B6AD5D663CD6}"/>
              </a:ext>
            </a:extLst>
          </p:cNvPr>
          <p:cNvSpPr>
            <a:spLocks noGrp="1"/>
          </p:cNvSpPr>
          <p:nvPr>
            <p:ph idx="1"/>
          </p:nvPr>
        </p:nvSpPr>
        <p:spPr>
          <a:xfrm>
            <a:off x="1080000" y="7019999"/>
            <a:ext cx="4481625" cy="18081289"/>
          </a:xfrm>
        </p:spPr>
        <p:txBody>
          <a:bodyPr>
            <a:normAutofit/>
          </a:bodyPr>
          <a:lstStyle/>
          <a:p>
            <a:r>
              <a:rPr lang="en-GB" sz="2400" b="1" dirty="0"/>
              <a:t>When the COVID-19 pandemic hit the world, nearly every aspect of daily life was affected. The food industry, normally functioning smoothly and unobtrusively, was shaken as people began hoarding products like pasta, toilet paper, dried beans, and canned vegetables</a:t>
            </a:r>
            <a:r>
              <a:rPr lang="en-US" sz="2400" b="1" dirty="0"/>
              <a:t>. </a:t>
            </a:r>
            <a:r>
              <a:rPr lang="en-GB" sz="2400" b="1" dirty="0"/>
              <a:t>We would like to visualise the impact of COVID-19 on interests in food and other essential items in an interactive web map, based on the </a:t>
            </a:r>
            <a:r>
              <a:rPr lang="en-GB" sz="2400" b="1" i="1" dirty="0"/>
              <a:t>Google Trends</a:t>
            </a:r>
            <a:r>
              <a:rPr lang="en-GB" sz="2400" b="1" dirty="0"/>
              <a:t> data [1] of specific products.</a:t>
            </a:r>
          </a:p>
          <a:p>
            <a:endParaRPr lang="en-GB" dirty="0"/>
          </a:p>
          <a:p>
            <a:r>
              <a:rPr lang="en-US" sz="2800" b="1" cap="all" spc="200" dirty="0"/>
              <a:t>General?</a:t>
            </a:r>
          </a:p>
          <a:p>
            <a:r>
              <a:rPr lang="en-US" baseline="0" dirty="0"/>
              <a:t>We have created an interactive website with two focuses. A main divergent proportional symbol map where the visitor can select one search term and compare the trend between the countries </a:t>
            </a:r>
            <a:r>
              <a:rPr lang="en-US" dirty="0"/>
              <a:t>Germany, the Netherlands and the United Kingdom, and radar chart where the visitor can see the difference across all search terms of the three countries, with the .</a:t>
            </a:r>
            <a:endParaRPr lang="en-US" baseline="0" dirty="0"/>
          </a:p>
          <a:p>
            <a:pPr>
              <a:spcBef>
                <a:spcPts val="2268"/>
              </a:spcBef>
            </a:pPr>
            <a:r>
              <a:rPr lang="en-US" sz="2800" b="1" cap="all" spc="200" dirty="0"/>
              <a:t>Symbol MAP</a:t>
            </a:r>
          </a:p>
          <a:p>
            <a:r>
              <a:rPr lang="en-US" baseline="0" dirty="0"/>
              <a:t>To visualize one Search Term across </a:t>
            </a:r>
            <a:r>
              <a:rPr lang="en-US" dirty="0"/>
              <a:t>the three countries, </a:t>
            </a:r>
            <a:r>
              <a:rPr lang="en-US" baseline="0" dirty="0"/>
              <a:t>we made </a:t>
            </a:r>
            <a:r>
              <a:rPr lang="en-US" dirty="0"/>
              <a:t>the</a:t>
            </a:r>
            <a:r>
              <a:rPr lang="en-US" baseline="0" dirty="0"/>
              <a:t> map that can be seen in Figure 2. The user can select the search term by clicking one of the icons displayed in Figure 1. </a:t>
            </a:r>
            <a:r>
              <a:rPr lang="en-GB" dirty="0"/>
              <a:t>We used the Google data from November 2018 through November 2020 and calculated the Search Trends differences between the first year (11/2018-11/2019) and the second year with COVID-19 impact (11/2019-11/2020)</a:t>
            </a:r>
            <a:r>
              <a:rPr lang="en-US" baseline="0" dirty="0"/>
              <a:t> The Projection of the map is the Conic Projection, as this projection is good for smaller </a:t>
            </a:r>
            <a:r>
              <a:rPr lang="en-US" dirty="0"/>
              <a:t>a</a:t>
            </a:r>
            <a:r>
              <a:rPr lang="en-US" baseline="0" dirty="0"/>
              <a:t>reas, extending from east to west.</a:t>
            </a:r>
          </a:p>
        </p:txBody>
      </p:sp>
      <p:sp>
        <p:nvSpPr>
          <p:cNvPr id="12" name="Inhaltsplatzhalter 11">
            <a:extLst>
              <a:ext uri="{FF2B5EF4-FFF2-40B4-BE49-F238E27FC236}">
                <a16:creationId xmlns:a16="http://schemas.microsoft.com/office/drawing/2014/main" id="{A1B95080-78F6-40DD-9706-2275BF8DFDDA}"/>
              </a:ext>
            </a:extLst>
          </p:cNvPr>
          <p:cNvSpPr>
            <a:spLocks noGrp="1"/>
          </p:cNvSpPr>
          <p:nvPr>
            <p:ph idx="11"/>
          </p:nvPr>
        </p:nvSpPr>
        <p:spPr>
          <a:xfrm>
            <a:off x="5994001" y="20038392"/>
            <a:ext cx="4481250" cy="7193608"/>
          </a:xfrm>
        </p:spPr>
        <p:txBody>
          <a:bodyPr>
            <a:normAutofit/>
          </a:bodyPr>
          <a:lstStyle/>
          <a:p>
            <a:r>
              <a:rPr lang="en-US" sz="2800" b="1" cap="all" spc="200" dirty="0"/>
              <a:t>Radar chart</a:t>
            </a:r>
          </a:p>
          <a:p>
            <a:pPr fontAlgn="base"/>
            <a:r>
              <a:rPr lang="en-US" dirty="0"/>
              <a:t>In the radar chart of Figure 2, the fifteen search terms are displayed. The countries can be selected, and the slider can be played from the first of November 2019. The radar chart </a:t>
            </a:r>
            <a:r>
              <a:rPr lang="en-GB" dirty="0"/>
              <a:t>includes negative and positive values indicating a lower or higher search frequency than in the previous year.</a:t>
            </a:r>
            <a:endParaRPr lang="en-US" b="1" cap="all" spc="200" dirty="0"/>
          </a:p>
          <a:p>
            <a:endParaRPr lang="en-US" sz="2400" b="1" cap="all" spc="200" dirty="0"/>
          </a:p>
          <a:p>
            <a:r>
              <a:rPr lang="en-US" sz="2800" b="1" cap="all" spc="200" dirty="0"/>
              <a:t>Data collection</a:t>
            </a:r>
            <a:endParaRPr lang="en-US" sz="2800" b="1" dirty="0"/>
          </a:p>
          <a:p>
            <a:r>
              <a:rPr lang="en-US" dirty="0"/>
              <a:t>The Search Term data was available on Google Trends data [1]. For the new Covid-19 cases per day we exploited the data from the WHO [2]. </a:t>
            </a:r>
            <a:endParaRPr lang="en-US" b="1" dirty="0"/>
          </a:p>
          <a:p>
            <a:pPr>
              <a:spcBef>
                <a:spcPts val="2268"/>
              </a:spcBef>
            </a:pPr>
            <a:r>
              <a:rPr lang="de-AT" dirty="0"/>
              <a:t> </a:t>
            </a:r>
          </a:p>
        </p:txBody>
      </p:sp>
      <p:sp>
        <p:nvSpPr>
          <p:cNvPr id="19" name="Inhaltsplatzhalter 11">
            <a:extLst>
              <a:ext uri="{FF2B5EF4-FFF2-40B4-BE49-F238E27FC236}">
                <a16:creationId xmlns:a16="http://schemas.microsoft.com/office/drawing/2014/main" id="{D03330FD-6FFB-4799-86FE-5A7E7F922137}"/>
              </a:ext>
            </a:extLst>
          </p:cNvPr>
          <p:cNvSpPr txBox="1">
            <a:spLocks/>
          </p:cNvSpPr>
          <p:nvPr/>
        </p:nvSpPr>
        <p:spPr>
          <a:xfrm>
            <a:off x="10908000" y="20038392"/>
            <a:ext cx="4316831" cy="7193608"/>
          </a:xfrm>
          <a:prstGeom prst="rect">
            <a:avLst/>
          </a:prstGeom>
        </p:spPr>
        <p:txBody>
          <a:bodyPr vert="horz" lIns="0" tIns="0" rIns="0" bIns="0" rtlCol="0">
            <a:normAutofit/>
          </a:bodyPr>
          <a:lst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2200" b="0" i="0" u="none" strike="noStrike" kern="1200" baseline="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a:spcBef>
                <a:spcPts val="2268"/>
              </a:spcBef>
            </a:pPr>
            <a:r>
              <a:rPr lang="en-US" sz="2800" b="1" cap="all" spc="200" dirty="0"/>
              <a:t>Tools</a:t>
            </a:r>
          </a:p>
          <a:p>
            <a:r>
              <a:rPr lang="en-US" dirty="0"/>
              <a:t>We have designed the interactive map and radar chart with </a:t>
            </a:r>
            <a:r>
              <a:rPr lang="en-GB" dirty="0"/>
              <a:t>the interactive map with </a:t>
            </a:r>
            <a:r>
              <a:rPr lang="en-GB" dirty="0" err="1"/>
              <a:t>Plotly</a:t>
            </a:r>
            <a:r>
              <a:rPr lang="en-GB" dirty="0"/>
              <a:t>, an interactive graphing library for Python. This is deployed with Dash, another Python library. The data cleaning was done in R.</a:t>
            </a:r>
            <a:endParaRPr lang="en-US" dirty="0"/>
          </a:p>
          <a:p>
            <a:pPr>
              <a:spcBef>
                <a:spcPts val="2268"/>
              </a:spcBef>
            </a:pPr>
            <a:r>
              <a:rPr lang="en-US" sz="2800" b="1" cap="all" spc="200" dirty="0"/>
              <a:t>Conclusion</a:t>
            </a:r>
          </a:p>
          <a:p>
            <a:r>
              <a:rPr lang="en-US" dirty="0"/>
              <a:t>As can be seen in the Figures, the search terms changed during the Corona pandemic. Search terms like banana bread and toilet paper increased, while restaurants were searched less often. Here we need another take home message that inspires peeps</a:t>
            </a:r>
          </a:p>
        </p:txBody>
      </p:sp>
      <p:sp>
        <p:nvSpPr>
          <p:cNvPr id="20" name="Inhaltsplatzhalter 12">
            <a:extLst>
              <a:ext uri="{FF2B5EF4-FFF2-40B4-BE49-F238E27FC236}">
                <a16:creationId xmlns:a16="http://schemas.microsoft.com/office/drawing/2014/main" id="{829292E0-4C11-4E9B-8EFD-E68B82080231}"/>
              </a:ext>
            </a:extLst>
          </p:cNvPr>
          <p:cNvSpPr txBox="1">
            <a:spLocks/>
          </p:cNvSpPr>
          <p:nvPr/>
        </p:nvSpPr>
        <p:spPr>
          <a:xfrm>
            <a:off x="15822000" y="17526954"/>
            <a:ext cx="4482000" cy="9612946"/>
          </a:xfrm>
          <a:prstGeom prst="rect">
            <a:avLst/>
          </a:prstGeom>
        </p:spPr>
        <p:txBody>
          <a:bodyPr vert="horz" lIns="0" tIns="0" rIns="0" bIns="0" rtlCol="0" anchor="b" anchorCtr="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kern="1200" baseline="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355600" indent="-355600"/>
            <a:r>
              <a:rPr lang="de-DE" b="1" cap="all" spc="200" dirty="0">
                <a:solidFill>
                  <a:srgbClr val="17ACCE"/>
                </a:solidFill>
              </a:rPr>
              <a:t>References</a:t>
            </a:r>
          </a:p>
          <a:p>
            <a:pPr marL="355600" indent="-355600"/>
            <a:r>
              <a:rPr lang="en-US" sz="2200" dirty="0"/>
              <a:t>[1]	</a:t>
            </a:r>
            <a:r>
              <a:rPr lang="en-GB" sz="2200" dirty="0"/>
              <a:t>Google Trends (2020). Google Trends. Retrieved 11 Nov, 2020, </a:t>
            </a:r>
            <a:r>
              <a:rPr lang="en-GB" sz="2200" u="sng" dirty="0">
                <a:hlinkClick r:id="rId2"/>
              </a:rPr>
              <a:t>https://trends.google.com/trends/?geo=US</a:t>
            </a:r>
            <a:endParaRPr lang="en-US" sz="2200" dirty="0"/>
          </a:p>
          <a:p>
            <a:pPr marL="355600" indent="-355600"/>
            <a:r>
              <a:rPr lang="en-US" sz="2200" dirty="0"/>
              <a:t>[2]	</a:t>
            </a:r>
            <a:r>
              <a:rPr lang="en-GB" sz="2200" dirty="0"/>
              <a:t> World Health Organization (2020). WHO Coronavirus Disease (COVID-19) Dashboard. Retrieved 11 Nov 2020, from </a:t>
            </a:r>
            <a:r>
              <a:rPr lang="en-GB" sz="2200" u="sng" dirty="0">
                <a:hlinkClick r:id="rId3"/>
              </a:rPr>
              <a:t>https://covid19.who.int/</a:t>
            </a:r>
            <a:r>
              <a:rPr lang="en-GB" sz="2200" dirty="0"/>
              <a:t> </a:t>
            </a:r>
            <a:br>
              <a:rPr lang="en-GB" sz="3200" dirty="0"/>
            </a:br>
            <a:endParaRPr lang="en-GB" sz="3200" dirty="0"/>
          </a:p>
          <a:p>
            <a:pPr marL="355600" indent="-355600"/>
            <a:r>
              <a:rPr lang="en-US" sz="2200" dirty="0"/>
              <a:t>[5]	Thanks for reading these guidelines. Have fun with designing your poster! </a:t>
            </a:r>
            <a:endParaRPr lang="de-AT" sz="2200" dirty="0"/>
          </a:p>
        </p:txBody>
      </p:sp>
      <p:sp>
        <p:nvSpPr>
          <p:cNvPr id="21" name="Rechteck 20">
            <a:extLst>
              <a:ext uri="{FF2B5EF4-FFF2-40B4-BE49-F238E27FC236}">
                <a16:creationId xmlns:a16="http://schemas.microsoft.com/office/drawing/2014/main" id="{5E26D571-EE93-4B50-B39F-EDDB65A434CB}"/>
              </a:ext>
            </a:extLst>
          </p:cNvPr>
          <p:cNvSpPr/>
          <p:nvPr/>
        </p:nvSpPr>
        <p:spPr>
          <a:xfrm>
            <a:off x="5828831" y="12510314"/>
            <a:ext cx="9396000" cy="830997"/>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1 On the left is the map with the search trend data compared to the previous year for one specific search term. In this case, Restaurant is used as search term, for the week of 26 July. On the right it the new COVID-19 cases per day per country displayed.</a:t>
            </a:r>
            <a:endParaRPr lang="de-AT" i="1" dirty="0">
              <a:latin typeface="Roboto Condensed Light" pitchFamily="2" charset="0"/>
              <a:ea typeface="Roboto Condensed Light" pitchFamily="2" charset="0"/>
            </a:endParaRPr>
          </a:p>
        </p:txBody>
      </p:sp>
      <p:sp>
        <p:nvSpPr>
          <p:cNvPr id="23" name="Rechteck 22">
            <a:extLst>
              <a:ext uri="{FF2B5EF4-FFF2-40B4-BE49-F238E27FC236}">
                <a16:creationId xmlns:a16="http://schemas.microsoft.com/office/drawing/2014/main" id="{DD9B35B8-B953-47EC-A366-1A26E1A7FC91}"/>
              </a:ext>
            </a:extLst>
          </p:cNvPr>
          <p:cNvSpPr/>
          <p:nvPr/>
        </p:nvSpPr>
        <p:spPr>
          <a:xfrm>
            <a:off x="5994000" y="18864719"/>
            <a:ext cx="9396000"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2 On the left is the radar chart where the all the search terms searches can be compared between the three countries. On the right the….</a:t>
            </a:r>
            <a:endParaRPr lang="de-AT" i="1" dirty="0">
              <a:latin typeface="Roboto Condensed Light" pitchFamily="2" charset="0"/>
              <a:ea typeface="Roboto Condensed Light" pitchFamily="2" charset="0"/>
            </a:endParaRPr>
          </a:p>
        </p:txBody>
      </p:sp>
      <p:pic>
        <p:nvPicPr>
          <p:cNvPr id="4" name="Picture 3">
            <a:extLst>
              <a:ext uri="{FF2B5EF4-FFF2-40B4-BE49-F238E27FC236}">
                <a16:creationId xmlns:a16="http://schemas.microsoft.com/office/drawing/2014/main" id="{163C4EA7-46E4-C046-8D2D-6E7B57EAA095}"/>
              </a:ext>
            </a:extLst>
          </p:cNvPr>
          <p:cNvPicPr>
            <a:picLocks noChangeAspect="1"/>
          </p:cNvPicPr>
          <p:nvPr/>
        </p:nvPicPr>
        <p:blipFill>
          <a:blip r:embed="rId4"/>
          <a:stretch>
            <a:fillRect/>
          </a:stretch>
        </p:blipFill>
        <p:spPr>
          <a:xfrm>
            <a:off x="5828831" y="13451419"/>
            <a:ext cx="9726336" cy="5413300"/>
          </a:xfrm>
          <a:prstGeom prst="rect">
            <a:avLst/>
          </a:prstGeom>
        </p:spPr>
      </p:pic>
      <p:pic>
        <p:nvPicPr>
          <p:cNvPr id="24" name="Picture 23">
            <a:extLst>
              <a:ext uri="{FF2B5EF4-FFF2-40B4-BE49-F238E27FC236}">
                <a16:creationId xmlns:a16="http://schemas.microsoft.com/office/drawing/2014/main" id="{E0DC7522-E761-9246-B71F-74034DCD1766}"/>
              </a:ext>
            </a:extLst>
          </p:cNvPr>
          <p:cNvPicPr>
            <a:picLocks noChangeAspect="1"/>
          </p:cNvPicPr>
          <p:nvPr/>
        </p:nvPicPr>
        <p:blipFill>
          <a:blip r:embed="rId5"/>
          <a:stretch>
            <a:fillRect/>
          </a:stretch>
        </p:blipFill>
        <p:spPr>
          <a:xfrm>
            <a:off x="15822000" y="16158069"/>
            <a:ext cx="4481625" cy="4514578"/>
          </a:xfrm>
          <a:prstGeom prst="rect">
            <a:avLst/>
          </a:prstGeom>
        </p:spPr>
      </p:pic>
      <p:pic>
        <p:nvPicPr>
          <p:cNvPr id="25" name="Picture 24">
            <a:extLst>
              <a:ext uri="{FF2B5EF4-FFF2-40B4-BE49-F238E27FC236}">
                <a16:creationId xmlns:a16="http://schemas.microsoft.com/office/drawing/2014/main" id="{93CA83A4-FD26-5B4C-A0F7-00A93E0061A3}"/>
              </a:ext>
            </a:extLst>
          </p:cNvPr>
          <p:cNvPicPr>
            <a:picLocks noChangeAspect="1"/>
          </p:cNvPicPr>
          <p:nvPr/>
        </p:nvPicPr>
        <p:blipFill>
          <a:blip r:embed="rId6"/>
          <a:stretch>
            <a:fillRect/>
          </a:stretch>
        </p:blipFill>
        <p:spPr>
          <a:xfrm>
            <a:off x="5828831" y="7020000"/>
            <a:ext cx="9396000" cy="5257746"/>
          </a:xfrm>
          <a:prstGeom prst="rect">
            <a:avLst/>
          </a:prstGeom>
        </p:spPr>
      </p:pic>
      <p:pic>
        <p:nvPicPr>
          <p:cNvPr id="26" name="Picture 25">
            <a:extLst>
              <a:ext uri="{FF2B5EF4-FFF2-40B4-BE49-F238E27FC236}">
                <a16:creationId xmlns:a16="http://schemas.microsoft.com/office/drawing/2014/main" id="{411BD126-EC14-9E43-B6A1-498F4FFEAED9}"/>
              </a:ext>
            </a:extLst>
          </p:cNvPr>
          <p:cNvPicPr>
            <a:picLocks noChangeAspect="1"/>
          </p:cNvPicPr>
          <p:nvPr/>
        </p:nvPicPr>
        <p:blipFill>
          <a:blip r:embed="rId7"/>
          <a:stretch>
            <a:fillRect/>
          </a:stretch>
        </p:blipFill>
        <p:spPr>
          <a:xfrm>
            <a:off x="1079625" y="24458737"/>
            <a:ext cx="4482001" cy="2246688"/>
          </a:xfrm>
          <a:prstGeom prst="rect">
            <a:avLst/>
          </a:prstGeom>
        </p:spPr>
      </p:pic>
      <p:sp>
        <p:nvSpPr>
          <p:cNvPr id="28" name="Rechteck 22">
            <a:extLst>
              <a:ext uri="{FF2B5EF4-FFF2-40B4-BE49-F238E27FC236}">
                <a16:creationId xmlns:a16="http://schemas.microsoft.com/office/drawing/2014/main" id="{9D4A750E-99D3-2A45-992F-DC68D10462BC}"/>
              </a:ext>
            </a:extLst>
          </p:cNvPr>
          <p:cNvSpPr/>
          <p:nvPr/>
        </p:nvSpPr>
        <p:spPr>
          <a:xfrm>
            <a:off x="1079625" y="26790314"/>
            <a:ext cx="4481625"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1 All possible search trends, visualized with icons</a:t>
            </a:r>
            <a:endParaRPr lang="de-AT" i="1" dirty="0">
              <a:latin typeface="Roboto Condensed Light" pitchFamily="2" charset="0"/>
              <a:ea typeface="Roboto Condensed Light" pitchFamily="2" charset="0"/>
            </a:endParaRPr>
          </a:p>
        </p:txBody>
      </p:sp>
    </p:spTree>
    <p:extLst>
      <p:ext uri="{BB962C8B-B14F-4D97-AF65-F5344CB8AC3E}">
        <p14:creationId xmlns:p14="http://schemas.microsoft.com/office/powerpoint/2010/main" val="35928132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TotalTime>
  <Words>674</Words>
  <Application>Microsoft Macintosh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Roboto Condensed</vt:lpstr>
      <vt:lpstr>Roboto Condensed Light</vt:lpstr>
      <vt:lpstr>Office</vt:lpstr>
      <vt:lpstr>Searching for the Essentials; Impacts of COVID-19 on Web Searches for Food &amp; Other necessities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Juliane Cron</dc:creator>
  <cp:lastModifiedBy>ge79zup</cp:lastModifiedBy>
  <cp:revision>38</cp:revision>
  <dcterms:created xsi:type="dcterms:W3CDTF">2019-09-08T20:52:00Z</dcterms:created>
  <dcterms:modified xsi:type="dcterms:W3CDTF">2021-01-28T12:46:18Z</dcterms:modified>
</cp:coreProperties>
</file>