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50" d="100"/>
          <a:sy n="50" d="100"/>
        </p:scale>
        <p:origin x="1464" y="-4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01/31/2021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‹Nr.›</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b="1" dirty="0"/>
              <a:t>When the COVID-19 pandemic hit the world, nearly every aspect of daily life was affected. The food industry, normally functioning smoothly and unobtrusively, was shaken as people began hoarding products like pasta or toilet paper</a:t>
            </a:r>
            <a:r>
              <a:rPr lang="en-US" b="1" dirty="0"/>
              <a:t>. Our interactive web map application aims</a:t>
            </a:r>
            <a:r>
              <a:rPr lang="en-GB" b="1" dirty="0"/>
              <a:t> to visualize the impact of COVID-19 on interests in food and other essential items in three European countries based on </a:t>
            </a:r>
            <a:r>
              <a:rPr lang="en-GB" b="1" i="1" dirty="0"/>
              <a:t>Google Trends</a:t>
            </a:r>
            <a:r>
              <a:rPr lang="en-GB" b="1" dirty="0"/>
              <a:t> data [1] of specific products.</a:t>
            </a:r>
          </a:p>
          <a:p>
            <a:pPr>
              <a:spcBef>
                <a:spcPts val="2300"/>
              </a:spcBef>
            </a:pPr>
            <a:r>
              <a:rPr lang="en-US" sz="2800" b="1" cap="all" spc="200" dirty="0"/>
              <a:t>Focus</a:t>
            </a:r>
          </a:p>
          <a:p>
            <a:r>
              <a:rPr lang="en-US" baseline="0" dirty="0">
                <a:latin typeface="Roboto Condensed Light"/>
              </a:rPr>
              <a:t>Our web application is divided into two sections: the </a:t>
            </a:r>
            <a:r>
              <a:rPr lang="en-US" dirty="0">
                <a:latin typeface="Roboto Condensed Light"/>
              </a:rPr>
              <a:t>FOOD and the COUNTRY section. The former shows a </a:t>
            </a:r>
            <a:r>
              <a:rPr lang="en-US" baseline="0" dirty="0">
                <a:latin typeface="Roboto Condensed Light"/>
              </a:rPr>
              <a:t>divergent proportional symbol map comparing the evolution of one search term among </a:t>
            </a:r>
            <a:r>
              <a:rPr lang="en-US" dirty="0">
                <a:latin typeface="Roboto Condensed Light"/>
              </a:rPr>
              <a:t>Germany, the Netherlands and the United Kingdom; the latter contains a radar chart allowing the visitor to discover differences between all 15 search terms across the countries. In addition, both sections show the evolution of the COVID-19 cases.</a:t>
            </a:r>
            <a:endParaRPr lang="en-US" baseline="0" dirty="0">
              <a:latin typeface="Roboto Condensed Light"/>
            </a:endParaRPr>
          </a:p>
          <a:p>
            <a:pPr>
              <a:spcBef>
                <a:spcPts val="2300"/>
              </a:spcBef>
            </a:pPr>
            <a:r>
              <a:rPr lang="en-US" sz="2800" b="1" cap="all" spc="200" dirty="0"/>
              <a:t>Symbol MAP</a:t>
            </a:r>
          </a:p>
          <a:p>
            <a:r>
              <a:rPr lang="en-US" dirty="0">
                <a:latin typeface="Roboto Condensed Light"/>
              </a:rPr>
              <a:t>When opening the web application or by clicking on the navigation button FOOD, the user gets to select a search term by clicking on the respective icon (Fig. 1). The map</a:t>
            </a:r>
            <a:r>
              <a:rPr lang="en-US" baseline="0" dirty="0">
                <a:latin typeface="Roboto Condensed Light"/>
              </a:rPr>
              <a:t> visualizes the Search Trend Popularity for the selected term during 2020 compared to the previous year without COVID-19 impact (Fig. 2). The </a:t>
            </a:r>
            <a:r>
              <a:rPr lang="en-US" dirty="0">
                <a:latin typeface="Roboto Condensed Light"/>
              </a:rPr>
              <a:t>blue circles indicate </a:t>
            </a:r>
            <a:r>
              <a:rPr lang="en-US" baseline="0" dirty="0">
                <a:latin typeface="Roboto Condensed Light"/>
              </a:rPr>
              <a:t>a higher search frequency during the pandemic while the red circles show a lower search query. We chose a</a:t>
            </a:r>
            <a:r>
              <a:rPr lang="en-US" dirty="0">
                <a:latin typeface="Roboto Condensed Light"/>
              </a:rPr>
              <a:t> </a:t>
            </a:r>
            <a:r>
              <a:rPr lang="en-US" baseline="0" dirty="0">
                <a:latin typeface="Roboto Condensed Light"/>
              </a:rPr>
              <a:t>conic conformal map projection </a:t>
            </a:r>
            <a:r>
              <a:rPr lang="en-US" dirty="0">
                <a:latin typeface="Roboto Condensed Light"/>
              </a:rPr>
              <a:t>as it is</a:t>
            </a:r>
            <a:r>
              <a:rPr lang="en-US" baseline="0" dirty="0">
                <a:latin typeface="Roboto Condensed Light"/>
              </a:rPr>
              <a:t> </a:t>
            </a:r>
            <a:r>
              <a:rPr lang="en-US" dirty="0">
                <a:latin typeface="Roboto Condensed Light"/>
              </a:rPr>
              <a:t>suitable for </a:t>
            </a:r>
            <a:r>
              <a:rPr lang="en-US"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2497" y="18890672"/>
            <a:ext cx="4481250" cy="8249227"/>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time can be selected individually. N</a:t>
            </a:r>
            <a:r>
              <a:rPr lang="en-GB" dirty="0" err="1">
                <a:latin typeface="Roboto Condensed Light"/>
              </a:rPr>
              <a:t>egative</a:t>
            </a:r>
            <a:r>
              <a:rPr lang="en-GB" dirty="0">
                <a:latin typeface="Roboto Condensed Light"/>
              </a:rPr>
              <a:t> and positive values indicate lower or higher searches compared to the year before. Additional support is given by line plots presenting the evolution of each search term</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1/2019 to 11/2020 and calculated the differences between the two years </a:t>
            </a:r>
            <a:r>
              <a:rPr lang="en-US" dirty="0">
                <a:latin typeface="Roboto Condensed Light"/>
              </a:rPr>
              <a:t>[1]. For the daily COVID-19 cases we collected the data from the </a:t>
            </a:r>
            <a:r>
              <a:rPr lang="en-US" i="1" dirty="0">
                <a:latin typeface="Roboto Condensed Light"/>
              </a:rPr>
              <a:t>WHO</a:t>
            </a:r>
            <a:r>
              <a:rPr lang="en-US" dirty="0">
                <a:latin typeface="Roboto Condensed Light"/>
              </a:rPr>
              <a:t> [2] starting on 1/2020.</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3"/>
            <a:ext cx="4482000" cy="8249227"/>
          </a:xfrm>
          <a:prstGeom prst="rect">
            <a:avLst/>
          </a:prstGeom>
        </p:spPr>
        <p:txBody>
          <a:bodyPr vert="horz" lIns="0" tIns="0" rIns="0" bIns="0" rtlCol="0">
            <a:normAutofit fontScale="92500"/>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3000" b="1" cap="all" spc="200" dirty="0"/>
              <a:t>Tools</a:t>
            </a:r>
          </a:p>
          <a:p>
            <a:r>
              <a:rPr lang="en-US" sz="2400" dirty="0">
                <a:latin typeface="Roboto Condensed Light"/>
              </a:rPr>
              <a:t>The interactive </a:t>
            </a:r>
            <a:r>
              <a:rPr lang="de-DE" sz="2400" dirty="0">
                <a:latin typeface="Roboto Condensed Light"/>
              </a:rPr>
              <a:t>web </a:t>
            </a:r>
            <a:r>
              <a:rPr lang="de-DE" sz="2400" dirty="0" err="1">
                <a:latin typeface="Roboto Condensed Light"/>
              </a:rPr>
              <a:t>application</a:t>
            </a:r>
            <a:r>
              <a:rPr lang="de-DE" sz="2400" dirty="0">
                <a:latin typeface="Roboto Condensed Light"/>
              </a:rPr>
              <a:t> was </a:t>
            </a:r>
            <a:r>
              <a:rPr lang="de-DE" sz="2400" dirty="0" err="1">
                <a:latin typeface="Roboto Condensed Light"/>
              </a:rPr>
              <a:t>designed</a:t>
            </a:r>
            <a:r>
              <a:rPr lang="de-DE" sz="2400" dirty="0">
                <a:latin typeface="Roboto Condensed Light"/>
              </a:rPr>
              <a:t> </a:t>
            </a:r>
            <a:r>
              <a:rPr lang="en-GB" sz="2400" dirty="0">
                <a:latin typeface="Roboto Condensed Light"/>
              </a:rPr>
              <a:t>with </a:t>
            </a:r>
            <a:r>
              <a:rPr lang="en-GB" sz="2400" dirty="0" err="1">
                <a:latin typeface="Roboto Condensed Light"/>
              </a:rPr>
              <a:t>Plotly</a:t>
            </a:r>
            <a:r>
              <a:rPr lang="en-GB" sz="2400" dirty="0">
                <a:latin typeface="Roboto Condensed Light"/>
              </a:rPr>
              <a:t>, a scientific graphing Python library. Dash, an open-source Python framework was used for building and deploying the application.</a:t>
            </a:r>
            <a:endParaRPr lang="en-US" sz="2400" dirty="0">
              <a:latin typeface="Roboto Condensed Light"/>
            </a:endParaRPr>
          </a:p>
          <a:p>
            <a:pPr>
              <a:spcBef>
                <a:spcPts val="2300"/>
              </a:spcBef>
            </a:pPr>
            <a:r>
              <a:rPr lang="en-US" sz="3000" b="1" cap="all" spc="200" dirty="0"/>
              <a:t>Conclusion</a:t>
            </a:r>
          </a:p>
          <a:p>
            <a:r>
              <a:rPr lang="en-US" sz="2400"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5"/>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u="sng" dirty="0">
                <a:latin typeface="Roboto Condensed Light"/>
                <a:hlinkClick r:id="rId3"/>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u="sng" dirty="0">
                <a:latin typeface="Roboto Condensed Light"/>
                <a:hlinkClick r:id="rId4"/>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245" y="26704853"/>
            <a:ext cx="4479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by icon buttons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7744" y="24113605"/>
            <a:ext cx="4482001" cy="2474916"/>
            <a:chOff x="1078869" y="23998181"/>
            <a:chExt cx="4482001" cy="2474916"/>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6409"/>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683</Words>
  <Application>Microsoft Office PowerPoint</Application>
  <PresentationFormat>Benutzerdefiniert</PresentationFormat>
  <Paragraphs>33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59</cp:revision>
  <dcterms:created xsi:type="dcterms:W3CDTF">2019-09-08T20:52:00Z</dcterms:created>
  <dcterms:modified xsi:type="dcterms:W3CDTF">2021-01-31T10:12:42Z</dcterms:modified>
</cp:coreProperties>
</file>