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Playfair Displ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5"/>
    <p:restoredTop sz="92959"/>
  </p:normalViewPr>
  <p:slideViewPr>
    <p:cSldViewPr snapToGrid="0" snapToObjects="1">
      <p:cViewPr varScale="1">
        <p:scale>
          <a:sx n="228" d="100"/>
          <a:sy n="228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должно быть протестировано является весьма спорной темой. Некоторые разработчики считают, что каждое выражение в вашем коде должно быть проверено.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любом случае вы должны написать тесты для критических и сложных частей вашего приложения. Если вы вводите новые функции, надежный набор тестов также защитит вас от регрессии в существующем коде.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общем, безопасно игнорировать тривиальный код. Например, типично бесполезно писать тесты для методов getter и setter, которые просто присваивают значения полям. Написание тестов для этих утверждений занимает много времени и бессмысленно, поскольку вы будете тестировать виртуальную машину Java. Для этого у JVM уже есть тестовые примеры. Если вы разрабатываете приложения для конечных пользователей, вы можете предположить, что присвоение значений полям, работает на Java.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вы начнете разработку тестов для существующего кода без каких-либо тестов, рекомендуется начать писать тесты для кода, в котором большинство ошибок произошло в прошлом. Таким образом, вы можете сосредоточиться на важнейших частях вашего приложения.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http://junit.sourceforge.net/javadoc/org/junit/Assert.html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altLang="ru" sz="12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проводится на разных уровнях. Модульное, интеграционное тестирование, тестирование GUI и финальное ручное/пользовательское тестирование.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altLang="ru" sz="12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и разработка неразрывно друг с другом связаны.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altLang="ru" sz="1200"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существует два подхода к разработке ПО через тестирование: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altLang="ru" sz="1200">
                <a:latin typeface="Times New Roman"/>
                <a:ea typeface="Times New Roman"/>
                <a:cs typeface="Times New Roman"/>
                <a:sym typeface="Times New Roman"/>
              </a:rPr>
              <a:t>TDD и BDD.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altLang="ru" sz="1200">
                <a:latin typeface="Times New Roman"/>
                <a:ea typeface="Times New Roman"/>
                <a:cs typeface="Times New Roman"/>
                <a:sym typeface="Times New Roman"/>
              </a:rPr>
              <a:t>Юнит тест это кусочек кода написанный разработчиком, который выполняет определенный функционал в коде, чтобы проверить его определенное состояние  и поведение.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Процент кода проверенного с помощью юнит тестов обычно  называется покрытием тестами.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Тестированию подвергаются  функции или классы. Внешние зависимости должны быть удалены из юнит тестов или заменены заглушками.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Юнит тесты неудобны для комплексного  тестирования пользователь интерфейсов или взаимодействия компонентов. Для этого вам необходимо разработать тесты для интеграции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несколько фрэймворков для тестирования для Java. Наиболее популярные это  JUnit и TestNG. Мы будем говорить о JUnit версии 4</a:t>
            </a:r>
          </a:p>
          <a:p>
            <a:pPr lvl="0" rtl="0">
              <a:lnSpc>
                <a:spcPct val="158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(Потому что NetBeans не поддерживает плагин под пятый JUnit, потому что даже создатели NetBeans от него отреклись)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/>
              <a:t>‹#›</a:t>
            </a:fld>
            <a:endParaRPr lang="ru" alt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/>
              <a:t>‹#›</a:t>
            </a:fld>
            <a:endParaRPr lang="ru" alt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>
                <a:solidFill>
                  <a:schemeClr val="lt1"/>
                </a:solidFill>
              </a:rPr>
              <a:t>‹#›</a:t>
            </a:fld>
            <a:endParaRPr lang="ru" alt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/>
              <a:t>‹#›</a:t>
            </a:fld>
            <a:endParaRPr lang="ru" alt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/>
              <a:t>‹#›</a:t>
            </a:fld>
            <a:endParaRPr lang="ru" alt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/>
              <a:t>‹#›</a:t>
            </a:fld>
            <a:endParaRPr lang="ru" alt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>
                <a:solidFill>
                  <a:schemeClr val="lt1"/>
                </a:solidFill>
              </a:rPr>
              <a:t>‹#›</a:t>
            </a:fld>
            <a:endParaRPr lang="ru" alt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>
                <a:solidFill>
                  <a:schemeClr val="lt1"/>
                </a:solidFill>
              </a:rPr>
              <a:t>‹#›</a:t>
            </a:fld>
            <a:endParaRPr lang="ru" alt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/>
              <a:t>‹#›</a:t>
            </a:fld>
            <a:endParaRPr lang="ru" alt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altLang="ru"/>
              <a:t>‹#›</a:t>
            </a:fld>
            <a:endParaRPr lang="ru" alt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altLang="ru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altLang="ru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unit.sourceforge.net/javadoc/org/junit/Assert.html#assertSame(java.lang.String,%20java.lang.Object,%20java.lang.Object)" TargetMode="External"/><Relationship Id="rId3" Type="http://schemas.openxmlformats.org/officeDocument/2006/relationships/hyperlink" Target="http://junit.sourceforge.net/javadoc/org/junit/Assert.html#assertArrayEquals(byte%5B%5D,%20byte%5B%5D)" TargetMode="External"/><Relationship Id="rId7" Type="http://schemas.openxmlformats.org/officeDocument/2006/relationships/hyperlink" Target="http://junit.sourceforge.net/javadoc/org/junit/Assert.html#assertSame(java.lang.Object,%20java.lang.Object)" TargetMode="External"/><Relationship Id="rId12" Type="http://schemas.openxmlformats.org/officeDocument/2006/relationships/hyperlink" Target="http://junit.sourceforge.net/javadoc/org/junit/Assert.html#fail(java.lang.String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unit.sourceforge.net/javadoc/org/junit/Assert.html#assertNull(java.lang.String,%20java.lang.Object)" TargetMode="External"/><Relationship Id="rId11" Type="http://schemas.openxmlformats.org/officeDocument/2006/relationships/hyperlink" Target="http://junit.sourceforge.net/javadoc/org/junit/Assert.html#assertFalse(java.lang.String,%20boolean)" TargetMode="External"/><Relationship Id="rId5" Type="http://schemas.openxmlformats.org/officeDocument/2006/relationships/hyperlink" Target="http://junit.sourceforge.net/javadoc/org/junit/Assert.html#assertNotNull(java.lang.String,%20java.lang.Object)" TargetMode="External"/><Relationship Id="rId10" Type="http://schemas.openxmlformats.org/officeDocument/2006/relationships/hyperlink" Target="http://junit.sourceforge.net/javadoc/org/junit/Assert.html#assertTrue(java.lang.String,%20boolean)" TargetMode="External"/><Relationship Id="rId4" Type="http://schemas.openxmlformats.org/officeDocument/2006/relationships/hyperlink" Target="http://junit.sourceforge.net/javadoc/org/junit/Assert.html#assertArrayEquals(java.lang.String,%20int%5B%5D,%20int%5B%5D)" TargetMode="External"/><Relationship Id="rId9" Type="http://schemas.openxmlformats.org/officeDocument/2006/relationships/hyperlink" Target="http://junit.sourceforge.net/javadoc/org/junit/Assert.html#assertThat(java.lang.String,%20T,%20org.hamcrest.Matcher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JUnit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wrap="square" lIns="91425" tIns="91425" rIns="91425" bIns="91425" numCol="1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TTD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22125"/>
            <a:ext cx="8520600" cy="11079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/>
              <a:t>Какая часть кода должна быть протестирована и что тестировать?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50" y="1197925"/>
            <a:ext cx="5094999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altLang="ru"/>
              <a:t>@annotations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org.junit.*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@Test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[идентификация тестового метода]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@Before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[выполнение перед каждым тестом (чтение данных, инициализация)]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@After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[выполнение после каждого теста (освобождение ресурсов)]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@BeforeClass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[единовременное выполнение перед началом прогона тестов (подключение к бд); метод статичный]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@AfterClass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[единовременное выполнение после начала прогона тестов (отключение к бд); метод статичный]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@Ignore or @Ignore("Why disabled")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[аннотация не выполняемого метода]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 же : Assume.assumeFalse(System.getProperty("os.name").contains("Linux"));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@Test (expected = Exception.class)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[отслеживание исключений (если метод не выбросил именованное исключение - тест упал)]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alt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@Test(timeout=100) </a:t>
            </a:r>
            <a:r>
              <a:rPr lang="ru" altLang="ru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[тайминг для выполнения теста, в противном случае - падение (время миллисекундах)]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ru" alt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Assert statements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assertArrayEquals</a:t>
            </a: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(byte[] expecteds, byte[] actuals) 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[два массива равны]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assertArrayEquals</a:t>
            </a: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(String message, int[] expecteds, int[] actuals) 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[два массива равны, если нет - вывод message]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assertNotNull</a:t>
            </a:r>
            <a:r>
              <a:rPr lang="ru" altLang="ru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 message, Object object) </a:t>
            </a:r>
            <a:r>
              <a:rPr lang="ru" altLang="ru" sz="12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[объект не нулевой]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assertNull</a:t>
            </a: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(java.lang.String message, java.lang.Object object) 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ru" altLang="ru" sz="12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нулевой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assertNotSame</a:t>
            </a:r>
            <a:r>
              <a:rPr lang="ru" altLang="ru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(java.lang.Object expected, java.lang.Object actual) </a:t>
            </a:r>
            <a:r>
              <a:rPr lang="ru" altLang="ru" sz="12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два объекта не ссылаются к одному и тому же объекту</a:t>
            </a:r>
            <a:r>
              <a:rPr lang="ru" altLang="ru" sz="12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assertSame</a:t>
            </a:r>
            <a:r>
              <a:rPr lang="ru" altLang="ru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 message, Object expected, java.lang.Object actual)</a:t>
            </a:r>
            <a:r>
              <a:rPr lang="ru" altLang="ru" sz="12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два объекта ссылаются к одному и тому же объекту</a:t>
            </a:r>
            <a:r>
              <a:rPr lang="ru" altLang="ru" sz="1200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assertThat</a:t>
            </a: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(String reason, T actual, org.hamcrest.Matcher&lt;T&gt; matcher) 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[actual удовлетворяет условию, заданному matcher-ом]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assertTrue</a:t>
            </a: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(String message, boolean condition) 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[условие верно]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b="1" u="sng" dirty="0">
                <a:solidFill>
                  <a:srgbClr val="03A3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assertFalse</a:t>
            </a: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(java.lang.String message, boolean condition) 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[условие неверно]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altLang="ru" sz="1200" b="1" u="sng" dirty="0">
                <a:solidFill>
                  <a:srgbClr val="03A3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fail</a:t>
            </a: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(String message) </a:t>
            </a:r>
            <a:r>
              <a:rPr lang="ru" altLang="ru" sz="1200" dirty="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[тест не пройден, выводится сообщение об ошибке]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096300" y="1428400"/>
            <a:ext cx="2951400" cy="4761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Агенда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096300" y="2000670"/>
            <a:ext cx="2951400" cy="1824198"/>
          </a:xfrm>
          <a:prstGeom prst="rect">
            <a:avLst/>
          </a:prstGeom>
        </p:spPr>
        <p:txBody>
          <a:bodyPr wrap="square" lIns="91425" tIns="91425" rIns="91425" bIns="91425" numCol="1" anchor="b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ct val="100000"/>
              <a:buFont typeface="Times New Roman"/>
              <a:buAutoNum type="arabicPeriod"/>
            </a:pPr>
            <a:r>
              <a:rPr lang="ru-RU" altLang="ru" sz="1200" b="0" dirty="0">
                <a:solidFill>
                  <a:srgbClr val="F7F7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Зачем тестировать приложения?</a:t>
            </a:r>
            <a:endParaRPr lang="en-US" altLang="ru" sz="1200" b="0" dirty="0">
              <a:solidFill>
                <a:srgbClr val="F7F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ct val="100000"/>
              <a:buFont typeface="Times New Roman"/>
              <a:buAutoNum type="arabicPeriod"/>
            </a:pPr>
            <a:r>
              <a:rPr lang="ru" altLang="ru" sz="1200" b="0" dirty="0">
                <a:solidFill>
                  <a:srgbClr val="F7F7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Виды тестирования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ct val="100000"/>
              <a:buFont typeface="Times New Roman"/>
              <a:buAutoNum type="arabicPeriod"/>
            </a:pPr>
            <a:r>
              <a:rPr lang="ru" altLang="ru" sz="1200" b="0" dirty="0">
                <a:solidFill>
                  <a:srgbClr val="F7F7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Подходы к разработке ПО через тестирование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ct val="100000"/>
              <a:buFont typeface="Times New Roman"/>
              <a:buAutoNum type="arabicPeriod"/>
            </a:pPr>
            <a:r>
              <a:rPr lang="ru" altLang="ru" sz="1200" b="0" dirty="0">
                <a:solidFill>
                  <a:srgbClr val="F7F7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Unit-тестирование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buClr>
                <a:srgbClr val="F7F7F8"/>
              </a:buClr>
              <a:buSzPct val="100000"/>
              <a:buFont typeface="Times New Roman"/>
              <a:buAutoNum type="arabicPeriod"/>
            </a:pPr>
            <a:r>
              <a:rPr lang="ru" altLang="ru" sz="1200" b="0" dirty="0">
                <a:solidFill>
                  <a:srgbClr val="F7F7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JUnit5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altLang="ru"/>
              <a:t>Виды тестирования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 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50" y="981950"/>
            <a:ext cx="4669675" cy="3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10836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altLang="ru" dirty="0"/>
              <a:t>Подходы к разработке ПО через тестирование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" alt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TDD				</a:t>
            </a:r>
            <a:r>
              <a:rPr lang="en-US" alt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BDD</a:t>
            </a:r>
            <a:r>
              <a:rPr lang="ru" alt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</a:t>
            </a:r>
            <a:r>
              <a:rPr lang="ru" altLang="ru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ru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altLang="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test-driven development </a:t>
            </a:r>
            <a:r>
              <a:rPr lang="ru" alt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alt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ru" altLang="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behaviour-driven development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ru" alt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dirty="0"/>
          </a:p>
        </p:txBody>
      </p:sp>
      <p:cxnSp>
        <p:nvCxnSpPr>
          <p:cNvPr id="80" name="Shape 80"/>
          <p:cNvCxnSpPr/>
          <p:nvPr/>
        </p:nvCxnSpPr>
        <p:spPr>
          <a:xfrm flipH="1">
            <a:off x="2870957" y="1974639"/>
            <a:ext cx="1583979" cy="1083469"/>
          </a:xfrm>
          <a:prstGeom prst="straightConnector1">
            <a:avLst/>
          </a:prstGeom>
          <a:noFill/>
          <a:ln w="9525" cap="flat" cmpd="sng">
            <a:solidFill>
              <a:srgbClr val="DD114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4546325" y="1997375"/>
            <a:ext cx="1577700" cy="1077300"/>
          </a:xfrm>
          <a:prstGeom prst="straightConnector1">
            <a:avLst/>
          </a:prstGeom>
          <a:noFill/>
          <a:ln w="9525" cap="flat" cmpd="sng">
            <a:solidFill>
              <a:srgbClr val="DD1144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 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altLang="ru"/>
              <a:t>Сценарий Cucumber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altLang="ru" sz="1100">
                <a:solidFill>
                  <a:srgbClr val="4078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language: ru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</a:t>
            </a:r>
            <a:r>
              <a:rPr lang="ru" altLang="ru" sz="1100">
                <a:solidFill>
                  <a:srgbClr val="383A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" altLang="ru" sz="1100">
                <a:solidFill>
                  <a:srgbClr val="4078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Снятие</a:t>
            </a:r>
            <a:r>
              <a:rPr lang="ru" altLang="ru" sz="1100">
                <a:solidFill>
                  <a:srgbClr val="383A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4078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денег</a:t>
            </a:r>
            <a:r>
              <a:rPr lang="ru" altLang="ru" sz="1100">
                <a:solidFill>
                  <a:srgbClr val="383A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4078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</a:t>
            </a:r>
            <a:r>
              <a:rPr lang="ru" altLang="ru" sz="1100">
                <a:solidFill>
                  <a:srgbClr val="383A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4078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счета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@success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Сценарий: Успешное снятие денег со счета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Дано на счете пользователя имеется </a:t>
            </a:r>
            <a:r>
              <a:rPr lang="ru" altLang="ru" sz="1100">
                <a:solidFill>
                  <a:srgbClr val="9868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120000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рублей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Когда пользователь снимает со счета </a:t>
            </a:r>
            <a:r>
              <a:rPr lang="ru" altLang="ru" sz="1100">
                <a:solidFill>
                  <a:srgbClr val="9868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20000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рублей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Тогда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на счете пользователя имеется </a:t>
            </a:r>
            <a:r>
              <a:rPr lang="ru" altLang="ru" sz="1100">
                <a:solidFill>
                  <a:srgbClr val="9868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100000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рублей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endParaRPr sz="1100">
              <a:solidFill>
                <a:srgbClr val="383A42"/>
              </a:solidFill>
              <a:highlight>
                <a:srgbClr val="FBFD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90" name="Shape 90"/>
          <p:cNvSpPr txBox="1">
            <a:spLocks noGrp="1"/>
          </p:cNvSpPr>
          <p:nvPr>
            <p:ph type="body" idx="2147483647"/>
          </p:nvPr>
        </p:nvSpPr>
        <p:spPr>
          <a:xfrm>
            <a:off x="4465800" y="1017450"/>
            <a:ext cx="4366500" cy="39909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@Дано(</a:t>
            </a:r>
            <a:r>
              <a:rPr lang="ru" altLang="ru" sz="1100">
                <a:solidFill>
                  <a:srgbClr val="50A1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"^на счете пользователя имеется (\\d+) рублей$"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наСчетеПользователяИмеетсяРублей(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arg1)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Throwable {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///...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PendingException();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@Когда(</a:t>
            </a:r>
            <a:r>
              <a:rPr lang="ru" altLang="ru" sz="1100">
                <a:solidFill>
                  <a:srgbClr val="50A1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"^пользователь снимает со счета (\\d+) рублей$"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пользовательСнимаетСоСчетаРублей(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arg1)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Throwable {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altLang="ru" sz="1100" i="1">
                <a:solidFill>
                  <a:srgbClr val="A0A1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//..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PendingException();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@Тогда(</a:t>
            </a:r>
            <a:r>
              <a:rPr lang="ru" altLang="ru" sz="1100">
                <a:solidFill>
                  <a:srgbClr val="50A1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"^появляется предупреждение \"([^\"]*)\"$"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появляетсяПредупреждение(String arg1)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Throwable {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altLang="ru" sz="1100" i="1">
                <a:solidFill>
                  <a:srgbClr val="A0A1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///...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altLang="ru" sz="1100">
                <a:solidFill>
                  <a:srgbClr val="A626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PendingException();</a:t>
            </a:r>
            <a:b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altLang="ru" sz="1100">
                <a:solidFill>
                  <a:srgbClr val="383A42"/>
                </a:solidFill>
                <a:highlight>
                  <a:srgbClr val="FBFD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altLang="ru"/>
              <a:t>JUnit тест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ReferenceNumberTest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altLang="ru" sz="9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testTooLong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len13 = </a:t>
            </a:r>
            <a:r>
              <a:rPr lang="ru" altLang="ru" sz="9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"1234567891111"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assertEquals(len13.length(), </a:t>
            </a:r>
            <a:r>
              <a:rPr lang="ru" altLang="ru" sz="9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assertEquals(ReferenceNumber.validate(len13),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altLang="ru" sz="9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testTooShort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len7 = </a:t>
            </a:r>
            <a:r>
              <a:rPr lang="ru" altLang="ru" sz="9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"1234567"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assertEquals(len7.length(), </a:t>
            </a:r>
            <a:r>
              <a:rPr lang="ru" altLang="ru" sz="9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assertEquals(ReferenceNumber.validate(len7),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2147483647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altLang="ru" sz="9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testOk</a:t>
            </a:r>
            <a:r>
              <a:rPr lang="ru" altLang="ru" sz="9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len8 = </a:t>
            </a:r>
            <a:r>
              <a:rPr lang="ru" altLang="ru" sz="9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"12345678"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assertEquals(len8.length(), </a:t>
            </a:r>
            <a:r>
              <a:rPr lang="ru" altLang="ru" sz="9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assertEquals(ReferenceNumber.validate(len8),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len12 = </a:t>
            </a:r>
            <a:r>
              <a:rPr lang="ru" altLang="ru" sz="9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"123456789111"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assertEquals(len12.length(), </a:t>
            </a:r>
            <a:r>
              <a:rPr lang="ru" altLang="ru" sz="9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assertEquals(ReferenceNumber.validate(len12), </a:t>
            </a:r>
            <a:r>
              <a:rPr lang="ru" alt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b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alt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altLang="ru" sz="3000"/>
              <a:t>Test-driven development (TDD)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altLang="ru"/>
              <a:t> 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75" y="1152475"/>
            <a:ext cx="5301400" cy="36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" altLang="ru"/>
              <a:t>Unit-тестирование</a:t>
            </a: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" altLang="ru"/>
              <a:t>JUnit5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93075" y="164625"/>
            <a:ext cx="7098900" cy="781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altLang="ru"/>
              <a:t>Unitтесты и unit тестирование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88" y="1162975"/>
            <a:ext cx="5416273" cy="31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Macintosh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Times New Roman</vt:lpstr>
      <vt:lpstr>Playfair Display</vt:lpstr>
      <vt:lpstr>Arial</vt:lpstr>
      <vt:lpstr>Courier New</vt:lpstr>
      <vt:lpstr>Coral</vt:lpstr>
      <vt:lpstr>JUnit</vt:lpstr>
      <vt:lpstr>Агенда</vt:lpstr>
      <vt:lpstr>Виды тестирования</vt:lpstr>
      <vt:lpstr>Подходы к разработке ПО через тестирование</vt:lpstr>
      <vt:lpstr> </vt:lpstr>
      <vt:lpstr> </vt:lpstr>
      <vt:lpstr>Test-driven development (TDD)</vt:lpstr>
      <vt:lpstr>Unit-тестирование JUnit5</vt:lpstr>
      <vt:lpstr>Unitтесты и unit тестирование</vt:lpstr>
      <vt:lpstr>Какая часть кода должна быть протестирована и что тестировать?</vt:lpstr>
      <vt:lpstr>@annotations</vt:lpstr>
      <vt:lpstr>Assert statements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cp:lastModifiedBy>Microsoft Office User</cp:lastModifiedBy>
  <cp:revision>2</cp:revision>
  <dcterms:modified xsi:type="dcterms:W3CDTF">2018-12-01T04:36:42Z</dcterms:modified>
</cp:coreProperties>
</file>