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89" r:id="rId11"/>
    <p:sldId id="270" r:id="rId12"/>
    <p:sldId id="267" r:id="rId13"/>
    <p:sldId id="269" r:id="rId14"/>
    <p:sldId id="268" r:id="rId15"/>
    <p:sldId id="260" r:id="rId16"/>
    <p:sldId id="271" r:id="rId17"/>
    <p:sldId id="274" r:id="rId18"/>
    <p:sldId id="275" r:id="rId19"/>
    <p:sldId id="272" r:id="rId20"/>
    <p:sldId id="273" r:id="rId21"/>
    <p:sldId id="285" r:id="rId22"/>
    <p:sldId id="276" r:id="rId23"/>
    <p:sldId id="283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309" r:id="rId32"/>
    <p:sldId id="307" r:id="rId33"/>
    <p:sldId id="308" r:id="rId34"/>
    <p:sldId id="299" r:id="rId35"/>
    <p:sldId id="301" r:id="rId36"/>
    <p:sldId id="300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8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9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B260-738D-4836-BAEA-76A0A4FE554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BC46-0736-4F17-B21A-E4AD1F0BB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5719" y="265627"/>
            <a:ext cx="9498226" cy="3573205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Batch Normalization: </a:t>
            </a:r>
            <a:r>
              <a:rPr lang="en-US" altLang="ko-KR" sz="4400" dirty="0" err="1" smtClean="0"/>
              <a:t>Accelerationg</a:t>
            </a:r>
            <a:r>
              <a:rPr lang="en-US" altLang="ko-KR" sz="4400" dirty="0" smtClean="0"/>
              <a:t> Deep Network </a:t>
            </a:r>
            <a:r>
              <a:rPr lang="en-US" altLang="ko-KR" sz="4400" dirty="0" err="1" smtClean="0"/>
              <a:t>Tranining</a:t>
            </a:r>
            <a:r>
              <a:rPr lang="en-US" altLang="ko-KR" sz="4400" dirty="0" smtClean="0"/>
              <a:t> by Reducing Internal Covariate Shift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28885" y="5667632"/>
            <a:ext cx="1293341" cy="3398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 </a:t>
            </a:r>
            <a:r>
              <a:rPr lang="ko-KR" altLang="en-US" dirty="0" err="1" smtClean="0"/>
              <a:t>박중천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0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3339" y="5645427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function =1/2*(</a:t>
            </a:r>
            <a:r>
              <a:rPr lang="en-US" altLang="ko-KR" dirty="0" err="1" smtClean="0"/>
              <a:t>xtarget</a:t>
            </a:r>
            <a:r>
              <a:rPr lang="en-US" altLang="ko-KR" dirty="0" smtClean="0"/>
              <a:t>-x)^2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10" y="1828126"/>
            <a:ext cx="8627579" cy="36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4991524" y="3568144"/>
            <a:ext cx="1133061" cy="1133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30272" y="3568145"/>
            <a:ext cx="1133061" cy="1133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702132" y="3568145"/>
            <a:ext cx="1133061" cy="1133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6"/>
            <a:endCxn id="7" idx="2"/>
          </p:cNvCxnSpPr>
          <p:nvPr/>
        </p:nvCxnSpPr>
        <p:spPr>
          <a:xfrm flipV="1">
            <a:off x="3063333" y="4134675"/>
            <a:ext cx="1928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6"/>
          </p:cNvCxnSpPr>
          <p:nvPr/>
        </p:nvCxnSpPr>
        <p:spPr>
          <a:xfrm>
            <a:off x="6124585" y="4134675"/>
            <a:ext cx="257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32297" y="3780731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+b</a:t>
            </a:r>
            <a:endParaRPr lang="ko-KR" alt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9056905" y="3780731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6191" y="378073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u</a:t>
            </a:r>
            <a:endParaRPr lang="ko-KR" alt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7478" y="5247861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function =1/2*(</a:t>
            </a:r>
            <a:r>
              <a:rPr lang="en-US" altLang="ko-KR" dirty="0" err="1" smtClean="0"/>
              <a:t>xtarget</a:t>
            </a:r>
            <a:r>
              <a:rPr lang="en-US" altLang="ko-KR" dirty="0" smtClean="0"/>
              <a:t>-x)^2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whitening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4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348825"/>
              </p:ext>
            </p:extLst>
          </p:nvPr>
        </p:nvGraphicFramePr>
        <p:xfrm>
          <a:off x="1136372" y="2382216"/>
          <a:ext cx="9597888" cy="284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8">
                  <a:extLst>
                    <a:ext uri="{9D8B030D-6E8A-4147-A177-3AD203B41FA5}">
                      <a16:colId xmlns:a16="http://schemas.microsoft.com/office/drawing/2014/main" val="3580589485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851111929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3749242363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3074252764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4228084160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2587686142"/>
                    </a:ext>
                  </a:extLst>
                </a:gridCol>
              </a:tblGrid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Xtarget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Delta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b update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154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24876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81775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58288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84716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293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0991" y="1690688"/>
            <a:ext cx="1257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epoch1</a:t>
            </a:r>
          </a:p>
          <a:p>
            <a:r>
              <a:rPr lang="en-US" altLang="ko-KR" dirty="0" smtClean="0"/>
              <a:t>Initial b=3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2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11504"/>
              </p:ext>
            </p:extLst>
          </p:nvPr>
        </p:nvGraphicFramePr>
        <p:xfrm>
          <a:off x="1136372" y="2382216"/>
          <a:ext cx="9597888" cy="284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8">
                  <a:extLst>
                    <a:ext uri="{9D8B030D-6E8A-4147-A177-3AD203B41FA5}">
                      <a16:colId xmlns:a16="http://schemas.microsoft.com/office/drawing/2014/main" val="3580589485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851111929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3749242363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3074252764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4228084160"/>
                    </a:ext>
                  </a:extLst>
                </a:gridCol>
                <a:gridCol w="1599648">
                  <a:extLst>
                    <a:ext uri="{9D8B030D-6E8A-4147-A177-3AD203B41FA5}">
                      <a16:colId xmlns:a16="http://schemas.microsoft.com/office/drawing/2014/main" val="2587686142"/>
                    </a:ext>
                  </a:extLst>
                </a:gridCol>
              </a:tblGrid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Xtarget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Delta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b update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154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24876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81775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58288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84716"/>
                  </a:ext>
                </a:extLst>
              </a:tr>
              <a:tr h="47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293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0869" y="1595052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epoch2</a:t>
            </a:r>
          </a:p>
          <a:p>
            <a:r>
              <a:rPr lang="en-US" altLang="ko-KR" dirty="0" smtClean="0"/>
              <a:t>Initial b=7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0869" y="5705061"/>
            <a:ext cx="820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 will grow indefinitely while loss remains fixed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normalization parameters are computed outside  the gradient descent step</a:t>
            </a:r>
          </a:p>
        </p:txBody>
      </p:sp>
    </p:spTree>
    <p:extLst>
      <p:ext uri="{BB962C8B-B14F-4D97-AF65-F5344CB8AC3E}">
        <p14:creationId xmlns:p14="http://schemas.microsoft.com/office/powerpoint/2010/main" val="644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Lyu&amp;simoncelli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use statistics computed over a single training example </a:t>
            </a:r>
            <a:r>
              <a:rPr lang="en-US" altLang="ko-KR" dirty="0" err="1" smtClean="0"/>
              <a:t>etc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But this changes  the representation </a:t>
            </a:r>
            <a:r>
              <a:rPr lang="en-US" altLang="ko-KR" dirty="0" err="1" smtClean="0"/>
              <a:t>ablility</a:t>
            </a:r>
            <a:r>
              <a:rPr lang="en-US" altLang="ko-KR" dirty="0" smtClean="0"/>
              <a:t> of a net work by discarding the absolute scale of activations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192695" y="4645551"/>
            <a:ext cx="735495" cy="52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3334" y="4445284"/>
            <a:ext cx="653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Batch normalization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300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6389077" cy="4351338"/>
          </a:xfrm>
        </p:spPr>
        <p:txBody>
          <a:bodyPr/>
          <a:lstStyle/>
          <a:p>
            <a:r>
              <a:rPr lang="en-US" altLang="ko-KR" dirty="0" smtClean="0"/>
              <a:t>To make training speed fast and easy learning(in gradient descent ), batch Norm is proposed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If the change of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. Is not large, training weight is easy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870" y="365125"/>
            <a:ext cx="1566130" cy="59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448232" y="2971855"/>
            <a:ext cx="906783" cy="249952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87" y="1215928"/>
            <a:ext cx="1030898" cy="425545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8643205" y="304213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43205" y="3912577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643205" y="4783015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2051" y="48884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arlow Solid Italic" panose="04030604020F02020D02" pitchFamily="82" charset="0"/>
              </a:rPr>
              <a:t>X</a:t>
            </a:r>
            <a:endParaRPr lang="ko-KR" altLang="en-US" dirty="0">
              <a:latin typeface="Harlow Solid Italic" panose="04030604020F02020D02" pitchFamily="82" charset="0"/>
            </a:endParaRPr>
          </a:p>
        </p:txBody>
      </p:sp>
      <p:cxnSp>
        <p:nvCxnSpPr>
          <p:cNvPr id="15" name="직선 화살표 연결선 14"/>
          <p:cNvCxnSpPr>
            <a:stCxn id="12" idx="0"/>
            <a:endCxn id="11" idx="4"/>
          </p:cNvCxnSpPr>
          <p:nvPr/>
        </p:nvCxnSpPr>
        <p:spPr>
          <a:xfrm flipV="1">
            <a:off x="8933351" y="4492869"/>
            <a:ext cx="0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0"/>
            <a:endCxn id="10" idx="4"/>
          </p:cNvCxnSpPr>
          <p:nvPr/>
        </p:nvCxnSpPr>
        <p:spPr>
          <a:xfrm flipV="1">
            <a:off x="8933351" y="3622431"/>
            <a:ext cx="0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0"/>
          </p:cNvCxnSpPr>
          <p:nvPr/>
        </p:nvCxnSpPr>
        <p:spPr>
          <a:xfrm flipV="1">
            <a:off x="8933351" y="2602523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43205" y="3925724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228" y="401805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Changing Part: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1385" y="30521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Activation: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1672" y="22564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H2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2533040" y="2180588"/>
            <a:ext cx="906783" cy="386230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48232" y="2971855"/>
            <a:ext cx="906783" cy="249952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87" y="1215928"/>
            <a:ext cx="1030898" cy="425545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8643205" y="304213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43205" y="3912577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643205" y="4783015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2051" y="48884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arlow Solid Italic" panose="04030604020F02020D02" pitchFamily="82" charset="0"/>
              </a:rPr>
              <a:t>X</a:t>
            </a:r>
            <a:endParaRPr lang="ko-KR" altLang="en-US" dirty="0">
              <a:latin typeface="Harlow Solid Italic" panose="04030604020F02020D02" pitchFamily="82" charset="0"/>
            </a:endParaRPr>
          </a:p>
        </p:txBody>
      </p:sp>
      <p:cxnSp>
        <p:nvCxnSpPr>
          <p:cNvPr id="15" name="직선 화살표 연결선 14"/>
          <p:cNvCxnSpPr>
            <a:stCxn id="12" idx="0"/>
            <a:endCxn id="11" idx="4"/>
          </p:cNvCxnSpPr>
          <p:nvPr/>
        </p:nvCxnSpPr>
        <p:spPr>
          <a:xfrm flipV="1">
            <a:off x="8933351" y="4492869"/>
            <a:ext cx="0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0"/>
            <a:endCxn id="10" idx="4"/>
          </p:cNvCxnSpPr>
          <p:nvPr/>
        </p:nvCxnSpPr>
        <p:spPr>
          <a:xfrm flipV="1">
            <a:off x="8933351" y="3622431"/>
            <a:ext cx="0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0"/>
          </p:cNvCxnSpPr>
          <p:nvPr/>
        </p:nvCxnSpPr>
        <p:spPr>
          <a:xfrm flipV="1">
            <a:off x="8933351" y="2602523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43205" y="3925724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228" y="401805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Changing Part: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1385" y="30521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Activation: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1672" y="22564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H2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739" y="1690688"/>
            <a:ext cx="460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Norm want to restrict change of </a:t>
            </a:r>
            <a:r>
              <a:rPr lang="en-US" altLang="ko-KR" dirty="0" err="1" smtClean="0"/>
              <a:t>wx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707589" y="5462600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61822" y="31290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07589" y="3273357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698324" y="4389966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07589" y="2227005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27656" y="233248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6625" y="4390835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5132" y="558035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arlow Solid Italic" panose="04030604020F02020D02" pitchFamily="82" charset="0"/>
              </a:rPr>
              <a:t>X</a:t>
            </a:r>
            <a:endParaRPr lang="ko-KR" altLang="en-US" dirty="0">
              <a:latin typeface="Harlow Solid Italic" panose="04030604020F02020D02" pitchFamily="82" charset="0"/>
            </a:endParaRPr>
          </a:p>
        </p:txBody>
      </p:sp>
      <p:cxnSp>
        <p:nvCxnSpPr>
          <p:cNvPr id="33" name="직선 화살표 연결선 32"/>
          <p:cNvCxnSpPr>
            <a:stCxn id="17" idx="0"/>
            <a:endCxn id="21" idx="4"/>
          </p:cNvCxnSpPr>
          <p:nvPr/>
        </p:nvCxnSpPr>
        <p:spPr>
          <a:xfrm flipH="1" flipV="1">
            <a:off x="2988470" y="4970258"/>
            <a:ext cx="9265" cy="49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0"/>
            <a:endCxn id="19" idx="4"/>
          </p:cNvCxnSpPr>
          <p:nvPr/>
        </p:nvCxnSpPr>
        <p:spPr>
          <a:xfrm flipV="1">
            <a:off x="2988470" y="3853649"/>
            <a:ext cx="9265" cy="5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</p:cNvCxnSpPr>
          <p:nvPr/>
        </p:nvCxnSpPr>
        <p:spPr>
          <a:xfrm flipV="1">
            <a:off x="2997735" y="2819575"/>
            <a:ext cx="11683" cy="45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55751" y="336655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BN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 flipH="1">
            <a:off x="4452932" y="3735891"/>
            <a:ext cx="1905671" cy="85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45" y="2229969"/>
            <a:ext cx="4342301" cy="31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61" y="2229969"/>
            <a:ext cx="4382782" cy="319145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697415" y="3815862"/>
            <a:ext cx="703385" cy="580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3499338" y="5099538"/>
            <a:ext cx="1441939" cy="32188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481753" y="4120401"/>
            <a:ext cx="1459524" cy="844317"/>
          </a:xfrm>
          <a:custGeom>
            <a:avLst/>
            <a:gdLst>
              <a:gd name="connsiteX0" fmla="*/ 0 w 1459524"/>
              <a:gd name="connsiteY0" fmla="*/ 844317 h 844317"/>
              <a:gd name="connsiteX1" fmla="*/ 738554 w 1459524"/>
              <a:gd name="connsiteY1" fmla="*/ 256 h 844317"/>
              <a:gd name="connsiteX2" fmla="*/ 1459524 w 1459524"/>
              <a:gd name="connsiteY2" fmla="*/ 773979 h 8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524" h="844317">
                <a:moveTo>
                  <a:pt x="0" y="844317"/>
                </a:moveTo>
                <a:cubicBezTo>
                  <a:pt x="247650" y="428148"/>
                  <a:pt x="495300" y="11979"/>
                  <a:pt x="738554" y="256"/>
                </a:cubicBezTo>
                <a:cubicBezTo>
                  <a:pt x="981808" y="-11467"/>
                  <a:pt x="1220666" y="381256"/>
                  <a:pt x="1459524" y="7739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346830" y="4120400"/>
            <a:ext cx="814755" cy="690715"/>
          </a:xfrm>
          <a:custGeom>
            <a:avLst/>
            <a:gdLst>
              <a:gd name="connsiteX0" fmla="*/ 0 w 1459524"/>
              <a:gd name="connsiteY0" fmla="*/ 844317 h 844317"/>
              <a:gd name="connsiteX1" fmla="*/ 738554 w 1459524"/>
              <a:gd name="connsiteY1" fmla="*/ 256 h 844317"/>
              <a:gd name="connsiteX2" fmla="*/ 1459524 w 1459524"/>
              <a:gd name="connsiteY2" fmla="*/ 773979 h 8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524" h="844317">
                <a:moveTo>
                  <a:pt x="0" y="844317"/>
                </a:moveTo>
                <a:cubicBezTo>
                  <a:pt x="247650" y="428148"/>
                  <a:pt x="495300" y="11979"/>
                  <a:pt x="738554" y="256"/>
                </a:cubicBezTo>
                <a:cubicBezTo>
                  <a:pt x="981808" y="-11467"/>
                  <a:pt x="1220666" y="381256"/>
                  <a:pt x="1459524" y="77397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321" t="16838" r="54391" b="44017"/>
          <a:stretch/>
        </p:blipFill>
        <p:spPr>
          <a:xfrm>
            <a:off x="2315307" y="1525184"/>
            <a:ext cx="7936523" cy="49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892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Learning Problem in DNN: Internal Covariate Shift</a:t>
            </a:r>
          </a:p>
          <a:p>
            <a:r>
              <a:rPr lang="en-US" altLang="ko-KR" dirty="0" smtClean="0"/>
              <a:t>Towards Reducing Internal Covariate Shift</a:t>
            </a:r>
          </a:p>
          <a:p>
            <a:r>
              <a:rPr lang="en-US" altLang="ko-KR" dirty="0" smtClean="0"/>
              <a:t>Batch Normalization</a:t>
            </a:r>
          </a:p>
          <a:p>
            <a:r>
              <a:rPr lang="en-US" altLang="ko-KR" dirty="0" smtClean="0"/>
              <a:t>Advantage of Batch Norm</a:t>
            </a:r>
          </a:p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0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87" y="1690688"/>
            <a:ext cx="6707120" cy="46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4" t="25555" r="53007" b="43527"/>
          <a:stretch/>
        </p:blipFill>
        <p:spPr>
          <a:xfrm>
            <a:off x="1749287" y="1172816"/>
            <a:ext cx="8348870" cy="46870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2330" y="5068957"/>
            <a:ext cx="2305879" cy="111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7374" y="1321357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https://kevinzakka.github.io/2016/09/14/batch_normalization/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1" y="1825624"/>
            <a:ext cx="9697278" cy="4758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6958" y="1987826"/>
            <a:ext cx="326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Back-propagation, chain rule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22" y="1690688"/>
            <a:ext cx="6591956" cy="423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en-US" altLang="ko-KR" dirty="0" err="1" smtClean="0"/>
              <a:t>Noramlization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10664"/>
              </p:ext>
            </p:extLst>
          </p:nvPr>
        </p:nvGraphicFramePr>
        <p:xfrm>
          <a:off x="7064512" y="1372635"/>
          <a:ext cx="4289288" cy="492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61">
                  <a:extLst>
                    <a:ext uri="{9D8B030D-6E8A-4147-A177-3AD203B41FA5}">
                      <a16:colId xmlns:a16="http://schemas.microsoft.com/office/drawing/2014/main" val="51149385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2223768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02540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44115406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103351020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2115860088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43029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0997808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38154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204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509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97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871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74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97947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2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885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1253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925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070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6239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807199" y="4050952"/>
            <a:ext cx="4803913" cy="1088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619461" y="1949106"/>
            <a:ext cx="0" cy="992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19461" y="3000549"/>
            <a:ext cx="0" cy="992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619461" y="4146172"/>
            <a:ext cx="0" cy="992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5722" y="226087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5722" y="3312322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5722" y="44474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7199" y="2870821"/>
            <a:ext cx="4803913" cy="1180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7199" y="1782725"/>
            <a:ext cx="4803913" cy="1088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5722" y="7626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1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en-US" altLang="ko-KR" dirty="0" err="1" smtClean="0"/>
              <a:t>Noramlization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64512" y="1372635"/>
          <a:ext cx="4289288" cy="492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61">
                  <a:extLst>
                    <a:ext uri="{9D8B030D-6E8A-4147-A177-3AD203B41FA5}">
                      <a16:colId xmlns:a16="http://schemas.microsoft.com/office/drawing/2014/main" val="51149385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2223768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02540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44115406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103351020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2115860088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43029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0997808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38154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204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509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97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871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74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97947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2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885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1253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925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070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6239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807199" y="4050952"/>
            <a:ext cx="4803913" cy="1088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605670" y="1948070"/>
            <a:ext cx="1458842" cy="342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605670" y="2326773"/>
            <a:ext cx="1458843" cy="387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605670" y="2630210"/>
            <a:ext cx="1458843" cy="497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5722" y="226087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5722" y="3312322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5722" y="44474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7199" y="2870821"/>
            <a:ext cx="4803913" cy="1180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7199" y="1782725"/>
            <a:ext cx="4803913" cy="1088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5722" y="7626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38200" y="229052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8200" y="3538654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8200" y="4848903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4848903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66209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267" y="23960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324" y="2059696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wx1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8108" y="2534508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2289" y="3076989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wx3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cxnSp>
        <p:nvCxnSpPr>
          <p:cNvPr id="29" name="직선 화살표 연결선 28"/>
          <p:cNvCxnSpPr>
            <a:endCxn id="20" idx="4"/>
          </p:cNvCxnSpPr>
          <p:nvPr/>
        </p:nvCxnSpPr>
        <p:spPr>
          <a:xfrm flipV="1">
            <a:off x="1128346" y="4118946"/>
            <a:ext cx="0" cy="729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flipH="1">
            <a:off x="3549723" y="2581221"/>
            <a:ext cx="902207" cy="5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49856" y="2554835"/>
            <a:ext cx="108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batchu</a:t>
            </a:r>
            <a:r>
              <a:rPr lang="en-US" altLang="ko-KR" sz="2400" dirty="0" smtClean="0">
                <a:latin typeface="Georgia" panose="02040502050405020303" pitchFamily="18" charset="0"/>
              </a:rPr>
              <a:t>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en-US" altLang="ko-KR" dirty="0" err="1" smtClean="0"/>
              <a:t>Noramlization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64512" y="1372635"/>
          <a:ext cx="4289288" cy="492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61">
                  <a:extLst>
                    <a:ext uri="{9D8B030D-6E8A-4147-A177-3AD203B41FA5}">
                      <a16:colId xmlns:a16="http://schemas.microsoft.com/office/drawing/2014/main" val="51149385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2223768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02540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44115406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103351020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2115860088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43029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0997808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38154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204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509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97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871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74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97947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2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885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1253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925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070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6239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807199" y="4050952"/>
            <a:ext cx="4803913" cy="1088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605670" y="1948070"/>
            <a:ext cx="1458842" cy="342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605670" y="2326773"/>
            <a:ext cx="1458843" cy="387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605670" y="2630210"/>
            <a:ext cx="1458843" cy="497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5722" y="226087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5722" y="3312322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5722" y="44474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7199" y="2870821"/>
            <a:ext cx="4803913" cy="1180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7199" y="1782725"/>
            <a:ext cx="4803913" cy="1088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5722" y="7626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38200" y="229052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8200" y="3538654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8200" y="4848903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4848903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66209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267" y="23960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324" y="2059696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wx1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8108" y="2534508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2289" y="3076989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wx3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cxnSp>
        <p:nvCxnSpPr>
          <p:cNvPr id="29" name="직선 화살표 연결선 28"/>
          <p:cNvCxnSpPr>
            <a:endCxn id="20" idx="4"/>
          </p:cNvCxnSpPr>
          <p:nvPr/>
        </p:nvCxnSpPr>
        <p:spPr>
          <a:xfrm flipV="1">
            <a:off x="1128346" y="4118946"/>
            <a:ext cx="0" cy="729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flipH="1">
            <a:off x="3549723" y="2581221"/>
            <a:ext cx="902207" cy="5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49856" y="2554835"/>
            <a:ext cx="108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batchu</a:t>
            </a:r>
            <a:r>
              <a:rPr lang="en-US" altLang="ko-KR" sz="2400" dirty="0" smtClean="0">
                <a:latin typeface="Georgia" panose="02040502050405020303" pitchFamily="18" charset="0"/>
              </a:rPr>
              <a:t>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6200000" flipH="1">
            <a:off x="2338454" y="3975008"/>
            <a:ext cx="902207" cy="5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en-US" altLang="ko-KR" dirty="0" err="1" smtClean="0"/>
              <a:t>Noramlization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64512" y="1372635"/>
          <a:ext cx="4289288" cy="492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61">
                  <a:extLst>
                    <a:ext uri="{9D8B030D-6E8A-4147-A177-3AD203B41FA5}">
                      <a16:colId xmlns:a16="http://schemas.microsoft.com/office/drawing/2014/main" val="51149385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2223768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02540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44115406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103351020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2115860088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43029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0997808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38154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204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509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97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871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74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97947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2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885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1253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925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070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6239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807199" y="4050952"/>
            <a:ext cx="4803913" cy="1088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605670" y="1948070"/>
            <a:ext cx="1458842" cy="342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605670" y="2326773"/>
            <a:ext cx="1458843" cy="387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605670" y="2630210"/>
            <a:ext cx="1458843" cy="497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5722" y="226087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5722" y="3312322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5722" y="44474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7199" y="2870821"/>
            <a:ext cx="4803913" cy="1180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7199" y="1782725"/>
            <a:ext cx="4803913" cy="1088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5722" y="7626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38200" y="229052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8200" y="3538654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8200" y="4848903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4848903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66209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267" y="23960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324" y="2059696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wx1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8108" y="2534508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2289" y="3076989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wx3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cxnSp>
        <p:nvCxnSpPr>
          <p:cNvPr id="29" name="직선 화살표 연결선 28"/>
          <p:cNvCxnSpPr>
            <a:endCxn id="20" idx="4"/>
          </p:cNvCxnSpPr>
          <p:nvPr/>
        </p:nvCxnSpPr>
        <p:spPr>
          <a:xfrm flipV="1">
            <a:off x="1128346" y="4118946"/>
            <a:ext cx="0" cy="729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flipH="1">
            <a:off x="3549723" y="2581221"/>
            <a:ext cx="902207" cy="5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49856" y="2554835"/>
            <a:ext cx="108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batchu</a:t>
            </a:r>
            <a:r>
              <a:rPr lang="en-US" altLang="ko-KR" sz="2400" dirty="0" smtClean="0">
                <a:latin typeface="Georgia" panose="02040502050405020303" pitchFamily="18" charset="0"/>
              </a:rPr>
              <a:t>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6200000" flipH="1">
            <a:off x="2338454" y="3975008"/>
            <a:ext cx="902207" cy="5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66006" y="5134117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Batch1 r,</a:t>
            </a:r>
            <a:r>
              <a:rPr lang="el-GR" altLang="ko-KR" dirty="0" smtClean="0"/>
              <a:t>β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9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en-US" altLang="ko-KR" dirty="0" err="1" smtClean="0"/>
              <a:t>Noramlization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64512" y="1372635"/>
          <a:ext cx="4289288" cy="492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61">
                  <a:extLst>
                    <a:ext uri="{9D8B030D-6E8A-4147-A177-3AD203B41FA5}">
                      <a16:colId xmlns:a16="http://schemas.microsoft.com/office/drawing/2014/main" val="51149385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2223768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02540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441154061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103351020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2115860088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3104302983"/>
                    </a:ext>
                  </a:extLst>
                </a:gridCol>
                <a:gridCol w="536161">
                  <a:extLst>
                    <a:ext uri="{9D8B030D-6E8A-4147-A177-3AD203B41FA5}">
                      <a16:colId xmlns:a16="http://schemas.microsoft.com/office/drawing/2014/main" val="10997808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38154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204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509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97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8718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74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97947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22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885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1253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925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0706"/>
                  </a:ext>
                </a:extLst>
              </a:tr>
              <a:tr h="3791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6239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807199" y="4050952"/>
            <a:ext cx="4803913" cy="1088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25548" y="2326773"/>
            <a:ext cx="1438966" cy="8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5722" y="226087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5722" y="3312322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5722" y="44474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7199" y="2870821"/>
            <a:ext cx="4803913" cy="1180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7199" y="1782725"/>
            <a:ext cx="4803913" cy="1088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5722" y="7626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38200" y="2290529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8200" y="3538654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8200" y="4848903"/>
            <a:ext cx="580292" cy="5802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4848903"/>
            <a:ext cx="84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Georgia" panose="02040502050405020303" pitchFamily="18" charset="0"/>
              </a:rPr>
              <a:t>wx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66209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267" y="23960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eorgia" panose="02040502050405020303" pitchFamily="18" charset="0"/>
              </a:rPr>
              <a:t>A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cxnSp>
        <p:nvCxnSpPr>
          <p:cNvPr id="29" name="직선 화살표 연결선 28"/>
          <p:cNvCxnSpPr>
            <a:endCxn id="20" idx="4"/>
          </p:cNvCxnSpPr>
          <p:nvPr/>
        </p:nvCxnSpPr>
        <p:spPr>
          <a:xfrm flipV="1">
            <a:off x="1128346" y="4118946"/>
            <a:ext cx="0" cy="729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7308" y="2212359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Batch1 r,</a:t>
            </a:r>
            <a:r>
              <a:rPr lang="el-GR" altLang="ko-KR" dirty="0" smtClean="0"/>
              <a:t>β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5625548" y="3397103"/>
            <a:ext cx="1438966" cy="8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625548" y="4586118"/>
            <a:ext cx="1438966" cy="8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77308" y="3221320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Batch2 r,</a:t>
            </a:r>
            <a:r>
              <a:rPr lang="el-GR" altLang="ko-KR" dirty="0" smtClean="0"/>
              <a:t>β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74827" y="4473945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Batch3 r,</a:t>
            </a:r>
            <a:r>
              <a:rPr lang="el-GR" altLang="ko-KR" dirty="0" smtClean="0"/>
              <a:t>β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547286" y="2630210"/>
            <a:ext cx="304800" cy="500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526855" y="3861751"/>
            <a:ext cx="304800" cy="500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547286" y="5179111"/>
            <a:ext cx="304800" cy="500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57348" y="1665618"/>
            <a:ext cx="1383973" cy="3513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08445" y="1911274"/>
            <a:ext cx="108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batch1u,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7699" y="3045388"/>
            <a:ext cx="116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batch2u,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4741" y="4068425"/>
            <a:ext cx="12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Batch3</a:t>
            </a:r>
          </a:p>
          <a:p>
            <a:r>
              <a:rPr lang="en-US" altLang="ko-KR" sz="2400" dirty="0" smtClean="0">
                <a:latin typeface="Georgia" panose="02040502050405020303" pitchFamily="18" charset="0"/>
              </a:rPr>
              <a:t>u,</a:t>
            </a:r>
            <a:r>
              <a:rPr lang="el-GR" altLang="ko-KR" sz="2400" dirty="0" smtClean="0">
                <a:latin typeface="Georgia" panose="02040502050405020303" pitchFamily="18" charset="0"/>
              </a:rPr>
              <a:t>σ</a:t>
            </a:r>
            <a:r>
              <a:rPr lang="en-US" altLang="ko-KR" sz="2400" dirty="0" smtClean="0">
                <a:latin typeface="Georgia" panose="02040502050405020303" pitchFamily="18" charset="0"/>
              </a:rPr>
              <a:t>^2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655927" y="5399697"/>
            <a:ext cx="529968" cy="231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56" y="5706351"/>
            <a:ext cx="1981200" cy="7810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074826" y="5942774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lastbatch</a:t>
            </a:r>
            <a:r>
              <a:rPr lang="en-US" altLang="ko-KR" dirty="0" smtClean="0"/>
              <a:t> </a:t>
            </a:r>
            <a:r>
              <a:rPr lang="en-US" altLang="ko-KR" dirty="0" smtClean="0"/>
              <a:t>r,</a:t>
            </a:r>
            <a:r>
              <a:rPr lang="el-GR" altLang="ko-KR" dirty="0" smtClean="0"/>
              <a:t>β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00" y="1690688"/>
            <a:ext cx="7414799" cy="45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problem in 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ANN is difficult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71" y="2605617"/>
            <a:ext cx="5400929" cy="35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 of Batch Norm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Batch Normalization enables higher learning rates(fast)</a:t>
            </a:r>
          </a:p>
          <a:p>
            <a:endParaRPr lang="en-US" altLang="ko-KR" dirty="0"/>
          </a:p>
          <a:p>
            <a:r>
              <a:rPr lang="en-US" altLang="ko-KR" dirty="0" smtClean="0"/>
              <a:t>Batch Normalization regularizes the model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Initialzation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425148"/>
            <a:ext cx="46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</a:t>
            </a:r>
            <a:r>
              <a:rPr lang="en-US" altLang="ko-KR" dirty="0" err="1" smtClean="0"/>
              <a:t>vanish,getting</a:t>
            </a:r>
            <a:r>
              <a:rPr lang="en-US" altLang="ko-KR" dirty="0" smtClean="0"/>
              <a:t> stuck local minima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3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 of Batch Norm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41" y="2170153"/>
            <a:ext cx="9585616" cy="30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 of Batch Norm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25" y="1548184"/>
            <a:ext cx="8076273" cy="49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 of Batch Norm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5" y="2504765"/>
            <a:ext cx="8541212" cy="35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</a:p>
          <a:p>
            <a:pPr marL="0" indent="0">
              <a:buNone/>
            </a:pPr>
            <a:r>
              <a:rPr lang="en-US" altLang="ko-KR" dirty="0" smtClean="0"/>
              <a:t> CNN</a:t>
            </a:r>
            <a:r>
              <a:rPr lang="ko-KR" altLang="en-US" dirty="0" smtClean="0"/>
              <a:t>의 대표적인 데이터 셋인 흑백 필기 인식 데이터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28*28 size  60000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training set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test set</a:t>
            </a:r>
          </a:p>
          <a:p>
            <a:pPr marL="0" indent="0">
              <a:buNone/>
            </a:pPr>
            <a:r>
              <a:rPr lang="en-US" altLang="ko-KR" dirty="0" smtClean="0"/>
              <a:t> 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사이의 필기 숫자를 구별하는 과제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Batch Normalization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에 따른 학습 평가</a:t>
            </a:r>
          </a:p>
        </p:txBody>
      </p:sp>
    </p:spTree>
    <p:extLst>
      <p:ext uri="{BB962C8B-B14F-4D97-AF65-F5344CB8AC3E}">
        <p14:creationId xmlns:p14="http://schemas.microsoft.com/office/powerpoint/2010/main" val="2426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719"/>
            <a:ext cx="10949629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4414"/>
            <a:ext cx="5310972" cy="3303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17" y="2724414"/>
            <a:ext cx="5453484" cy="3441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2533" y="1838219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Learning rate 0.001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sigmoid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0247"/>
            <a:ext cx="6068209" cy="3536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67" y="2830247"/>
            <a:ext cx="4906233" cy="3689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2533" y="1838219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Learning rate 0.01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sigmoid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7" y="2615406"/>
            <a:ext cx="4572000" cy="346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46" y="2653506"/>
            <a:ext cx="4799654" cy="3426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2533" y="1838219"/>
            <a:ext cx="359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Learning rate 0.05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sigmoid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problem in 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DNN is more difficult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508" y="1470555"/>
            <a:ext cx="1910292" cy="4502831"/>
          </a:xfrm>
          <a:prstGeom prst="rect">
            <a:avLst/>
          </a:prstGeom>
        </p:spPr>
      </p:pic>
      <p:pic>
        <p:nvPicPr>
          <p:cNvPr id="1026" name="Picture 2" descr="https://datawarrior.files.wordpress.com/2016/04/slide5.png?w=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79" y="2877761"/>
            <a:ext cx="5162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466" y="8270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800" dirty="0" smtClean="0"/>
              <a:t>끝</a:t>
            </a: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 smtClean="0"/>
              <a:t>Q&amp;A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1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problem in 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Small change in all weights could make vary different value in upper layer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07" y="2882900"/>
            <a:ext cx="990600" cy="3448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23" y="2797175"/>
            <a:ext cx="1571625" cy="3600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21" y="2882900"/>
            <a:ext cx="1171575" cy="34290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318214" y="3925094"/>
            <a:ext cx="1016000" cy="58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995203" y="4025371"/>
            <a:ext cx="1016000" cy="58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75" y="2882900"/>
            <a:ext cx="2028825" cy="34385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8064268" y="4001294"/>
            <a:ext cx="1016000" cy="58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problem in 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variance is called ‘Internal Covariate Shift’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2805113"/>
            <a:ext cx="3133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problem in 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distribution of each layer’s input changes during training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3163094"/>
            <a:ext cx="3733800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02" t="1" r="1" b="881"/>
          <a:stretch/>
        </p:blipFill>
        <p:spPr>
          <a:xfrm>
            <a:off x="7298266" y="2334419"/>
            <a:ext cx="3020483" cy="33043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81802" y="5130800"/>
            <a:ext cx="1176865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Towards Reducing Internal Covariate Shift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To address this Internal Covariate Shift Problem, previous studies used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careful initialization 	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small learning rate</a:t>
            </a:r>
          </a:p>
          <a:p>
            <a:endParaRPr lang="en-US" altLang="ko-KR" dirty="0"/>
          </a:p>
          <a:p>
            <a:r>
              <a:rPr lang="en-US" altLang="ko-KR" dirty="0" smtClean="0"/>
              <a:t> whitening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3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Towards Reducing Internal Covariate Shift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whitening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45734" y="3269972"/>
            <a:ext cx="1133061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585520" y="3262269"/>
            <a:ext cx="1133061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6"/>
            <a:endCxn id="5" idx="2"/>
          </p:cNvCxnSpPr>
          <p:nvPr/>
        </p:nvCxnSpPr>
        <p:spPr>
          <a:xfrm flipV="1">
            <a:off x="4778795" y="3828800"/>
            <a:ext cx="1806725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077" y="2825570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</a:t>
            </a:r>
            <a:r>
              <a:rPr lang="en-US" altLang="ko-KR" dirty="0" smtClean="0"/>
              <a:t>1…N</a:t>
            </a:r>
            <a:endParaRPr lang="ko-KR" altLang="en-US" sz="3600" dirty="0"/>
          </a:p>
        </p:txBody>
      </p:sp>
      <p:sp>
        <p:nvSpPr>
          <p:cNvPr id="9" name="타원 8"/>
          <p:cNvSpPr/>
          <p:nvPr/>
        </p:nvSpPr>
        <p:spPr>
          <a:xfrm>
            <a:off x="803836" y="3269972"/>
            <a:ext cx="1133061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4" idx="2"/>
          </p:cNvCxnSpPr>
          <p:nvPr/>
        </p:nvCxnSpPr>
        <p:spPr>
          <a:xfrm>
            <a:off x="1871599" y="3828800"/>
            <a:ext cx="1774135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0500" y="33920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645733" y="4756785"/>
            <a:ext cx="1133061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761383" y="3903971"/>
            <a:ext cx="1824137" cy="137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0402" y="41395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08849" y="524231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X’</a:t>
            </a:r>
            <a:r>
              <a:rPr lang="en-US" altLang="ko-KR" dirty="0" smtClean="0"/>
              <a:t>1…N</a:t>
            </a:r>
            <a:endParaRPr lang="ko-KR" altLang="en-US" sz="3600" dirty="0"/>
          </a:p>
        </p:txBody>
      </p:sp>
      <p:sp>
        <p:nvSpPr>
          <p:cNvPr id="21" name="타원 20"/>
          <p:cNvSpPr/>
          <p:nvPr/>
        </p:nvSpPr>
        <p:spPr>
          <a:xfrm>
            <a:off x="747666" y="4770850"/>
            <a:ext cx="1133061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860813" y="5315612"/>
            <a:ext cx="1774135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475" y="2424167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5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616</Words>
  <Application>Microsoft Office PowerPoint</Application>
  <PresentationFormat>와이드스크린</PresentationFormat>
  <Paragraphs>245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Georgia</vt:lpstr>
      <vt:lpstr>Harlow Solid Italic</vt:lpstr>
      <vt:lpstr>Office 테마</vt:lpstr>
      <vt:lpstr>Batch Normalization: Accelerationg Deep Network Tranining by Reducing Internal Covariate Shift</vt:lpstr>
      <vt:lpstr>목차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Towards Reducing Internal Covariate Shift</vt:lpstr>
      <vt:lpstr>Towards Reducing Internal Covariate Shift</vt:lpstr>
      <vt:lpstr>Towards Reducing Internal Covariate Shift</vt:lpstr>
      <vt:lpstr>Towards Reducing Internal Covariate Shift</vt:lpstr>
      <vt:lpstr>Towards Reducing Internal Covariate Shift</vt:lpstr>
      <vt:lpstr>Towards Reducing Internal Covariate Shift</vt:lpstr>
      <vt:lpstr>Towards Reducing Internal Covariate Shift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PowerPoint 프레젠테이션</vt:lpstr>
      <vt:lpstr>Batch Normalization</vt:lpstr>
      <vt:lpstr>Batch Normalization</vt:lpstr>
      <vt:lpstr>Batch Noramlization</vt:lpstr>
      <vt:lpstr>Batch Noramlization</vt:lpstr>
      <vt:lpstr>Batch Noramlization</vt:lpstr>
      <vt:lpstr>Batch Noramlization</vt:lpstr>
      <vt:lpstr>Batch Noramlization</vt:lpstr>
      <vt:lpstr>Batch Normalization</vt:lpstr>
      <vt:lpstr>Advantage of Batch Norm</vt:lpstr>
      <vt:lpstr>Advantage of Batch Norm</vt:lpstr>
      <vt:lpstr>Advantage of Batch Norm</vt:lpstr>
      <vt:lpstr>Advantage of Batch Norm</vt:lpstr>
      <vt:lpstr>Experiment</vt:lpstr>
      <vt:lpstr>Experiment</vt:lpstr>
      <vt:lpstr>Experiment</vt:lpstr>
      <vt:lpstr>Experiment</vt:lpstr>
      <vt:lpstr>Experiment</vt:lpstr>
      <vt:lpstr>Experiment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Normalization: Accelerationg Deep Network Tranining by Reducing Internal Covariate Shift</dc:title>
  <dc:creator>park jung-cheon</dc:creator>
  <cp:lastModifiedBy>park jung-cheon</cp:lastModifiedBy>
  <cp:revision>39</cp:revision>
  <dcterms:created xsi:type="dcterms:W3CDTF">2018-10-06T09:04:27Z</dcterms:created>
  <dcterms:modified xsi:type="dcterms:W3CDTF">2018-10-09T08:51:17Z</dcterms:modified>
</cp:coreProperties>
</file>