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61" r:id="rId4"/>
    <p:sldId id="268" r:id="rId5"/>
    <p:sldId id="269" r:id="rId6"/>
    <p:sldId id="270" r:id="rId7"/>
    <p:sldId id="274" r:id="rId8"/>
    <p:sldId id="271" r:id="rId9"/>
    <p:sldId id="272" r:id="rId10"/>
    <p:sldId id="275" r:id="rId11"/>
    <p:sldId id="281" r:id="rId12"/>
    <p:sldId id="278" r:id="rId13"/>
    <p:sldId id="265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4" r:id="rId26"/>
    <p:sldId id="293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262" r:id="rId50"/>
    <p:sldId id="267" r:id="rId51"/>
  </p:sldIdLst>
  <p:sldSz cx="9144000" cy="6858000" type="screen4x3"/>
  <p:notesSz cx="6858000" cy="9144000"/>
  <p:embeddedFontLst>
    <p:embeddedFont>
      <p:font typeface="맑은 고딕" panose="020B0503020000020004" pitchFamily="34" charset="-127"/>
      <p:regular r:id="rId52"/>
      <p:bold r:id="rId53"/>
    </p:embeddedFont>
    <p:embeddedFont>
      <p:font typeface="아리따-돋움(TTF)-Bold" panose="020F0502020204030204" pitchFamily="34" charset="0"/>
      <p:regular r:id="rId54"/>
      <p:bold r:id="rId55"/>
      <p:italic r:id="rId56"/>
      <p:boldItalic r:id="rId57"/>
    </p:embeddedFont>
    <p:embeddedFont>
      <p:font typeface="아리따-돋움(TTF)-Medium" panose="020F0502020204030204" pitchFamily="34" charset="0"/>
      <p:regular r:id="rId58"/>
      <p:bold r:id="rId59"/>
      <p:italic r:id="rId60"/>
      <p:boldItalic r:id="rId61"/>
    </p:embeddedFont>
    <p:embeddedFont>
      <p:font typeface="Calibri" panose="020F0502020204030204" pitchFamily="34" charset="0"/>
      <p:regular r:id="rId62"/>
      <p:bold r:id="rId63"/>
      <p:italic r:id="rId64"/>
      <p:boldItalic r:id="rId65"/>
    </p:embeddedFont>
    <p:embeddedFont>
      <p:font typeface="Calibri Light" panose="020F0302020204030204" pitchFamily="34" charset="0"/>
      <p:regular r:id="rId66"/>
      <p:italic r:id="rId6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233"/>
    <a:srgbClr val="4D5063"/>
    <a:srgbClr val="454859"/>
    <a:srgbClr val="EEB305"/>
    <a:srgbClr val="349A52"/>
    <a:srgbClr val="4084F4"/>
    <a:srgbClr val="757993"/>
    <a:srgbClr val="3E4150"/>
    <a:srgbClr val="F8F8FB"/>
    <a:srgbClr val="8B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2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4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2T20:32:06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2019. 6. 6.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2019. 6. 6.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91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2019. 6. 6.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1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2019. 6. 6.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82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2019. 6. 6.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08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B0837C6D-14DA-4E3D-970D-C8A882F1AB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8488" y="376701"/>
            <a:ext cx="3179421" cy="304384"/>
          </a:xfrm>
        </p:spPr>
        <p:txBody>
          <a:bodyPr wrap="none">
            <a:noAutofit/>
          </a:bodyPr>
          <a:lstStyle>
            <a:lvl1pPr marL="0" algn="l" defTabSz="457200" rtl="0" eaLnBrk="1" latinLnBrk="0" hangingPunct="1">
              <a:defRPr lang="ko-KR" altLang="en-US" sz="1600" kern="1200" spc="-15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defRPr>
            </a:lvl1pPr>
          </a:lstStyle>
          <a:p>
            <a:r>
              <a:rPr lang="ko-KR" altLang="en-US" sz="1600" spc="-15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슬라이드 주제를 여기에 입력해주세요</a:t>
            </a:r>
            <a:endParaRPr lang="ko-KR" altLang="en-US" sz="900" spc="-15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1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2019. 6. 6.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3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2019. 6. 6.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22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2019. 6. 6.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13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2019. 6. 6.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96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2019. 6. 6.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05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628FF-56F0-4568-9C94-0DC91CD91FAC}" type="datetimeFigureOut">
              <a:rPr lang="ko-KR" altLang="en-US" smtClean="0"/>
              <a:t>2019. 6. 6.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1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DE51431-3754-46B5-B055-61B2BB71B473}"/>
              </a:ext>
            </a:extLst>
          </p:cNvPr>
          <p:cNvSpPr/>
          <p:nvPr/>
        </p:nvSpPr>
        <p:spPr>
          <a:xfrm>
            <a:off x="4318623" y="3028440"/>
            <a:ext cx="303906" cy="248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F92AEF-CA08-4D6C-818E-3CD43136E5AB}"/>
              </a:ext>
            </a:extLst>
          </p:cNvPr>
          <p:cNvSpPr/>
          <p:nvPr/>
        </p:nvSpPr>
        <p:spPr>
          <a:xfrm>
            <a:off x="3085658" y="2758043"/>
            <a:ext cx="2855410" cy="58516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ko-KR" altLang="en-US" sz="3000" b="1" spc="-344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무천도사와의 수련</a:t>
            </a:r>
            <a:endParaRPr lang="ko-KR" altLang="en-US" sz="1400" b="1" spc="-187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FD0AC68-5121-430E-95E8-9653DB5D5F3F}"/>
              </a:ext>
            </a:extLst>
          </p:cNvPr>
          <p:cNvCxnSpPr/>
          <p:nvPr/>
        </p:nvCxnSpPr>
        <p:spPr>
          <a:xfrm>
            <a:off x="5999940" y="2890712"/>
            <a:ext cx="0" cy="318629"/>
          </a:xfrm>
          <a:prstGeom prst="line">
            <a:avLst/>
          </a:prstGeom>
          <a:ln w="31750">
            <a:solidFill>
              <a:srgbClr val="4084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613740-F930-4FE6-8184-D5EB57027AC8}"/>
              </a:ext>
            </a:extLst>
          </p:cNvPr>
          <p:cNvSpPr/>
          <p:nvPr/>
        </p:nvSpPr>
        <p:spPr>
          <a:xfrm>
            <a:off x="2939866" y="3481660"/>
            <a:ext cx="3441269" cy="1631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BD3841-9B69-4879-BF14-625C54CB82D1}"/>
              </a:ext>
            </a:extLst>
          </p:cNvPr>
          <p:cNvSpPr/>
          <p:nvPr/>
        </p:nvSpPr>
        <p:spPr>
          <a:xfrm>
            <a:off x="3016834" y="4229968"/>
            <a:ext cx="2855410" cy="58516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2019</a:t>
            </a:r>
            <a:r>
              <a:rPr lang="ko-KR" altLang="en-US" sz="14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년 </a:t>
            </a:r>
            <a:r>
              <a:rPr lang="en-US" altLang="ko-KR" sz="14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6</a:t>
            </a:r>
            <a:r>
              <a:rPr lang="ko-KR" altLang="en-US" sz="14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월 </a:t>
            </a:r>
            <a:r>
              <a:rPr lang="en-US" altLang="ko-KR" sz="14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03</a:t>
            </a:r>
            <a:r>
              <a:rPr lang="ko-KR" altLang="en-US" sz="14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일</a:t>
            </a:r>
            <a:endParaRPr lang="en-US" altLang="ko-KR" sz="14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12171633 </a:t>
            </a:r>
            <a:r>
              <a:rPr lang="ko-KR" altLang="en-US" sz="1100" b="1" dirty="0" err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서형중</a:t>
            </a:r>
            <a:endParaRPr lang="ko-KR" altLang="en-US" sz="11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8675E8-2E17-4D9B-A7C6-DDBE1ACA39AF}"/>
              </a:ext>
            </a:extLst>
          </p:cNvPr>
          <p:cNvSpPr/>
          <p:nvPr/>
        </p:nvSpPr>
        <p:spPr>
          <a:xfrm>
            <a:off x="3246156" y="3419353"/>
            <a:ext cx="26436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CS3309</a:t>
            </a:r>
            <a:r>
              <a:rPr lang="ko-KR" altLang="en-US" sz="12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1200" b="1" dirty="0" err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ㅣ</a:t>
            </a:r>
            <a:r>
              <a:rPr lang="ko-KR" altLang="en-US" sz="12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문제해결기법 </a:t>
            </a:r>
            <a:r>
              <a:rPr lang="en-US" altLang="ko-KR" sz="12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13</a:t>
            </a:r>
            <a:r>
              <a:rPr lang="ko-KR" altLang="en-US" sz="12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주차 퀴즈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5774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( 1 )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7A66CE6-E5D7-4CFE-B1EE-A7CB10619D19}"/>
              </a:ext>
            </a:extLst>
          </p:cNvPr>
          <p:cNvSpPr/>
          <p:nvPr/>
        </p:nvSpPr>
        <p:spPr>
          <a:xfrm>
            <a:off x="807172" y="874649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ko-KR" altLang="en-US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문제 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2F0F53-D80B-458A-AE8E-5335AA573C02}"/>
              </a:ext>
            </a:extLst>
          </p:cNvPr>
          <p:cNvSpPr/>
          <p:nvPr/>
        </p:nvSpPr>
        <p:spPr>
          <a:xfrm>
            <a:off x="1958630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문제 포인트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아이디어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알고리즘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FF0ABA-7186-4B16-9D76-7D2E957E6636}"/>
              </a:ext>
            </a:extLst>
          </p:cNvPr>
          <p:cNvSpPr/>
          <p:nvPr/>
        </p:nvSpPr>
        <p:spPr>
          <a:xfrm>
            <a:off x="5626163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 코드</a:t>
            </a:r>
            <a:endParaRPr lang="en-US" altLang="ko-KR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3059A6-743E-44B3-94F2-9BB9F989138A}"/>
              </a:ext>
            </a:extLst>
          </p:cNvPr>
          <p:cNvCxnSpPr/>
          <p:nvPr/>
        </p:nvCxnSpPr>
        <p:spPr>
          <a:xfrm>
            <a:off x="56261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65DC4-6137-6543-AE62-7F621853A8A0}"/>
              </a:ext>
            </a:extLst>
          </p:cNvPr>
          <p:cNvSpPr txBox="1"/>
          <p:nvPr/>
        </p:nvSpPr>
        <p:spPr>
          <a:xfrm>
            <a:off x="1189995" y="2492693"/>
            <a:ext cx="29898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 (</a:t>
            </a:r>
            <a:r>
              <a:rPr kumimoji="1" lang="ko-KR" altLang="en-US" dirty="0"/>
              <a:t>배우려는 기술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선후 학습 관계도</a:t>
            </a:r>
            <a:endParaRPr kumimoji="1" lang="en-US" altLang="ko-KR" dirty="0"/>
          </a:p>
          <a:p>
            <a:r>
              <a:rPr kumimoji="1" lang="en-US" altLang="ko-KR" dirty="0"/>
              <a:t>[1]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[2]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</a:p>
          <a:p>
            <a:r>
              <a:rPr kumimoji="1" lang="en-US" altLang="ko-KR" dirty="0"/>
              <a:t>[3]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-&gt;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1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D6E5E20-59F2-9A42-9E81-485A0B6955D9}"/>
              </a:ext>
            </a:extLst>
          </p:cNvPr>
          <p:cNvSpPr/>
          <p:nvPr/>
        </p:nvSpPr>
        <p:spPr>
          <a:xfrm>
            <a:off x="5945283" y="2492693"/>
            <a:ext cx="591266" cy="589547"/>
          </a:xfrm>
          <a:prstGeom prst="ellipse">
            <a:avLst/>
          </a:prstGeom>
          <a:solidFill>
            <a:srgbClr val="EB4233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6226E77-D3DE-A84F-8BF0-ECAFE9594081}"/>
              </a:ext>
            </a:extLst>
          </p:cNvPr>
          <p:cNvSpPr/>
          <p:nvPr/>
        </p:nvSpPr>
        <p:spPr>
          <a:xfrm>
            <a:off x="6536549" y="3082240"/>
            <a:ext cx="591266" cy="589547"/>
          </a:xfrm>
          <a:prstGeom prst="ellipse">
            <a:avLst/>
          </a:prstGeom>
          <a:solidFill>
            <a:srgbClr val="EB4233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969F07B-9B4C-4C4E-8FB7-C7996A4E5611}"/>
              </a:ext>
            </a:extLst>
          </p:cNvPr>
          <p:cNvSpPr/>
          <p:nvPr/>
        </p:nvSpPr>
        <p:spPr>
          <a:xfrm>
            <a:off x="7127815" y="3671787"/>
            <a:ext cx="591266" cy="589547"/>
          </a:xfrm>
          <a:prstGeom prst="ellipse">
            <a:avLst/>
          </a:prstGeom>
          <a:solidFill>
            <a:srgbClr val="EB4233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51F91D4-7C86-C54B-8332-1F8D81AAD376}"/>
              </a:ext>
            </a:extLst>
          </p:cNvPr>
          <p:cNvSpPr/>
          <p:nvPr/>
        </p:nvSpPr>
        <p:spPr>
          <a:xfrm>
            <a:off x="5952158" y="3671787"/>
            <a:ext cx="591266" cy="589547"/>
          </a:xfrm>
          <a:prstGeom prst="ellipse">
            <a:avLst/>
          </a:prstGeom>
          <a:solidFill>
            <a:srgbClr val="EB4233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546D343-6923-064E-B124-6E833AD110AC}"/>
              </a:ext>
            </a:extLst>
          </p:cNvPr>
          <p:cNvSpPr/>
          <p:nvPr/>
        </p:nvSpPr>
        <p:spPr>
          <a:xfrm>
            <a:off x="5354017" y="4261334"/>
            <a:ext cx="591266" cy="589547"/>
          </a:xfrm>
          <a:prstGeom prst="ellipse">
            <a:avLst/>
          </a:prstGeom>
          <a:solidFill>
            <a:srgbClr val="EB4233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A9C42F2-EFE2-0947-A97E-89C5ECBBF690}"/>
              </a:ext>
            </a:extLst>
          </p:cNvPr>
          <p:cNvSpPr/>
          <p:nvPr/>
        </p:nvSpPr>
        <p:spPr>
          <a:xfrm>
            <a:off x="4762751" y="4850881"/>
            <a:ext cx="591266" cy="589547"/>
          </a:xfrm>
          <a:prstGeom prst="ellipse">
            <a:avLst/>
          </a:prstGeom>
          <a:solidFill>
            <a:srgbClr val="EB4233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AB90A32-B05C-DB43-8046-87227E986DA7}"/>
              </a:ext>
            </a:extLst>
          </p:cNvPr>
          <p:cNvCxnSpPr>
            <a:stCxn id="7" idx="5"/>
            <a:endCxn id="25" idx="1"/>
          </p:cNvCxnSpPr>
          <p:nvPr/>
        </p:nvCxnSpPr>
        <p:spPr>
          <a:xfrm>
            <a:off x="6449960" y="2995903"/>
            <a:ext cx="173178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2241A62-4359-394F-91A3-99C475F0955D}"/>
              </a:ext>
            </a:extLst>
          </p:cNvPr>
          <p:cNvCxnSpPr>
            <a:stCxn id="25" idx="5"/>
            <a:endCxn id="26" idx="1"/>
          </p:cNvCxnSpPr>
          <p:nvPr/>
        </p:nvCxnSpPr>
        <p:spPr>
          <a:xfrm>
            <a:off x="7041226" y="3585450"/>
            <a:ext cx="173178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0C1B1A5-70EC-9B44-B416-CCF3B5B29162}"/>
              </a:ext>
            </a:extLst>
          </p:cNvPr>
          <p:cNvCxnSpPr>
            <a:cxnSpLocks/>
            <a:stCxn id="25" idx="3"/>
            <a:endCxn id="27" idx="7"/>
          </p:cNvCxnSpPr>
          <p:nvPr/>
        </p:nvCxnSpPr>
        <p:spPr>
          <a:xfrm flipH="1">
            <a:off x="6456835" y="3585450"/>
            <a:ext cx="166303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E438FA1-4829-0345-80D2-5913B7587C85}"/>
              </a:ext>
            </a:extLst>
          </p:cNvPr>
          <p:cNvCxnSpPr>
            <a:stCxn id="27" idx="3"/>
            <a:endCxn id="28" idx="7"/>
          </p:cNvCxnSpPr>
          <p:nvPr/>
        </p:nvCxnSpPr>
        <p:spPr>
          <a:xfrm flipH="1">
            <a:off x="5858694" y="4174997"/>
            <a:ext cx="180053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24940CB-CF72-FF4E-80F7-0E990EF3B7DB}"/>
              </a:ext>
            </a:extLst>
          </p:cNvPr>
          <p:cNvCxnSpPr>
            <a:stCxn id="28" idx="3"/>
            <a:endCxn id="29" idx="7"/>
          </p:cNvCxnSpPr>
          <p:nvPr/>
        </p:nvCxnSpPr>
        <p:spPr>
          <a:xfrm flipH="1">
            <a:off x="5267428" y="4764544"/>
            <a:ext cx="173178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E88E750-D635-0743-BD84-1B6D6AD5B35D}"/>
              </a:ext>
            </a:extLst>
          </p:cNvPr>
          <p:cNvCxnSpPr>
            <a:stCxn id="27" idx="6"/>
            <a:endCxn id="26" idx="2"/>
          </p:cNvCxnSpPr>
          <p:nvPr/>
        </p:nvCxnSpPr>
        <p:spPr>
          <a:xfrm>
            <a:off x="6543424" y="3966561"/>
            <a:ext cx="584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017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( 2 )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7A66CE6-E5D7-4CFE-B1EE-A7CB10619D19}"/>
              </a:ext>
            </a:extLst>
          </p:cNvPr>
          <p:cNvSpPr/>
          <p:nvPr/>
        </p:nvSpPr>
        <p:spPr>
          <a:xfrm>
            <a:off x="807172" y="874649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ko-KR" altLang="en-US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문제 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2F0F53-D80B-458A-AE8E-5335AA573C02}"/>
              </a:ext>
            </a:extLst>
          </p:cNvPr>
          <p:cNvSpPr/>
          <p:nvPr/>
        </p:nvSpPr>
        <p:spPr>
          <a:xfrm>
            <a:off x="1958630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문제 포인트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아이디어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알고리즘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FF0ABA-7186-4B16-9D76-7D2E957E6636}"/>
              </a:ext>
            </a:extLst>
          </p:cNvPr>
          <p:cNvSpPr/>
          <p:nvPr/>
        </p:nvSpPr>
        <p:spPr>
          <a:xfrm>
            <a:off x="5626163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 코드</a:t>
            </a:r>
            <a:endParaRPr lang="en-US" altLang="ko-KR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3059A6-743E-44B3-94F2-9BB9F989138A}"/>
              </a:ext>
            </a:extLst>
          </p:cNvPr>
          <p:cNvCxnSpPr/>
          <p:nvPr/>
        </p:nvCxnSpPr>
        <p:spPr>
          <a:xfrm>
            <a:off x="56261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65DC4-6137-6543-AE62-7F621853A8A0}"/>
              </a:ext>
            </a:extLst>
          </p:cNvPr>
          <p:cNvSpPr txBox="1"/>
          <p:nvPr/>
        </p:nvSpPr>
        <p:spPr>
          <a:xfrm>
            <a:off x="1189995" y="2492693"/>
            <a:ext cx="2989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 (</a:t>
            </a:r>
            <a:r>
              <a:rPr kumimoji="1" lang="ko-KR" altLang="en-US" dirty="0"/>
              <a:t>배우려는 기술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선후 학습 관계도</a:t>
            </a:r>
            <a:endParaRPr kumimoji="1" lang="en-US" altLang="ko-KR" dirty="0"/>
          </a:p>
          <a:p>
            <a:r>
              <a:rPr kumimoji="1" lang="en-US" altLang="ko-KR" dirty="0"/>
              <a:t>[1]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[2]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</a:p>
          <a:p>
            <a:r>
              <a:rPr kumimoji="1" lang="en-US" altLang="ko-KR" dirty="0"/>
              <a:t>[3]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-&gt;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1</a:t>
            </a:r>
          </a:p>
          <a:p>
            <a:r>
              <a:rPr kumimoji="1" lang="en-US" altLang="ko-KR" dirty="0">
                <a:sym typeface="Wingdings" pitchFamily="2" charset="2"/>
              </a:rPr>
              <a:t>[4]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1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-&gt;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2</a:t>
            </a:r>
            <a:endParaRPr kumimoji="1" lang="en-US" altLang="ko-KR" dirty="0"/>
          </a:p>
          <a:p>
            <a:endParaRPr kumimoji="1"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6F84B1D-989F-4B41-AF7B-EC173FD46C30}"/>
              </a:ext>
            </a:extLst>
          </p:cNvPr>
          <p:cNvGrpSpPr/>
          <p:nvPr/>
        </p:nvGrpSpPr>
        <p:grpSpPr>
          <a:xfrm>
            <a:off x="4762751" y="2492693"/>
            <a:ext cx="2956330" cy="2947735"/>
            <a:chOff x="4762751" y="2492693"/>
            <a:chExt cx="2956330" cy="2947735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A9C42F2-EFE2-0947-A97E-89C5ECBBF690}"/>
                </a:ext>
              </a:extLst>
            </p:cNvPr>
            <p:cNvSpPr/>
            <p:nvPr/>
          </p:nvSpPr>
          <p:spPr>
            <a:xfrm>
              <a:off x="4762751" y="4850881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879DE42-2DD5-F94C-BE50-CFCF92B0A3E2}"/>
                </a:ext>
              </a:extLst>
            </p:cNvPr>
            <p:cNvGrpSpPr/>
            <p:nvPr/>
          </p:nvGrpSpPr>
          <p:grpSpPr>
            <a:xfrm>
              <a:off x="5267428" y="2492693"/>
              <a:ext cx="2451653" cy="2652962"/>
              <a:chOff x="5267428" y="2492693"/>
              <a:chExt cx="2451653" cy="2652962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CD6E5E20-59F2-9A42-9E81-485A0B6955D9}"/>
                  </a:ext>
                </a:extLst>
              </p:cNvPr>
              <p:cNvSpPr/>
              <p:nvPr/>
            </p:nvSpPr>
            <p:spPr>
              <a:xfrm>
                <a:off x="5945283" y="2492693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C6226E77-D3DE-A84F-8BF0-ECAFE9594081}"/>
                  </a:ext>
                </a:extLst>
              </p:cNvPr>
              <p:cNvSpPr/>
              <p:nvPr/>
            </p:nvSpPr>
            <p:spPr>
              <a:xfrm>
                <a:off x="6536549" y="3082240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6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2969F07B-9B4C-4C4E-8FB7-C7996A4E5611}"/>
                  </a:ext>
                </a:extLst>
              </p:cNvPr>
              <p:cNvSpPr/>
              <p:nvPr/>
            </p:nvSpPr>
            <p:spPr>
              <a:xfrm>
                <a:off x="7127815" y="3671787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751F91D4-7C86-C54B-8332-1F8D81AAD376}"/>
                  </a:ext>
                </a:extLst>
              </p:cNvPr>
              <p:cNvSpPr/>
              <p:nvPr/>
            </p:nvSpPr>
            <p:spPr>
              <a:xfrm>
                <a:off x="5952158" y="3671787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2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4546D343-6923-064E-B124-6E833AD110AC}"/>
                  </a:ext>
                </a:extLst>
              </p:cNvPr>
              <p:cNvSpPr/>
              <p:nvPr/>
            </p:nvSpPr>
            <p:spPr>
              <a:xfrm>
                <a:off x="5354017" y="4261334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5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AAB90A32-B05C-DB43-8046-87227E986DA7}"/>
                  </a:ext>
                </a:extLst>
              </p:cNvPr>
              <p:cNvCxnSpPr>
                <a:stCxn id="7" idx="5"/>
                <a:endCxn id="25" idx="1"/>
              </p:cNvCxnSpPr>
              <p:nvPr/>
            </p:nvCxnSpPr>
            <p:spPr>
              <a:xfrm>
                <a:off x="6449960" y="2995903"/>
                <a:ext cx="173178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D2241A62-4359-394F-91A3-99C475F0955D}"/>
                  </a:ext>
                </a:extLst>
              </p:cNvPr>
              <p:cNvCxnSpPr>
                <a:stCxn id="25" idx="5"/>
                <a:endCxn id="26" idx="1"/>
              </p:cNvCxnSpPr>
              <p:nvPr/>
            </p:nvCxnSpPr>
            <p:spPr>
              <a:xfrm>
                <a:off x="7041226" y="3585450"/>
                <a:ext cx="173178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B0C1B1A5-70EC-9B44-B416-CCF3B5B29162}"/>
                  </a:ext>
                </a:extLst>
              </p:cNvPr>
              <p:cNvCxnSpPr>
                <a:cxnSpLocks/>
                <a:stCxn id="25" idx="3"/>
                <a:endCxn id="27" idx="7"/>
              </p:cNvCxnSpPr>
              <p:nvPr/>
            </p:nvCxnSpPr>
            <p:spPr>
              <a:xfrm flipH="1">
                <a:off x="6456835" y="3585450"/>
                <a:ext cx="166303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7E438FA1-4829-0345-80D2-5913B7587C85}"/>
                  </a:ext>
                </a:extLst>
              </p:cNvPr>
              <p:cNvCxnSpPr>
                <a:stCxn id="27" idx="3"/>
                <a:endCxn id="28" idx="7"/>
              </p:cNvCxnSpPr>
              <p:nvPr/>
            </p:nvCxnSpPr>
            <p:spPr>
              <a:xfrm flipH="1">
                <a:off x="5858694" y="4174997"/>
                <a:ext cx="180053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C24940CB-CF72-FF4E-80F7-0E990EF3B7DB}"/>
                  </a:ext>
                </a:extLst>
              </p:cNvPr>
              <p:cNvCxnSpPr>
                <a:stCxn id="28" idx="3"/>
                <a:endCxn id="29" idx="7"/>
              </p:cNvCxnSpPr>
              <p:nvPr/>
            </p:nvCxnSpPr>
            <p:spPr>
              <a:xfrm flipH="1">
                <a:off x="5267428" y="4764544"/>
                <a:ext cx="173178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45B08658-6F31-DF45-A454-66464E3D83C2}"/>
                  </a:ext>
                </a:extLst>
              </p:cNvPr>
              <p:cNvCxnSpPr>
                <a:stCxn id="26" idx="2"/>
                <a:endCxn id="27" idx="6"/>
              </p:cNvCxnSpPr>
              <p:nvPr/>
            </p:nvCxnSpPr>
            <p:spPr>
              <a:xfrm flipH="1">
                <a:off x="6543424" y="3966561"/>
                <a:ext cx="5843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6AD691AA-29B3-8545-AA0A-49144AEB914F}"/>
                  </a:ext>
                </a:extLst>
              </p:cNvPr>
              <p:cNvCxnSpPr>
                <a:stCxn id="29" idx="6"/>
                <a:endCxn id="26" idx="3"/>
              </p:cNvCxnSpPr>
              <p:nvPr/>
            </p:nvCxnSpPr>
            <p:spPr>
              <a:xfrm flipV="1">
                <a:off x="5354017" y="4174997"/>
                <a:ext cx="1860387" cy="9706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1316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( 2 )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7A66CE6-E5D7-4CFE-B1EE-A7CB10619D19}"/>
              </a:ext>
            </a:extLst>
          </p:cNvPr>
          <p:cNvSpPr/>
          <p:nvPr/>
        </p:nvSpPr>
        <p:spPr>
          <a:xfrm>
            <a:off x="807172" y="874649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ko-KR" altLang="en-US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문제 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2F0F53-D80B-458A-AE8E-5335AA573C02}"/>
              </a:ext>
            </a:extLst>
          </p:cNvPr>
          <p:cNvSpPr/>
          <p:nvPr/>
        </p:nvSpPr>
        <p:spPr>
          <a:xfrm>
            <a:off x="1958630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문제 포인트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아이디어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알고리즘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FF0ABA-7186-4B16-9D76-7D2E957E6636}"/>
              </a:ext>
            </a:extLst>
          </p:cNvPr>
          <p:cNvSpPr/>
          <p:nvPr/>
        </p:nvSpPr>
        <p:spPr>
          <a:xfrm>
            <a:off x="5626163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 코드</a:t>
            </a:r>
            <a:endParaRPr lang="en-US" altLang="ko-KR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3059A6-743E-44B3-94F2-9BB9F989138A}"/>
              </a:ext>
            </a:extLst>
          </p:cNvPr>
          <p:cNvCxnSpPr/>
          <p:nvPr/>
        </p:nvCxnSpPr>
        <p:spPr>
          <a:xfrm>
            <a:off x="56261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65DC4-6137-6543-AE62-7F621853A8A0}"/>
              </a:ext>
            </a:extLst>
          </p:cNvPr>
          <p:cNvSpPr txBox="1"/>
          <p:nvPr/>
        </p:nvSpPr>
        <p:spPr>
          <a:xfrm>
            <a:off x="1189995" y="2492693"/>
            <a:ext cx="2989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 (</a:t>
            </a:r>
            <a:r>
              <a:rPr kumimoji="1" lang="ko-KR" altLang="en-US" dirty="0"/>
              <a:t>배우려는 기술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선후 학습 관계도</a:t>
            </a:r>
            <a:endParaRPr kumimoji="1" lang="en-US" altLang="ko-KR" dirty="0"/>
          </a:p>
          <a:p>
            <a:r>
              <a:rPr kumimoji="1" lang="en-US" altLang="ko-KR" dirty="0"/>
              <a:t>[1]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[2]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</a:p>
          <a:p>
            <a:r>
              <a:rPr kumimoji="1" lang="en-US" altLang="ko-KR" dirty="0"/>
              <a:t>[3]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-&gt;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1</a:t>
            </a:r>
          </a:p>
          <a:p>
            <a:r>
              <a:rPr kumimoji="1" lang="en-US" altLang="ko-KR" dirty="0">
                <a:sym typeface="Wingdings" pitchFamily="2" charset="2"/>
              </a:rPr>
              <a:t>[4]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1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-&gt;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2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D6E5E20-59F2-9A42-9E81-485A0B6955D9}"/>
              </a:ext>
            </a:extLst>
          </p:cNvPr>
          <p:cNvSpPr/>
          <p:nvPr/>
        </p:nvSpPr>
        <p:spPr>
          <a:xfrm>
            <a:off x="5945283" y="2492693"/>
            <a:ext cx="591266" cy="589547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6226E77-D3DE-A84F-8BF0-ECAFE9594081}"/>
              </a:ext>
            </a:extLst>
          </p:cNvPr>
          <p:cNvSpPr/>
          <p:nvPr/>
        </p:nvSpPr>
        <p:spPr>
          <a:xfrm>
            <a:off x="6536549" y="3082240"/>
            <a:ext cx="591266" cy="589547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969F07B-9B4C-4C4E-8FB7-C7996A4E5611}"/>
              </a:ext>
            </a:extLst>
          </p:cNvPr>
          <p:cNvSpPr/>
          <p:nvPr/>
        </p:nvSpPr>
        <p:spPr>
          <a:xfrm>
            <a:off x="7127815" y="3671787"/>
            <a:ext cx="591266" cy="589547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51F91D4-7C86-C54B-8332-1F8D81AAD376}"/>
              </a:ext>
            </a:extLst>
          </p:cNvPr>
          <p:cNvSpPr/>
          <p:nvPr/>
        </p:nvSpPr>
        <p:spPr>
          <a:xfrm>
            <a:off x="5952158" y="3671787"/>
            <a:ext cx="591266" cy="589547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546D343-6923-064E-B124-6E833AD110AC}"/>
              </a:ext>
            </a:extLst>
          </p:cNvPr>
          <p:cNvSpPr/>
          <p:nvPr/>
        </p:nvSpPr>
        <p:spPr>
          <a:xfrm>
            <a:off x="5354017" y="4261334"/>
            <a:ext cx="591266" cy="589547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A9C42F2-EFE2-0947-A97E-89C5ECBBF690}"/>
              </a:ext>
            </a:extLst>
          </p:cNvPr>
          <p:cNvSpPr/>
          <p:nvPr/>
        </p:nvSpPr>
        <p:spPr>
          <a:xfrm>
            <a:off x="4762751" y="4850881"/>
            <a:ext cx="591266" cy="589547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AB90A32-B05C-DB43-8046-87227E986DA7}"/>
              </a:ext>
            </a:extLst>
          </p:cNvPr>
          <p:cNvCxnSpPr>
            <a:stCxn id="7" idx="5"/>
            <a:endCxn id="25" idx="1"/>
          </p:cNvCxnSpPr>
          <p:nvPr/>
        </p:nvCxnSpPr>
        <p:spPr>
          <a:xfrm>
            <a:off x="6449960" y="2995903"/>
            <a:ext cx="173178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2241A62-4359-394F-91A3-99C475F0955D}"/>
              </a:ext>
            </a:extLst>
          </p:cNvPr>
          <p:cNvCxnSpPr>
            <a:stCxn id="25" idx="5"/>
            <a:endCxn id="26" idx="1"/>
          </p:cNvCxnSpPr>
          <p:nvPr/>
        </p:nvCxnSpPr>
        <p:spPr>
          <a:xfrm>
            <a:off x="7041226" y="3585450"/>
            <a:ext cx="173178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0C1B1A5-70EC-9B44-B416-CCF3B5B29162}"/>
              </a:ext>
            </a:extLst>
          </p:cNvPr>
          <p:cNvCxnSpPr>
            <a:cxnSpLocks/>
            <a:stCxn id="25" idx="3"/>
            <a:endCxn id="27" idx="7"/>
          </p:cNvCxnSpPr>
          <p:nvPr/>
        </p:nvCxnSpPr>
        <p:spPr>
          <a:xfrm flipH="1">
            <a:off x="6456835" y="3585450"/>
            <a:ext cx="166303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E438FA1-4829-0345-80D2-5913B7587C85}"/>
              </a:ext>
            </a:extLst>
          </p:cNvPr>
          <p:cNvCxnSpPr>
            <a:stCxn id="27" idx="3"/>
            <a:endCxn id="28" idx="7"/>
          </p:cNvCxnSpPr>
          <p:nvPr/>
        </p:nvCxnSpPr>
        <p:spPr>
          <a:xfrm flipH="1">
            <a:off x="5858694" y="4174997"/>
            <a:ext cx="180053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24940CB-CF72-FF4E-80F7-0E990EF3B7DB}"/>
              </a:ext>
            </a:extLst>
          </p:cNvPr>
          <p:cNvCxnSpPr>
            <a:stCxn id="28" idx="3"/>
            <a:endCxn id="29" idx="7"/>
          </p:cNvCxnSpPr>
          <p:nvPr/>
        </p:nvCxnSpPr>
        <p:spPr>
          <a:xfrm flipH="1">
            <a:off x="5267428" y="4764544"/>
            <a:ext cx="173178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5B08658-6F31-DF45-A454-66464E3D83C2}"/>
              </a:ext>
            </a:extLst>
          </p:cNvPr>
          <p:cNvCxnSpPr>
            <a:stCxn id="26" idx="2"/>
            <a:endCxn id="27" idx="6"/>
          </p:cNvCxnSpPr>
          <p:nvPr/>
        </p:nvCxnSpPr>
        <p:spPr>
          <a:xfrm flipH="1">
            <a:off x="6543424" y="3966561"/>
            <a:ext cx="584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AD691AA-29B3-8545-AA0A-49144AEB914F}"/>
              </a:ext>
            </a:extLst>
          </p:cNvPr>
          <p:cNvCxnSpPr>
            <a:stCxn id="29" idx="6"/>
            <a:endCxn id="26" idx="3"/>
          </p:cNvCxnSpPr>
          <p:nvPr/>
        </p:nvCxnSpPr>
        <p:spPr>
          <a:xfrm flipV="1">
            <a:off x="5354017" y="4174997"/>
            <a:ext cx="1860387" cy="970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72465546-B764-FE42-8534-E1E5A5D8C50E}"/>
              </a:ext>
            </a:extLst>
          </p:cNvPr>
          <p:cNvCxnSpPr/>
          <p:nvPr/>
        </p:nvCxnSpPr>
        <p:spPr>
          <a:xfrm flipH="1">
            <a:off x="5060139" y="3966561"/>
            <a:ext cx="1210033" cy="117909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966A7112-9B67-1B44-91AE-1002ED632B6D}"/>
              </a:ext>
            </a:extLst>
          </p:cNvPr>
          <p:cNvCxnSpPr>
            <a:cxnSpLocks/>
          </p:cNvCxnSpPr>
          <p:nvPr/>
        </p:nvCxnSpPr>
        <p:spPr>
          <a:xfrm>
            <a:off x="6270171" y="3966561"/>
            <a:ext cx="1168782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64597952-979C-9D4A-A384-AC2C9FD88985}"/>
              </a:ext>
            </a:extLst>
          </p:cNvPr>
          <p:cNvCxnSpPr>
            <a:cxnSpLocks/>
          </p:cNvCxnSpPr>
          <p:nvPr/>
        </p:nvCxnSpPr>
        <p:spPr>
          <a:xfrm flipH="1">
            <a:off x="5060140" y="3966561"/>
            <a:ext cx="2378813" cy="117909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485DD1B8-AD82-8046-A391-9B62C8C6796F}"/>
                  </a:ext>
                </a:extLst>
              </p14:cNvPr>
              <p14:cNvContentPartPr/>
              <p14:nvPr/>
            </p14:nvContentPartPr>
            <p14:xfrm>
              <a:off x="2871306" y="2885912"/>
              <a:ext cx="360" cy="3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485DD1B8-AD82-8046-A391-9B62C8C679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2306" y="287691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D75E23E0-1FF8-454F-A5DC-8BB4A1F939D3}"/>
              </a:ext>
            </a:extLst>
          </p:cNvPr>
          <p:cNvSpPr txBox="1"/>
          <p:nvPr/>
        </p:nvSpPr>
        <p:spPr>
          <a:xfrm>
            <a:off x="6356761" y="4686541"/>
            <a:ext cx="944232" cy="461665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srgbClr val="FF0000"/>
                </a:solidFill>
              </a:rPr>
              <a:t>Cycle!</a:t>
            </a:r>
            <a:endParaRPr kumimoji="1"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EEC98C-9F5C-B841-87C9-AC7B726C0393}"/>
              </a:ext>
            </a:extLst>
          </p:cNvPr>
          <p:cNvSpPr txBox="1"/>
          <p:nvPr/>
        </p:nvSpPr>
        <p:spPr>
          <a:xfrm>
            <a:off x="6356761" y="5440428"/>
            <a:ext cx="150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(“-1\n”);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353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178B3D-97E5-48B0-B0E2-92B542AA68D2}"/>
              </a:ext>
            </a:extLst>
          </p:cNvPr>
          <p:cNvSpPr/>
          <p:nvPr/>
        </p:nvSpPr>
        <p:spPr>
          <a:xfrm>
            <a:off x="1079931" y="353063"/>
            <a:ext cx="3320531" cy="30438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ko-KR" altLang="en-US" sz="1600" spc="-15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슬라이드 주제를 여기에 입력해주세요</a:t>
            </a:r>
            <a:endParaRPr lang="ko-KR" altLang="en-US" sz="900" spc="-15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슬라이드 소제목을 입력해주세요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DDEBAB8-202C-4F41-A897-71F899884463}"/>
              </a:ext>
            </a:extLst>
          </p:cNvPr>
          <p:cNvGrpSpPr/>
          <p:nvPr/>
        </p:nvGrpSpPr>
        <p:grpSpPr>
          <a:xfrm>
            <a:off x="898302" y="2374841"/>
            <a:ext cx="2172482" cy="3054338"/>
            <a:chOff x="898301" y="2374841"/>
            <a:chExt cx="3429000" cy="30543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B6FF60A-49AF-431F-B14C-3D76AE9DB04A}"/>
                </a:ext>
              </a:extLst>
            </p:cNvPr>
            <p:cNvSpPr/>
            <p:nvPr/>
          </p:nvSpPr>
          <p:spPr>
            <a:xfrm>
              <a:off x="962889" y="4394229"/>
              <a:ext cx="3298604" cy="478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10000"/>
                </a:lnSpc>
                <a:spcBef>
                  <a:spcPts val="150"/>
                </a:spcBef>
                <a:defRPr/>
              </a:pPr>
              <a:r>
                <a:rPr lang="en-US" altLang="ko-KR" sz="24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Directed Graph </a:t>
              </a:r>
              <a:endParaRPr lang="id-ID" altLang="ko-KR" sz="24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80B88FB8-82D1-4704-B5FC-8F6AA129A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8301" y="2374841"/>
              <a:ext cx="3429000" cy="194310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300A75E-08AF-4568-869B-AA337A9E15B8}"/>
                </a:ext>
              </a:extLst>
            </p:cNvPr>
            <p:cNvSpPr/>
            <p:nvPr/>
          </p:nvSpPr>
          <p:spPr>
            <a:xfrm>
              <a:off x="1048260" y="4844404"/>
              <a:ext cx="312786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유향 그래프 이므로 </a:t>
              </a:r>
              <a:endParaRPr lang="en-US" altLang="ko-KR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  <a:p>
              <a:pPr algn="ctr"/>
              <a:r>
                <a:rPr lang="ko-KR" altLang="en-US" sz="16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벡터 배열을 만들어서 구현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B165DAA-56C8-429E-AD2C-D5A2ECD4E5D4}"/>
                </a:ext>
              </a:extLst>
            </p:cNvPr>
            <p:cNvCxnSpPr/>
            <p:nvPr/>
          </p:nvCxnSpPr>
          <p:spPr>
            <a:xfrm>
              <a:off x="1252959" y="4815068"/>
              <a:ext cx="2737413" cy="0"/>
            </a:xfrm>
            <a:prstGeom prst="line">
              <a:avLst/>
            </a:prstGeom>
            <a:ln w="19050">
              <a:solidFill>
                <a:srgbClr val="757993">
                  <a:alpha val="64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E7039B3-953B-1144-8B82-C785274A42E1}"/>
              </a:ext>
            </a:extLst>
          </p:cNvPr>
          <p:cNvGrpSpPr/>
          <p:nvPr/>
        </p:nvGrpSpPr>
        <p:grpSpPr>
          <a:xfrm>
            <a:off x="3367787" y="2374841"/>
            <a:ext cx="2408425" cy="3054338"/>
            <a:chOff x="4886149" y="2374841"/>
            <a:chExt cx="3429000" cy="3054338"/>
          </a:xfrm>
        </p:grpSpPr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02E91DA6-EF40-45AC-9D93-B0EDD00FD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6149" y="2374841"/>
              <a:ext cx="3429000" cy="1943100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B2AF4EA-143A-400E-84D9-ED5E71117DF4}"/>
                </a:ext>
              </a:extLst>
            </p:cNvPr>
            <p:cNvSpPr/>
            <p:nvPr/>
          </p:nvSpPr>
          <p:spPr>
            <a:xfrm>
              <a:off x="4886707" y="4394229"/>
              <a:ext cx="3298604" cy="478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10000"/>
                </a:lnSpc>
                <a:spcBef>
                  <a:spcPts val="150"/>
                </a:spcBef>
                <a:defRPr/>
              </a:pPr>
              <a:r>
                <a:rPr lang="en-US" altLang="ko-KR" sz="24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Cycle Problem !</a:t>
              </a:r>
              <a:endParaRPr lang="id-ID" altLang="ko-KR" sz="24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CCDEF37-4FF3-4454-95E8-5350315FBE63}"/>
                </a:ext>
              </a:extLst>
            </p:cNvPr>
            <p:cNvSpPr/>
            <p:nvPr/>
          </p:nvSpPr>
          <p:spPr>
            <a:xfrm>
              <a:off x="4972078" y="4844404"/>
              <a:ext cx="312786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Incoming Edge</a:t>
              </a:r>
              <a:r>
                <a:rPr lang="ko-KR" altLang="en-US" sz="16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 개수를 이용한 처리</a:t>
              </a: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47BB2FB9-0513-4229-B129-D4DBB05FC6CA}"/>
                </a:ext>
              </a:extLst>
            </p:cNvPr>
            <p:cNvCxnSpPr/>
            <p:nvPr/>
          </p:nvCxnSpPr>
          <p:spPr>
            <a:xfrm>
              <a:off x="5142053" y="4815068"/>
              <a:ext cx="2737413" cy="0"/>
            </a:xfrm>
            <a:prstGeom prst="line">
              <a:avLst/>
            </a:prstGeom>
            <a:ln w="19050">
              <a:solidFill>
                <a:srgbClr val="757993">
                  <a:alpha val="64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05A2154-A244-B142-A03F-291189832B5E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EB2F25C-CC04-3D47-AE07-35ACD26C2C35}"/>
              </a:ext>
            </a:extLst>
          </p:cNvPr>
          <p:cNvSpPr/>
          <p:nvPr/>
        </p:nvSpPr>
        <p:spPr>
          <a:xfrm>
            <a:off x="807172" y="871947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문제 설명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9E2FAD3-2A81-4347-A239-A12E81611323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아이디어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B948E8C-6FD2-FE44-ACBF-CA3F9AF7F89C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알고리즘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5E16F58-9B76-8940-8D4F-B2D9ECC60185}"/>
              </a:ext>
            </a:extLst>
          </p:cNvPr>
          <p:cNvSpPr/>
          <p:nvPr/>
        </p:nvSpPr>
        <p:spPr>
          <a:xfrm>
            <a:off x="5626163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 코드</a:t>
            </a:r>
            <a:endParaRPr lang="en-US" altLang="ko-KR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43" name="직선 연결선 20">
            <a:extLst>
              <a:ext uri="{FF2B5EF4-FFF2-40B4-BE49-F238E27FC236}">
                <a16:creationId xmlns:a16="http://schemas.microsoft.com/office/drawing/2014/main" id="{E8BD839D-B266-B24F-878F-4D0288A24B17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21">
            <a:extLst>
              <a:ext uri="{FF2B5EF4-FFF2-40B4-BE49-F238E27FC236}">
                <a16:creationId xmlns:a16="http://schemas.microsoft.com/office/drawing/2014/main" id="{C96AD9A5-11FC-A14D-9C88-0248B3E88E1B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22">
            <a:extLst>
              <a:ext uri="{FF2B5EF4-FFF2-40B4-BE49-F238E27FC236}">
                <a16:creationId xmlns:a16="http://schemas.microsoft.com/office/drawing/2014/main" id="{9A76D45D-0EB2-A042-92BF-E572E9B6B9F8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23">
            <a:extLst>
              <a:ext uri="{FF2B5EF4-FFF2-40B4-BE49-F238E27FC236}">
                <a16:creationId xmlns:a16="http://schemas.microsoft.com/office/drawing/2014/main" id="{0A7E0ADB-77C6-174C-9F8E-62AA75A38700}"/>
              </a:ext>
            </a:extLst>
          </p:cNvPr>
          <p:cNvCxnSpPr/>
          <p:nvPr/>
        </p:nvCxnSpPr>
        <p:spPr>
          <a:xfrm>
            <a:off x="56261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15">
            <a:extLst>
              <a:ext uri="{FF2B5EF4-FFF2-40B4-BE49-F238E27FC236}">
                <a16:creationId xmlns:a16="http://schemas.microsoft.com/office/drawing/2014/main" id="{63575459-07E0-F141-B4F0-381E021EA352}"/>
              </a:ext>
            </a:extLst>
          </p:cNvPr>
          <p:cNvSpPr/>
          <p:nvPr/>
        </p:nvSpPr>
        <p:spPr>
          <a:xfrm>
            <a:off x="2147035" y="881777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ko-KR" altLang="en-US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문제 포인트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A34582C-59A5-FC43-B37C-71D1C15F49C1}"/>
              </a:ext>
            </a:extLst>
          </p:cNvPr>
          <p:cNvGrpSpPr/>
          <p:nvPr/>
        </p:nvGrpSpPr>
        <p:grpSpPr>
          <a:xfrm>
            <a:off x="6073216" y="2374841"/>
            <a:ext cx="2172482" cy="3546781"/>
            <a:chOff x="898301" y="2374841"/>
            <a:chExt cx="3429000" cy="3546781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725F81C-E191-ED4C-96E2-07B264040D13}"/>
                </a:ext>
              </a:extLst>
            </p:cNvPr>
            <p:cNvSpPr/>
            <p:nvPr/>
          </p:nvSpPr>
          <p:spPr>
            <a:xfrm>
              <a:off x="962889" y="4394229"/>
              <a:ext cx="3298604" cy="478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10000"/>
                </a:lnSpc>
                <a:spcBef>
                  <a:spcPts val="150"/>
                </a:spcBef>
                <a:defRPr/>
              </a:pPr>
              <a:r>
                <a:rPr lang="en-US" altLang="ko-KR" sz="24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Ordering</a:t>
              </a:r>
              <a:endParaRPr lang="id-ID" altLang="ko-KR" sz="24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pic>
          <p:nvPicPr>
            <p:cNvPr id="55" name="그래픽 54">
              <a:extLst>
                <a:ext uri="{FF2B5EF4-FFF2-40B4-BE49-F238E27FC236}">
                  <a16:creationId xmlns:a16="http://schemas.microsoft.com/office/drawing/2014/main" id="{FD04B55E-BBEF-554C-BD21-71950974B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8301" y="2374841"/>
              <a:ext cx="3429000" cy="1943100"/>
            </a:xfrm>
            <a:prstGeom prst="rect">
              <a:avLst/>
            </a:prstGeom>
          </p:spPr>
        </p:pic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37A3265-1667-9646-A931-6012D1D12A55}"/>
                </a:ext>
              </a:extLst>
            </p:cNvPr>
            <p:cNvSpPr/>
            <p:nvPr/>
          </p:nvSpPr>
          <p:spPr>
            <a:xfrm>
              <a:off x="1048260" y="4844404"/>
              <a:ext cx="312786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배울 수 있는 기술이 </a:t>
              </a:r>
              <a:r>
                <a:rPr lang="en-US" altLang="ko-KR" sz="16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2</a:t>
              </a:r>
              <a:r>
                <a:rPr lang="ko-KR" altLang="en-US" sz="16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개 이상이면 낮은 번호의 기술부터 습득</a:t>
              </a:r>
              <a:endParaRPr lang="en-US" altLang="ko-KR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  <a:p>
              <a:pPr algn="ctr"/>
              <a:r>
                <a:rPr lang="en-US" altLang="ko-KR" sz="16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-&gt; </a:t>
              </a:r>
              <a:r>
                <a:rPr lang="en-US" altLang="ko-KR" sz="1600" b="1" spc="-100" dirty="0" err="1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min_heap</a:t>
              </a:r>
              <a:r>
                <a:rPr lang="en-US" altLang="ko-KR" sz="16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 </a:t>
              </a:r>
              <a:r>
                <a:rPr lang="ko-KR" altLang="en-US" sz="16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이용</a:t>
              </a:r>
              <a:endParaRPr lang="en-US" altLang="ko-KR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cxnSp>
          <p:nvCxnSpPr>
            <p:cNvPr id="57" name="직선 연결선 13">
              <a:extLst>
                <a:ext uri="{FF2B5EF4-FFF2-40B4-BE49-F238E27FC236}">
                  <a16:creationId xmlns:a16="http://schemas.microsoft.com/office/drawing/2014/main" id="{D220092D-C2F5-2E4A-A014-0CD9673804AE}"/>
                </a:ext>
              </a:extLst>
            </p:cNvPr>
            <p:cNvCxnSpPr/>
            <p:nvPr/>
          </p:nvCxnSpPr>
          <p:spPr>
            <a:xfrm>
              <a:off x="1252959" y="4815068"/>
              <a:ext cx="2737413" cy="0"/>
            </a:xfrm>
            <a:prstGeom prst="line">
              <a:avLst/>
            </a:prstGeom>
            <a:ln w="19050">
              <a:solidFill>
                <a:srgbClr val="757993">
                  <a:alpha val="64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9233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( 1 )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65DC4-6137-6543-AE62-7F621853A8A0}"/>
              </a:ext>
            </a:extLst>
          </p:cNvPr>
          <p:cNvSpPr txBox="1"/>
          <p:nvPr/>
        </p:nvSpPr>
        <p:spPr>
          <a:xfrm>
            <a:off x="641867" y="2015150"/>
            <a:ext cx="29898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 (</a:t>
            </a:r>
            <a:r>
              <a:rPr kumimoji="1" lang="ko-KR" altLang="en-US" dirty="0"/>
              <a:t>배우려는 기술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선후 학습 관계도</a:t>
            </a:r>
            <a:endParaRPr kumimoji="1" lang="en-US" altLang="ko-KR" dirty="0"/>
          </a:p>
          <a:p>
            <a:r>
              <a:rPr kumimoji="1" lang="en-US" altLang="ko-KR" dirty="0"/>
              <a:t>[1]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[2]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</a:p>
          <a:p>
            <a:r>
              <a:rPr kumimoji="1" lang="en-US" altLang="ko-KR" dirty="0"/>
              <a:t>[3]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-&gt;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1</a:t>
            </a:r>
            <a:endParaRPr kumimoji="1" lang="en-US" altLang="ko-KR" dirty="0"/>
          </a:p>
          <a:p>
            <a:endParaRPr kumimoji="1"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805471-4516-AE46-ADB6-C8A785E05F10}"/>
              </a:ext>
            </a:extLst>
          </p:cNvPr>
          <p:cNvGrpSpPr/>
          <p:nvPr/>
        </p:nvGrpSpPr>
        <p:grpSpPr>
          <a:xfrm>
            <a:off x="807172" y="4046475"/>
            <a:ext cx="2071369" cy="2031325"/>
            <a:chOff x="4762751" y="2492693"/>
            <a:chExt cx="2956330" cy="294773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D6E5E20-59F2-9A42-9E81-485A0B6955D9}"/>
                </a:ext>
              </a:extLst>
            </p:cNvPr>
            <p:cNvSpPr/>
            <p:nvPr/>
          </p:nvSpPr>
          <p:spPr>
            <a:xfrm>
              <a:off x="5945283" y="2492693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6226E77-D3DE-A84F-8BF0-ECAFE9594081}"/>
                </a:ext>
              </a:extLst>
            </p:cNvPr>
            <p:cNvSpPr/>
            <p:nvPr/>
          </p:nvSpPr>
          <p:spPr>
            <a:xfrm>
              <a:off x="6536549" y="3082240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6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969F07B-9B4C-4C4E-8FB7-C7996A4E5611}"/>
                </a:ext>
              </a:extLst>
            </p:cNvPr>
            <p:cNvSpPr/>
            <p:nvPr/>
          </p:nvSpPr>
          <p:spPr>
            <a:xfrm>
              <a:off x="7127815" y="3671787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51F91D4-7C86-C54B-8332-1F8D81AAD376}"/>
                </a:ext>
              </a:extLst>
            </p:cNvPr>
            <p:cNvSpPr/>
            <p:nvPr/>
          </p:nvSpPr>
          <p:spPr>
            <a:xfrm>
              <a:off x="5952158" y="3671787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546D343-6923-064E-B124-6E833AD110AC}"/>
                </a:ext>
              </a:extLst>
            </p:cNvPr>
            <p:cNvSpPr/>
            <p:nvPr/>
          </p:nvSpPr>
          <p:spPr>
            <a:xfrm>
              <a:off x="5354017" y="4261334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A9C42F2-EFE2-0947-A97E-89C5ECBBF690}"/>
                </a:ext>
              </a:extLst>
            </p:cNvPr>
            <p:cNvSpPr/>
            <p:nvPr/>
          </p:nvSpPr>
          <p:spPr>
            <a:xfrm>
              <a:off x="4762751" y="4850881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AAB90A32-B05C-DB43-8046-87227E986DA7}"/>
                </a:ext>
              </a:extLst>
            </p:cNvPr>
            <p:cNvCxnSpPr>
              <a:stCxn id="7" idx="5"/>
              <a:endCxn id="25" idx="1"/>
            </p:cNvCxnSpPr>
            <p:nvPr/>
          </p:nvCxnSpPr>
          <p:spPr>
            <a:xfrm>
              <a:off x="6449960" y="2995903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D2241A62-4359-394F-91A3-99C475F0955D}"/>
                </a:ext>
              </a:extLst>
            </p:cNvPr>
            <p:cNvCxnSpPr>
              <a:stCxn id="25" idx="5"/>
              <a:endCxn id="26" idx="1"/>
            </p:cNvCxnSpPr>
            <p:nvPr/>
          </p:nvCxnSpPr>
          <p:spPr>
            <a:xfrm>
              <a:off x="7041226" y="3585450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B0C1B1A5-70EC-9B44-B416-CCF3B5B29162}"/>
                </a:ext>
              </a:extLst>
            </p:cNvPr>
            <p:cNvCxnSpPr>
              <a:cxnSpLocks/>
              <a:stCxn id="25" idx="3"/>
              <a:endCxn id="27" idx="7"/>
            </p:cNvCxnSpPr>
            <p:nvPr/>
          </p:nvCxnSpPr>
          <p:spPr>
            <a:xfrm flipH="1">
              <a:off x="6456835" y="3585450"/>
              <a:ext cx="166303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7E438FA1-4829-0345-80D2-5913B7587C85}"/>
                </a:ext>
              </a:extLst>
            </p:cNvPr>
            <p:cNvCxnSpPr>
              <a:stCxn id="27" idx="3"/>
              <a:endCxn id="28" idx="7"/>
            </p:cNvCxnSpPr>
            <p:nvPr/>
          </p:nvCxnSpPr>
          <p:spPr>
            <a:xfrm flipH="1">
              <a:off x="5858694" y="4174997"/>
              <a:ext cx="180053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24940CB-CF72-FF4E-80F7-0E990EF3B7DB}"/>
                </a:ext>
              </a:extLst>
            </p:cNvPr>
            <p:cNvCxnSpPr>
              <a:stCxn id="28" idx="3"/>
              <a:endCxn id="29" idx="7"/>
            </p:cNvCxnSpPr>
            <p:nvPr/>
          </p:nvCxnSpPr>
          <p:spPr>
            <a:xfrm flipH="1">
              <a:off x="5267428" y="4764544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E88E750-D635-0743-BD84-1B6D6AD5B35D}"/>
                </a:ext>
              </a:extLst>
            </p:cNvPr>
            <p:cNvCxnSpPr>
              <a:stCxn id="27" idx="6"/>
              <a:endCxn id="26" idx="2"/>
            </p:cNvCxnSpPr>
            <p:nvPr/>
          </p:nvCxnSpPr>
          <p:spPr>
            <a:xfrm>
              <a:off x="6543424" y="3966561"/>
              <a:ext cx="5843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5781B4-42B7-B044-A589-3E62E39D9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110460"/>
              </p:ext>
            </p:extLst>
          </p:nvPr>
        </p:nvGraphicFramePr>
        <p:xfrm>
          <a:off x="4345119" y="2668586"/>
          <a:ext cx="3350683" cy="315402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8669">
                  <a:extLst>
                    <a:ext uri="{9D8B030D-6E8A-4147-A177-3AD203B41FA5}">
                      <a16:colId xmlns:a16="http://schemas.microsoft.com/office/drawing/2014/main" val="215304697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80642932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444181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8832931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3428839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645719074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276477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0871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69486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8266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0185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67743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3714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3327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02055"/>
                  </a:ext>
                </a:extLst>
              </a:tr>
            </a:tbl>
          </a:graphicData>
        </a:graphic>
      </p:graphicFrame>
      <p:sp>
        <p:nvSpPr>
          <p:cNvPr id="32" name="오른쪽 화살표[R] 31">
            <a:extLst>
              <a:ext uri="{FF2B5EF4-FFF2-40B4-BE49-F238E27FC236}">
                <a16:creationId xmlns:a16="http://schemas.microsoft.com/office/drawing/2014/main" id="{A86E0C04-381A-DC47-A377-3023535C4D64}"/>
              </a:ext>
            </a:extLst>
          </p:cNvPr>
          <p:cNvSpPr/>
          <p:nvPr/>
        </p:nvSpPr>
        <p:spPr>
          <a:xfrm flipH="1">
            <a:off x="7599548" y="2955185"/>
            <a:ext cx="1090689" cy="626788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# Incoming Edge</a:t>
            </a:r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4F252C9-FD20-D246-8F34-8AD7673A5862}"/>
              </a:ext>
            </a:extLst>
          </p:cNvPr>
          <p:cNvGrpSpPr/>
          <p:nvPr/>
        </p:nvGrpSpPr>
        <p:grpSpPr>
          <a:xfrm>
            <a:off x="586319" y="823230"/>
            <a:ext cx="8239304" cy="334931"/>
            <a:chOff x="586319" y="823230"/>
            <a:chExt cx="8239304" cy="33493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C5E3B52-C8DA-497B-8595-7C661441FE4D}"/>
                </a:ext>
              </a:extLst>
            </p:cNvPr>
            <p:cNvSpPr/>
            <p:nvPr/>
          </p:nvSpPr>
          <p:spPr>
            <a:xfrm>
              <a:off x="586319" y="823230"/>
              <a:ext cx="8239304" cy="334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82F0F53-D80B-458A-AE8E-5335AA573C02}"/>
                </a:ext>
              </a:extLst>
            </p:cNvPr>
            <p:cNvSpPr/>
            <p:nvPr/>
          </p:nvSpPr>
          <p:spPr>
            <a:xfrm>
              <a:off x="807172" y="871947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설명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35E45E0-1424-414F-9AD9-5489A72CDEF1}"/>
                </a:ext>
              </a:extLst>
            </p:cNvPr>
            <p:cNvSpPr/>
            <p:nvPr/>
          </p:nvSpPr>
          <p:spPr>
            <a:xfrm>
              <a:off x="199414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포인트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747A755-BB4B-4283-BB5B-7A66366195FE}"/>
                </a:ext>
              </a:extLst>
            </p:cNvPr>
            <p:cNvSpPr/>
            <p:nvPr/>
          </p:nvSpPr>
          <p:spPr>
            <a:xfrm>
              <a:off x="440365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알고리즘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BFF0ABA-7186-4B16-9D76-7D2E957E6636}"/>
                </a:ext>
              </a:extLst>
            </p:cNvPr>
            <p:cNvSpPr/>
            <p:nvPr/>
          </p:nvSpPr>
          <p:spPr>
            <a:xfrm>
              <a:off x="5626163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구현 코드</a:t>
              </a:r>
              <a:endPara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1FEACE-E7EC-419F-8FFB-B0444D013808}"/>
                </a:ext>
              </a:extLst>
            </p:cNvPr>
            <p:cNvCxnSpPr/>
            <p:nvPr/>
          </p:nvCxnSpPr>
          <p:spPr>
            <a:xfrm>
              <a:off x="1984587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343E050-0637-4FBB-B279-136C7F442575}"/>
                </a:ext>
              </a:extLst>
            </p:cNvPr>
            <p:cNvCxnSpPr/>
            <p:nvPr/>
          </p:nvCxnSpPr>
          <p:spPr>
            <a:xfrm>
              <a:off x="3181139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A8D3602-CF47-434C-82FC-169A0B5576DF}"/>
                </a:ext>
              </a:extLst>
            </p:cNvPr>
            <p:cNvCxnSpPr/>
            <p:nvPr/>
          </p:nvCxnSpPr>
          <p:spPr>
            <a:xfrm>
              <a:off x="44004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73059A6-743E-44B3-94F2-9BB9F989138A}"/>
                </a:ext>
              </a:extLst>
            </p:cNvPr>
            <p:cNvCxnSpPr/>
            <p:nvPr/>
          </p:nvCxnSpPr>
          <p:spPr>
            <a:xfrm>
              <a:off x="56261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사각형: 둥근 모서리 15">
              <a:extLst>
                <a:ext uri="{FF2B5EF4-FFF2-40B4-BE49-F238E27FC236}">
                  <a16:creationId xmlns:a16="http://schemas.microsoft.com/office/drawing/2014/main" id="{E8D986E9-F4C8-714C-8E82-7250CA9E4A23}"/>
                </a:ext>
              </a:extLst>
            </p:cNvPr>
            <p:cNvSpPr/>
            <p:nvPr/>
          </p:nvSpPr>
          <p:spPr>
            <a:xfrm>
              <a:off x="3327333" y="872379"/>
              <a:ext cx="923748" cy="240778"/>
            </a:xfrm>
            <a:prstGeom prst="roundRect">
              <a:avLst>
                <a:gd name="adj" fmla="val 50000"/>
              </a:avLst>
            </a:prstGeom>
            <a:solidFill>
              <a:srgbClr val="4084F4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100" b="1" spc="-7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아이디어</a:t>
              </a:r>
            </a:p>
          </p:txBody>
        </p:sp>
      </p:grp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1A145AF4-EC45-8B44-9FE7-731543C7A020}"/>
              </a:ext>
            </a:extLst>
          </p:cNvPr>
          <p:cNvCxnSpPr/>
          <p:nvPr/>
        </p:nvCxnSpPr>
        <p:spPr>
          <a:xfrm>
            <a:off x="4572000" y="2330506"/>
            <a:ext cx="0" cy="3747294"/>
          </a:xfrm>
          <a:prstGeom prst="line">
            <a:avLst/>
          </a:prstGeom>
          <a:ln w="15875">
            <a:solidFill>
              <a:srgbClr val="EB423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4E9AF18-1B87-3D4F-9F2C-F6E8085C2830}"/>
              </a:ext>
            </a:extLst>
          </p:cNvPr>
          <p:cNvSpPr txBox="1"/>
          <p:nvPr/>
        </p:nvSpPr>
        <p:spPr>
          <a:xfrm>
            <a:off x="4347515" y="2044061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solidFill>
                  <a:srgbClr val="EB4233"/>
                </a:solidFill>
              </a:rPr>
              <a:t>src</a:t>
            </a:r>
            <a:endParaRPr kumimoji="1" lang="ko-KR" altLang="en-US" dirty="0">
              <a:solidFill>
                <a:srgbClr val="EB4233"/>
              </a:solidFill>
            </a:endParaRPr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D85E7E57-D68C-6C4A-9ECE-F4F1D5301493}"/>
              </a:ext>
            </a:extLst>
          </p:cNvPr>
          <p:cNvCxnSpPr/>
          <p:nvPr/>
        </p:nvCxnSpPr>
        <p:spPr>
          <a:xfrm>
            <a:off x="3900361" y="2840304"/>
            <a:ext cx="4118846" cy="0"/>
          </a:xfrm>
          <a:prstGeom prst="line">
            <a:avLst/>
          </a:prstGeom>
          <a:ln w="15875">
            <a:solidFill>
              <a:srgbClr val="EB42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9142C46-086C-334B-B3EB-7DE0B283083F}"/>
              </a:ext>
            </a:extLst>
          </p:cNvPr>
          <p:cNvSpPr txBox="1"/>
          <p:nvPr/>
        </p:nvSpPr>
        <p:spPr>
          <a:xfrm>
            <a:off x="3520866" y="2655638"/>
            <a:ext cx="470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solidFill>
                  <a:srgbClr val="EB4233"/>
                </a:solidFill>
              </a:rPr>
              <a:t>dst</a:t>
            </a:r>
            <a:endParaRPr kumimoji="1" lang="ko-KR" altLang="en-US" dirty="0">
              <a:solidFill>
                <a:srgbClr val="EB4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06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( 1 )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65DC4-6137-6543-AE62-7F621853A8A0}"/>
              </a:ext>
            </a:extLst>
          </p:cNvPr>
          <p:cNvSpPr txBox="1"/>
          <p:nvPr/>
        </p:nvSpPr>
        <p:spPr>
          <a:xfrm>
            <a:off x="641867" y="2015150"/>
            <a:ext cx="29898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 (</a:t>
            </a:r>
            <a:r>
              <a:rPr kumimoji="1" lang="ko-KR" altLang="en-US" dirty="0"/>
              <a:t>배우려는 기술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선후 학습 관계도</a:t>
            </a:r>
            <a:endParaRPr kumimoji="1" lang="en-US" altLang="ko-KR" dirty="0"/>
          </a:p>
          <a:p>
            <a:r>
              <a:rPr kumimoji="1" lang="en-US" altLang="ko-KR" dirty="0"/>
              <a:t>[1]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[2]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</a:p>
          <a:p>
            <a:r>
              <a:rPr kumimoji="1" lang="en-US" altLang="ko-KR" dirty="0"/>
              <a:t>[3]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-&gt;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1</a:t>
            </a:r>
            <a:endParaRPr kumimoji="1" lang="en-US" altLang="ko-KR" dirty="0"/>
          </a:p>
          <a:p>
            <a:endParaRPr kumimoji="1"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805471-4516-AE46-ADB6-C8A785E05F10}"/>
              </a:ext>
            </a:extLst>
          </p:cNvPr>
          <p:cNvGrpSpPr/>
          <p:nvPr/>
        </p:nvGrpSpPr>
        <p:grpSpPr>
          <a:xfrm>
            <a:off x="807172" y="4046475"/>
            <a:ext cx="2071369" cy="2031325"/>
            <a:chOff x="4762751" y="2492693"/>
            <a:chExt cx="2956330" cy="294773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D6E5E20-59F2-9A42-9E81-485A0B6955D9}"/>
                </a:ext>
              </a:extLst>
            </p:cNvPr>
            <p:cNvSpPr/>
            <p:nvPr/>
          </p:nvSpPr>
          <p:spPr>
            <a:xfrm>
              <a:off x="5945283" y="2492693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6226E77-D3DE-A84F-8BF0-ECAFE9594081}"/>
                </a:ext>
              </a:extLst>
            </p:cNvPr>
            <p:cNvSpPr/>
            <p:nvPr/>
          </p:nvSpPr>
          <p:spPr>
            <a:xfrm>
              <a:off x="6536549" y="3082240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6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969F07B-9B4C-4C4E-8FB7-C7996A4E5611}"/>
                </a:ext>
              </a:extLst>
            </p:cNvPr>
            <p:cNvSpPr/>
            <p:nvPr/>
          </p:nvSpPr>
          <p:spPr>
            <a:xfrm>
              <a:off x="7127815" y="3671787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51F91D4-7C86-C54B-8332-1F8D81AAD376}"/>
                </a:ext>
              </a:extLst>
            </p:cNvPr>
            <p:cNvSpPr/>
            <p:nvPr/>
          </p:nvSpPr>
          <p:spPr>
            <a:xfrm>
              <a:off x="5952158" y="3671787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546D343-6923-064E-B124-6E833AD110AC}"/>
                </a:ext>
              </a:extLst>
            </p:cNvPr>
            <p:cNvSpPr/>
            <p:nvPr/>
          </p:nvSpPr>
          <p:spPr>
            <a:xfrm>
              <a:off x="5354017" y="4261334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A9C42F2-EFE2-0947-A97E-89C5ECBBF690}"/>
                </a:ext>
              </a:extLst>
            </p:cNvPr>
            <p:cNvSpPr/>
            <p:nvPr/>
          </p:nvSpPr>
          <p:spPr>
            <a:xfrm>
              <a:off x="4762751" y="4850881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AAB90A32-B05C-DB43-8046-87227E986DA7}"/>
                </a:ext>
              </a:extLst>
            </p:cNvPr>
            <p:cNvCxnSpPr>
              <a:stCxn id="7" idx="5"/>
              <a:endCxn id="25" idx="1"/>
            </p:cNvCxnSpPr>
            <p:nvPr/>
          </p:nvCxnSpPr>
          <p:spPr>
            <a:xfrm>
              <a:off x="6449960" y="2995903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D2241A62-4359-394F-91A3-99C475F0955D}"/>
                </a:ext>
              </a:extLst>
            </p:cNvPr>
            <p:cNvCxnSpPr>
              <a:stCxn id="25" idx="5"/>
              <a:endCxn id="26" idx="1"/>
            </p:cNvCxnSpPr>
            <p:nvPr/>
          </p:nvCxnSpPr>
          <p:spPr>
            <a:xfrm>
              <a:off x="7041226" y="3585450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B0C1B1A5-70EC-9B44-B416-CCF3B5B29162}"/>
                </a:ext>
              </a:extLst>
            </p:cNvPr>
            <p:cNvCxnSpPr>
              <a:cxnSpLocks/>
              <a:stCxn id="25" idx="3"/>
              <a:endCxn id="27" idx="7"/>
            </p:cNvCxnSpPr>
            <p:nvPr/>
          </p:nvCxnSpPr>
          <p:spPr>
            <a:xfrm flipH="1">
              <a:off x="6456835" y="3585450"/>
              <a:ext cx="166303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7E438FA1-4829-0345-80D2-5913B7587C85}"/>
                </a:ext>
              </a:extLst>
            </p:cNvPr>
            <p:cNvCxnSpPr>
              <a:stCxn id="27" idx="3"/>
              <a:endCxn id="28" idx="7"/>
            </p:cNvCxnSpPr>
            <p:nvPr/>
          </p:nvCxnSpPr>
          <p:spPr>
            <a:xfrm flipH="1">
              <a:off x="5858694" y="4174997"/>
              <a:ext cx="180053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24940CB-CF72-FF4E-80F7-0E990EF3B7DB}"/>
                </a:ext>
              </a:extLst>
            </p:cNvPr>
            <p:cNvCxnSpPr>
              <a:stCxn id="28" idx="3"/>
              <a:endCxn id="29" idx="7"/>
            </p:cNvCxnSpPr>
            <p:nvPr/>
          </p:nvCxnSpPr>
          <p:spPr>
            <a:xfrm flipH="1">
              <a:off x="5267428" y="4764544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E88E750-D635-0743-BD84-1B6D6AD5B35D}"/>
                </a:ext>
              </a:extLst>
            </p:cNvPr>
            <p:cNvCxnSpPr>
              <a:stCxn id="27" idx="6"/>
              <a:endCxn id="26" idx="2"/>
            </p:cNvCxnSpPr>
            <p:nvPr/>
          </p:nvCxnSpPr>
          <p:spPr>
            <a:xfrm>
              <a:off x="6543424" y="3966561"/>
              <a:ext cx="5843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5781B4-42B7-B044-A589-3E62E39D9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425119"/>
              </p:ext>
            </p:extLst>
          </p:nvPr>
        </p:nvGraphicFramePr>
        <p:xfrm>
          <a:off x="4345119" y="2668586"/>
          <a:ext cx="3350683" cy="315402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8669">
                  <a:extLst>
                    <a:ext uri="{9D8B030D-6E8A-4147-A177-3AD203B41FA5}">
                      <a16:colId xmlns:a16="http://schemas.microsoft.com/office/drawing/2014/main" val="215304697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80642932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444181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8832931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3428839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645719074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276477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0871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69486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8266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0185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67743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3714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3327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02055"/>
                  </a:ext>
                </a:extLst>
              </a:tr>
            </a:tbl>
          </a:graphicData>
        </a:graphic>
      </p:graphicFrame>
      <p:sp>
        <p:nvSpPr>
          <p:cNvPr id="32" name="오른쪽 화살표[R] 31">
            <a:extLst>
              <a:ext uri="{FF2B5EF4-FFF2-40B4-BE49-F238E27FC236}">
                <a16:creationId xmlns:a16="http://schemas.microsoft.com/office/drawing/2014/main" id="{C3116C86-3A9E-E447-8BCE-F87F0C9C492B}"/>
              </a:ext>
            </a:extLst>
          </p:cNvPr>
          <p:cNvSpPr/>
          <p:nvPr/>
        </p:nvSpPr>
        <p:spPr>
          <a:xfrm flipH="1">
            <a:off x="7599548" y="2955185"/>
            <a:ext cx="1090689" cy="626788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# Incoming Edge</a:t>
            </a:r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05F7EE4-500F-7047-8423-249370FDC977}"/>
              </a:ext>
            </a:extLst>
          </p:cNvPr>
          <p:cNvGrpSpPr/>
          <p:nvPr/>
        </p:nvGrpSpPr>
        <p:grpSpPr>
          <a:xfrm>
            <a:off x="586319" y="823230"/>
            <a:ext cx="8239304" cy="334931"/>
            <a:chOff x="586319" y="823230"/>
            <a:chExt cx="8239304" cy="33493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6EFFA0D-C1E6-CC41-BC3B-3F145F479F61}"/>
                </a:ext>
              </a:extLst>
            </p:cNvPr>
            <p:cNvSpPr/>
            <p:nvPr/>
          </p:nvSpPr>
          <p:spPr>
            <a:xfrm>
              <a:off x="586319" y="823230"/>
              <a:ext cx="8239304" cy="334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53B3F4F-E6F1-9B4B-9F2F-738B25E7809D}"/>
                </a:ext>
              </a:extLst>
            </p:cNvPr>
            <p:cNvSpPr/>
            <p:nvPr/>
          </p:nvSpPr>
          <p:spPr>
            <a:xfrm>
              <a:off x="807172" y="871947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설명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A5EE971-2025-D843-BACD-B9708A5B922E}"/>
                </a:ext>
              </a:extLst>
            </p:cNvPr>
            <p:cNvSpPr/>
            <p:nvPr/>
          </p:nvSpPr>
          <p:spPr>
            <a:xfrm>
              <a:off x="199414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포인트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8237ABE-616B-3048-9C3C-3C6B864F64D5}"/>
                </a:ext>
              </a:extLst>
            </p:cNvPr>
            <p:cNvSpPr/>
            <p:nvPr/>
          </p:nvSpPr>
          <p:spPr>
            <a:xfrm>
              <a:off x="440365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알고리즘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FC865FA-D7B3-544A-867B-9A99C11C159C}"/>
                </a:ext>
              </a:extLst>
            </p:cNvPr>
            <p:cNvSpPr/>
            <p:nvPr/>
          </p:nvSpPr>
          <p:spPr>
            <a:xfrm>
              <a:off x="5626163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구현 코드</a:t>
              </a:r>
              <a:endPara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cxnSp>
          <p:nvCxnSpPr>
            <p:cNvPr id="64" name="직선 연결선 20">
              <a:extLst>
                <a:ext uri="{FF2B5EF4-FFF2-40B4-BE49-F238E27FC236}">
                  <a16:creationId xmlns:a16="http://schemas.microsoft.com/office/drawing/2014/main" id="{F9B6CB95-FA3D-5C4E-93EF-A7B55F7224EC}"/>
                </a:ext>
              </a:extLst>
            </p:cNvPr>
            <p:cNvCxnSpPr/>
            <p:nvPr/>
          </p:nvCxnSpPr>
          <p:spPr>
            <a:xfrm>
              <a:off x="1984587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21">
              <a:extLst>
                <a:ext uri="{FF2B5EF4-FFF2-40B4-BE49-F238E27FC236}">
                  <a16:creationId xmlns:a16="http://schemas.microsoft.com/office/drawing/2014/main" id="{74CE06D3-5479-C044-8478-C4276FA94D10}"/>
                </a:ext>
              </a:extLst>
            </p:cNvPr>
            <p:cNvCxnSpPr/>
            <p:nvPr/>
          </p:nvCxnSpPr>
          <p:spPr>
            <a:xfrm>
              <a:off x="3181139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22">
              <a:extLst>
                <a:ext uri="{FF2B5EF4-FFF2-40B4-BE49-F238E27FC236}">
                  <a16:creationId xmlns:a16="http://schemas.microsoft.com/office/drawing/2014/main" id="{1775C1F4-F36A-3347-89AA-742428467238}"/>
                </a:ext>
              </a:extLst>
            </p:cNvPr>
            <p:cNvCxnSpPr/>
            <p:nvPr/>
          </p:nvCxnSpPr>
          <p:spPr>
            <a:xfrm>
              <a:off x="44004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23">
              <a:extLst>
                <a:ext uri="{FF2B5EF4-FFF2-40B4-BE49-F238E27FC236}">
                  <a16:creationId xmlns:a16="http://schemas.microsoft.com/office/drawing/2014/main" id="{9F3BF278-C2BE-C74C-807A-F2AE33CE2E7F}"/>
                </a:ext>
              </a:extLst>
            </p:cNvPr>
            <p:cNvCxnSpPr/>
            <p:nvPr/>
          </p:nvCxnSpPr>
          <p:spPr>
            <a:xfrm>
              <a:off x="56261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사각형: 둥근 모서리 15">
              <a:extLst>
                <a:ext uri="{FF2B5EF4-FFF2-40B4-BE49-F238E27FC236}">
                  <a16:creationId xmlns:a16="http://schemas.microsoft.com/office/drawing/2014/main" id="{2E98998B-23D5-9645-A5AA-9D835B2311F0}"/>
                </a:ext>
              </a:extLst>
            </p:cNvPr>
            <p:cNvSpPr/>
            <p:nvPr/>
          </p:nvSpPr>
          <p:spPr>
            <a:xfrm>
              <a:off x="3327333" y="872379"/>
              <a:ext cx="923748" cy="240778"/>
            </a:xfrm>
            <a:prstGeom prst="roundRect">
              <a:avLst>
                <a:gd name="adj" fmla="val 50000"/>
              </a:avLst>
            </a:prstGeom>
            <a:solidFill>
              <a:srgbClr val="4084F4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100" b="1" spc="-7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아이디어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1564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( 1 )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65DC4-6137-6543-AE62-7F621853A8A0}"/>
              </a:ext>
            </a:extLst>
          </p:cNvPr>
          <p:cNvSpPr txBox="1"/>
          <p:nvPr/>
        </p:nvSpPr>
        <p:spPr>
          <a:xfrm>
            <a:off x="641867" y="2015150"/>
            <a:ext cx="29898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 (</a:t>
            </a:r>
            <a:r>
              <a:rPr kumimoji="1" lang="ko-KR" altLang="en-US" dirty="0"/>
              <a:t>배우려는 기술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선후 학습 관계도</a:t>
            </a:r>
            <a:endParaRPr kumimoji="1" lang="en-US" altLang="ko-KR" dirty="0"/>
          </a:p>
          <a:p>
            <a:r>
              <a:rPr kumimoji="1" lang="en-US" altLang="ko-KR" dirty="0"/>
              <a:t>[1]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[2]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</a:p>
          <a:p>
            <a:r>
              <a:rPr kumimoji="1" lang="en-US" altLang="ko-KR" dirty="0"/>
              <a:t>[3]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-&gt;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1</a:t>
            </a:r>
            <a:endParaRPr kumimoji="1" lang="en-US" altLang="ko-KR" dirty="0"/>
          </a:p>
          <a:p>
            <a:endParaRPr kumimoji="1"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805471-4516-AE46-ADB6-C8A785E05F10}"/>
              </a:ext>
            </a:extLst>
          </p:cNvPr>
          <p:cNvGrpSpPr/>
          <p:nvPr/>
        </p:nvGrpSpPr>
        <p:grpSpPr>
          <a:xfrm>
            <a:off x="807172" y="4046475"/>
            <a:ext cx="2071369" cy="2031325"/>
            <a:chOff x="4762751" y="2492693"/>
            <a:chExt cx="2956330" cy="294773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D6E5E20-59F2-9A42-9E81-485A0B6955D9}"/>
                </a:ext>
              </a:extLst>
            </p:cNvPr>
            <p:cNvSpPr/>
            <p:nvPr/>
          </p:nvSpPr>
          <p:spPr>
            <a:xfrm>
              <a:off x="5945283" y="2492693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6226E77-D3DE-A84F-8BF0-ECAFE9594081}"/>
                </a:ext>
              </a:extLst>
            </p:cNvPr>
            <p:cNvSpPr/>
            <p:nvPr/>
          </p:nvSpPr>
          <p:spPr>
            <a:xfrm>
              <a:off x="6536549" y="3082240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6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969F07B-9B4C-4C4E-8FB7-C7996A4E5611}"/>
                </a:ext>
              </a:extLst>
            </p:cNvPr>
            <p:cNvSpPr/>
            <p:nvPr/>
          </p:nvSpPr>
          <p:spPr>
            <a:xfrm>
              <a:off x="7127815" y="3671787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51F91D4-7C86-C54B-8332-1F8D81AAD376}"/>
                </a:ext>
              </a:extLst>
            </p:cNvPr>
            <p:cNvSpPr/>
            <p:nvPr/>
          </p:nvSpPr>
          <p:spPr>
            <a:xfrm>
              <a:off x="5952158" y="3671787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546D343-6923-064E-B124-6E833AD110AC}"/>
                </a:ext>
              </a:extLst>
            </p:cNvPr>
            <p:cNvSpPr/>
            <p:nvPr/>
          </p:nvSpPr>
          <p:spPr>
            <a:xfrm>
              <a:off x="5354017" y="4261334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A9C42F2-EFE2-0947-A97E-89C5ECBBF690}"/>
                </a:ext>
              </a:extLst>
            </p:cNvPr>
            <p:cNvSpPr/>
            <p:nvPr/>
          </p:nvSpPr>
          <p:spPr>
            <a:xfrm>
              <a:off x="4762751" y="4850881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AAB90A32-B05C-DB43-8046-87227E986DA7}"/>
                </a:ext>
              </a:extLst>
            </p:cNvPr>
            <p:cNvCxnSpPr>
              <a:stCxn id="7" idx="5"/>
              <a:endCxn id="25" idx="1"/>
            </p:cNvCxnSpPr>
            <p:nvPr/>
          </p:nvCxnSpPr>
          <p:spPr>
            <a:xfrm>
              <a:off x="6449960" y="2995903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D2241A62-4359-394F-91A3-99C475F0955D}"/>
                </a:ext>
              </a:extLst>
            </p:cNvPr>
            <p:cNvCxnSpPr>
              <a:stCxn id="25" idx="5"/>
              <a:endCxn id="26" idx="1"/>
            </p:cNvCxnSpPr>
            <p:nvPr/>
          </p:nvCxnSpPr>
          <p:spPr>
            <a:xfrm>
              <a:off x="7041226" y="3585450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B0C1B1A5-70EC-9B44-B416-CCF3B5B29162}"/>
                </a:ext>
              </a:extLst>
            </p:cNvPr>
            <p:cNvCxnSpPr>
              <a:cxnSpLocks/>
              <a:stCxn id="25" idx="3"/>
              <a:endCxn id="27" idx="7"/>
            </p:cNvCxnSpPr>
            <p:nvPr/>
          </p:nvCxnSpPr>
          <p:spPr>
            <a:xfrm flipH="1">
              <a:off x="6456835" y="3585450"/>
              <a:ext cx="166303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7E438FA1-4829-0345-80D2-5913B7587C85}"/>
                </a:ext>
              </a:extLst>
            </p:cNvPr>
            <p:cNvCxnSpPr>
              <a:stCxn id="27" idx="3"/>
              <a:endCxn id="28" idx="7"/>
            </p:cNvCxnSpPr>
            <p:nvPr/>
          </p:nvCxnSpPr>
          <p:spPr>
            <a:xfrm flipH="1">
              <a:off x="5858694" y="4174997"/>
              <a:ext cx="180053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24940CB-CF72-FF4E-80F7-0E990EF3B7DB}"/>
                </a:ext>
              </a:extLst>
            </p:cNvPr>
            <p:cNvCxnSpPr>
              <a:stCxn id="28" idx="3"/>
              <a:endCxn id="29" idx="7"/>
            </p:cNvCxnSpPr>
            <p:nvPr/>
          </p:nvCxnSpPr>
          <p:spPr>
            <a:xfrm flipH="1">
              <a:off x="5267428" y="4764544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E88E750-D635-0743-BD84-1B6D6AD5B35D}"/>
                </a:ext>
              </a:extLst>
            </p:cNvPr>
            <p:cNvCxnSpPr>
              <a:stCxn id="27" idx="6"/>
              <a:endCxn id="26" idx="2"/>
            </p:cNvCxnSpPr>
            <p:nvPr/>
          </p:nvCxnSpPr>
          <p:spPr>
            <a:xfrm>
              <a:off x="6543424" y="3966561"/>
              <a:ext cx="5843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5781B4-42B7-B044-A589-3E62E39D9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681582"/>
              </p:ext>
            </p:extLst>
          </p:nvPr>
        </p:nvGraphicFramePr>
        <p:xfrm>
          <a:off x="4345119" y="2668586"/>
          <a:ext cx="3350683" cy="315402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8669">
                  <a:extLst>
                    <a:ext uri="{9D8B030D-6E8A-4147-A177-3AD203B41FA5}">
                      <a16:colId xmlns:a16="http://schemas.microsoft.com/office/drawing/2014/main" val="215304697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80642932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444181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8832931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3428839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645719074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276477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0871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69486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8266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0185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67743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3714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3327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02055"/>
                  </a:ext>
                </a:extLst>
              </a:tr>
            </a:tbl>
          </a:graphicData>
        </a:graphic>
      </p:graphicFrame>
      <p:sp>
        <p:nvSpPr>
          <p:cNvPr id="32" name="오른쪽 화살표[R] 31">
            <a:extLst>
              <a:ext uri="{FF2B5EF4-FFF2-40B4-BE49-F238E27FC236}">
                <a16:creationId xmlns:a16="http://schemas.microsoft.com/office/drawing/2014/main" id="{BBABFC88-A920-FF45-98DC-259CDD4F4B94}"/>
              </a:ext>
            </a:extLst>
          </p:cNvPr>
          <p:cNvSpPr/>
          <p:nvPr/>
        </p:nvSpPr>
        <p:spPr>
          <a:xfrm flipH="1">
            <a:off x="7599548" y="2955185"/>
            <a:ext cx="1090689" cy="626788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# Incoming Edge</a:t>
            </a:r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430BCEA-5758-9B44-9F7C-3130A04141F7}"/>
              </a:ext>
            </a:extLst>
          </p:cNvPr>
          <p:cNvGrpSpPr/>
          <p:nvPr/>
        </p:nvGrpSpPr>
        <p:grpSpPr>
          <a:xfrm>
            <a:off x="586319" y="823230"/>
            <a:ext cx="8239304" cy="334931"/>
            <a:chOff x="586319" y="823230"/>
            <a:chExt cx="8239304" cy="334931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EDE5844-97CE-3045-8386-54D113ECFD11}"/>
                </a:ext>
              </a:extLst>
            </p:cNvPr>
            <p:cNvSpPr/>
            <p:nvPr/>
          </p:nvSpPr>
          <p:spPr>
            <a:xfrm>
              <a:off x="586319" y="823230"/>
              <a:ext cx="8239304" cy="334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1419771-CF71-9540-92C9-F1682C7A553D}"/>
                </a:ext>
              </a:extLst>
            </p:cNvPr>
            <p:cNvSpPr/>
            <p:nvPr/>
          </p:nvSpPr>
          <p:spPr>
            <a:xfrm>
              <a:off x="807172" y="871947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설명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0A4A589-EB0C-9647-83B1-4694541371A4}"/>
                </a:ext>
              </a:extLst>
            </p:cNvPr>
            <p:cNvSpPr/>
            <p:nvPr/>
          </p:nvSpPr>
          <p:spPr>
            <a:xfrm>
              <a:off x="199414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포인트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F943620-9FFD-AE42-8693-823F28564894}"/>
                </a:ext>
              </a:extLst>
            </p:cNvPr>
            <p:cNvSpPr/>
            <p:nvPr/>
          </p:nvSpPr>
          <p:spPr>
            <a:xfrm>
              <a:off x="440365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알고리즘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DE3D109-A0E9-FE49-8908-B5B3BA1CAFA0}"/>
                </a:ext>
              </a:extLst>
            </p:cNvPr>
            <p:cNvSpPr/>
            <p:nvPr/>
          </p:nvSpPr>
          <p:spPr>
            <a:xfrm>
              <a:off x="5626163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구현 코드</a:t>
              </a:r>
              <a:endPara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cxnSp>
          <p:nvCxnSpPr>
            <p:cNvPr id="41" name="직선 연결선 20">
              <a:extLst>
                <a:ext uri="{FF2B5EF4-FFF2-40B4-BE49-F238E27FC236}">
                  <a16:creationId xmlns:a16="http://schemas.microsoft.com/office/drawing/2014/main" id="{FFB1B599-438B-1544-B080-357E6C5B0FE7}"/>
                </a:ext>
              </a:extLst>
            </p:cNvPr>
            <p:cNvCxnSpPr/>
            <p:nvPr/>
          </p:nvCxnSpPr>
          <p:spPr>
            <a:xfrm>
              <a:off x="1984587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21">
              <a:extLst>
                <a:ext uri="{FF2B5EF4-FFF2-40B4-BE49-F238E27FC236}">
                  <a16:creationId xmlns:a16="http://schemas.microsoft.com/office/drawing/2014/main" id="{7185BCAF-53F2-E241-93B6-BB679869D6D6}"/>
                </a:ext>
              </a:extLst>
            </p:cNvPr>
            <p:cNvCxnSpPr/>
            <p:nvPr/>
          </p:nvCxnSpPr>
          <p:spPr>
            <a:xfrm>
              <a:off x="3181139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22">
              <a:extLst>
                <a:ext uri="{FF2B5EF4-FFF2-40B4-BE49-F238E27FC236}">
                  <a16:creationId xmlns:a16="http://schemas.microsoft.com/office/drawing/2014/main" id="{8DB498BC-E1FF-0540-9048-63B003878C0A}"/>
                </a:ext>
              </a:extLst>
            </p:cNvPr>
            <p:cNvCxnSpPr/>
            <p:nvPr/>
          </p:nvCxnSpPr>
          <p:spPr>
            <a:xfrm>
              <a:off x="44004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23">
              <a:extLst>
                <a:ext uri="{FF2B5EF4-FFF2-40B4-BE49-F238E27FC236}">
                  <a16:creationId xmlns:a16="http://schemas.microsoft.com/office/drawing/2014/main" id="{76629E30-BD01-4146-A22C-2C39E9A27A2E}"/>
                </a:ext>
              </a:extLst>
            </p:cNvPr>
            <p:cNvCxnSpPr/>
            <p:nvPr/>
          </p:nvCxnSpPr>
          <p:spPr>
            <a:xfrm>
              <a:off x="56261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사각형: 둥근 모서리 15">
              <a:extLst>
                <a:ext uri="{FF2B5EF4-FFF2-40B4-BE49-F238E27FC236}">
                  <a16:creationId xmlns:a16="http://schemas.microsoft.com/office/drawing/2014/main" id="{9208BEB1-A2D7-A740-8066-3956E7EC1E2A}"/>
                </a:ext>
              </a:extLst>
            </p:cNvPr>
            <p:cNvSpPr/>
            <p:nvPr/>
          </p:nvSpPr>
          <p:spPr>
            <a:xfrm>
              <a:off x="3327333" y="872379"/>
              <a:ext cx="923748" cy="240778"/>
            </a:xfrm>
            <a:prstGeom prst="roundRect">
              <a:avLst>
                <a:gd name="adj" fmla="val 50000"/>
              </a:avLst>
            </a:prstGeom>
            <a:solidFill>
              <a:srgbClr val="4084F4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100" b="1" spc="-7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아이디어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6571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( 1 )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65DC4-6137-6543-AE62-7F621853A8A0}"/>
              </a:ext>
            </a:extLst>
          </p:cNvPr>
          <p:cNvSpPr txBox="1"/>
          <p:nvPr/>
        </p:nvSpPr>
        <p:spPr>
          <a:xfrm>
            <a:off x="641867" y="2015150"/>
            <a:ext cx="29898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 (</a:t>
            </a:r>
            <a:r>
              <a:rPr kumimoji="1" lang="ko-KR" altLang="en-US" dirty="0"/>
              <a:t>배우려는 기술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선후 학습 관계도</a:t>
            </a:r>
            <a:endParaRPr kumimoji="1" lang="en-US" altLang="ko-KR" dirty="0"/>
          </a:p>
          <a:p>
            <a:r>
              <a:rPr kumimoji="1" lang="en-US" altLang="ko-KR" dirty="0"/>
              <a:t>[1]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[2]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</a:p>
          <a:p>
            <a:r>
              <a:rPr kumimoji="1" lang="en-US" altLang="ko-KR" dirty="0"/>
              <a:t>[3]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-&gt;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1</a:t>
            </a:r>
            <a:endParaRPr kumimoji="1" lang="en-US" altLang="ko-KR" dirty="0"/>
          </a:p>
          <a:p>
            <a:endParaRPr kumimoji="1"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805471-4516-AE46-ADB6-C8A785E05F10}"/>
              </a:ext>
            </a:extLst>
          </p:cNvPr>
          <p:cNvGrpSpPr/>
          <p:nvPr/>
        </p:nvGrpSpPr>
        <p:grpSpPr>
          <a:xfrm>
            <a:off x="807172" y="4046475"/>
            <a:ext cx="2071369" cy="2031325"/>
            <a:chOff x="4762751" y="2492693"/>
            <a:chExt cx="2956330" cy="294773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D6E5E20-59F2-9A42-9E81-485A0B6955D9}"/>
                </a:ext>
              </a:extLst>
            </p:cNvPr>
            <p:cNvSpPr/>
            <p:nvPr/>
          </p:nvSpPr>
          <p:spPr>
            <a:xfrm>
              <a:off x="5945283" y="2492693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6226E77-D3DE-A84F-8BF0-ECAFE9594081}"/>
                </a:ext>
              </a:extLst>
            </p:cNvPr>
            <p:cNvSpPr/>
            <p:nvPr/>
          </p:nvSpPr>
          <p:spPr>
            <a:xfrm>
              <a:off x="6536549" y="3082240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6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969F07B-9B4C-4C4E-8FB7-C7996A4E5611}"/>
                </a:ext>
              </a:extLst>
            </p:cNvPr>
            <p:cNvSpPr/>
            <p:nvPr/>
          </p:nvSpPr>
          <p:spPr>
            <a:xfrm>
              <a:off x="7127815" y="3671787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51F91D4-7C86-C54B-8332-1F8D81AAD376}"/>
                </a:ext>
              </a:extLst>
            </p:cNvPr>
            <p:cNvSpPr/>
            <p:nvPr/>
          </p:nvSpPr>
          <p:spPr>
            <a:xfrm>
              <a:off x="5952158" y="3671787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546D343-6923-064E-B124-6E833AD110AC}"/>
                </a:ext>
              </a:extLst>
            </p:cNvPr>
            <p:cNvSpPr/>
            <p:nvPr/>
          </p:nvSpPr>
          <p:spPr>
            <a:xfrm>
              <a:off x="5354017" y="4261334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A9C42F2-EFE2-0947-A97E-89C5ECBBF690}"/>
                </a:ext>
              </a:extLst>
            </p:cNvPr>
            <p:cNvSpPr/>
            <p:nvPr/>
          </p:nvSpPr>
          <p:spPr>
            <a:xfrm>
              <a:off x="4762751" y="4850881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AAB90A32-B05C-DB43-8046-87227E986DA7}"/>
                </a:ext>
              </a:extLst>
            </p:cNvPr>
            <p:cNvCxnSpPr>
              <a:stCxn id="7" idx="5"/>
              <a:endCxn id="25" idx="1"/>
            </p:cNvCxnSpPr>
            <p:nvPr/>
          </p:nvCxnSpPr>
          <p:spPr>
            <a:xfrm>
              <a:off x="6449960" y="2995903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D2241A62-4359-394F-91A3-99C475F0955D}"/>
                </a:ext>
              </a:extLst>
            </p:cNvPr>
            <p:cNvCxnSpPr>
              <a:stCxn id="25" idx="5"/>
              <a:endCxn id="26" idx="1"/>
            </p:cNvCxnSpPr>
            <p:nvPr/>
          </p:nvCxnSpPr>
          <p:spPr>
            <a:xfrm>
              <a:off x="7041226" y="3585450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B0C1B1A5-70EC-9B44-B416-CCF3B5B29162}"/>
                </a:ext>
              </a:extLst>
            </p:cNvPr>
            <p:cNvCxnSpPr>
              <a:cxnSpLocks/>
              <a:stCxn id="25" idx="3"/>
              <a:endCxn id="27" idx="7"/>
            </p:cNvCxnSpPr>
            <p:nvPr/>
          </p:nvCxnSpPr>
          <p:spPr>
            <a:xfrm flipH="1">
              <a:off x="6456835" y="3585450"/>
              <a:ext cx="166303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7E438FA1-4829-0345-80D2-5913B7587C85}"/>
                </a:ext>
              </a:extLst>
            </p:cNvPr>
            <p:cNvCxnSpPr>
              <a:stCxn id="27" idx="3"/>
              <a:endCxn id="28" idx="7"/>
            </p:cNvCxnSpPr>
            <p:nvPr/>
          </p:nvCxnSpPr>
          <p:spPr>
            <a:xfrm flipH="1">
              <a:off x="5858694" y="4174997"/>
              <a:ext cx="180053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24940CB-CF72-FF4E-80F7-0E990EF3B7DB}"/>
                </a:ext>
              </a:extLst>
            </p:cNvPr>
            <p:cNvCxnSpPr>
              <a:stCxn id="28" idx="3"/>
              <a:endCxn id="29" idx="7"/>
            </p:cNvCxnSpPr>
            <p:nvPr/>
          </p:nvCxnSpPr>
          <p:spPr>
            <a:xfrm flipH="1">
              <a:off x="5267428" y="4764544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E88E750-D635-0743-BD84-1B6D6AD5B35D}"/>
                </a:ext>
              </a:extLst>
            </p:cNvPr>
            <p:cNvCxnSpPr>
              <a:stCxn id="27" idx="6"/>
              <a:endCxn id="26" idx="2"/>
            </p:cNvCxnSpPr>
            <p:nvPr/>
          </p:nvCxnSpPr>
          <p:spPr>
            <a:xfrm>
              <a:off x="6543424" y="3966561"/>
              <a:ext cx="5843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5781B4-42B7-B044-A589-3E62E39D9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800110"/>
              </p:ext>
            </p:extLst>
          </p:nvPr>
        </p:nvGraphicFramePr>
        <p:xfrm>
          <a:off x="4345119" y="2668586"/>
          <a:ext cx="3350683" cy="315402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8669">
                  <a:extLst>
                    <a:ext uri="{9D8B030D-6E8A-4147-A177-3AD203B41FA5}">
                      <a16:colId xmlns:a16="http://schemas.microsoft.com/office/drawing/2014/main" val="215304697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80642932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444181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8832931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3428839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645719074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276477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0871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69486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8266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0185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67743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3714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3327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02055"/>
                  </a:ext>
                </a:extLst>
              </a:tr>
            </a:tbl>
          </a:graphicData>
        </a:graphic>
      </p:graphicFrame>
      <p:sp>
        <p:nvSpPr>
          <p:cNvPr id="32" name="오른쪽 화살표[R] 31">
            <a:extLst>
              <a:ext uri="{FF2B5EF4-FFF2-40B4-BE49-F238E27FC236}">
                <a16:creationId xmlns:a16="http://schemas.microsoft.com/office/drawing/2014/main" id="{5320587F-ACB9-8E48-AD85-0357BB1AA6BF}"/>
              </a:ext>
            </a:extLst>
          </p:cNvPr>
          <p:cNvSpPr/>
          <p:nvPr/>
        </p:nvSpPr>
        <p:spPr>
          <a:xfrm flipH="1">
            <a:off x="7599548" y="2955185"/>
            <a:ext cx="1090689" cy="626788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# Incoming Edge</a:t>
            </a:r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B5D7A36-5C85-1A4C-8AEE-F53FB04859D5}"/>
              </a:ext>
            </a:extLst>
          </p:cNvPr>
          <p:cNvGrpSpPr/>
          <p:nvPr/>
        </p:nvGrpSpPr>
        <p:grpSpPr>
          <a:xfrm>
            <a:off x="586319" y="823230"/>
            <a:ext cx="8239304" cy="334931"/>
            <a:chOff x="586319" y="823230"/>
            <a:chExt cx="8239304" cy="334931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D2209B9-21EF-F64B-BBF4-8D80EB97C1EE}"/>
                </a:ext>
              </a:extLst>
            </p:cNvPr>
            <p:cNvSpPr/>
            <p:nvPr/>
          </p:nvSpPr>
          <p:spPr>
            <a:xfrm>
              <a:off x="586319" y="823230"/>
              <a:ext cx="8239304" cy="334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BBB3154-24D0-104C-86EF-55F9323D6581}"/>
                </a:ext>
              </a:extLst>
            </p:cNvPr>
            <p:cNvSpPr/>
            <p:nvPr/>
          </p:nvSpPr>
          <p:spPr>
            <a:xfrm>
              <a:off x="807172" y="871947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설명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3DB6C72-4E98-414E-9E07-80E7AAF24B70}"/>
                </a:ext>
              </a:extLst>
            </p:cNvPr>
            <p:cNvSpPr/>
            <p:nvPr/>
          </p:nvSpPr>
          <p:spPr>
            <a:xfrm>
              <a:off x="199414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포인트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7B3A7AA-F302-4F40-A219-E0DDB0B08152}"/>
                </a:ext>
              </a:extLst>
            </p:cNvPr>
            <p:cNvSpPr/>
            <p:nvPr/>
          </p:nvSpPr>
          <p:spPr>
            <a:xfrm>
              <a:off x="440365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알고리즘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68CEC8A-AE0C-8D45-8BE2-805451C2697A}"/>
                </a:ext>
              </a:extLst>
            </p:cNvPr>
            <p:cNvSpPr/>
            <p:nvPr/>
          </p:nvSpPr>
          <p:spPr>
            <a:xfrm>
              <a:off x="5626163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구현 코드</a:t>
              </a:r>
              <a:endPara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cxnSp>
          <p:nvCxnSpPr>
            <p:cNvPr id="41" name="직선 연결선 20">
              <a:extLst>
                <a:ext uri="{FF2B5EF4-FFF2-40B4-BE49-F238E27FC236}">
                  <a16:creationId xmlns:a16="http://schemas.microsoft.com/office/drawing/2014/main" id="{21194CEB-6D81-B945-99AD-7D4FE223AEC1}"/>
                </a:ext>
              </a:extLst>
            </p:cNvPr>
            <p:cNvCxnSpPr/>
            <p:nvPr/>
          </p:nvCxnSpPr>
          <p:spPr>
            <a:xfrm>
              <a:off x="1984587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21">
              <a:extLst>
                <a:ext uri="{FF2B5EF4-FFF2-40B4-BE49-F238E27FC236}">
                  <a16:creationId xmlns:a16="http://schemas.microsoft.com/office/drawing/2014/main" id="{E6B93206-A9BE-8A49-A1CE-2F55E6961127}"/>
                </a:ext>
              </a:extLst>
            </p:cNvPr>
            <p:cNvCxnSpPr/>
            <p:nvPr/>
          </p:nvCxnSpPr>
          <p:spPr>
            <a:xfrm>
              <a:off x="3181139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22">
              <a:extLst>
                <a:ext uri="{FF2B5EF4-FFF2-40B4-BE49-F238E27FC236}">
                  <a16:creationId xmlns:a16="http://schemas.microsoft.com/office/drawing/2014/main" id="{E1D962F2-9304-D74E-A5D1-C395DE4CE6EA}"/>
                </a:ext>
              </a:extLst>
            </p:cNvPr>
            <p:cNvCxnSpPr/>
            <p:nvPr/>
          </p:nvCxnSpPr>
          <p:spPr>
            <a:xfrm>
              <a:off x="44004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23">
              <a:extLst>
                <a:ext uri="{FF2B5EF4-FFF2-40B4-BE49-F238E27FC236}">
                  <a16:creationId xmlns:a16="http://schemas.microsoft.com/office/drawing/2014/main" id="{AEEEF76D-9CDE-C240-BAAD-9CC0CCD3E82E}"/>
                </a:ext>
              </a:extLst>
            </p:cNvPr>
            <p:cNvCxnSpPr/>
            <p:nvPr/>
          </p:nvCxnSpPr>
          <p:spPr>
            <a:xfrm>
              <a:off x="56261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사각형: 둥근 모서리 15">
              <a:extLst>
                <a:ext uri="{FF2B5EF4-FFF2-40B4-BE49-F238E27FC236}">
                  <a16:creationId xmlns:a16="http://schemas.microsoft.com/office/drawing/2014/main" id="{A79DA0B9-F7B2-1440-81D2-3DEB68420DAF}"/>
                </a:ext>
              </a:extLst>
            </p:cNvPr>
            <p:cNvSpPr/>
            <p:nvPr/>
          </p:nvSpPr>
          <p:spPr>
            <a:xfrm>
              <a:off x="3327333" y="872379"/>
              <a:ext cx="923748" cy="240778"/>
            </a:xfrm>
            <a:prstGeom prst="roundRect">
              <a:avLst>
                <a:gd name="adj" fmla="val 50000"/>
              </a:avLst>
            </a:prstGeom>
            <a:solidFill>
              <a:srgbClr val="4084F4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100" b="1" spc="-7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아이디어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2725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( 1 )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65DC4-6137-6543-AE62-7F621853A8A0}"/>
              </a:ext>
            </a:extLst>
          </p:cNvPr>
          <p:cNvSpPr txBox="1"/>
          <p:nvPr/>
        </p:nvSpPr>
        <p:spPr>
          <a:xfrm>
            <a:off x="641867" y="2015150"/>
            <a:ext cx="29898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 (</a:t>
            </a:r>
            <a:r>
              <a:rPr kumimoji="1" lang="ko-KR" altLang="en-US" dirty="0"/>
              <a:t>배우려는 기술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선후 학습 관계도</a:t>
            </a:r>
            <a:endParaRPr kumimoji="1" lang="en-US" altLang="ko-KR" dirty="0"/>
          </a:p>
          <a:p>
            <a:r>
              <a:rPr kumimoji="1" lang="en-US" altLang="ko-KR" dirty="0"/>
              <a:t>[1]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[2]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</a:p>
          <a:p>
            <a:r>
              <a:rPr kumimoji="1" lang="en-US" altLang="ko-KR" dirty="0"/>
              <a:t>[3]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-&gt;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1</a:t>
            </a:r>
            <a:endParaRPr kumimoji="1" lang="en-US" altLang="ko-KR" dirty="0"/>
          </a:p>
          <a:p>
            <a:endParaRPr kumimoji="1"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805471-4516-AE46-ADB6-C8A785E05F10}"/>
              </a:ext>
            </a:extLst>
          </p:cNvPr>
          <p:cNvGrpSpPr/>
          <p:nvPr/>
        </p:nvGrpSpPr>
        <p:grpSpPr>
          <a:xfrm>
            <a:off x="807172" y="4046475"/>
            <a:ext cx="2071369" cy="2031325"/>
            <a:chOff x="4762751" y="2492693"/>
            <a:chExt cx="2956330" cy="294773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D6E5E20-59F2-9A42-9E81-485A0B6955D9}"/>
                </a:ext>
              </a:extLst>
            </p:cNvPr>
            <p:cNvSpPr/>
            <p:nvPr/>
          </p:nvSpPr>
          <p:spPr>
            <a:xfrm>
              <a:off x="5945283" y="2492693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6226E77-D3DE-A84F-8BF0-ECAFE9594081}"/>
                </a:ext>
              </a:extLst>
            </p:cNvPr>
            <p:cNvSpPr/>
            <p:nvPr/>
          </p:nvSpPr>
          <p:spPr>
            <a:xfrm>
              <a:off x="6536549" y="3082240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6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969F07B-9B4C-4C4E-8FB7-C7996A4E5611}"/>
                </a:ext>
              </a:extLst>
            </p:cNvPr>
            <p:cNvSpPr/>
            <p:nvPr/>
          </p:nvSpPr>
          <p:spPr>
            <a:xfrm>
              <a:off x="7127815" y="3671787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51F91D4-7C86-C54B-8332-1F8D81AAD376}"/>
                </a:ext>
              </a:extLst>
            </p:cNvPr>
            <p:cNvSpPr/>
            <p:nvPr/>
          </p:nvSpPr>
          <p:spPr>
            <a:xfrm>
              <a:off x="5952158" y="3671787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546D343-6923-064E-B124-6E833AD110AC}"/>
                </a:ext>
              </a:extLst>
            </p:cNvPr>
            <p:cNvSpPr/>
            <p:nvPr/>
          </p:nvSpPr>
          <p:spPr>
            <a:xfrm>
              <a:off x="5354017" y="4261334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A9C42F2-EFE2-0947-A97E-89C5ECBBF690}"/>
                </a:ext>
              </a:extLst>
            </p:cNvPr>
            <p:cNvSpPr/>
            <p:nvPr/>
          </p:nvSpPr>
          <p:spPr>
            <a:xfrm>
              <a:off x="4762751" y="4850881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AAB90A32-B05C-DB43-8046-87227E986DA7}"/>
                </a:ext>
              </a:extLst>
            </p:cNvPr>
            <p:cNvCxnSpPr>
              <a:stCxn id="7" idx="5"/>
              <a:endCxn id="25" idx="1"/>
            </p:cNvCxnSpPr>
            <p:nvPr/>
          </p:nvCxnSpPr>
          <p:spPr>
            <a:xfrm>
              <a:off x="6449960" y="2995903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D2241A62-4359-394F-91A3-99C475F0955D}"/>
                </a:ext>
              </a:extLst>
            </p:cNvPr>
            <p:cNvCxnSpPr>
              <a:stCxn id="25" idx="5"/>
              <a:endCxn id="26" idx="1"/>
            </p:cNvCxnSpPr>
            <p:nvPr/>
          </p:nvCxnSpPr>
          <p:spPr>
            <a:xfrm>
              <a:off x="7041226" y="3585450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B0C1B1A5-70EC-9B44-B416-CCF3B5B29162}"/>
                </a:ext>
              </a:extLst>
            </p:cNvPr>
            <p:cNvCxnSpPr>
              <a:cxnSpLocks/>
              <a:stCxn id="25" idx="3"/>
              <a:endCxn id="27" idx="7"/>
            </p:cNvCxnSpPr>
            <p:nvPr/>
          </p:nvCxnSpPr>
          <p:spPr>
            <a:xfrm flipH="1">
              <a:off x="6456835" y="3585450"/>
              <a:ext cx="166303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7E438FA1-4829-0345-80D2-5913B7587C85}"/>
                </a:ext>
              </a:extLst>
            </p:cNvPr>
            <p:cNvCxnSpPr>
              <a:stCxn id="27" idx="3"/>
              <a:endCxn id="28" idx="7"/>
            </p:cNvCxnSpPr>
            <p:nvPr/>
          </p:nvCxnSpPr>
          <p:spPr>
            <a:xfrm flipH="1">
              <a:off x="5858694" y="4174997"/>
              <a:ext cx="180053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24940CB-CF72-FF4E-80F7-0E990EF3B7DB}"/>
                </a:ext>
              </a:extLst>
            </p:cNvPr>
            <p:cNvCxnSpPr>
              <a:stCxn id="28" idx="3"/>
              <a:endCxn id="29" idx="7"/>
            </p:cNvCxnSpPr>
            <p:nvPr/>
          </p:nvCxnSpPr>
          <p:spPr>
            <a:xfrm flipH="1">
              <a:off x="5267428" y="4764544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E88E750-D635-0743-BD84-1B6D6AD5B35D}"/>
                </a:ext>
              </a:extLst>
            </p:cNvPr>
            <p:cNvCxnSpPr>
              <a:stCxn id="27" idx="6"/>
              <a:endCxn id="26" idx="2"/>
            </p:cNvCxnSpPr>
            <p:nvPr/>
          </p:nvCxnSpPr>
          <p:spPr>
            <a:xfrm>
              <a:off x="6543424" y="3966561"/>
              <a:ext cx="5843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5781B4-42B7-B044-A589-3E62E39D9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72031"/>
              </p:ext>
            </p:extLst>
          </p:nvPr>
        </p:nvGraphicFramePr>
        <p:xfrm>
          <a:off x="4345119" y="2668586"/>
          <a:ext cx="3350683" cy="315402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8669">
                  <a:extLst>
                    <a:ext uri="{9D8B030D-6E8A-4147-A177-3AD203B41FA5}">
                      <a16:colId xmlns:a16="http://schemas.microsoft.com/office/drawing/2014/main" val="215304697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80642932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444181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8832931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3428839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645719074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276477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0871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69486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8266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0185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67743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3714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3327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02055"/>
                  </a:ext>
                </a:extLst>
              </a:tr>
            </a:tbl>
          </a:graphicData>
        </a:graphic>
      </p:graphicFrame>
      <p:sp>
        <p:nvSpPr>
          <p:cNvPr id="32" name="오른쪽 화살표[R] 31">
            <a:extLst>
              <a:ext uri="{FF2B5EF4-FFF2-40B4-BE49-F238E27FC236}">
                <a16:creationId xmlns:a16="http://schemas.microsoft.com/office/drawing/2014/main" id="{234385AA-0226-C94F-B04A-0A34D5905D4A}"/>
              </a:ext>
            </a:extLst>
          </p:cNvPr>
          <p:cNvSpPr/>
          <p:nvPr/>
        </p:nvSpPr>
        <p:spPr>
          <a:xfrm flipH="1">
            <a:off x="7599548" y="2955185"/>
            <a:ext cx="1090689" cy="626788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# Incoming Edge</a:t>
            </a:r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15F767F-43CB-2E4B-A498-E247D3B6D992}"/>
              </a:ext>
            </a:extLst>
          </p:cNvPr>
          <p:cNvGrpSpPr/>
          <p:nvPr/>
        </p:nvGrpSpPr>
        <p:grpSpPr>
          <a:xfrm>
            <a:off x="586319" y="823230"/>
            <a:ext cx="8239304" cy="334931"/>
            <a:chOff x="586319" y="823230"/>
            <a:chExt cx="8239304" cy="334931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DA75EB6-B9BA-3D42-94E6-5B50253AE537}"/>
                </a:ext>
              </a:extLst>
            </p:cNvPr>
            <p:cNvSpPr/>
            <p:nvPr/>
          </p:nvSpPr>
          <p:spPr>
            <a:xfrm>
              <a:off x="586319" y="823230"/>
              <a:ext cx="8239304" cy="334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23CB4F5-7C71-5347-8893-A8D552B4A109}"/>
                </a:ext>
              </a:extLst>
            </p:cNvPr>
            <p:cNvSpPr/>
            <p:nvPr/>
          </p:nvSpPr>
          <p:spPr>
            <a:xfrm>
              <a:off x="807172" y="871947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설명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7B89CD1-51DD-B34B-BF26-C99A440DC790}"/>
                </a:ext>
              </a:extLst>
            </p:cNvPr>
            <p:cNvSpPr/>
            <p:nvPr/>
          </p:nvSpPr>
          <p:spPr>
            <a:xfrm>
              <a:off x="199414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포인트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D9D0360-375A-2040-A652-53E379971014}"/>
                </a:ext>
              </a:extLst>
            </p:cNvPr>
            <p:cNvSpPr/>
            <p:nvPr/>
          </p:nvSpPr>
          <p:spPr>
            <a:xfrm>
              <a:off x="440365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알고리즘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649596B-7475-004F-830E-00A5F30C360D}"/>
                </a:ext>
              </a:extLst>
            </p:cNvPr>
            <p:cNvSpPr/>
            <p:nvPr/>
          </p:nvSpPr>
          <p:spPr>
            <a:xfrm>
              <a:off x="5626163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구현 코드</a:t>
              </a:r>
              <a:endPara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cxnSp>
          <p:nvCxnSpPr>
            <p:cNvPr id="41" name="직선 연결선 20">
              <a:extLst>
                <a:ext uri="{FF2B5EF4-FFF2-40B4-BE49-F238E27FC236}">
                  <a16:creationId xmlns:a16="http://schemas.microsoft.com/office/drawing/2014/main" id="{41D49805-07DA-1544-89C4-E66B08FF69F9}"/>
                </a:ext>
              </a:extLst>
            </p:cNvPr>
            <p:cNvCxnSpPr/>
            <p:nvPr/>
          </p:nvCxnSpPr>
          <p:spPr>
            <a:xfrm>
              <a:off x="1984587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21">
              <a:extLst>
                <a:ext uri="{FF2B5EF4-FFF2-40B4-BE49-F238E27FC236}">
                  <a16:creationId xmlns:a16="http://schemas.microsoft.com/office/drawing/2014/main" id="{41DF3D73-D0AA-0F45-9269-E9AA000AA719}"/>
                </a:ext>
              </a:extLst>
            </p:cNvPr>
            <p:cNvCxnSpPr/>
            <p:nvPr/>
          </p:nvCxnSpPr>
          <p:spPr>
            <a:xfrm>
              <a:off x="3181139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22">
              <a:extLst>
                <a:ext uri="{FF2B5EF4-FFF2-40B4-BE49-F238E27FC236}">
                  <a16:creationId xmlns:a16="http://schemas.microsoft.com/office/drawing/2014/main" id="{4EE9008D-B389-C54D-8F95-B330D5D082C3}"/>
                </a:ext>
              </a:extLst>
            </p:cNvPr>
            <p:cNvCxnSpPr/>
            <p:nvPr/>
          </p:nvCxnSpPr>
          <p:spPr>
            <a:xfrm>
              <a:off x="44004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23">
              <a:extLst>
                <a:ext uri="{FF2B5EF4-FFF2-40B4-BE49-F238E27FC236}">
                  <a16:creationId xmlns:a16="http://schemas.microsoft.com/office/drawing/2014/main" id="{0F8C2B6F-AB18-914A-8EC7-C7362B72E7DB}"/>
                </a:ext>
              </a:extLst>
            </p:cNvPr>
            <p:cNvCxnSpPr/>
            <p:nvPr/>
          </p:nvCxnSpPr>
          <p:spPr>
            <a:xfrm>
              <a:off x="56261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사각형: 둥근 모서리 15">
              <a:extLst>
                <a:ext uri="{FF2B5EF4-FFF2-40B4-BE49-F238E27FC236}">
                  <a16:creationId xmlns:a16="http://schemas.microsoft.com/office/drawing/2014/main" id="{D299E54D-7A91-8D47-960C-C74E300F2B12}"/>
                </a:ext>
              </a:extLst>
            </p:cNvPr>
            <p:cNvSpPr/>
            <p:nvPr/>
          </p:nvSpPr>
          <p:spPr>
            <a:xfrm>
              <a:off x="3327333" y="872379"/>
              <a:ext cx="923748" cy="240778"/>
            </a:xfrm>
            <a:prstGeom prst="roundRect">
              <a:avLst>
                <a:gd name="adj" fmla="val 50000"/>
              </a:avLst>
            </a:prstGeom>
            <a:solidFill>
              <a:srgbClr val="4084F4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100" b="1" spc="-7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아이디어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2137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( 1 )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65DC4-6137-6543-AE62-7F621853A8A0}"/>
              </a:ext>
            </a:extLst>
          </p:cNvPr>
          <p:cNvSpPr txBox="1"/>
          <p:nvPr/>
        </p:nvSpPr>
        <p:spPr>
          <a:xfrm>
            <a:off x="641867" y="2015150"/>
            <a:ext cx="29898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 (</a:t>
            </a:r>
            <a:r>
              <a:rPr kumimoji="1" lang="ko-KR" altLang="en-US" dirty="0"/>
              <a:t>배우려는 기술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선후 학습 관계도</a:t>
            </a:r>
            <a:endParaRPr kumimoji="1" lang="en-US" altLang="ko-KR" dirty="0"/>
          </a:p>
          <a:p>
            <a:r>
              <a:rPr kumimoji="1" lang="en-US" altLang="ko-KR" dirty="0"/>
              <a:t>[1]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[2]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</a:p>
          <a:p>
            <a:r>
              <a:rPr kumimoji="1" lang="en-US" altLang="ko-KR" dirty="0"/>
              <a:t>[3]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-&gt;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1</a:t>
            </a:r>
            <a:endParaRPr kumimoji="1" lang="en-US" altLang="ko-KR" dirty="0"/>
          </a:p>
          <a:p>
            <a:endParaRPr kumimoji="1"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805471-4516-AE46-ADB6-C8A785E05F10}"/>
              </a:ext>
            </a:extLst>
          </p:cNvPr>
          <p:cNvGrpSpPr/>
          <p:nvPr/>
        </p:nvGrpSpPr>
        <p:grpSpPr>
          <a:xfrm>
            <a:off x="807172" y="4046475"/>
            <a:ext cx="2071369" cy="2031325"/>
            <a:chOff x="4762751" y="2492693"/>
            <a:chExt cx="2956330" cy="294773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D6E5E20-59F2-9A42-9E81-485A0B6955D9}"/>
                </a:ext>
              </a:extLst>
            </p:cNvPr>
            <p:cNvSpPr/>
            <p:nvPr/>
          </p:nvSpPr>
          <p:spPr>
            <a:xfrm>
              <a:off x="5945283" y="2492693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6226E77-D3DE-A84F-8BF0-ECAFE9594081}"/>
                </a:ext>
              </a:extLst>
            </p:cNvPr>
            <p:cNvSpPr/>
            <p:nvPr/>
          </p:nvSpPr>
          <p:spPr>
            <a:xfrm>
              <a:off x="6536549" y="3082240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6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969F07B-9B4C-4C4E-8FB7-C7996A4E5611}"/>
                </a:ext>
              </a:extLst>
            </p:cNvPr>
            <p:cNvSpPr/>
            <p:nvPr/>
          </p:nvSpPr>
          <p:spPr>
            <a:xfrm>
              <a:off x="7127815" y="3671787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51F91D4-7C86-C54B-8332-1F8D81AAD376}"/>
                </a:ext>
              </a:extLst>
            </p:cNvPr>
            <p:cNvSpPr/>
            <p:nvPr/>
          </p:nvSpPr>
          <p:spPr>
            <a:xfrm>
              <a:off x="5952158" y="3671787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546D343-6923-064E-B124-6E833AD110AC}"/>
                </a:ext>
              </a:extLst>
            </p:cNvPr>
            <p:cNvSpPr/>
            <p:nvPr/>
          </p:nvSpPr>
          <p:spPr>
            <a:xfrm>
              <a:off x="5354017" y="4261334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A9C42F2-EFE2-0947-A97E-89C5ECBBF690}"/>
                </a:ext>
              </a:extLst>
            </p:cNvPr>
            <p:cNvSpPr/>
            <p:nvPr/>
          </p:nvSpPr>
          <p:spPr>
            <a:xfrm>
              <a:off x="4762751" y="4850881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AAB90A32-B05C-DB43-8046-87227E986DA7}"/>
                </a:ext>
              </a:extLst>
            </p:cNvPr>
            <p:cNvCxnSpPr>
              <a:stCxn id="7" idx="5"/>
              <a:endCxn id="25" idx="1"/>
            </p:cNvCxnSpPr>
            <p:nvPr/>
          </p:nvCxnSpPr>
          <p:spPr>
            <a:xfrm>
              <a:off x="6449960" y="2995903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D2241A62-4359-394F-91A3-99C475F0955D}"/>
                </a:ext>
              </a:extLst>
            </p:cNvPr>
            <p:cNvCxnSpPr>
              <a:stCxn id="25" idx="5"/>
              <a:endCxn id="26" idx="1"/>
            </p:cNvCxnSpPr>
            <p:nvPr/>
          </p:nvCxnSpPr>
          <p:spPr>
            <a:xfrm>
              <a:off x="7041226" y="3585450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B0C1B1A5-70EC-9B44-B416-CCF3B5B29162}"/>
                </a:ext>
              </a:extLst>
            </p:cNvPr>
            <p:cNvCxnSpPr>
              <a:cxnSpLocks/>
              <a:stCxn id="25" idx="3"/>
              <a:endCxn id="27" idx="7"/>
            </p:cNvCxnSpPr>
            <p:nvPr/>
          </p:nvCxnSpPr>
          <p:spPr>
            <a:xfrm flipH="1">
              <a:off x="6456835" y="3585450"/>
              <a:ext cx="166303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7E438FA1-4829-0345-80D2-5913B7587C85}"/>
                </a:ext>
              </a:extLst>
            </p:cNvPr>
            <p:cNvCxnSpPr>
              <a:stCxn id="27" idx="3"/>
              <a:endCxn id="28" idx="7"/>
            </p:cNvCxnSpPr>
            <p:nvPr/>
          </p:nvCxnSpPr>
          <p:spPr>
            <a:xfrm flipH="1">
              <a:off x="5858694" y="4174997"/>
              <a:ext cx="180053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24940CB-CF72-FF4E-80F7-0E990EF3B7DB}"/>
                </a:ext>
              </a:extLst>
            </p:cNvPr>
            <p:cNvCxnSpPr>
              <a:stCxn id="28" idx="3"/>
              <a:endCxn id="29" idx="7"/>
            </p:cNvCxnSpPr>
            <p:nvPr/>
          </p:nvCxnSpPr>
          <p:spPr>
            <a:xfrm flipH="1">
              <a:off x="5267428" y="4764544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E88E750-D635-0743-BD84-1B6D6AD5B35D}"/>
                </a:ext>
              </a:extLst>
            </p:cNvPr>
            <p:cNvCxnSpPr>
              <a:stCxn id="27" idx="6"/>
              <a:endCxn id="26" idx="2"/>
            </p:cNvCxnSpPr>
            <p:nvPr/>
          </p:nvCxnSpPr>
          <p:spPr>
            <a:xfrm>
              <a:off x="6543424" y="3966561"/>
              <a:ext cx="5843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5781B4-42B7-B044-A589-3E62E39D9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66973"/>
              </p:ext>
            </p:extLst>
          </p:nvPr>
        </p:nvGraphicFramePr>
        <p:xfrm>
          <a:off x="4345119" y="2668586"/>
          <a:ext cx="3350683" cy="315402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8669">
                  <a:extLst>
                    <a:ext uri="{9D8B030D-6E8A-4147-A177-3AD203B41FA5}">
                      <a16:colId xmlns:a16="http://schemas.microsoft.com/office/drawing/2014/main" val="215304697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80642932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444181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8832931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3428839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645719074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276477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0871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69486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8266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0185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67743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3714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3327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02055"/>
                  </a:ext>
                </a:extLst>
              </a:tr>
            </a:tbl>
          </a:graphicData>
        </a:graphic>
      </p:graphicFrame>
      <p:sp>
        <p:nvSpPr>
          <p:cNvPr id="32" name="오른쪽 화살표[R] 31">
            <a:extLst>
              <a:ext uri="{FF2B5EF4-FFF2-40B4-BE49-F238E27FC236}">
                <a16:creationId xmlns:a16="http://schemas.microsoft.com/office/drawing/2014/main" id="{C2144255-BCB6-0641-8FDB-9382A888D9A4}"/>
              </a:ext>
            </a:extLst>
          </p:cNvPr>
          <p:cNvSpPr/>
          <p:nvPr/>
        </p:nvSpPr>
        <p:spPr>
          <a:xfrm flipH="1">
            <a:off x="7599548" y="2955185"/>
            <a:ext cx="1090689" cy="626788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# Incoming Edge</a:t>
            </a:r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8302ACB-DE5E-5248-897A-AFAFE52F908B}"/>
              </a:ext>
            </a:extLst>
          </p:cNvPr>
          <p:cNvGrpSpPr/>
          <p:nvPr/>
        </p:nvGrpSpPr>
        <p:grpSpPr>
          <a:xfrm>
            <a:off x="586319" y="823230"/>
            <a:ext cx="8239304" cy="334931"/>
            <a:chOff x="586319" y="823230"/>
            <a:chExt cx="8239304" cy="334931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031F283-2F90-8544-B3F8-EF978CA09F95}"/>
                </a:ext>
              </a:extLst>
            </p:cNvPr>
            <p:cNvSpPr/>
            <p:nvPr/>
          </p:nvSpPr>
          <p:spPr>
            <a:xfrm>
              <a:off x="586319" y="823230"/>
              <a:ext cx="8239304" cy="334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72BBD73-EB24-124A-BFF1-9872A35DA990}"/>
                </a:ext>
              </a:extLst>
            </p:cNvPr>
            <p:cNvSpPr/>
            <p:nvPr/>
          </p:nvSpPr>
          <p:spPr>
            <a:xfrm>
              <a:off x="807172" y="871947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설명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80D30B0-F200-2B46-905C-7C49EA44D8D4}"/>
                </a:ext>
              </a:extLst>
            </p:cNvPr>
            <p:cNvSpPr/>
            <p:nvPr/>
          </p:nvSpPr>
          <p:spPr>
            <a:xfrm>
              <a:off x="199414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포인트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5B5F4D4-5747-B646-A661-BDC92AC69D6B}"/>
                </a:ext>
              </a:extLst>
            </p:cNvPr>
            <p:cNvSpPr/>
            <p:nvPr/>
          </p:nvSpPr>
          <p:spPr>
            <a:xfrm>
              <a:off x="440365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알고리즘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DC7A85E-4CFB-FF40-9BC1-5B7404932ED9}"/>
                </a:ext>
              </a:extLst>
            </p:cNvPr>
            <p:cNvSpPr/>
            <p:nvPr/>
          </p:nvSpPr>
          <p:spPr>
            <a:xfrm>
              <a:off x="5626163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구현 코드</a:t>
              </a:r>
              <a:endPara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cxnSp>
          <p:nvCxnSpPr>
            <p:cNvPr id="41" name="직선 연결선 20">
              <a:extLst>
                <a:ext uri="{FF2B5EF4-FFF2-40B4-BE49-F238E27FC236}">
                  <a16:creationId xmlns:a16="http://schemas.microsoft.com/office/drawing/2014/main" id="{FB0AB12A-B2B7-1B40-869F-20EAC3DAB854}"/>
                </a:ext>
              </a:extLst>
            </p:cNvPr>
            <p:cNvCxnSpPr/>
            <p:nvPr/>
          </p:nvCxnSpPr>
          <p:spPr>
            <a:xfrm>
              <a:off x="1984587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21">
              <a:extLst>
                <a:ext uri="{FF2B5EF4-FFF2-40B4-BE49-F238E27FC236}">
                  <a16:creationId xmlns:a16="http://schemas.microsoft.com/office/drawing/2014/main" id="{CE41432F-2145-EB44-BE65-262E45573321}"/>
                </a:ext>
              </a:extLst>
            </p:cNvPr>
            <p:cNvCxnSpPr/>
            <p:nvPr/>
          </p:nvCxnSpPr>
          <p:spPr>
            <a:xfrm>
              <a:off x="3181139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22">
              <a:extLst>
                <a:ext uri="{FF2B5EF4-FFF2-40B4-BE49-F238E27FC236}">
                  <a16:creationId xmlns:a16="http://schemas.microsoft.com/office/drawing/2014/main" id="{04AD6770-CBBB-ED49-879E-EFB6ECD9BE5B}"/>
                </a:ext>
              </a:extLst>
            </p:cNvPr>
            <p:cNvCxnSpPr/>
            <p:nvPr/>
          </p:nvCxnSpPr>
          <p:spPr>
            <a:xfrm>
              <a:off x="44004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23">
              <a:extLst>
                <a:ext uri="{FF2B5EF4-FFF2-40B4-BE49-F238E27FC236}">
                  <a16:creationId xmlns:a16="http://schemas.microsoft.com/office/drawing/2014/main" id="{A0EDD762-8154-A641-9F83-9DC43118A687}"/>
                </a:ext>
              </a:extLst>
            </p:cNvPr>
            <p:cNvCxnSpPr/>
            <p:nvPr/>
          </p:nvCxnSpPr>
          <p:spPr>
            <a:xfrm>
              <a:off x="56261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사각형: 둥근 모서리 15">
              <a:extLst>
                <a:ext uri="{FF2B5EF4-FFF2-40B4-BE49-F238E27FC236}">
                  <a16:creationId xmlns:a16="http://schemas.microsoft.com/office/drawing/2014/main" id="{1E2184E9-C317-9249-A657-5431EBC30007}"/>
                </a:ext>
              </a:extLst>
            </p:cNvPr>
            <p:cNvSpPr/>
            <p:nvPr/>
          </p:nvSpPr>
          <p:spPr>
            <a:xfrm>
              <a:off x="3327333" y="872379"/>
              <a:ext cx="923748" cy="240778"/>
            </a:xfrm>
            <a:prstGeom prst="roundRect">
              <a:avLst>
                <a:gd name="adj" fmla="val 50000"/>
              </a:avLst>
            </a:prstGeom>
            <a:solidFill>
              <a:srgbClr val="4084F4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100" b="1" spc="-7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아이디어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752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4C73C1-A486-452F-9419-E17E9BCBE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180" y="3557413"/>
            <a:ext cx="3065040" cy="29876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C8E5B58-6A41-4758-89FA-1A097DC44E8C}"/>
              </a:ext>
            </a:extLst>
          </p:cNvPr>
          <p:cNvSpPr/>
          <p:nvPr/>
        </p:nvSpPr>
        <p:spPr>
          <a:xfrm>
            <a:off x="2644881" y="3434370"/>
            <a:ext cx="3854238" cy="1919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E51431-3754-46B5-B055-61B2BB71B473}"/>
              </a:ext>
            </a:extLst>
          </p:cNvPr>
          <p:cNvSpPr/>
          <p:nvPr/>
        </p:nvSpPr>
        <p:spPr>
          <a:xfrm>
            <a:off x="4318623" y="3028440"/>
            <a:ext cx="303906" cy="248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F92AEF-CA08-4D6C-818E-3CD43136E5AB}"/>
              </a:ext>
            </a:extLst>
          </p:cNvPr>
          <p:cNvSpPr/>
          <p:nvPr/>
        </p:nvSpPr>
        <p:spPr>
          <a:xfrm>
            <a:off x="3085658" y="2758043"/>
            <a:ext cx="2855410" cy="58516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ko-KR" altLang="en-US" sz="3000" b="1" spc="-344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무천도사와의 수련</a:t>
            </a:r>
            <a:endParaRPr lang="ko-KR" altLang="en-US" sz="1400" b="1" spc="-187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FD0AC68-5121-430E-95E8-9653DB5D5F3F}"/>
              </a:ext>
            </a:extLst>
          </p:cNvPr>
          <p:cNvCxnSpPr/>
          <p:nvPr/>
        </p:nvCxnSpPr>
        <p:spPr>
          <a:xfrm>
            <a:off x="5999940" y="2890712"/>
            <a:ext cx="0" cy="318629"/>
          </a:xfrm>
          <a:prstGeom prst="line">
            <a:avLst/>
          </a:prstGeom>
          <a:ln w="31750">
            <a:solidFill>
              <a:srgbClr val="4084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559993-AF49-4A3F-ADC1-ABF40D666BFA}"/>
              </a:ext>
            </a:extLst>
          </p:cNvPr>
          <p:cNvSpPr/>
          <p:nvPr/>
        </p:nvSpPr>
        <p:spPr>
          <a:xfrm>
            <a:off x="2988424" y="3534069"/>
            <a:ext cx="2145312" cy="33031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altLang="ko-KR" sz="14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1. </a:t>
            </a:r>
            <a:r>
              <a:rPr lang="ko-KR" altLang="en-US" sz="14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문제 설명</a:t>
            </a:r>
            <a:endParaRPr lang="ko-KR" altLang="en-US" sz="14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96D1CD-0DE9-4497-84B3-509468968222}"/>
              </a:ext>
            </a:extLst>
          </p:cNvPr>
          <p:cNvSpPr/>
          <p:nvPr/>
        </p:nvSpPr>
        <p:spPr>
          <a:xfrm>
            <a:off x="2988424" y="3876505"/>
            <a:ext cx="2145312" cy="33031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altLang="ko-KR" sz="14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2. </a:t>
            </a:r>
            <a:r>
              <a:rPr lang="ko-KR" altLang="en-US" sz="14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문제 포인트</a:t>
            </a:r>
            <a:endParaRPr lang="ko-KR" altLang="en-US" sz="14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38CE4E-ACB0-46DD-92CA-B9EF1367663E}"/>
              </a:ext>
            </a:extLst>
          </p:cNvPr>
          <p:cNvSpPr/>
          <p:nvPr/>
        </p:nvSpPr>
        <p:spPr>
          <a:xfrm>
            <a:off x="2988424" y="4218941"/>
            <a:ext cx="2145312" cy="33031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altLang="ko-KR" sz="14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3. </a:t>
            </a:r>
            <a:r>
              <a:rPr lang="ko-KR" altLang="en-US" sz="14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아이디어</a:t>
            </a:r>
            <a:endParaRPr lang="ko-KR" altLang="en-US" sz="14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107836-54AC-46C4-8A40-B653A5944CE5}"/>
              </a:ext>
            </a:extLst>
          </p:cNvPr>
          <p:cNvSpPr/>
          <p:nvPr/>
        </p:nvSpPr>
        <p:spPr>
          <a:xfrm>
            <a:off x="2988424" y="4561377"/>
            <a:ext cx="2145312" cy="33031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altLang="ko-KR" sz="14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4. </a:t>
            </a:r>
            <a:r>
              <a:rPr lang="ko-KR" altLang="en-US" sz="14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알고리즘</a:t>
            </a:r>
            <a:endParaRPr lang="ko-KR" altLang="en-US" sz="14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3C33AF-6D53-4BAA-A722-DFD8069F559E}"/>
              </a:ext>
            </a:extLst>
          </p:cNvPr>
          <p:cNvSpPr/>
          <p:nvPr/>
        </p:nvSpPr>
        <p:spPr>
          <a:xfrm>
            <a:off x="2988424" y="4903813"/>
            <a:ext cx="2145312" cy="33031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altLang="ko-KR" sz="14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5. </a:t>
            </a:r>
            <a:r>
              <a:rPr lang="ko-KR" altLang="en-US" sz="14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구현 코드</a:t>
            </a:r>
            <a:endParaRPr lang="ko-KR" altLang="en-US" sz="14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5844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( 1 )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65DC4-6137-6543-AE62-7F621853A8A0}"/>
              </a:ext>
            </a:extLst>
          </p:cNvPr>
          <p:cNvSpPr txBox="1"/>
          <p:nvPr/>
        </p:nvSpPr>
        <p:spPr>
          <a:xfrm>
            <a:off x="641867" y="2015150"/>
            <a:ext cx="29898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 (</a:t>
            </a:r>
            <a:r>
              <a:rPr kumimoji="1" lang="ko-KR" altLang="en-US" dirty="0"/>
              <a:t>배우려는 기술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선후 학습 관계도</a:t>
            </a:r>
            <a:endParaRPr kumimoji="1" lang="en-US" altLang="ko-KR" dirty="0"/>
          </a:p>
          <a:p>
            <a:r>
              <a:rPr kumimoji="1" lang="en-US" altLang="ko-KR" dirty="0"/>
              <a:t>[1]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[2]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</a:p>
          <a:p>
            <a:r>
              <a:rPr kumimoji="1" lang="en-US" altLang="ko-KR" dirty="0"/>
              <a:t>[3]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-&gt;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1</a:t>
            </a:r>
            <a:endParaRPr kumimoji="1" lang="en-US" altLang="ko-KR" dirty="0"/>
          </a:p>
          <a:p>
            <a:endParaRPr kumimoji="1"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805471-4516-AE46-ADB6-C8A785E05F10}"/>
              </a:ext>
            </a:extLst>
          </p:cNvPr>
          <p:cNvGrpSpPr/>
          <p:nvPr/>
        </p:nvGrpSpPr>
        <p:grpSpPr>
          <a:xfrm>
            <a:off x="807172" y="4046475"/>
            <a:ext cx="2071369" cy="2031325"/>
            <a:chOff x="4762751" y="2492693"/>
            <a:chExt cx="2956330" cy="294773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D6E5E20-59F2-9A42-9E81-485A0B6955D9}"/>
                </a:ext>
              </a:extLst>
            </p:cNvPr>
            <p:cNvSpPr/>
            <p:nvPr/>
          </p:nvSpPr>
          <p:spPr>
            <a:xfrm>
              <a:off x="5945283" y="2492693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6226E77-D3DE-A84F-8BF0-ECAFE9594081}"/>
                </a:ext>
              </a:extLst>
            </p:cNvPr>
            <p:cNvSpPr/>
            <p:nvPr/>
          </p:nvSpPr>
          <p:spPr>
            <a:xfrm>
              <a:off x="6536549" y="3082240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6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969F07B-9B4C-4C4E-8FB7-C7996A4E5611}"/>
                </a:ext>
              </a:extLst>
            </p:cNvPr>
            <p:cNvSpPr/>
            <p:nvPr/>
          </p:nvSpPr>
          <p:spPr>
            <a:xfrm>
              <a:off x="7127815" y="3671787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51F91D4-7C86-C54B-8332-1F8D81AAD376}"/>
                </a:ext>
              </a:extLst>
            </p:cNvPr>
            <p:cNvSpPr/>
            <p:nvPr/>
          </p:nvSpPr>
          <p:spPr>
            <a:xfrm>
              <a:off x="5952158" y="3671787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546D343-6923-064E-B124-6E833AD110AC}"/>
                </a:ext>
              </a:extLst>
            </p:cNvPr>
            <p:cNvSpPr/>
            <p:nvPr/>
          </p:nvSpPr>
          <p:spPr>
            <a:xfrm>
              <a:off x="5354017" y="4261334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A9C42F2-EFE2-0947-A97E-89C5ECBBF690}"/>
                </a:ext>
              </a:extLst>
            </p:cNvPr>
            <p:cNvSpPr/>
            <p:nvPr/>
          </p:nvSpPr>
          <p:spPr>
            <a:xfrm>
              <a:off x="4762751" y="4850881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AAB90A32-B05C-DB43-8046-87227E986DA7}"/>
                </a:ext>
              </a:extLst>
            </p:cNvPr>
            <p:cNvCxnSpPr>
              <a:stCxn id="7" idx="5"/>
              <a:endCxn id="25" idx="1"/>
            </p:cNvCxnSpPr>
            <p:nvPr/>
          </p:nvCxnSpPr>
          <p:spPr>
            <a:xfrm>
              <a:off x="6449960" y="2995903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D2241A62-4359-394F-91A3-99C475F0955D}"/>
                </a:ext>
              </a:extLst>
            </p:cNvPr>
            <p:cNvCxnSpPr>
              <a:stCxn id="25" idx="5"/>
              <a:endCxn id="26" idx="1"/>
            </p:cNvCxnSpPr>
            <p:nvPr/>
          </p:nvCxnSpPr>
          <p:spPr>
            <a:xfrm>
              <a:off x="7041226" y="3585450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B0C1B1A5-70EC-9B44-B416-CCF3B5B29162}"/>
                </a:ext>
              </a:extLst>
            </p:cNvPr>
            <p:cNvCxnSpPr>
              <a:cxnSpLocks/>
              <a:stCxn id="25" idx="3"/>
              <a:endCxn id="27" idx="7"/>
            </p:cNvCxnSpPr>
            <p:nvPr/>
          </p:nvCxnSpPr>
          <p:spPr>
            <a:xfrm flipH="1">
              <a:off x="6456835" y="3585450"/>
              <a:ext cx="166303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7E438FA1-4829-0345-80D2-5913B7587C85}"/>
                </a:ext>
              </a:extLst>
            </p:cNvPr>
            <p:cNvCxnSpPr>
              <a:stCxn id="27" idx="3"/>
              <a:endCxn id="28" idx="7"/>
            </p:cNvCxnSpPr>
            <p:nvPr/>
          </p:nvCxnSpPr>
          <p:spPr>
            <a:xfrm flipH="1">
              <a:off x="5858694" y="4174997"/>
              <a:ext cx="180053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24940CB-CF72-FF4E-80F7-0E990EF3B7DB}"/>
                </a:ext>
              </a:extLst>
            </p:cNvPr>
            <p:cNvCxnSpPr>
              <a:stCxn id="28" idx="3"/>
              <a:endCxn id="29" idx="7"/>
            </p:cNvCxnSpPr>
            <p:nvPr/>
          </p:nvCxnSpPr>
          <p:spPr>
            <a:xfrm flipH="1">
              <a:off x="5267428" y="4764544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E88E750-D635-0743-BD84-1B6D6AD5B35D}"/>
                </a:ext>
              </a:extLst>
            </p:cNvPr>
            <p:cNvCxnSpPr>
              <a:stCxn id="27" idx="6"/>
              <a:endCxn id="26" idx="2"/>
            </p:cNvCxnSpPr>
            <p:nvPr/>
          </p:nvCxnSpPr>
          <p:spPr>
            <a:xfrm>
              <a:off x="6543424" y="3966561"/>
              <a:ext cx="5843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5781B4-42B7-B044-A589-3E62E39D9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44494"/>
              </p:ext>
            </p:extLst>
          </p:nvPr>
        </p:nvGraphicFramePr>
        <p:xfrm>
          <a:off x="4345119" y="2668586"/>
          <a:ext cx="3350683" cy="315402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8669">
                  <a:extLst>
                    <a:ext uri="{9D8B030D-6E8A-4147-A177-3AD203B41FA5}">
                      <a16:colId xmlns:a16="http://schemas.microsoft.com/office/drawing/2014/main" val="215304697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80642932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444181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8832931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3428839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645719074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276477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0871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69486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8266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0185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67743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3714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3327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02055"/>
                  </a:ext>
                </a:extLst>
              </a:tr>
            </a:tbl>
          </a:graphicData>
        </a:graphic>
      </p:graphicFrame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2E6CC8A9-B851-4241-BC4C-40BD46B250AD}"/>
              </a:ext>
            </a:extLst>
          </p:cNvPr>
          <p:cNvSpPr/>
          <p:nvPr/>
        </p:nvSpPr>
        <p:spPr>
          <a:xfrm>
            <a:off x="5700244" y="1720956"/>
            <a:ext cx="639393" cy="947630"/>
          </a:xfrm>
          <a:prstGeom prst="down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7A2911-CED1-5449-8EEC-C04FEBEDC12B}"/>
              </a:ext>
            </a:extLst>
          </p:cNvPr>
          <p:cNvSpPr txBox="1"/>
          <p:nvPr/>
        </p:nvSpPr>
        <p:spPr>
          <a:xfrm>
            <a:off x="5789107" y="1890478"/>
            <a:ext cx="461665" cy="7425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start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BC38BD99-D7E3-3A4F-A4C9-E557087788D1}"/>
              </a:ext>
            </a:extLst>
          </p:cNvPr>
          <p:cNvSpPr/>
          <p:nvPr/>
        </p:nvSpPr>
        <p:spPr>
          <a:xfrm flipH="1">
            <a:off x="7599548" y="2955185"/>
            <a:ext cx="1090689" cy="626788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# Incoming Edge</a:t>
            </a:r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0FCAE05-7CBB-D848-9D4A-25C70CA8B3AF}"/>
              </a:ext>
            </a:extLst>
          </p:cNvPr>
          <p:cNvGrpSpPr/>
          <p:nvPr/>
        </p:nvGrpSpPr>
        <p:grpSpPr>
          <a:xfrm>
            <a:off x="586319" y="823230"/>
            <a:ext cx="8239304" cy="334931"/>
            <a:chOff x="586319" y="823230"/>
            <a:chExt cx="8239304" cy="33493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033F290-5105-B24F-81D9-787774FE6BF1}"/>
                </a:ext>
              </a:extLst>
            </p:cNvPr>
            <p:cNvSpPr/>
            <p:nvPr/>
          </p:nvSpPr>
          <p:spPr>
            <a:xfrm>
              <a:off x="586319" y="823230"/>
              <a:ext cx="8239304" cy="334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B08CB5B-EE59-024C-9C15-3E0BDA327779}"/>
                </a:ext>
              </a:extLst>
            </p:cNvPr>
            <p:cNvSpPr/>
            <p:nvPr/>
          </p:nvSpPr>
          <p:spPr>
            <a:xfrm>
              <a:off x="807172" y="871947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설명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EE005CA-5C69-E14E-BCF7-C4E7D2251BD6}"/>
                </a:ext>
              </a:extLst>
            </p:cNvPr>
            <p:cNvSpPr/>
            <p:nvPr/>
          </p:nvSpPr>
          <p:spPr>
            <a:xfrm>
              <a:off x="199414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포인트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4CE7E68-AFFE-3F48-BEE8-BE148968BE8B}"/>
                </a:ext>
              </a:extLst>
            </p:cNvPr>
            <p:cNvSpPr/>
            <p:nvPr/>
          </p:nvSpPr>
          <p:spPr>
            <a:xfrm>
              <a:off x="440365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알고리즘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7498857-FF0D-214D-AD00-DF3559BFCBE1}"/>
                </a:ext>
              </a:extLst>
            </p:cNvPr>
            <p:cNvSpPr/>
            <p:nvPr/>
          </p:nvSpPr>
          <p:spPr>
            <a:xfrm>
              <a:off x="5626163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구현 코드</a:t>
              </a:r>
              <a:endPara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cxnSp>
          <p:nvCxnSpPr>
            <p:cNvPr id="39" name="직선 연결선 20">
              <a:extLst>
                <a:ext uri="{FF2B5EF4-FFF2-40B4-BE49-F238E27FC236}">
                  <a16:creationId xmlns:a16="http://schemas.microsoft.com/office/drawing/2014/main" id="{423EE7B6-78E5-4A41-9B25-024A2DEA1654}"/>
                </a:ext>
              </a:extLst>
            </p:cNvPr>
            <p:cNvCxnSpPr/>
            <p:nvPr/>
          </p:nvCxnSpPr>
          <p:spPr>
            <a:xfrm>
              <a:off x="1984587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21">
              <a:extLst>
                <a:ext uri="{FF2B5EF4-FFF2-40B4-BE49-F238E27FC236}">
                  <a16:creationId xmlns:a16="http://schemas.microsoft.com/office/drawing/2014/main" id="{B10C5BC8-D57E-454E-9FE5-E81851D8D385}"/>
                </a:ext>
              </a:extLst>
            </p:cNvPr>
            <p:cNvCxnSpPr/>
            <p:nvPr/>
          </p:nvCxnSpPr>
          <p:spPr>
            <a:xfrm>
              <a:off x="3181139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22">
              <a:extLst>
                <a:ext uri="{FF2B5EF4-FFF2-40B4-BE49-F238E27FC236}">
                  <a16:creationId xmlns:a16="http://schemas.microsoft.com/office/drawing/2014/main" id="{8DC7CE88-12C7-0742-A9B7-76AC83EB8BC0}"/>
                </a:ext>
              </a:extLst>
            </p:cNvPr>
            <p:cNvCxnSpPr/>
            <p:nvPr/>
          </p:nvCxnSpPr>
          <p:spPr>
            <a:xfrm>
              <a:off x="44004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23">
              <a:extLst>
                <a:ext uri="{FF2B5EF4-FFF2-40B4-BE49-F238E27FC236}">
                  <a16:creationId xmlns:a16="http://schemas.microsoft.com/office/drawing/2014/main" id="{E8740134-EF89-1E4B-89A8-22A027425111}"/>
                </a:ext>
              </a:extLst>
            </p:cNvPr>
            <p:cNvCxnSpPr/>
            <p:nvPr/>
          </p:nvCxnSpPr>
          <p:spPr>
            <a:xfrm>
              <a:off x="56261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사각형: 둥근 모서리 15">
              <a:extLst>
                <a:ext uri="{FF2B5EF4-FFF2-40B4-BE49-F238E27FC236}">
                  <a16:creationId xmlns:a16="http://schemas.microsoft.com/office/drawing/2014/main" id="{DC318DE1-6CC6-0442-9868-7D19B684F476}"/>
                </a:ext>
              </a:extLst>
            </p:cNvPr>
            <p:cNvSpPr/>
            <p:nvPr/>
          </p:nvSpPr>
          <p:spPr>
            <a:xfrm>
              <a:off x="3327333" y="872379"/>
              <a:ext cx="923748" cy="240778"/>
            </a:xfrm>
            <a:prstGeom prst="roundRect">
              <a:avLst>
                <a:gd name="adj" fmla="val 50000"/>
              </a:avLst>
            </a:prstGeom>
            <a:solidFill>
              <a:srgbClr val="4084F4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100" b="1" spc="-7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아이디어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9544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( 1 )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5781B4-42B7-B044-A589-3E62E39D9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47986"/>
              </p:ext>
            </p:extLst>
          </p:nvPr>
        </p:nvGraphicFramePr>
        <p:xfrm>
          <a:off x="4345119" y="2668586"/>
          <a:ext cx="3350683" cy="315402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8669">
                  <a:extLst>
                    <a:ext uri="{9D8B030D-6E8A-4147-A177-3AD203B41FA5}">
                      <a16:colId xmlns:a16="http://schemas.microsoft.com/office/drawing/2014/main" val="215304697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80642932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444181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8832931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3428839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645719074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276477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0871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69486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8266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0185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67743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3714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3327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02055"/>
                  </a:ext>
                </a:extLst>
              </a:tr>
            </a:tbl>
          </a:graphicData>
        </a:graphic>
      </p:graphicFrame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2E6CC8A9-B851-4241-BC4C-40BD46B250AD}"/>
              </a:ext>
            </a:extLst>
          </p:cNvPr>
          <p:cNvSpPr/>
          <p:nvPr/>
        </p:nvSpPr>
        <p:spPr>
          <a:xfrm>
            <a:off x="5700244" y="1720956"/>
            <a:ext cx="639393" cy="947630"/>
          </a:xfrm>
          <a:prstGeom prst="down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7A2911-CED1-5449-8EEC-C04FEBEDC12B}"/>
              </a:ext>
            </a:extLst>
          </p:cNvPr>
          <p:cNvSpPr txBox="1"/>
          <p:nvPr/>
        </p:nvSpPr>
        <p:spPr>
          <a:xfrm>
            <a:off x="5789107" y="1890478"/>
            <a:ext cx="461665" cy="7425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start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BC38BD99-D7E3-3A4F-A4C9-E557087788D1}"/>
              </a:ext>
            </a:extLst>
          </p:cNvPr>
          <p:cNvSpPr/>
          <p:nvPr/>
        </p:nvSpPr>
        <p:spPr>
          <a:xfrm flipH="1">
            <a:off x="7599548" y="2955185"/>
            <a:ext cx="1090689" cy="626788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# Incoming Edge</a:t>
            </a:r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63ACC3C-63ED-B949-9E5F-47A4C18ED35C}"/>
              </a:ext>
            </a:extLst>
          </p:cNvPr>
          <p:cNvSpPr/>
          <p:nvPr/>
        </p:nvSpPr>
        <p:spPr>
          <a:xfrm>
            <a:off x="709468" y="2632999"/>
            <a:ext cx="3320531" cy="549817"/>
          </a:xfrm>
          <a:prstGeom prst="roundRect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AD0BA-04C6-7644-8D12-1AF0E042F23E}"/>
              </a:ext>
            </a:extLst>
          </p:cNvPr>
          <p:cNvSpPr txBox="1"/>
          <p:nvPr/>
        </p:nvSpPr>
        <p:spPr>
          <a:xfrm>
            <a:off x="807172" y="229925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Min_heap</a:t>
            </a:r>
            <a:endParaRPr kumimoji="1"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0F93C4B-EF45-6447-94FE-216DB7790A2C}"/>
              </a:ext>
            </a:extLst>
          </p:cNvPr>
          <p:cNvGrpSpPr/>
          <p:nvPr/>
        </p:nvGrpSpPr>
        <p:grpSpPr>
          <a:xfrm>
            <a:off x="807172" y="4046475"/>
            <a:ext cx="2071369" cy="2031325"/>
            <a:chOff x="4762751" y="2492693"/>
            <a:chExt cx="2956330" cy="294773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6F547A8-979D-7443-BF41-D4F6C7AA3371}"/>
                </a:ext>
              </a:extLst>
            </p:cNvPr>
            <p:cNvSpPr/>
            <p:nvPr/>
          </p:nvSpPr>
          <p:spPr>
            <a:xfrm>
              <a:off x="5945283" y="2492693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D3D985F-6597-BA40-A531-AC42CD3B5A7D}"/>
                </a:ext>
              </a:extLst>
            </p:cNvPr>
            <p:cNvSpPr/>
            <p:nvPr/>
          </p:nvSpPr>
          <p:spPr>
            <a:xfrm>
              <a:off x="6536549" y="3082240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6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66B4582-708C-854C-B443-DED07AA967C2}"/>
                </a:ext>
              </a:extLst>
            </p:cNvPr>
            <p:cNvSpPr/>
            <p:nvPr/>
          </p:nvSpPr>
          <p:spPr>
            <a:xfrm>
              <a:off x="7127815" y="3671787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C71E6AD5-D3DC-B646-B849-06ECB2B07F6F}"/>
                </a:ext>
              </a:extLst>
            </p:cNvPr>
            <p:cNvSpPr/>
            <p:nvPr/>
          </p:nvSpPr>
          <p:spPr>
            <a:xfrm>
              <a:off x="5952158" y="3671787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A8F5949-CD79-5B45-BA97-A39E97990882}"/>
                </a:ext>
              </a:extLst>
            </p:cNvPr>
            <p:cNvSpPr/>
            <p:nvPr/>
          </p:nvSpPr>
          <p:spPr>
            <a:xfrm>
              <a:off x="5354017" y="4261334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C607696-9679-7644-8F5D-590F45216A3A}"/>
                </a:ext>
              </a:extLst>
            </p:cNvPr>
            <p:cNvSpPr/>
            <p:nvPr/>
          </p:nvSpPr>
          <p:spPr>
            <a:xfrm>
              <a:off x="4762751" y="4850881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092EC95-51B6-5149-AE09-88EC07479869}"/>
                </a:ext>
              </a:extLst>
            </p:cNvPr>
            <p:cNvCxnSpPr>
              <a:stCxn id="35" idx="5"/>
              <a:endCxn id="36" idx="1"/>
            </p:cNvCxnSpPr>
            <p:nvPr/>
          </p:nvCxnSpPr>
          <p:spPr>
            <a:xfrm>
              <a:off x="6449960" y="2995903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A0789696-139D-6546-B29A-39A9A0DB7A2F}"/>
                </a:ext>
              </a:extLst>
            </p:cNvPr>
            <p:cNvCxnSpPr>
              <a:stCxn id="36" idx="5"/>
              <a:endCxn id="37" idx="1"/>
            </p:cNvCxnSpPr>
            <p:nvPr/>
          </p:nvCxnSpPr>
          <p:spPr>
            <a:xfrm>
              <a:off x="7041226" y="3585450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39941355-718E-914B-9BFB-50C7504F56FA}"/>
                </a:ext>
              </a:extLst>
            </p:cNvPr>
            <p:cNvCxnSpPr>
              <a:cxnSpLocks/>
              <a:stCxn id="36" idx="3"/>
              <a:endCxn id="38" idx="7"/>
            </p:cNvCxnSpPr>
            <p:nvPr/>
          </p:nvCxnSpPr>
          <p:spPr>
            <a:xfrm flipH="1">
              <a:off x="6456835" y="3585450"/>
              <a:ext cx="166303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1717E1C-A9B0-8E47-BF6C-64524B88D3B9}"/>
                </a:ext>
              </a:extLst>
            </p:cNvPr>
            <p:cNvCxnSpPr>
              <a:stCxn id="38" idx="3"/>
              <a:endCxn id="39" idx="7"/>
            </p:cNvCxnSpPr>
            <p:nvPr/>
          </p:nvCxnSpPr>
          <p:spPr>
            <a:xfrm flipH="1">
              <a:off x="5858694" y="4174997"/>
              <a:ext cx="180053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6C111373-418A-3B4F-9A54-7932460475FB}"/>
                </a:ext>
              </a:extLst>
            </p:cNvPr>
            <p:cNvCxnSpPr>
              <a:stCxn id="39" idx="3"/>
              <a:endCxn id="41" idx="7"/>
            </p:cNvCxnSpPr>
            <p:nvPr/>
          </p:nvCxnSpPr>
          <p:spPr>
            <a:xfrm flipH="1">
              <a:off x="5267428" y="4764544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309AFA86-B843-0B4E-A3BE-EBACB4FD73E9}"/>
                </a:ext>
              </a:extLst>
            </p:cNvPr>
            <p:cNvCxnSpPr>
              <a:stCxn id="38" idx="6"/>
              <a:endCxn id="37" idx="2"/>
            </p:cNvCxnSpPr>
            <p:nvPr/>
          </p:nvCxnSpPr>
          <p:spPr>
            <a:xfrm>
              <a:off x="6543424" y="3966561"/>
              <a:ext cx="5843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E9A4245-B6A4-5041-A36A-59A100983995}"/>
              </a:ext>
            </a:extLst>
          </p:cNvPr>
          <p:cNvGrpSpPr/>
          <p:nvPr/>
        </p:nvGrpSpPr>
        <p:grpSpPr>
          <a:xfrm>
            <a:off x="586319" y="823230"/>
            <a:ext cx="8239304" cy="334931"/>
            <a:chOff x="586319" y="823230"/>
            <a:chExt cx="8239304" cy="33493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AAD42AF-EE9E-3543-A463-D5915FF0CE09}"/>
                </a:ext>
              </a:extLst>
            </p:cNvPr>
            <p:cNvSpPr/>
            <p:nvPr/>
          </p:nvSpPr>
          <p:spPr>
            <a:xfrm>
              <a:off x="586319" y="823230"/>
              <a:ext cx="8239304" cy="334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B57B2EF-95C1-A343-A815-103816FE2C0C}"/>
                </a:ext>
              </a:extLst>
            </p:cNvPr>
            <p:cNvSpPr/>
            <p:nvPr/>
          </p:nvSpPr>
          <p:spPr>
            <a:xfrm>
              <a:off x="807172" y="871947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설명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826A3E4-CD05-3247-85A0-1ECDE2DA675C}"/>
                </a:ext>
              </a:extLst>
            </p:cNvPr>
            <p:cNvSpPr/>
            <p:nvPr/>
          </p:nvSpPr>
          <p:spPr>
            <a:xfrm>
              <a:off x="199414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포인트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209EC36-6459-2C49-8771-F92B2406CA51}"/>
                </a:ext>
              </a:extLst>
            </p:cNvPr>
            <p:cNvSpPr/>
            <p:nvPr/>
          </p:nvSpPr>
          <p:spPr>
            <a:xfrm>
              <a:off x="440365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알고리즘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FAA0FAC-A446-7049-BB38-7615C27ADAAF}"/>
                </a:ext>
              </a:extLst>
            </p:cNvPr>
            <p:cNvSpPr/>
            <p:nvPr/>
          </p:nvSpPr>
          <p:spPr>
            <a:xfrm>
              <a:off x="5626163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구현 코드</a:t>
              </a:r>
              <a:endPara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cxnSp>
          <p:nvCxnSpPr>
            <p:cNvPr id="54" name="직선 연결선 20">
              <a:extLst>
                <a:ext uri="{FF2B5EF4-FFF2-40B4-BE49-F238E27FC236}">
                  <a16:creationId xmlns:a16="http://schemas.microsoft.com/office/drawing/2014/main" id="{DF94AD46-409E-5149-9914-28643DBB6A66}"/>
                </a:ext>
              </a:extLst>
            </p:cNvPr>
            <p:cNvCxnSpPr/>
            <p:nvPr/>
          </p:nvCxnSpPr>
          <p:spPr>
            <a:xfrm>
              <a:off x="1984587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21">
              <a:extLst>
                <a:ext uri="{FF2B5EF4-FFF2-40B4-BE49-F238E27FC236}">
                  <a16:creationId xmlns:a16="http://schemas.microsoft.com/office/drawing/2014/main" id="{0C64A95B-6A4F-144B-97C3-3853551B9B9D}"/>
                </a:ext>
              </a:extLst>
            </p:cNvPr>
            <p:cNvCxnSpPr/>
            <p:nvPr/>
          </p:nvCxnSpPr>
          <p:spPr>
            <a:xfrm>
              <a:off x="3181139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22">
              <a:extLst>
                <a:ext uri="{FF2B5EF4-FFF2-40B4-BE49-F238E27FC236}">
                  <a16:creationId xmlns:a16="http://schemas.microsoft.com/office/drawing/2014/main" id="{78B07E19-1C33-AA47-979C-635001A023B8}"/>
                </a:ext>
              </a:extLst>
            </p:cNvPr>
            <p:cNvCxnSpPr/>
            <p:nvPr/>
          </p:nvCxnSpPr>
          <p:spPr>
            <a:xfrm>
              <a:off x="44004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23">
              <a:extLst>
                <a:ext uri="{FF2B5EF4-FFF2-40B4-BE49-F238E27FC236}">
                  <a16:creationId xmlns:a16="http://schemas.microsoft.com/office/drawing/2014/main" id="{0DE2DE07-DA3E-624D-AB98-6083CF6CFEC7}"/>
                </a:ext>
              </a:extLst>
            </p:cNvPr>
            <p:cNvCxnSpPr/>
            <p:nvPr/>
          </p:nvCxnSpPr>
          <p:spPr>
            <a:xfrm>
              <a:off x="56261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사각형: 둥근 모서리 15">
              <a:extLst>
                <a:ext uri="{FF2B5EF4-FFF2-40B4-BE49-F238E27FC236}">
                  <a16:creationId xmlns:a16="http://schemas.microsoft.com/office/drawing/2014/main" id="{63FA4A38-7CE5-CE42-B229-536FB1E1DB73}"/>
                </a:ext>
              </a:extLst>
            </p:cNvPr>
            <p:cNvSpPr/>
            <p:nvPr/>
          </p:nvSpPr>
          <p:spPr>
            <a:xfrm>
              <a:off x="3327333" y="872379"/>
              <a:ext cx="923748" cy="240778"/>
            </a:xfrm>
            <a:prstGeom prst="roundRect">
              <a:avLst>
                <a:gd name="adj" fmla="val 50000"/>
              </a:avLst>
            </a:prstGeom>
            <a:solidFill>
              <a:srgbClr val="4084F4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100" b="1" spc="-7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아이디어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1046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( 1 )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5781B4-42B7-B044-A589-3E62E39D9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642905"/>
              </p:ext>
            </p:extLst>
          </p:nvPr>
        </p:nvGraphicFramePr>
        <p:xfrm>
          <a:off x="4345119" y="2668586"/>
          <a:ext cx="3350683" cy="315402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8669">
                  <a:extLst>
                    <a:ext uri="{9D8B030D-6E8A-4147-A177-3AD203B41FA5}">
                      <a16:colId xmlns:a16="http://schemas.microsoft.com/office/drawing/2014/main" val="215304697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80642932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444181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8832931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3428839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645719074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276477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0871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69486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8266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0185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67743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3714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3327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02055"/>
                  </a:ext>
                </a:extLst>
              </a:tr>
            </a:tbl>
          </a:graphicData>
        </a:graphic>
      </p:graphicFrame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2E6CC8A9-B851-4241-BC4C-40BD46B250AD}"/>
              </a:ext>
            </a:extLst>
          </p:cNvPr>
          <p:cNvSpPr/>
          <p:nvPr/>
        </p:nvSpPr>
        <p:spPr>
          <a:xfrm>
            <a:off x="5700244" y="1720956"/>
            <a:ext cx="639393" cy="947630"/>
          </a:xfrm>
          <a:prstGeom prst="down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7A2911-CED1-5449-8EEC-C04FEBEDC12B}"/>
              </a:ext>
            </a:extLst>
          </p:cNvPr>
          <p:cNvSpPr txBox="1"/>
          <p:nvPr/>
        </p:nvSpPr>
        <p:spPr>
          <a:xfrm>
            <a:off x="5789107" y="1890478"/>
            <a:ext cx="461665" cy="7425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start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BC38BD99-D7E3-3A4F-A4C9-E557087788D1}"/>
              </a:ext>
            </a:extLst>
          </p:cNvPr>
          <p:cNvSpPr/>
          <p:nvPr/>
        </p:nvSpPr>
        <p:spPr>
          <a:xfrm flipH="1">
            <a:off x="7599548" y="2955185"/>
            <a:ext cx="1090689" cy="626788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# Incoming Edge</a:t>
            </a:r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63ACC3C-63ED-B949-9E5F-47A4C18ED35C}"/>
              </a:ext>
            </a:extLst>
          </p:cNvPr>
          <p:cNvSpPr/>
          <p:nvPr/>
        </p:nvSpPr>
        <p:spPr>
          <a:xfrm>
            <a:off x="709468" y="2632999"/>
            <a:ext cx="3320531" cy="549817"/>
          </a:xfrm>
          <a:prstGeom prst="roundRect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AD0BA-04C6-7644-8D12-1AF0E042F23E}"/>
              </a:ext>
            </a:extLst>
          </p:cNvPr>
          <p:cNvSpPr txBox="1"/>
          <p:nvPr/>
        </p:nvSpPr>
        <p:spPr>
          <a:xfrm>
            <a:off x="807172" y="229925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Min_heap</a:t>
            </a:r>
            <a:endParaRPr kumimoji="1"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25D4AF4-29A2-BD4C-8642-3547A2C8E360}"/>
              </a:ext>
            </a:extLst>
          </p:cNvPr>
          <p:cNvSpPr/>
          <p:nvPr/>
        </p:nvSpPr>
        <p:spPr>
          <a:xfrm>
            <a:off x="2147035" y="3581973"/>
            <a:ext cx="651167" cy="653143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38B44-420A-CE44-8A6F-DA6EA3CB9777}"/>
              </a:ext>
            </a:extLst>
          </p:cNvPr>
          <p:cNvSpPr txBox="1"/>
          <p:nvPr/>
        </p:nvSpPr>
        <p:spPr>
          <a:xfrm>
            <a:off x="2185520" y="333189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POP</a:t>
            </a:r>
            <a:endParaRPr kumimoji="1"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E533D0D-9BE6-184B-905C-329B71B9C9BE}"/>
              </a:ext>
            </a:extLst>
          </p:cNvPr>
          <p:cNvGrpSpPr/>
          <p:nvPr/>
        </p:nvGrpSpPr>
        <p:grpSpPr>
          <a:xfrm>
            <a:off x="807172" y="4046475"/>
            <a:ext cx="2071369" cy="2031325"/>
            <a:chOff x="4762751" y="2492693"/>
            <a:chExt cx="2956330" cy="294773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7F5FDB2-3D3B-0E40-BF14-4F6980A48450}"/>
                </a:ext>
              </a:extLst>
            </p:cNvPr>
            <p:cNvSpPr/>
            <p:nvPr/>
          </p:nvSpPr>
          <p:spPr>
            <a:xfrm>
              <a:off x="5945283" y="2492693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94B6D0B-6402-AE44-B9E9-37C9E7C2626A}"/>
                </a:ext>
              </a:extLst>
            </p:cNvPr>
            <p:cNvSpPr/>
            <p:nvPr/>
          </p:nvSpPr>
          <p:spPr>
            <a:xfrm>
              <a:off x="6536549" y="3082240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6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4F76929-51EA-FF4C-B2BD-AC6EE206CCE1}"/>
                </a:ext>
              </a:extLst>
            </p:cNvPr>
            <p:cNvSpPr/>
            <p:nvPr/>
          </p:nvSpPr>
          <p:spPr>
            <a:xfrm>
              <a:off x="7127815" y="3671787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44AAD5B-E5D9-0540-843A-B8EE9BE375D7}"/>
                </a:ext>
              </a:extLst>
            </p:cNvPr>
            <p:cNvSpPr/>
            <p:nvPr/>
          </p:nvSpPr>
          <p:spPr>
            <a:xfrm>
              <a:off x="5952158" y="3671787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EB0457B9-6789-7249-8F68-63E8BAF1546B}"/>
                </a:ext>
              </a:extLst>
            </p:cNvPr>
            <p:cNvSpPr/>
            <p:nvPr/>
          </p:nvSpPr>
          <p:spPr>
            <a:xfrm>
              <a:off x="5354017" y="4261334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386505C-18D3-9A4B-B697-2C1B39E88573}"/>
                </a:ext>
              </a:extLst>
            </p:cNvPr>
            <p:cNvSpPr/>
            <p:nvPr/>
          </p:nvSpPr>
          <p:spPr>
            <a:xfrm>
              <a:off x="4762751" y="4850881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7E8154F-7A02-EC45-A17D-8481B3422A72}"/>
                </a:ext>
              </a:extLst>
            </p:cNvPr>
            <p:cNvCxnSpPr>
              <a:stCxn id="26" idx="5"/>
              <a:endCxn id="27" idx="1"/>
            </p:cNvCxnSpPr>
            <p:nvPr/>
          </p:nvCxnSpPr>
          <p:spPr>
            <a:xfrm>
              <a:off x="6449960" y="2995903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5EAAA692-86A4-BC4B-B93D-0F9DF8ADB4D3}"/>
                </a:ext>
              </a:extLst>
            </p:cNvPr>
            <p:cNvCxnSpPr>
              <a:stCxn id="27" idx="5"/>
              <a:endCxn id="28" idx="1"/>
            </p:cNvCxnSpPr>
            <p:nvPr/>
          </p:nvCxnSpPr>
          <p:spPr>
            <a:xfrm>
              <a:off x="7041226" y="3585450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E023B55F-03BF-1446-93A3-DDF4D926B785}"/>
                </a:ext>
              </a:extLst>
            </p:cNvPr>
            <p:cNvCxnSpPr>
              <a:cxnSpLocks/>
              <a:stCxn id="27" idx="3"/>
              <a:endCxn id="29" idx="7"/>
            </p:cNvCxnSpPr>
            <p:nvPr/>
          </p:nvCxnSpPr>
          <p:spPr>
            <a:xfrm flipH="1">
              <a:off x="6456835" y="3585450"/>
              <a:ext cx="166303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91EF1DFB-5F40-DC4F-A98C-83ECB9A21313}"/>
                </a:ext>
              </a:extLst>
            </p:cNvPr>
            <p:cNvCxnSpPr>
              <a:stCxn id="29" idx="3"/>
              <a:endCxn id="31" idx="7"/>
            </p:cNvCxnSpPr>
            <p:nvPr/>
          </p:nvCxnSpPr>
          <p:spPr>
            <a:xfrm flipH="1">
              <a:off x="5858694" y="4174997"/>
              <a:ext cx="180053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2045B761-D241-0C48-82F5-CB3A7627EAD9}"/>
                </a:ext>
              </a:extLst>
            </p:cNvPr>
            <p:cNvCxnSpPr>
              <a:stCxn id="31" idx="3"/>
              <a:endCxn id="32" idx="7"/>
            </p:cNvCxnSpPr>
            <p:nvPr/>
          </p:nvCxnSpPr>
          <p:spPr>
            <a:xfrm flipH="1">
              <a:off x="5267428" y="4764544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6083586B-B665-F94D-8F50-165AD23820C4}"/>
                </a:ext>
              </a:extLst>
            </p:cNvPr>
            <p:cNvCxnSpPr>
              <a:stCxn id="29" idx="6"/>
              <a:endCxn id="28" idx="2"/>
            </p:cNvCxnSpPr>
            <p:nvPr/>
          </p:nvCxnSpPr>
          <p:spPr>
            <a:xfrm>
              <a:off x="6543424" y="3966561"/>
              <a:ext cx="5843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FC3C9B3-08AB-D54E-ADA7-949FB7ED52B8}"/>
              </a:ext>
            </a:extLst>
          </p:cNvPr>
          <p:cNvSpPr txBox="1"/>
          <p:nvPr/>
        </p:nvSpPr>
        <p:spPr>
          <a:xfrm>
            <a:off x="4421157" y="5895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AE22E9B-58B6-1E4B-A9D6-0B0381AE3C51}"/>
              </a:ext>
            </a:extLst>
          </p:cNvPr>
          <p:cNvGrpSpPr/>
          <p:nvPr/>
        </p:nvGrpSpPr>
        <p:grpSpPr>
          <a:xfrm>
            <a:off x="586319" y="823230"/>
            <a:ext cx="8239304" cy="334931"/>
            <a:chOff x="586319" y="823230"/>
            <a:chExt cx="8239304" cy="334931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85DD19D-6404-704A-AA59-736E36A1C992}"/>
                </a:ext>
              </a:extLst>
            </p:cNvPr>
            <p:cNvSpPr/>
            <p:nvPr/>
          </p:nvSpPr>
          <p:spPr>
            <a:xfrm>
              <a:off x="586319" y="823230"/>
              <a:ext cx="8239304" cy="334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E51ED9E-3EDB-7E4D-81BE-17FE94E4BC01}"/>
                </a:ext>
              </a:extLst>
            </p:cNvPr>
            <p:cNvSpPr/>
            <p:nvPr/>
          </p:nvSpPr>
          <p:spPr>
            <a:xfrm>
              <a:off x="807172" y="871947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설명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999B6B1-E9B5-1C46-82C7-8D4BCDB246A7}"/>
                </a:ext>
              </a:extLst>
            </p:cNvPr>
            <p:cNvSpPr/>
            <p:nvPr/>
          </p:nvSpPr>
          <p:spPr>
            <a:xfrm>
              <a:off x="199414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포인트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1820361-C217-D844-8FB5-7D9221078AAC}"/>
                </a:ext>
              </a:extLst>
            </p:cNvPr>
            <p:cNvSpPr/>
            <p:nvPr/>
          </p:nvSpPr>
          <p:spPr>
            <a:xfrm>
              <a:off x="440365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알고리즘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E152EDC-5BAC-8B43-B947-5D9E8EBF9821}"/>
                </a:ext>
              </a:extLst>
            </p:cNvPr>
            <p:cNvSpPr/>
            <p:nvPr/>
          </p:nvSpPr>
          <p:spPr>
            <a:xfrm>
              <a:off x="5626163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구현 코드</a:t>
              </a:r>
              <a:endPara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cxnSp>
          <p:nvCxnSpPr>
            <p:cNvPr id="45" name="직선 연결선 20">
              <a:extLst>
                <a:ext uri="{FF2B5EF4-FFF2-40B4-BE49-F238E27FC236}">
                  <a16:creationId xmlns:a16="http://schemas.microsoft.com/office/drawing/2014/main" id="{85CF7C00-A627-4441-861D-CC5B4CF8BF65}"/>
                </a:ext>
              </a:extLst>
            </p:cNvPr>
            <p:cNvCxnSpPr/>
            <p:nvPr/>
          </p:nvCxnSpPr>
          <p:spPr>
            <a:xfrm>
              <a:off x="1984587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21">
              <a:extLst>
                <a:ext uri="{FF2B5EF4-FFF2-40B4-BE49-F238E27FC236}">
                  <a16:creationId xmlns:a16="http://schemas.microsoft.com/office/drawing/2014/main" id="{8DE2B7FB-F203-0D47-8413-1720E414F01D}"/>
                </a:ext>
              </a:extLst>
            </p:cNvPr>
            <p:cNvCxnSpPr/>
            <p:nvPr/>
          </p:nvCxnSpPr>
          <p:spPr>
            <a:xfrm>
              <a:off x="3181139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22">
              <a:extLst>
                <a:ext uri="{FF2B5EF4-FFF2-40B4-BE49-F238E27FC236}">
                  <a16:creationId xmlns:a16="http://schemas.microsoft.com/office/drawing/2014/main" id="{D136F6D0-3375-604A-92F6-FDDA66F6A1B0}"/>
                </a:ext>
              </a:extLst>
            </p:cNvPr>
            <p:cNvCxnSpPr/>
            <p:nvPr/>
          </p:nvCxnSpPr>
          <p:spPr>
            <a:xfrm>
              <a:off x="44004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23">
              <a:extLst>
                <a:ext uri="{FF2B5EF4-FFF2-40B4-BE49-F238E27FC236}">
                  <a16:creationId xmlns:a16="http://schemas.microsoft.com/office/drawing/2014/main" id="{38419DE3-E767-F24D-8B83-AD37AA1DC9E2}"/>
                </a:ext>
              </a:extLst>
            </p:cNvPr>
            <p:cNvCxnSpPr/>
            <p:nvPr/>
          </p:nvCxnSpPr>
          <p:spPr>
            <a:xfrm>
              <a:off x="56261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사각형: 둥근 모서리 15">
              <a:extLst>
                <a:ext uri="{FF2B5EF4-FFF2-40B4-BE49-F238E27FC236}">
                  <a16:creationId xmlns:a16="http://schemas.microsoft.com/office/drawing/2014/main" id="{D7EBA061-48DB-ED4A-BE38-0180746ADE30}"/>
                </a:ext>
              </a:extLst>
            </p:cNvPr>
            <p:cNvSpPr/>
            <p:nvPr/>
          </p:nvSpPr>
          <p:spPr>
            <a:xfrm>
              <a:off x="3327333" y="872379"/>
              <a:ext cx="923748" cy="240778"/>
            </a:xfrm>
            <a:prstGeom prst="roundRect">
              <a:avLst>
                <a:gd name="adj" fmla="val 50000"/>
              </a:avLst>
            </a:prstGeom>
            <a:solidFill>
              <a:srgbClr val="4084F4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100" b="1" spc="-7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아이디어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8081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( 1 )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5781B4-42B7-B044-A589-3E62E39D9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240475"/>
              </p:ext>
            </p:extLst>
          </p:nvPr>
        </p:nvGraphicFramePr>
        <p:xfrm>
          <a:off x="4345119" y="2668586"/>
          <a:ext cx="3350683" cy="315402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8669">
                  <a:extLst>
                    <a:ext uri="{9D8B030D-6E8A-4147-A177-3AD203B41FA5}">
                      <a16:colId xmlns:a16="http://schemas.microsoft.com/office/drawing/2014/main" val="215304697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80642932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444181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8832931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3428839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645719074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276477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0871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69486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8266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0185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67743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3714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3327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02055"/>
                  </a:ext>
                </a:extLst>
              </a:tr>
            </a:tbl>
          </a:graphicData>
        </a:graphic>
      </p:graphicFrame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2E6CC8A9-B851-4241-BC4C-40BD46B250AD}"/>
              </a:ext>
            </a:extLst>
          </p:cNvPr>
          <p:cNvSpPr/>
          <p:nvPr/>
        </p:nvSpPr>
        <p:spPr>
          <a:xfrm>
            <a:off x="5700244" y="1720956"/>
            <a:ext cx="639393" cy="947630"/>
          </a:xfrm>
          <a:prstGeom prst="down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7A2911-CED1-5449-8EEC-C04FEBEDC12B}"/>
              </a:ext>
            </a:extLst>
          </p:cNvPr>
          <p:cNvSpPr txBox="1"/>
          <p:nvPr/>
        </p:nvSpPr>
        <p:spPr>
          <a:xfrm>
            <a:off x="5789107" y="1890478"/>
            <a:ext cx="461665" cy="7425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start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BC38BD99-D7E3-3A4F-A4C9-E557087788D1}"/>
              </a:ext>
            </a:extLst>
          </p:cNvPr>
          <p:cNvSpPr/>
          <p:nvPr/>
        </p:nvSpPr>
        <p:spPr>
          <a:xfrm flipH="1">
            <a:off x="7599548" y="2955185"/>
            <a:ext cx="1090689" cy="626788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# Incoming Edge</a:t>
            </a:r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63ACC3C-63ED-B949-9E5F-47A4C18ED35C}"/>
              </a:ext>
            </a:extLst>
          </p:cNvPr>
          <p:cNvSpPr/>
          <p:nvPr/>
        </p:nvSpPr>
        <p:spPr>
          <a:xfrm>
            <a:off x="709468" y="2632999"/>
            <a:ext cx="3320531" cy="549817"/>
          </a:xfrm>
          <a:prstGeom prst="roundRect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6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AD0BA-04C6-7644-8D12-1AF0E042F23E}"/>
              </a:ext>
            </a:extLst>
          </p:cNvPr>
          <p:cNvSpPr txBox="1"/>
          <p:nvPr/>
        </p:nvSpPr>
        <p:spPr>
          <a:xfrm>
            <a:off x="807172" y="229925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Min_heap</a:t>
            </a:r>
            <a:endParaRPr kumimoji="1"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3F847B5-DBAF-B941-BE18-DF95CF29E706}"/>
              </a:ext>
            </a:extLst>
          </p:cNvPr>
          <p:cNvGrpSpPr/>
          <p:nvPr/>
        </p:nvGrpSpPr>
        <p:grpSpPr>
          <a:xfrm>
            <a:off x="807172" y="4046475"/>
            <a:ext cx="2071369" cy="2031325"/>
            <a:chOff x="4762751" y="2492693"/>
            <a:chExt cx="2956330" cy="294773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93E9DCA-2D2E-AA4E-AB6E-23207ABF03F9}"/>
                </a:ext>
              </a:extLst>
            </p:cNvPr>
            <p:cNvSpPr/>
            <p:nvPr/>
          </p:nvSpPr>
          <p:spPr>
            <a:xfrm>
              <a:off x="5945283" y="2492693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45E90DD-1C96-6C45-AF72-BA375284784A}"/>
                </a:ext>
              </a:extLst>
            </p:cNvPr>
            <p:cNvSpPr/>
            <p:nvPr/>
          </p:nvSpPr>
          <p:spPr>
            <a:xfrm>
              <a:off x="6536549" y="3082240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6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726ECB6-8923-2146-84C3-8D5E887ACAC9}"/>
                </a:ext>
              </a:extLst>
            </p:cNvPr>
            <p:cNvSpPr/>
            <p:nvPr/>
          </p:nvSpPr>
          <p:spPr>
            <a:xfrm>
              <a:off x="7127815" y="3671787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1942291-A4C6-644B-90A2-EF41B4686936}"/>
                </a:ext>
              </a:extLst>
            </p:cNvPr>
            <p:cNvSpPr/>
            <p:nvPr/>
          </p:nvSpPr>
          <p:spPr>
            <a:xfrm>
              <a:off x="5952158" y="3671787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56F996C-C7C2-5748-8B17-94FBAD75E13D}"/>
                </a:ext>
              </a:extLst>
            </p:cNvPr>
            <p:cNvSpPr/>
            <p:nvPr/>
          </p:nvSpPr>
          <p:spPr>
            <a:xfrm>
              <a:off x="5354017" y="4261334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09A6B34-8A81-084F-AB3B-4D2DF032E80B}"/>
                </a:ext>
              </a:extLst>
            </p:cNvPr>
            <p:cNvSpPr/>
            <p:nvPr/>
          </p:nvSpPr>
          <p:spPr>
            <a:xfrm>
              <a:off x="4762751" y="4850881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674D98AF-ECE3-EC43-BA1E-90B9B62074CE}"/>
                </a:ext>
              </a:extLst>
            </p:cNvPr>
            <p:cNvCxnSpPr>
              <a:stCxn id="26" idx="5"/>
              <a:endCxn id="27" idx="1"/>
            </p:cNvCxnSpPr>
            <p:nvPr/>
          </p:nvCxnSpPr>
          <p:spPr>
            <a:xfrm>
              <a:off x="6449960" y="2995903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65ECB25A-CC0F-3B46-A7F7-CA31D0BE4E66}"/>
                </a:ext>
              </a:extLst>
            </p:cNvPr>
            <p:cNvCxnSpPr>
              <a:stCxn id="27" idx="5"/>
              <a:endCxn id="28" idx="1"/>
            </p:cNvCxnSpPr>
            <p:nvPr/>
          </p:nvCxnSpPr>
          <p:spPr>
            <a:xfrm>
              <a:off x="7041226" y="3585450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06B5437-E639-EF47-903F-8663C2692CC5}"/>
                </a:ext>
              </a:extLst>
            </p:cNvPr>
            <p:cNvCxnSpPr>
              <a:cxnSpLocks/>
              <a:stCxn id="27" idx="3"/>
              <a:endCxn id="29" idx="7"/>
            </p:cNvCxnSpPr>
            <p:nvPr/>
          </p:nvCxnSpPr>
          <p:spPr>
            <a:xfrm flipH="1">
              <a:off x="6456835" y="3585450"/>
              <a:ext cx="166303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A5917E8-ED36-3D49-9FC4-CC89AB01E3D3}"/>
                </a:ext>
              </a:extLst>
            </p:cNvPr>
            <p:cNvCxnSpPr>
              <a:stCxn id="29" idx="3"/>
              <a:endCxn id="31" idx="7"/>
            </p:cNvCxnSpPr>
            <p:nvPr/>
          </p:nvCxnSpPr>
          <p:spPr>
            <a:xfrm flipH="1">
              <a:off x="5858694" y="4174997"/>
              <a:ext cx="180053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8BB6C7D4-D651-BA40-A5DE-3BE05CA63DB0}"/>
                </a:ext>
              </a:extLst>
            </p:cNvPr>
            <p:cNvCxnSpPr>
              <a:stCxn id="31" idx="3"/>
              <a:endCxn id="32" idx="7"/>
            </p:cNvCxnSpPr>
            <p:nvPr/>
          </p:nvCxnSpPr>
          <p:spPr>
            <a:xfrm flipH="1">
              <a:off x="5267428" y="4764544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AA57D64E-82D3-2C4F-9FB7-C19DD87E513C}"/>
                </a:ext>
              </a:extLst>
            </p:cNvPr>
            <p:cNvCxnSpPr>
              <a:stCxn id="29" idx="6"/>
              <a:endCxn id="28" idx="2"/>
            </p:cNvCxnSpPr>
            <p:nvPr/>
          </p:nvCxnSpPr>
          <p:spPr>
            <a:xfrm>
              <a:off x="6543424" y="3966561"/>
              <a:ext cx="5843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27BC072-8E1A-AF4E-A337-986F212D5B64}"/>
              </a:ext>
            </a:extLst>
          </p:cNvPr>
          <p:cNvSpPr txBox="1"/>
          <p:nvPr/>
        </p:nvSpPr>
        <p:spPr>
          <a:xfrm>
            <a:off x="4421157" y="5895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B87D9E7-B5FA-A446-A537-F6FDA6AD13F7}"/>
              </a:ext>
            </a:extLst>
          </p:cNvPr>
          <p:cNvGrpSpPr/>
          <p:nvPr/>
        </p:nvGrpSpPr>
        <p:grpSpPr>
          <a:xfrm>
            <a:off x="586319" y="823230"/>
            <a:ext cx="8239304" cy="334931"/>
            <a:chOff x="586319" y="823230"/>
            <a:chExt cx="8239304" cy="33493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2C2C579-89CD-0242-A6F1-664282749F59}"/>
                </a:ext>
              </a:extLst>
            </p:cNvPr>
            <p:cNvSpPr/>
            <p:nvPr/>
          </p:nvSpPr>
          <p:spPr>
            <a:xfrm>
              <a:off x="586319" y="823230"/>
              <a:ext cx="8239304" cy="334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370DC2C-1437-A549-9C99-5CABFDE6570F}"/>
                </a:ext>
              </a:extLst>
            </p:cNvPr>
            <p:cNvSpPr/>
            <p:nvPr/>
          </p:nvSpPr>
          <p:spPr>
            <a:xfrm>
              <a:off x="807172" y="871947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설명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9192E4C-EFB7-9243-81DC-4955B3C86F1D}"/>
                </a:ext>
              </a:extLst>
            </p:cNvPr>
            <p:cNvSpPr/>
            <p:nvPr/>
          </p:nvSpPr>
          <p:spPr>
            <a:xfrm>
              <a:off x="199414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포인트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DF9D420-4563-0E42-8CB7-9CB0E08B8BCE}"/>
                </a:ext>
              </a:extLst>
            </p:cNvPr>
            <p:cNvSpPr/>
            <p:nvPr/>
          </p:nvSpPr>
          <p:spPr>
            <a:xfrm>
              <a:off x="440365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알고리즘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224DEED-0972-2340-97FF-D0C83BB5B5A1}"/>
                </a:ext>
              </a:extLst>
            </p:cNvPr>
            <p:cNvSpPr/>
            <p:nvPr/>
          </p:nvSpPr>
          <p:spPr>
            <a:xfrm>
              <a:off x="5626163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구현 코드</a:t>
              </a:r>
              <a:endPara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cxnSp>
          <p:nvCxnSpPr>
            <p:cNvPr id="46" name="직선 연결선 20">
              <a:extLst>
                <a:ext uri="{FF2B5EF4-FFF2-40B4-BE49-F238E27FC236}">
                  <a16:creationId xmlns:a16="http://schemas.microsoft.com/office/drawing/2014/main" id="{B700549C-8087-2746-BB14-ADA3AC1C746F}"/>
                </a:ext>
              </a:extLst>
            </p:cNvPr>
            <p:cNvCxnSpPr/>
            <p:nvPr/>
          </p:nvCxnSpPr>
          <p:spPr>
            <a:xfrm>
              <a:off x="1984587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21">
              <a:extLst>
                <a:ext uri="{FF2B5EF4-FFF2-40B4-BE49-F238E27FC236}">
                  <a16:creationId xmlns:a16="http://schemas.microsoft.com/office/drawing/2014/main" id="{2B5A57D4-1F12-4D4A-9403-E58417E5E6BD}"/>
                </a:ext>
              </a:extLst>
            </p:cNvPr>
            <p:cNvCxnSpPr/>
            <p:nvPr/>
          </p:nvCxnSpPr>
          <p:spPr>
            <a:xfrm>
              <a:off x="3181139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22">
              <a:extLst>
                <a:ext uri="{FF2B5EF4-FFF2-40B4-BE49-F238E27FC236}">
                  <a16:creationId xmlns:a16="http://schemas.microsoft.com/office/drawing/2014/main" id="{F4D3105D-CF57-6649-B4D0-125134CBCFB2}"/>
                </a:ext>
              </a:extLst>
            </p:cNvPr>
            <p:cNvCxnSpPr/>
            <p:nvPr/>
          </p:nvCxnSpPr>
          <p:spPr>
            <a:xfrm>
              <a:off x="44004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23">
              <a:extLst>
                <a:ext uri="{FF2B5EF4-FFF2-40B4-BE49-F238E27FC236}">
                  <a16:creationId xmlns:a16="http://schemas.microsoft.com/office/drawing/2014/main" id="{EFD6AD2E-CC24-614D-811D-E75498E1DB8A}"/>
                </a:ext>
              </a:extLst>
            </p:cNvPr>
            <p:cNvCxnSpPr/>
            <p:nvPr/>
          </p:nvCxnSpPr>
          <p:spPr>
            <a:xfrm>
              <a:off x="56261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사각형: 둥근 모서리 15">
              <a:extLst>
                <a:ext uri="{FF2B5EF4-FFF2-40B4-BE49-F238E27FC236}">
                  <a16:creationId xmlns:a16="http://schemas.microsoft.com/office/drawing/2014/main" id="{FBF73585-A9A1-1745-A466-9F5016D48EA4}"/>
                </a:ext>
              </a:extLst>
            </p:cNvPr>
            <p:cNvSpPr/>
            <p:nvPr/>
          </p:nvSpPr>
          <p:spPr>
            <a:xfrm>
              <a:off x="3327333" y="872379"/>
              <a:ext cx="923748" cy="240778"/>
            </a:xfrm>
            <a:prstGeom prst="roundRect">
              <a:avLst>
                <a:gd name="adj" fmla="val 50000"/>
              </a:avLst>
            </a:prstGeom>
            <a:solidFill>
              <a:srgbClr val="4084F4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100" b="1" spc="-7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아이디어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368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( 1 )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5781B4-42B7-B044-A589-3E62E39D9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841584"/>
              </p:ext>
            </p:extLst>
          </p:nvPr>
        </p:nvGraphicFramePr>
        <p:xfrm>
          <a:off x="4345119" y="2668586"/>
          <a:ext cx="3350683" cy="315402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8669">
                  <a:extLst>
                    <a:ext uri="{9D8B030D-6E8A-4147-A177-3AD203B41FA5}">
                      <a16:colId xmlns:a16="http://schemas.microsoft.com/office/drawing/2014/main" val="215304697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80642932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444181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8832931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3428839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645719074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276477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0871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69486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8266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0185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67743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3714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3327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02055"/>
                  </a:ext>
                </a:extLst>
              </a:tr>
            </a:tbl>
          </a:graphicData>
        </a:graphic>
      </p:graphicFrame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2E6CC8A9-B851-4241-BC4C-40BD46B250AD}"/>
              </a:ext>
            </a:extLst>
          </p:cNvPr>
          <p:cNvSpPr/>
          <p:nvPr/>
        </p:nvSpPr>
        <p:spPr>
          <a:xfrm>
            <a:off x="5700244" y="1720956"/>
            <a:ext cx="639393" cy="947630"/>
          </a:xfrm>
          <a:prstGeom prst="down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7A2911-CED1-5449-8EEC-C04FEBEDC12B}"/>
              </a:ext>
            </a:extLst>
          </p:cNvPr>
          <p:cNvSpPr txBox="1"/>
          <p:nvPr/>
        </p:nvSpPr>
        <p:spPr>
          <a:xfrm>
            <a:off x="5789107" y="1890478"/>
            <a:ext cx="461665" cy="7425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start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BC38BD99-D7E3-3A4F-A4C9-E557087788D1}"/>
              </a:ext>
            </a:extLst>
          </p:cNvPr>
          <p:cNvSpPr/>
          <p:nvPr/>
        </p:nvSpPr>
        <p:spPr>
          <a:xfrm flipH="1">
            <a:off x="7599548" y="2955185"/>
            <a:ext cx="1090689" cy="626788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# Incoming Edge</a:t>
            </a:r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63ACC3C-63ED-B949-9E5F-47A4C18ED35C}"/>
              </a:ext>
            </a:extLst>
          </p:cNvPr>
          <p:cNvSpPr/>
          <p:nvPr/>
        </p:nvSpPr>
        <p:spPr>
          <a:xfrm>
            <a:off x="709468" y="2632999"/>
            <a:ext cx="3320531" cy="549817"/>
          </a:xfrm>
          <a:prstGeom prst="roundRect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AD0BA-04C6-7644-8D12-1AF0E042F23E}"/>
              </a:ext>
            </a:extLst>
          </p:cNvPr>
          <p:cNvSpPr txBox="1"/>
          <p:nvPr/>
        </p:nvSpPr>
        <p:spPr>
          <a:xfrm>
            <a:off x="807172" y="229925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Min_heap</a:t>
            </a:r>
            <a:endParaRPr kumimoji="1"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25D4AF4-29A2-BD4C-8642-3547A2C8E360}"/>
              </a:ext>
            </a:extLst>
          </p:cNvPr>
          <p:cNvSpPr/>
          <p:nvPr/>
        </p:nvSpPr>
        <p:spPr>
          <a:xfrm>
            <a:off x="2147035" y="3581973"/>
            <a:ext cx="651167" cy="653143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6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38B44-420A-CE44-8A6F-DA6EA3CB9777}"/>
              </a:ext>
            </a:extLst>
          </p:cNvPr>
          <p:cNvSpPr txBox="1"/>
          <p:nvPr/>
        </p:nvSpPr>
        <p:spPr>
          <a:xfrm>
            <a:off x="2185520" y="333189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POP</a:t>
            </a:r>
            <a:endParaRPr kumimoji="1"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E11BA0A-6834-2C44-970E-DC637351270D}"/>
              </a:ext>
            </a:extLst>
          </p:cNvPr>
          <p:cNvGrpSpPr/>
          <p:nvPr/>
        </p:nvGrpSpPr>
        <p:grpSpPr>
          <a:xfrm>
            <a:off x="807172" y="4046475"/>
            <a:ext cx="2071369" cy="2031325"/>
            <a:chOff x="4762751" y="2492693"/>
            <a:chExt cx="2956330" cy="294773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0D61B6A-D87F-DD4E-9C76-67E1232E332A}"/>
                </a:ext>
              </a:extLst>
            </p:cNvPr>
            <p:cNvSpPr/>
            <p:nvPr/>
          </p:nvSpPr>
          <p:spPr>
            <a:xfrm>
              <a:off x="5945283" y="2492693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DB570C7-50BE-AD45-8F7E-A5DC2AEAF76A}"/>
                </a:ext>
              </a:extLst>
            </p:cNvPr>
            <p:cNvSpPr/>
            <p:nvPr/>
          </p:nvSpPr>
          <p:spPr>
            <a:xfrm>
              <a:off x="6536549" y="3082240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6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7EEBCC0-FB38-7F40-9A2F-64C16D2157FB}"/>
                </a:ext>
              </a:extLst>
            </p:cNvPr>
            <p:cNvSpPr/>
            <p:nvPr/>
          </p:nvSpPr>
          <p:spPr>
            <a:xfrm>
              <a:off x="7127815" y="3671787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FE212E8-A8B3-A146-822E-6D4863A35EC1}"/>
                </a:ext>
              </a:extLst>
            </p:cNvPr>
            <p:cNvSpPr/>
            <p:nvPr/>
          </p:nvSpPr>
          <p:spPr>
            <a:xfrm>
              <a:off x="5952158" y="3671787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30AB823-E334-D748-934A-6F7172BA723D}"/>
                </a:ext>
              </a:extLst>
            </p:cNvPr>
            <p:cNvSpPr/>
            <p:nvPr/>
          </p:nvSpPr>
          <p:spPr>
            <a:xfrm>
              <a:off x="5354017" y="4261334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7C0CDF1-8931-7142-9DE4-BA3C4642A3BA}"/>
                </a:ext>
              </a:extLst>
            </p:cNvPr>
            <p:cNvSpPr/>
            <p:nvPr/>
          </p:nvSpPr>
          <p:spPr>
            <a:xfrm>
              <a:off x="4762751" y="4850881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EA025C5-3694-0246-9C03-3CEEC6CDEEA7}"/>
                </a:ext>
              </a:extLst>
            </p:cNvPr>
            <p:cNvCxnSpPr>
              <a:stCxn id="26" idx="5"/>
              <a:endCxn id="27" idx="1"/>
            </p:cNvCxnSpPr>
            <p:nvPr/>
          </p:nvCxnSpPr>
          <p:spPr>
            <a:xfrm>
              <a:off x="6449960" y="2995903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49D47F68-A622-1F44-983E-3721C7530F1D}"/>
                </a:ext>
              </a:extLst>
            </p:cNvPr>
            <p:cNvCxnSpPr>
              <a:stCxn id="27" idx="5"/>
              <a:endCxn id="28" idx="1"/>
            </p:cNvCxnSpPr>
            <p:nvPr/>
          </p:nvCxnSpPr>
          <p:spPr>
            <a:xfrm>
              <a:off x="7041226" y="3585450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F86CEE24-50D8-4F46-91FA-1DBC32A653C2}"/>
                </a:ext>
              </a:extLst>
            </p:cNvPr>
            <p:cNvCxnSpPr>
              <a:cxnSpLocks/>
              <a:stCxn id="27" idx="3"/>
              <a:endCxn id="29" idx="7"/>
            </p:cNvCxnSpPr>
            <p:nvPr/>
          </p:nvCxnSpPr>
          <p:spPr>
            <a:xfrm flipH="1">
              <a:off x="6456835" y="3585450"/>
              <a:ext cx="166303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F73ED25A-7E95-6D44-92BC-C2CD579AAEBA}"/>
                </a:ext>
              </a:extLst>
            </p:cNvPr>
            <p:cNvCxnSpPr>
              <a:stCxn id="29" idx="3"/>
              <a:endCxn id="31" idx="7"/>
            </p:cNvCxnSpPr>
            <p:nvPr/>
          </p:nvCxnSpPr>
          <p:spPr>
            <a:xfrm flipH="1">
              <a:off x="5858694" y="4174997"/>
              <a:ext cx="180053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78C8AA9-8CC1-B94F-A1BD-44AF3CC3ABC0}"/>
                </a:ext>
              </a:extLst>
            </p:cNvPr>
            <p:cNvCxnSpPr>
              <a:stCxn id="31" idx="3"/>
              <a:endCxn id="32" idx="7"/>
            </p:cNvCxnSpPr>
            <p:nvPr/>
          </p:nvCxnSpPr>
          <p:spPr>
            <a:xfrm flipH="1">
              <a:off x="5267428" y="4764544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6876D1DA-118D-BF40-8C88-06FE0644167E}"/>
                </a:ext>
              </a:extLst>
            </p:cNvPr>
            <p:cNvCxnSpPr>
              <a:stCxn id="29" idx="6"/>
              <a:endCxn id="28" idx="2"/>
            </p:cNvCxnSpPr>
            <p:nvPr/>
          </p:nvCxnSpPr>
          <p:spPr>
            <a:xfrm>
              <a:off x="6543424" y="3966561"/>
              <a:ext cx="5843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B92A7C4-9D21-6442-A16D-38AF30386683}"/>
              </a:ext>
            </a:extLst>
          </p:cNvPr>
          <p:cNvSpPr txBox="1"/>
          <p:nvPr/>
        </p:nvSpPr>
        <p:spPr>
          <a:xfrm>
            <a:off x="4421157" y="589542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3 - 6</a:t>
            </a:r>
            <a:endParaRPr kumimoji="1"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6667A71-5DDA-AB43-8603-EFA6FF4DB7D6}"/>
              </a:ext>
            </a:extLst>
          </p:cNvPr>
          <p:cNvGrpSpPr/>
          <p:nvPr/>
        </p:nvGrpSpPr>
        <p:grpSpPr>
          <a:xfrm>
            <a:off x="586319" y="823230"/>
            <a:ext cx="8239304" cy="334931"/>
            <a:chOff x="586319" y="823230"/>
            <a:chExt cx="8239304" cy="33493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A0782C8-EF79-9B47-88B1-0B44A4A423AE}"/>
                </a:ext>
              </a:extLst>
            </p:cNvPr>
            <p:cNvSpPr/>
            <p:nvPr/>
          </p:nvSpPr>
          <p:spPr>
            <a:xfrm>
              <a:off x="586319" y="823230"/>
              <a:ext cx="8239304" cy="334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4255362-A4B7-5148-BEEF-0ED80CAE7157}"/>
                </a:ext>
              </a:extLst>
            </p:cNvPr>
            <p:cNvSpPr/>
            <p:nvPr/>
          </p:nvSpPr>
          <p:spPr>
            <a:xfrm>
              <a:off x="807172" y="871947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설명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51DABD5-699B-EA47-B11A-042E05152183}"/>
                </a:ext>
              </a:extLst>
            </p:cNvPr>
            <p:cNvSpPr/>
            <p:nvPr/>
          </p:nvSpPr>
          <p:spPr>
            <a:xfrm>
              <a:off x="199414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포인트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E18BF0D-C9FB-9548-8B05-CAAFE2E43703}"/>
                </a:ext>
              </a:extLst>
            </p:cNvPr>
            <p:cNvSpPr/>
            <p:nvPr/>
          </p:nvSpPr>
          <p:spPr>
            <a:xfrm>
              <a:off x="440365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알고리즘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0153CE8-1894-B846-BCFC-B798A1AC0FEB}"/>
                </a:ext>
              </a:extLst>
            </p:cNvPr>
            <p:cNvSpPr/>
            <p:nvPr/>
          </p:nvSpPr>
          <p:spPr>
            <a:xfrm>
              <a:off x="5626163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구현 코드</a:t>
              </a:r>
              <a:endPara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cxnSp>
          <p:nvCxnSpPr>
            <p:cNvPr id="46" name="직선 연결선 20">
              <a:extLst>
                <a:ext uri="{FF2B5EF4-FFF2-40B4-BE49-F238E27FC236}">
                  <a16:creationId xmlns:a16="http://schemas.microsoft.com/office/drawing/2014/main" id="{E8695E49-89A5-884F-A212-B8FC8EFA6BA6}"/>
                </a:ext>
              </a:extLst>
            </p:cNvPr>
            <p:cNvCxnSpPr/>
            <p:nvPr/>
          </p:nvCxnSpPr>
          <p:spPr>
            <a:xfrm>
              <a:off x="1984587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21">
              <a:extLst>
                <a:ext uri="{FF2B5EF4-FFF2-40B4-BE49-F238E27FC236}">
                  <a16:creationId xmlns:a16="http://schemas.microsoft.com/office/drawing/2014/main" id="{F9C9B331-CDAA-9946-B865-EB1AD43A1CB9}"/>
                </a:ext>
              </a:extLst>
            </p:cNvPr>
            <p:cNvCxnSpPr/>
            <p:nvPr/>
          </p:nvCxnSpPr>
          <p:spPr>
            <a:xfrm>
              <a:off x="3181139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22">
              <a:extLst>
                <a:ext uri="{FF2B5EF4-FFF2-40B4-BE49-F238E27FC236}">
                  <a16:creationId xmlns:a16="http://schemas.microsoft.com/office/drawing/2014/main" id="{105B366F-D2FA-5F42-926D-7DFE3F8368CA}"/>
                </a:ext>
              </a:extLst>
            </p:cNvPr>
            <p:cNvCxnSpPr/>
            <p:nvPr/>
          </p:nvCxnSpPr>
          <p:spPr>
            <a:xfrm>
              <a:off x="44004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23">
              <a:extLst>
                <a:ext uri="{FF2B5EF4-FFF2-40B4-BE49-F238E27FC236}">
                  <a16:creationId xmlns:a16="http://schemas.microsoft.com/office/drawing/2014/main" id="{4A74D533-679D-EC4B-B2F1-3F6678F26096}"/>
                </a:ext>
              </a:extLst>
            </p:cNvPr>
            <p:cNvCxnSpPr/>
            <p:nvPr/>
          </p:nvCxnSpPr>
          <p:spPr>
            <a:xfrm>
              <a:off x="56261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사각형: 둥근 모서리 15">
              <a:extLst>
                <a:ext uri="{FF2B5EF4-FFF2-40B4-BE49-F238E27FC236}">
                  <a16:creationId xmlns:a16="http://schemas.microsoft.com/office/drawing/2014/main" id="{CA0B6C9A-A32F-C045-BCE1-4230A5FD447F}"/>
                </a:ext>
              </a:extLst>
            </p:cNvPr>
            <p:cNvSpPr/>
            <p:nvPr/>
          </p:nvSpPr>
          <p:spPr>
            <a:xfrm>
              <a:off x="3327333" y="872379"/>
              <a:ext cx="923748" cy="240778"/>
            </a:xfrm>
            <a:prstGeom prst="roundRect">
              <a:avLst>
                <a:gd name="adj" fmla="val 50000"/>
              </a:avLst>
            </a:prstGeom>
            <a:solidFill>
              <a:srgbClr val="4084F4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100" b="1" spc="-7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아이디어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0425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( 1 )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5781B4-42B7-B044-A589-3E62E39D9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164043"/>
              </p:ext>
            </p:extLst>
          </p:nvPr>
        </p:nvGraphicFramePr>
        <p:xfrm>
          <a:off x="4345119" y="2668586"/>
          <a:ext cx="3350683" cy="315402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8669">
                  <a:extLst>
                    <a:ext uri="{9D8B030D-6E8A-4147-A177-3AD203B41FA5}">
                      <a16:colId xmlns:a16="http://schemas.microsoft.com/office/drawing/2014/main" val="215304697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80642932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444181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8832931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3428839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645719074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276477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0871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69486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8266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0185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67743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3714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3327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02055"/>
                  </a:ext>
                </a:extLst>
              </a:tr>
            </a:tbl>
          </a:graphicData>
        </a:graphic>
      </p:graphicFrame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2E6CC8A9-B851-4241-BC4C-40BD46B250AD}"/>
              </a:ext>
            </a:extLst>
          </p:cNvPr>
          <p:cNvSpPr/>
          <p:nvPr/>
        </p:nvSpPr>
        <p:spPr>
          <a:xfrm>
            <a:off x="5700244" y="1720956"/>
            <a:ext cx="639393" cy="947630"/>
          </a:xfrm>
          <a:prstGeom prst="down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7A2911-CED1-5449-8EEC-C04FEBEDC12B}"/>
              </a:ext>
            </a:extLst>
          </p:cNvPr>
          <p:cNvSpPr txBox="1"/>
          <p:nvPr/>
        </p:nvSpPr>
        <p:spPr>
          <a:xfrm>
            <a:off x="5789107" y="1890478"/>
            <a:ext cx="461665" cy="7425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start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BC38BD99-D7E3-3A4F-A4C9-E557087788D1}"/>
              </a:ext>
            </a:extLst>
          </p:cNvPr>
          <p:cNvSpPr/>
          <p:nvPr/>
        </p:nvSpPr>
        <p:spPr>
          <a:xfrm flipH="1">
            <a:off x="7599548" y="2955185"/>
            <a:ext cx="1090689" cy="626788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# Incoming Edge</a:t>
            </a:r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63ACC3C-63ED-B949-9E5F-47A4C18ED35C}"/>
              </a:ext>
            </a:extLst>
          </p:cNvPr>
          <p:cNvSpPr/>
          <p:nvPr/>
        </p:nvSpPr>
        <p:spPr>
          <a:xfrm>
            <a:off x="709468" y="2632999"/>
            <a:ext cx="3320531" cy="549817"/>
          </a:xfrm>
          <a:prstGeom prst="roundRect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AD0BA-04C6-7644-8D12-1AF0E042F23E}"/>
              </a:ext>
            </a:extLst>
          </p:cNvPr>
          <p:cNvSpPr txBox="1"/>
          <p:nvPr/>
        </p:nvSpPr>
        <p:spPr>
          <a:xfrm>
            <a:off x="807172" y="229925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Min_heap</a:t>
            </a:r>
            <a:endParaRPr kumimoji="1"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25D4AF4-29A2-BD4C-8642-3547A2C8E360}"/>
              </a:ext>
            </a:extLst>
          </p:cNvPr>
          <p:cNvSpPr/>
          <p:nvPr/>
        </p:nvSpPr>
        <p:spPr>
          <a:xfrm>
            <a:off x="2147035" y="3581973"/>
            <a:ext cx="651167" cy="653143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6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38B44-420A-CE44-8A6F-DA6EA3CB9777}"/>
              </a:ext>
            </a:extLst>
          </p:cNvPr>
          <p:cNvSpPr txBox="1"/>
          <p:nvPr/>
        </p:nvSpPr>
        <p:spPr>
          <a:xfrm>
            <a:off x="2185520" y="333189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POP</a:t>
            </a:r>
            <a:endParaRPr kumimoji="1"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3DB3890-DD56-1F42-9605-B84862CB3841}"/>
              </a:ext>
            </a:extLst>
          </p:cNvPr>
          <p:cNvGrpSpPr/>
          <p:nvPr/>
        </p:nvGrpSpPr>
        <p:grpSpPr>
          <a:xfrm>
            <a:off x="807172" y="4046475"/>
            <a:ext cx="2071369" cy="2031325"/>
            <a:chOff x="4762751" y="2492693"/>
            <a:chExt cx="2956330" cy="294773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F17FC10-194B-4B49-AF67-4EC19B61DCF8}"/>
                </a:ext>
              </a:extLst>
            </p:cNvPr>
            <p:cNvSpPr/>
            <p:nvPr/>
          </p:nvSpPr>
          <p:spPr>
            <a:xfrm>
              <a:off x="5945283" y="2492693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F722ED3-9C09-064A-8E5B-5A89EFD0EBEE}"/>
                </a:ext>
              </a:extLst>
            </p:cNvPr>
            <p:cNvSpPr/>
            <p:nvPr/>
          </p:nvSpPr>
          <p:spPr>
            <a:xfrm>
              <a:off x="6536549" y="3082240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6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3284586-5EC1-1D48-A2C7-F74ED364505F}"/>
                </a:ext>
              </a:extLst>
            </p:cNvPr>
            <p:cNvSpPr/>
            <p:nvPr/>
          </p:nvSpPr>
          <p:spPr>
            <a:xfrm>
              <a:off x="7127815" y="3671787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0D11722-8A8E-FD40-B6B5-938A886FFD52}"/>
                </a:ext>
              </a:extLst>
            </p:cNvPr>
            <p:cNvSpPr/>
            <p:nvPr/>
          </p:nvSpPr>
          <p:spPr>
            <a:xfrm>
              <a:off x="5952158" y="3671787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2CA9D6D-4123-2144-81F5-9501607D7F37}"/>
                </a:ext>
              </a:extLst>
            </p:cNvPr>
            <p:cNvSpPr/>
            <p:nvPr/>
          </p:nvSpPr>
          <p:spPr>
            <a:xfrm>
              <a:off x="5354017" y="4261334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80488EA-32AF-0A47-97AD-F9DE73CC8628}"/>
                </a:ext>
              </a:extLst>
            </p:cNvPr>
            <p:cNvSpPr/>
            <p:nvPr/>
          </p:nvSpPr>
          <p:spPr>
            <a:xfrm>
              <a:off x="4762751" y="4850881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F709F51A-48FE-FE49-9C9D-E4E6286E60CD}"/>
                </a:ext>
              </a:extLst>
            </p:cNvPr>
            <p:cNvCxnSpPr>
              <a:stCxn id="26" idx="5"/>
              <a:endCxn id="27" idx="1"/>
            </p:cNvCxnSpPr>
            <p:nvPr/>
          </p:nvCxnSpPr>
          <p:spPr>
            <a:xfrm>
              <a:off x="6449960" y="2995903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9B8F5635-51AA-2C44-A8E9-8426D806B4DE}"/>
                </a:ext>
              </a:extLst>
            </p:cNvPr>
            <p:cNvCxnSpPr>
              <a:stCxn id="27" idx="5"/>
              <a:endCxn id="28" idx="1"/>
            </p:cNvCxnSpPr>
            <p:nvPr/>
          </p:nvCxnSpPr>
          <p:spPr>
            <a:xfrm>
              <a:off x="7041226" y="3585450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A6A15970-30E4-3C46-929C-332A984E1AAC}"/>
                </a:ext>
              </a:extLst>
            </p:cNvPr>
            <p:cNvCxnSpPr>
              <a:cxnSpLocks/>
              <a:stCxn id="27" idx="3"/>
              <a:endCxn id="29" idx="7"/>
            </p:cNvCxnSpPr>
            <p:nvPr/>
          </p:nvCxnSpPr>
          <p:spPr>
            <a:xfrm flipH="1">
              <a:off x="6456835" y="3585450"/>
              <a:ext cx="166303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A77FCD9-2921-5F47-817F-78BB62B104B5}"/>
                </a:ext>
              </a:extLst>
            </p:cNvPr>
            <p:cNvCxnSpPr>
              <a:stCxn id="29" idx="3"/>
              <a:endCxn id="31" idx="7"/>
            </p:cNvCxnSpPr>
            <p:nvPr/>
          </p:nvCxnSpPr>
          <p:spPr>
            <a:xfrm flipH="1">
              <a:off x="5858694" y="4174997"/>
              <a:ext cx="180053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FDB52875-319D-904A-B559-F5962F70F65E}"/>
                </a:ext>
              </a:extLst>
            </p:cNvPr>
            <p:cNvCxnSpPr>
              <a:stCxn id="31" idx="3"/>
              <a:endCxn id="32" idx="7"/>
            </p:cNvCxnSpPr>
            <p:nvPr/>
          </p:nvCxnSpPr>
          <p:spPr>
            <a:xfrm flipH="1">
              <a:off x="5267428" y="4764544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0E08904E-9FFA-5E48-8737-004DCEA5960E}"/>
                </a:ext>
              </a:extLst>
            </p:cNvPr>
            <p:cNvCxnSpPr>
              <a:stCxn id="29" idx="6"/>
              <a:endCxn id="28" idx="2"/>
            </p:cNvCxnSpPr>
            <p:nvPr/>
          </p:nvCxnSpPr>
          <p:spPr>
            <a:xfrm>
              <a:off x="6543424" y="3966561"/>
              <a:ext cx="5843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B6024F1-B95F-904B-8109-9E22EB12ADCD}"/>
              </a:ext>
            </a:extLst>
          </p:cNvPr>
          <p:cNvSpPr txBox="1"/>
          <p:nvPr/>
        </p:nvSpPr>
        <p:spPr>
          <a:xfrm>
            <a:off x="4421157" y="589542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3 - 6</a:t>
            </a:r>
            <a:endParaRPr kumimoji="1"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502B572-EC9F-A247-8599-4E0BE3FEDCFB}"/>
              </a:ext>
            </a:extLst>
          </p:cNvPr>
          <p:cNvGrpSpPr/>
          <p:nvPr/>
        </p:nvGrpSpPr>
        <p:grpSpPr>
          <a:xfrm>
            <a:off x="586319" y="823230"/>
            <a:ext cx="8239304" cy="334931"/>
            <a:chOff x="586319" y="823230"/>
            <a:chExt cx="8239304" cy="33493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A3C07B2-036C-7641-A798-367B458D6ACF}"/>
                </a:ext>
              </a:extLst>
            </p:cNvPr>
            <p:cNvSpPr/>
            <p:nvPr/>
          </p:nvSpPr>
          <p:spPr>
            <a:xfrm>
              <a:off x="586319" y="823230"/>
              <a:ext cx="8239304" cy="334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1F903E8-B98D-3843-80A2-B26BB122FB94}"/>
                </a:ext>
              </a:extLst>
            </p:cNvPr>
            <p:cNvSpPr/>
            <p:nvPr/>
          </p:nvSpPr>
          <p:spPr>
            <a:xfrm>
              <a:off x="807172" y="871947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설명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92919F6-CB75-244D-B4E5-FEE69372AAC3}"/>
                </a:ext>
              </a:extLst>
            </p:cNvPr>
            <p:cNvSpPr/>
            <p:nvPr/>
          </p:nvSpPr>
          <p:spPr>
            <a:xfrm>
              <a:off x="199414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포인트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C90C402-3142-9F4B-9345-9B8C3502ABE2}"/>
                </a:ext>
              </a:extLst>
            </p:cNvPr>
            <p:cNvSpPr/>
            <p:nvPr/>
          </p:nvSpPr>
          <p:spPr>
            <a:xfrm>
              <a:off x="440365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알고리즘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E2F57B5-D2D2-F44C-A105-55D48553B0CC}"/>
                </a:ext>
              </a:extLst>
            </p:cNvPr>
            <p:cNvSpPr/>
            <p:nvPr/>
          </p:nvSpPr>
          <p:spPr>
            <a:xfrm>
              <a:off x="5626163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구현 코드</a:t>
              </a:r>
              <a:endPara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cxnSp>
          <p:nvCxnSpPr>
            <p:cNvPr id="46" name="직선 연결선 20">
              <a:extLst>
                <a:ext uri="{FF2B5EF4-FFF2-40B4-BE49-F238E27FC236}">
                  <a16:creationId xmlns:a16="http://schemas.microsoft.com/office/drawing/2014/main" id="{1C33EEEE-9C64-1340-8270-A257A4289DCB}"/>
                </a:ext>
              </a:extLst>
            </p:cNvPr>
            <p:cNvCxnSpPr/>
            <p:nvPr/>
          </p:nvCxnSpPr>
          <p:spPr>
            <a:xfrm>
              <a:off x="1984587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21">
              <a:extLst>
                <a:ext uri="{FF2B5EF4-FFF2-40B4-BE49-F238E27FC236}">
                  <a16:creationId xmlns:a16="http://schemas.microsoft.com/office/drawing/2014/main" id="{7F82BFDD-C1A5-0542-8DA8-1EE45C4807A7}"/>
                </a:ext>
              </a:extLst>
            </p:cNvPr>
            <p:cNvCxnSpPr/>
            <p:nvPr/>
          </p:nvCxnSpPr>
          <p:spPr>
            <a:xfrm>
              <a:off x="3181139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22">
              <a:extLst>
                <a:ext uri="{FF2B5EF4-FFF2-40B4-BE49-F238E27FC236}">
                  <a16:creationId xmlns:a16="http://schemas.microsoft.com/office/drawing/2014/main" id="{A9895C99-42D5-F94F-9A16-DB2313244B91}"/>
                </a:ext>
              </a:extLst>
            </p:cNvPr>
            <p:cNvCxnSpPr/>
            <p:nvPr/>
          </p:nvCxnSpPr>
          <p:spPr>
            <a:xfrm>
              <a:off x="44004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23">
              <a:extLst>
                <a:ext uri="{FF2B5EF4-FFF2-40B4-BE49-F238E27FC236}">
                  <a16:creationId xmlns:a16="http://schemas.microsoft.com/office/drawing/2014/main" id="{5BDDC9EC-BD1A-2141-902E-4E7064E79202}"/>
                </a:ext>
              </a:extLst>
            </p:cNvPr>
            <p:cNvCxnSpPr/>
            <p:nvPr/>
          </p:nvCxnSpPr>
          <p:spPr>
            <a:xfrm>
              <a:off x="56261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사각형: 둥근 모서리 15">
              <a:extLst>
                <a:ext uri="{FF2B5EF4-FFF2-40B4-BE49-F238E27FC236}">
                  <a16:creationId xmlns:a16="http://schemas.microsoft.com/office/drawing/2014/main" id="{30A4C9D4-BC03-284F-8BC7-E969AA22AE6F}"/>
                </a:ext>
              </a:extLst>
            </p:cNvPr>
            <p:cNvSpPr/>
            <p:nvPr/>
          </p:nvSpPr>
          <p:spPr>
            <a:xfrm>
              <a:off x="3327333" y="872379"/>
              <a:ext cx="923748" cy="240778"/>
            </a:xfrm>
            <a:prstGeom prst="roundRect">
              <a:avLst>
                <a:gd name="adj" fmla="val 50000"/>
              </a:avLst>
            </a:prstGeom>
            <a:solidFill>
              <a:srgbClr val="4084F4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100" b="1" spc="-7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아이디어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9838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( 1 )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5781B4-42B7-B044-A589-3E62E39D9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989252"/>
              </p:ext>
            </p:extLst>
          </p:nvPr>
        </p:nvGraphicFramePr>
        <p:xfrm>
          <a:off x="4345119" y="2668586"/>
          <a:ext cx="3350683" cy="315402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8669">
                  <a:extLst>
                    <a:ext uri="{9D8B030D-6E8A-4147-A177-3AD203B41FA5}">
                      <a16:colId xmlns:a16="http://schemas.microsoft.com/office/drawing/2014/main" val="215304697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80642932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444181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8832931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3428839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645719074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276477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0871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69486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8266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0185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67743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3714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3327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02055"/>
                  </a:ext>
                </a:extLst>
              </a:tr>
            </a:tbl>
          </a:graphicData>
        </a:graphic>
      </p:graphicFrame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2E6CC8A9-B851-4241-BC4C-40BD46B250AD}"/>
              </a:ext>
            </a:extLst>
          </p:cNvPr>
          <p:cNvSpPr/>
          <p:nvPr/>
        </p:nvSpPr>
        <p:spPr>
          <a:xfrm>
            <a:off x="5700244" y="1720956"/>
            <a:ext cx="639393" cy="947630"/>
          </a:xfrm>
          <a:prstGeom prst="down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7A2911-CED1-5449-8EEC-C04FEBEDC12B}"/>
              </a:ext>
            </a:extLst>
          </p:cNvPr>
          <p:cNvSpPr txBox="1"/>
          <p:nvPr/>
        </p:nvSpPr>
        <p:spPr>
          <a:xfrm>
            <a:off x="5789107" y="1890478"/>
            <a:ext cx="461665" cy="7425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start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BC38BD99-D7E3-3A4F-A4C9-E557087788D1}"/>
              </a:ext>
            </a:extLst>
          </p:cNvPr>
          <p:cNvSpPr/>
          <p:nvPr/>
        </p:nvSpPr>
        <p:spPr>
          <a:xfrm flipH="1">
            <a:off x="7599548" y="2955185"/>
            <a:ext cx="1090689" cy="626788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# Incoming Edge</a:t>
            </a:r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63ACC3C-63ED-B949-9E5F-47A4C18ED35C}"/>
              </a:ext>
            </a:extLst>
          </p:cNvPr>
          <p:cNvSpPr/>
          <p:nvPr/>
        </p:nvSpPr>
        <p:spPr>
          <a:xfrm>
            <a:off x="709468" y="2632999"/>
            <a:ext cx="3320531" cy="549817"/>
          </a:xfrm>
          <a:prstGeom prst="roundRect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AD0BA-04C6-7644-8D12-1AF0E042F23E}"/>
              </a:ext>
            </a:extLst>
          </p:cNvPr>
          <p:cNvSpPr txBox="1"/>
          <p:nvPr/>
        </p:nvSpPr>
        <p:spPr>
          <a:xfrm>
            <a:off x="807172" y="229925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Min_heap</a:t>
            </a:r>
            <a:endParaRPr kumimoji="1"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0A483B2-1CEC-794E-A95A-2AB824A1546B}"/>
              </a:ext>
            </a:extLst>
          </p:cNvPr>
          <p:cNvGrpSpPr/>
          <p:nvPr/>
        </p:nvGrpSpPr>
        <p:grpSpPr>
          <a:xfrm>
            <a:off x="807172" y="4046475"/>
            <a:ext cx="2071369" cy="2031325"/>
            <a:chOff x="4762751" y="2492693"/>
            <a:chExt cx="2956330" cy="294773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2BAE3AC-DA90-E341-BEA7-3C562EB4CFDD}"/>
                </a:ext>
              </a:extLst>
            </p:cNvPr>
            <p:cNvSpPr/>
            <p:nvPr/>
          </p:nvSpPr>
          <p:spPr>
            <a:xfrm>
              <a:off x="5945283" y="2492693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E46F8ED-C691-C74C-9C1E-99C9B5F2ADCB}"/>
                </a:ext>
              </a:extLst>
            </p:cNvPr>
            <p:cNvSpPr/>
            <p:nvPr/>
          </p:nvSpPr>
          <p:spPr>
            <a:xfrm>
              <a:off x="6536549" y="3082240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6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BC03EC2-2136-7A48-A0E3-A2858663C539}"/>
                </a:ext>
              </a:extLst>
            </p:cNvPr>
            <p:cNvSpPr/>
            <p:nvPr/>
          </p:nvSpPr>
          <p:spPr>
            <a:xfrm>
              <a:off x="7127815" y="3671787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D0AEBF9-CB2A-D64A-BF36-A54FC4512008}"/>
                </a:ext>
              </a:extLst>
            </p:cNvPr>
            <p:cNvSpPr/>
            <p:nvPr/>
          </p:nvSpPr>
          <p:spPr>
            <a:xfrm>
              <a:off x="5952158" y="3671787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85C1293-9BDA-294C-B320-0CCB4889312D}"/>
                </a:ext>
              </a:extLst>
            </p:cNvPr>
            <p:cNvSpPr/>
            <p:nvPr/>
          </p:nvSpPr>
          <p:spPr>
            <a:xfrm>
              <a:off x="5354017" y="4261334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B35201E-4C88-4449-83BF-07E6FBE24BB8}"/>
                </a:ext>
              </a:extLst>
            </p:cNvPr>
            <p:cNvSpPr/>
            <p:nvPr/>
          </p:nvSpPr>
          <p:spPr>
            <a:xfrm>
              <a:off x="4762751" y="4850881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1FA868A5-64C5-ED4D-B068-60E630B17C6B}"/>
                </a:ext>
              </a:extLst>
            </p:cNvPr>
            <p:cNvCxnSpPr>
              <a:stCxn id="26" idx="5"/>
              <a:endCxn id="27" idx="1"/>
            </p:cNvCxnSpPr>
            <p:nvPr/>
          </p:nvCxnSpPr>
          <p:spPr>
            <a:xfrm>
              <a:off x="6449960" y="2995903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3A055A44-BFDC-DE46-9715-E579F68614FD}"/>
                </a:ext>
              </a:extLst>
            </p:cNvPr>
            <p:cNvCxnSpPr>
              <a:stCxn id="27" idx="5"/>
              <a:endCxn id="28" idx="1"/>
            </p:cNvCxnSpPr>
            <p:nvPr/>
          </p:nvCxnSpPr>
          <p:spPr>
            <a:xfrm>
              <a:off x="7041226" y="3585450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09A6A11-F92A-2C48-86F1-43D2B4519961}"/>
                </a:ext>
              </a:extLst>
            </p:cNvPr>
            <p:cNvCxnSpPr>
              <a:cxnSpLocks/>
              <a:stCxn id="27" idx="3"/>
              <a:endCxn id="29" idx="7"/>
            </p:cNvCxnSpPr>
            <p:nvPr/>
          </p:nvCxnSpPr>
          <p:spPr>
            <a:xfrm flipH="1">
              <a:off x="6456835" y="3585450"/>
              <a:ext cx="166303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A38402DD-3CB0-784F-996A-73E6A439D9C1}"/>
                </a:ext>
              </a:extLst>
            </p:cNvPr>
            <p:cNvCxnSpPr>
              <a:stCxn id="29" idx="3"/>
              <a:endCxn id="31" idx="7"/>
            </p:cNvCxnSpPr>
            <p:nvPr/>
          </p:nvCxnSpPr>
          <p:spPr>
            <a:xfrm flipH="1">
              <a:off x="5858694" y="4174997"/>
              <a:ext cx="180053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75AFC4E6-2AC1-9A42-BC5B-A3894E44E971}"/>
                </a:ext>
              </a:extLst>
            </p:cNvPr>
            <p:cNvCxnSpPr>
              <a:stCxn id="31" idx="3"/>
              <a:endCxn id="32" idx="7"/>
            </p:cNvCxnSpPr>
            <p:nvPr/>
          </p:nvCxnSpPr>
          <p:spPr>
            <a:xfrm flipH="1">
              <a:off x="5267428" y="4764544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01FB4CC1-2A3D-3945-8617-37314682E730}"/>
                </a:ext>
              </a:extLst>
            </p:cNvPr>
            <p:cNvCxnSpPr>
              <a:stCxn id="29" idx="6"/>
              <a:endCxn id="28" idx="2"/>
            </p:cNvCxnSpPr>
            <p:nvPr/>
          </p:nvCxnSpPr>
          <p:spPr>
            <a:xfrm>
              <a:off x="6543424" y="3966561"/>
              <a:ext cx="5843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0C810BC-6E0F-F147-8D00-46827C5BBBE3}"/>
              </a:ext>
            </a:extLst>
          </p:cNvPr>
          <p:cNvSpPr txBox="1"/>
          <p:nvPr/>
        </p:nvSpPr>
        <p:spPr>
          <a:xfrm>
            <a:off x="4421157" y="589542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3 - 6</a:t>
            </a:r>
            <a:endParaRPr kumimoji="1"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44A2A82-EFC9-EE4E-B2EF-A08092BF6988}"/>
              </a:ext>
            </a:extLst>
          </p:cNvPr>
          <p:cNvGrpSpPr/>
          <p:nvPr/>
        </p:nvGrpSpPr>
        <p:grpSpPr>
          <a:xfrm>
            <a:off x="586319" y="823230"/>
            <a:ext cx="8239304" cy="334931"/>
            <a:chOff x="586319" y="823230"/>
            <a:chExt cx="8239304" cy="33493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D6A7F21-E91B-D246-BBE6-A27763AD209E}"/>
                </a:ext>
              </a:extLst>
            </p:cNvPr>
            <p:cNvSpPr/>
            <p:nvPr/>
          </p:nvSpPr>
          <p:spPr>
            <a:xfrm>
              <a:off x="586319" y="823230"/>
              <a:ext cx="8239304" cy="334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0E96142-834E-084E-BA15-2D748CC4C197}"/>
                </a:ext>
              </a:extLst>
            </p:cNvPr>
            <p:cNvSpPr/>
            <p:nvPr/>
          </p:nvSpPr>
          <p:spPr>
            <a:xfrm>
              <a:off x="807172" y="871947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설명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D40B203-3DD9-1143-9BDE-81D28632A86F}"/>
                </a:ext>
              </a:extLst>
            </p:cNvPr>
            <p:cNvSpPr/>
            <p:nvPr/>
          </p:nvSpPr>
          <p:spPr>
            <a:xfrm>
              <a:off x="199414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포인트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69D345C-B1C0-BF43-8D01-0A27338FB808}"/>
                </a:ext>
              </a:extLst>
            </p:cNvPr>
            <p:cNvSpPr/>
            <p:nvPr/>
          </p:nvSpPr>
          <p:spPr>
            <a:xfrm>
              <a:off x="440365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알고리즘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077B8FE-DE5D-0B43-AB4C-91218936DA0E}"/>
                </a:ext>
              </a:extLst>
            </p:cNvPr>
            <p:cNvSpPr/>
            <p:nvPr/>
          </p:nvSpPr>
          <p:spPr>
            <a:xfrm>
              <a:off x="5626163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구현 코드</a:t>
              </a:r>
              <a:endPara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cxnSp>
          <p:nvCxnSpPr>
            <p:cNvPr id="46" name="직선 연결선 20">
              <a:extLst>
                <a:ext uri="{FF2B5EF4-FFF2-40B4-BE49-F238E27FC236}">
                  <a16:creationId xmlns:a16="http://schemas.microsoft.com/office/drawing/2014/main" id="{C0792D86-ED68-334A-9B12-607480B55678}"/>
                </a:ext>
              </a:extLst>
            </p:cNvPr>
            <p:cNvCxnSpPr/>
            <p:nvPr/>
          </p:nvCxnSpPr>
          <p:spPr>
            <a:xfrm>
              <a:off x="1984587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21">
              <a:extLst>
                <a:ext uri="{FF2B5EF4-FFF2-40B4-BE49-F238E27FC236}">
                  <a16:creationId xmlns:a16="http://schemas.microsoft.com/office/drawing/2014/main" id="{ADCE4C69-F417-174E-929D-0FBBB4CA6285}"/>
                </a:ext>
              </a:extLst>
            </p:cNvPr>
            <p:cNvCxnSpPr/>
            <p:nvPr/>
          </p:nvCxnSpPr>
          <p:spPr>
            <a:xfrm>
              <a:off x="3181139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22">
              <a:extLst>
                <a:ext uri="{FF2B5EF4-FFF2-40B4-BE49-F238E27FC236}">
                  <a16:creationId xmlns:a16="http://schemas.microsoft.com/office/drawing/2014/main" id="{698EA25F-8A42-6844-B10A-29A6A9FE4ED1}"/>
                </a:ext>
              </a:extLst>
            </p:cNvPr>
            <p:cNvCxnSpPr/>
            <p:nvPr/>
          </p:nvCxnSpPr>
          <p:spPr>
            <a:xfrm>
              <a:off x="44004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23">
              <a:extLst>
                <a:ext uri="{FF2B5EF4-FFF2-40B4-BE49-F238E27FC236}">
                  <a16:creationId xmlns:a16="http://schemas.microsoft.com/office/drawing/2014/main" id="{72A16AB2-BC8D-E64B-904D-AFAD8F1F0D3C}"/>
                </a:ext>
              </a:extLst>
            </p:cNvPr>
            <p:cNvCxnSpPr/>
            <p:nvPr/>
          </p:nvCxnSpPr>
          <p:spPr>
            <a:xfrm>
              <a:off x="56261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사각형: 둥근 모서리 15">
              <a:extLst>
                <a:ext uri="{FF2B5EF4-FFF2-40B4-BE49-F238E27FC236}">
                  <a16:creationId xmlns:a16="http://schemas.microsoft.com/office/drawing/2014/main" id="{70F5B89D-D31E-BF48-864D-03ADE79079BD}"/>
                </a:ext>
              </a:extLst>
            </p:cNvPr>
            <p:cNvSpPr/>
            <p:nvPr/>
          </p:nvSpPr>
          <p:spPr>
            <a:xfrm>
              <a:off x="3327333" y="872379"/>
              <a:ext cx="923748" cy="240778"/>
            </a:xfrm>
            <a:prstGeom prst="roundRect">
              <a:avLst>
                <a:gd name="adj" fmla="val 50000"/>
              </a:avLst>
            </a:prstGeom>
            <a:solidFill>
              <a:srgbClr val="4084F4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100" b="1" spc="-7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아이디어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263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( 1 )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5781B4-42B7-B044-A589-3E62E39D9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542170"/>
              </p:ext>
            </p:extLst>
          </p:nvPr>
        </p:nvGraphicFramePr>
        <p:xfrm>
          <a:off x="4345119" y="2668586"/>
          <a:ext cx="3350683" cy="315402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8669">
                  <a:extLst>
                    <a:ext uri="{9D8B030D-6E8A-4147-A177-3AD203B41FA5}">
                      <a16:colId xmlns:a16="http://schemas.microsoft.com/office/drawing/2014/main" val="215304697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80642932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444181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8832931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3428839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645719074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276477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0871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69486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8266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0185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67743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3714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3327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02055"/>
                  </a:ext>
                </a:extLst>
              </a:tr>
            </a:tbl>
          </a:graphicData>
        </a:graphic>
      </p:graphicFrame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2E6CC8A9-B851-4241-BC4C-40BD46B250AD}"/>
              </a:ext>
            </a:extLst>
          </p:cNvPr>
          <p:cNvSpPr/>
          <p:nvPr/>
        </p:nvSpPr>
        <p:spPr>
          <a:xfrm>
            <a:off x="5700244" y="1720956"/>
            <a:ext cx="639393" cy="947630"/>
          </a:xfrm>
          <a:prstGeom prst="down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7A2911-CED1-5449-8EEC-C04FEBEDC12B}"/>
              </a:ext>
            </a:extLst>
          </p:cNvPr>
          <p:cNvSpPr txBox="1"/>
          <p:nvPr/>
        </p:nvSpPr>
        <p:spPr>
          <a:xfrm>
            <a:off x="5789107" y="1890478"/>
            <a:ext cx="461665" cy="7425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start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BC38BD99-D7E3-3A4F-A4C9-E557087788D1}"/>
              </a:ext>
            </a:extLst>
          </p:cNvPr>
          <p:cNvSpPr/>
          <p:nvPr/>
        </p:nvSpPr>
        <p:spPr>
          <a:xfrm flipH="1">
            <a:off x="7599548" y="2955185"/>
            <a:ext cx="1090689" cy="626788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# Incoming Edge</a:t>
            </a:r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63ACC3C-63ED-B949-9E5F-47A4C18ED35C}"/>
              </a:ext>
            </a:extLst>
          </p:cNvPr>
          <p:cNvSpPr/>
          <p:nvPr/>
        </p:nvSpPr>
        <p:spPr>
          <a:xfrm>
            <a:off x="709468" y="2632999"/>
            <a:ext cx="3320531" cy="549817"/>
          </a:xfrm>
          <a:prstGeom prst="roundRect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AD0BA-04C6-7644-8D12-1AF0E042F23E}"/>
              </a:ext>
            </a:extLst>
          </p:cNvPr>
          <p:cNvSpPr txBox="1"/>
          <p:nvPr/>
        </p:nvSpPr>
        <p:spPr>
          <a:xfrm>
            <a:off x="807172" y="229925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Min_heap</a:t>
            </a:r>
            <a:endParaRPr kumimoji="1"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25D4AF4-29A2-BD4C-8642-3547A2C8E360}"/>
              </a:ext>
            </a:extLst>
          </p:cNvPr>
          <p:cNvSpPr/>
          <p:nvPr/>
        </p:nvSpPr>
        <p:spPr>
          <a:xfrm>
            <a:off x="2147035" y="3581973"/>
            <a:ext cx="651167" cy="653143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38B44-420A-CE44-8A6F-DA6EA3CB9777}"/>
              </a:ext>
            </a:extLst>
          </p:cNvPr>
          <p:cNvSpPr txBox="1"/>
          <p:nvPr/>
        </p:nvSpPr>
        <p:spPr>
          <a:xfrm>
            <a:off x="2185520" y="333189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POP</a:t>
            </a:r>
            <a:endParaRPr kumimoji="1"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3DB3890-DD56-1F42-9605-B84862CB3841}"/>
              </a:ext>
            </a:extLst>
          </p:cNvPr>
          <p:cNvGrpSpPr/>
          <p:nvPr/>
        </p:nvGrpSpPr>
        <p:grpSpPr>
          <a:xfrm>
            <a:off x="807172" y="4046475"/>
            <a:ext cx="2071369" cy="2031325"/>
            <a:chOff x="4762751" y="2492693"/>
            <a:chExt cx="2956330" cy="294773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F17FC10-194B-4B49-AF67-4EC19B61DCF8}"/>
                </a:ext>
              </a:extLst>
            </p:cNvPr>
            <p:cNvSpPr/>
            <p:nvPr/>
          </p:nvSpPr>
          <p:spPr>
            <a:xfrm>
              <a:off x="5945283" y="2492693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F722ED3-9C09-064A-8E5B-5A89EFD0EBEE}"/>
                </a:ext>
              </a:extLst>
            </p:cNvPr>
            <p:cNvSpPr/>
            <p:nvPr/>
          </p:nvSpPr>
          <p:spPr>
            <a:xfrm>
              <a:off x="6536549" y="3082240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6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3284586-5EC1-1D48-A2C7-F74ED364505F}"/>
                </a:ext>
              </a:extLst>
            </p:cNvPr>
            <p:cNvSpPr/>
            <p:nvPr/>
          </p:nvSpPr>
          <p:spPr>
            <a:xfrm>
              <a:off x="7127815" y="3671787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0D11722-8A8E-FD40-B6B5-938A886FFD52}"/>
                </a:ext>
              </a:extLst>
            </p:cNvPr>
            <p:cNvSpPr/>
            <p:nvPr/>
          </p:nvSpPr>
          <p:spPr>
            <a:xfrm>
              <a:off x="5952158" y="3671787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2CA9D6D-4123-2144-81F5-9501607D7F37}"/>
                </a:ext>
              </a:extLst>
            </p:cNvPr>
            <p:cNvSpPr/>
            <p:nvPr/>
          </p:nvSpPr>
          <p:spPr>
            <a:xfrm>
              <a:off x="5354017" y="4261334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80488EA-32AF-0A47-97AD-F9DE73CC8628}"/>
                </a:ext>
              </a:extLst>
            </p:cNvPr>
            <p:cNvSpPr/>
            <p:nvPr/>
          </p:nvSpPr>
          <p:spPr>
            <a:xfrm>
              <a:off x="4762751" y="4850881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F709F51A-48FE-FE49-9C9D-E4E6286E60CD}"/>
                </a:ext>
              </a:extLst>
            </p:cNvPr>
            <p:cNvCxnSpPr>
              <a:stCxn id="26" idx="5"/>
              <a:endCxn id="27" idx="1"/>
            </p:cNvCxnSpPr>
            <p:nvPr/>
          </p:nvCxnSpPr>
          <p:spPr>
            <a:xfrm>
              <a:off x="6449960" y="2995903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9B8F5635-51AA-2C44-A8E9-8426D806B4DE}"/>
                </a:ext>
              </a:extLst>
            </p:cNvPr>
            <p:cNvCxnSpPr>
              <a:stCxn id="27" idx="5"/>
              <a:endCxn id="28" idx="1"/>
            </p:cNvCxnSpPr>
            <p:nvPr/>
          </p:nvCxnSpPr>
          <p:spPr>
            <a:xfrm>
              <a:off x="7041226" y="3585450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A6A15970-30E4-3C46-929C-332A984E1AAC}"/>
                </a:ext>
              </a:extLst>
            </p:cNvPr>
            <p:cNvCxnSpPr>
              <a:cxnSpLocks/>
              <a:stCxn id="27" idx="3"/>
              <a:endCxn id="29" idx="7"/>
            </p:cNvCxnSpPr>
            <p:nvPr/>
          </p:nvCxnSpPr>
          <p:spPr>
            <a:xfrm flipH="1">
              <a:off x="6456835" y="3585450"/>
              <a:ext cx="166303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A77FCD9-2921-5F47-817F-78BB62B104B5}"/>
                </a:ext>
              </a:extLst>
            </p:cNvPr>
            <p:cNvCxnSpPr>
              <a:stCxn id="29" idx="3"/>
              <a:endCxn id="31" idx="7"/>
            </p:cNvCxnSpPr>
            <p:nvPr/>
          </p:nvCxnSpPr>
          <p:spPr>
            <a:xfrm flipH="1">
              <a:off x="5858694" y="4174997"/>
              <a:ext cx="180053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FDB52875-319D-904A-B559-F5962F70F65E}"/>
                </a:ext>
              </a:extLst>
            </p:cNvPr>
            <p:cNvCxnSpPr>
              <a:stCxn id="31" idx="3"/>
              <a:endCxn id="32" idx="7"/>
            </p:cNvCxnSpPr>
            <p:nvPr/>
          </p:nvCxnSpPr>
          <p:spPr>
            <a:xfrm flipH="1">
              <a:off x="5267428" y="4764544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0E08904E-9FFA-5E48-8737-004DCEA5960E}"/>
                </a:ext>
              </a:extLst>
            </p:cNvPr>
            <p:cNvCxnSpPr>
              <a:stCxn id="29" idx="6"/>
              <a:endCxn id="28" idx="2"/>
            </p:cNvCxnSpPr>
            <p:nvPr/>
          </p:nvCxnSpPr>
          <p:spPr>
            <a:xfrm>
              <a:off x="6543424" y="3966561"/>
              <a:ext cx="5843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42E779D-7003-2449-98BC-8E2E0FD67AD0}"/>
              </a:ext>
            </a:extLst>
          </p:cNvPr>
          <p:cNvSpPr txBox="1"/>
          <p:nvPr/>
        </p:nvSpPr>
        <p:spPr>
          <a:xfrm>
            <a:off x="4421157" y="589542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 – 6 - 2</a:t>
            </a:r>
            <a:endParaRPr kumimoji="1"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C2F55DF-824B-5948-B718-DDE5B1F04185}"/>
              </a:ext>
            </a:extLst>
          </p:cNvPr>
          <p:cNvGrpSpPr/>
          <p:nvPr/>
        </p:nvGrpSpPr>
        <p:grpSpPr>
          <a:xfrm>
            <a:off x="586319" y="823230"/>
            <a:ext cx="8239304" cy="334931"/>
            <a:chOff x="586319" y="823230"/>
            <a:chExt cx="8239304" cy="33493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79E042D-8147-FA44-B698-508513FED1AF}"/>
                </a:ext>
              </a:extLst>
            </p:cNvPr>
            <p:cNvSpPr/>
            <p:nvPr/>
          </p:nvSpPr>
          <p:spPr>
            <a:xfrm>
              <a:off x="586319" y="823230"/>
              <a:ext cx="8239304" cy="334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08136E0-BB73-824C-BE01-947D06B1612B}"/>
                </a:ext>
              </a:extLst>
            </p:cNvPr>
            <p:cNvSpPr/>
            <p:nvPr/>
          </p:nvSpPr>
          <p:spPr>
            <a:xfrm>
              <a:off x="807172" y="871947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설명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2774C3A-EB17-F942-8627-3E2B3E775BBA}"/>
                </a:ext>
              </a:extLst>
            </p:cNvPr>
            <p:cNvSpPr/>
            <p:nvPr/>
          </p:nvSpPr>
          <p:spPr>
            <a:xfrm>
              <a:off x="199414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포인트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E866F4E-5FB7-594D-B12B-86545BAC4786}"/>
                </a:ext>
              </a:extLst>
            </p:cNvPr>
            <p:cNvSpPr/>
            <p:nvPr/>
          </p:nvSpPr>
          <p:spPr>
            <a:xfrm>
              <a:off x="440365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알고리즘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72A30D0-005B-5549-B576-14FDCF6A953A}"/>
                </a:ext>
              </a:extLst>
            </p:cNvPr>
            <p:cNvSpPr/>
            <p:nvPr/>
          </p:nvSpPr>
          <p:spPr>
            <a:xfrm>
              <a:off x="5626163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구현 코드</a:t>
              </a:r>
              <a:endPara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cxnSp>
          <p:nvCxnSpPr>
            <p:cNvPr id="46" name="직선 연결선 20">
              <a:extLst>
                <a:ext uri="{FF2B5EF4-FFF2-40B4-BE49-F238E27FC236}">
                  <a16:creationId xmlns:a16="http://schemas.microsoft.com/office/drawing/2014/main" id="{032BB4A8-7F1C-474C-B95A-9860647EAAD5}"/>
                </a:ext>
              </a:extLst>
            </p:cNvPr>
            <p:cNvCxnSpPr/>
            <p:nvPr/>
          </p:nvCxnSpPr>
          <p:spPr>
            <a:xfrm>
              <a:off x="1984587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21">
              <a:extLst>
                <a:ext uri="{FF2B5EF4-FFF2-40B4-BE49-F238E27FC236}">
                  <a16:creationId xmlns:a16="http://schemas.microsoft.com/office/drawing/2014/main" id="{83FDABC6-14DE-6442-B6BC-6545767D752D}"/>
                </a:ext>
              </a:extLst>
            </p:cNvPr>
            <p:cNvCxnSpPr/>
            <p:nvPr/>
          </p:nvCxnSpPr>
          <p:spPr>
            <a:xfrm>
              <a:off x="3181139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22">
              <a:extLst>
                <a:ext uri="{FF2B5EF4-FFF2-40B4-BE49-F238E27FC236}">
                  <a16:creationId xmlns:a16="http://schemas.microsoft.com/office/drawing/2014/main" id="{23F12D26-AE48-C54E-B29F-485FC34F03D0}"/>
                </a:ext>
              </a:extLst>
            </p:cNvPr>
            <p:cNvCxnSpPr/>
            <p:nvPr/>
          </p:nvCxnSpPr>
          <p:spPr>
            <a:xfrm>
              <a:off x="44004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23">
              <a:extLst>
                <a:ext uri="{FF2B5EF4-FFF2-40B4-BE49-F238E27FC236}">
                  <a16:creationId xmlns:a16="http://schemas.microsoft.com/office/drawing/2014/main" id="{FA6ADC99-30D5-7F4B-8276-EAD5B4690D11}"/>
                </a:ext>
              </a:extLst>
            </p:cNvPr>
            <p:cNvCxnSpPr/>
            <p:nvPr/>
          </p:nvCxnSpPr>
          <p:spPr>
            <a:xfrm>
              <a:off x="56261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사각형: 둥근 모서리 15">
              <a:extLst>
                <a:ext uri="{FF2B5EF4-FFF2-40B4-BE49-F238E27FC236}">
                  <a16:creationId xmlns:a16="http://schemas.microsoft.com/office/drawing/2014/main" id="{522D497D-F1F6-DB4B-9976-F3E445DFF2F5}"/>
                </a:ext>
              </a:extLst>
            </p:cNvPr>
            <p:cNvSpPr/>
            <p:nvPr/>
          </p:nvSpPr>
          <p:spPr>
            <a:xfrm>
              <a:off x="3327333" y="872379"/>
              <a:ext cx="923748" cy="240778"/>
            </a:xfrm>
            <a:prstGeom prst="roundRect">
              <a:avLst>
                <a:gd name="adj" fmla="val 50000"/>
              </a:avLst>
            </a:prstGeom>
            <a:solidFill>
              <a:srgbClr val="4084F4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100" b="1" spc="-7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아이디어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124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( 1 )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5781B4-42B7-B044-A589-3E62E39D9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862132"/>
              </p:ext>
            </p:extLst>
          </p:nvPr>
        </p:nvGraphicFramePr>
        <p:xfrm>
          <a:off x="4345119" y="2668586"/>
          <a:ext cx="3350683" cy="315402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8669">
                  <a:extLst>
                    <a:ext uri="{9D8B030D-6E8A-4147-A177-3AD203B41FA5}">
                      <a16:colId xmlns:a16="http://schemas.microsoft.com/office/drawing/2014/main" val="215304697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80642932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444181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8832931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3428839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645719074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276477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0871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69486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8266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0185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67743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3714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3327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02055"/>
                  </a:ext>
                </a:extLst>
              </a:tr>
            </a:tbl>
          </a:graphicData>
        </a:graphic>
      </p:graphicFrame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2E6CC8A9-B851-4241-BC4C-40BD46B250AD}"/>
              </a:ext>
            </a:extLst>
          </p:cNvPr>
          <p:cNvSpPr/>
          <p:nvPr/>
        </p:nvSpPr>
        <p:spPr>
          <a:xfrm>
            <a:off x="5700244" y="1720956"/>
            <a:ext cx="639393" cy="947630"/>
          </a:xfrm>
          <a:prstGeom prst="down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7A2911-CED1-5449-8EEC-C04FEBEDC12B}"/>
              </a:ext>
            </a:extLst>
          </p:cNvPr>
          <p:cNvSpPr txBox="1"/>
          <p:nvPr/>
        </p:nvSpPr>
        <p:spPr>
          <a:xfrm>
            <a:off x="5789107" y="1890478"/>
            <a:ext cx="461665" cy="7425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start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BC38BD99-D7E3-3A4F-A4C9-E557087788D1}"/>
              </a:ext>
            </a:extLst>
          </p:cNvPr>
          <p:cNvSpPr/>
          <p:nvPr/>
        </p:nvSpPr>
        <p:spPr>
          <a:xfrm flipH="1">
            <a:off x="7599548" y="2955185"/>
            <a:ext cx="1090689" cy="626788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# Incoming Edge</a:t>
            </a:r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63ACC3C-63ED-B949-9E5F-47A4C18ED35C}"/>
              </a:ext>
            </a:extLst>
          </p:cNvPr>
          <p:cNvSpPr/>
          <p:nvPr/>
        </p:nvSpPr>
        <p:spPr>
          <a:xfrm>
            <a:off x="702593" y="2632999"/>
            <a:ext cx="3320531" cy="549817"/>
          </a:xfrm>
          <a:prstGeom prst="roundRect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 | 5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AD0BA-04C6-7644-8D12-1AF0E042F23E}"/>
              </a:ext>
            </a:extLst>
          </p:cNvPr>
          <p:cNvSpPr txBox="1"/>
          <p:nvPr/>
        </p:nvSpPr>
        <p:spPr>
          <a:xfrm>
            <a:off x="807172" y="229925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Min_heap</a:t>
            </a:r>
            <a:endParaRPr kumimoji="1"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0A483B2-1CEC-794E-A95A-2AB824A1546B}"/>
              </a:ext>
            </a:extLst>
          </p:cNvPr>
          <p:cNvGrpSpPr/>
          <p:nvPr/>
        </p:nvGrpSpPr>
        <p:grpSpPr>
          <a:xfrm>
            <a:off x="807172" y="4046475"/>
            <a:ext cx="2071369" cy="2031325"/>
            <a:chOff x="4762751" y="2492693"/>
            <a:chExt cx="2956330" cy="294773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2BAE3AC-DA90-E341-BEA7-3C562EB4CFDD}"/>
                </a:ext>
              </a:extLst>
            </p:cNvPr>
            <p:cNvSpPr/>
            <p:nvPr/>
          </p:nvSpPr>
          <p:spPr>
            <a:xfrm>
              <a:off x="5945283" y="2492693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E46F8ED-C691-C74C-9C1E-99C9B5F2ADCB}"/>
                </a:ext>
              </a:extLst>
            </p:cNvPr>
            <p:cNvSpPr/>
            <p:nvPr/>
          </p:nvSpPr>
          <p:spPr>
            <a:xfrm>
              <a:off x="6536549" y="3082240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6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BC03EC2-2136-7A48-A0E3-A2858663C539}"/>
                </a:ext>
              </a:extLst>
            </p:cNvPr>
            <p:cNvSpPr/>
            <p:nvPr/>
          </p:nvSpPr>
          <p:spPr>
            <a:xfrm>
              <a:off x="7127815" y="3671787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D0AEBF9-CB2A-D64A-BF36-A54FC4512008}"/>
                </a:ext>
              </a:extLst>
            </p:cNvPr>
            <p:cNvSpPr/>
            <p:nvPr/>
          </p:nvSpPr>
          <p:spPr>
            <a:xfrm>
              <a:off x="5952158" y="3671787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85C1293-9BDA-294C-B320-0CCB4889312D}"/>
                </a:ext>
              </a:extLst>
            </p:cNvPr>
            <p:cNvSpPr/>
            <p:nvPr/>
          </p:nvSpPr>
          <p:spPr>
            <a:xfrm>
              <a:off x="5354017" y="4261334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B35201E-4C88-4449-83BF-07E6FBE24BB8}"/>
                </a:ext>
              </a:extLst>
            </p:cNvPr>
            <p:cNvSpPr/>
            <p:nvPr/>
          </p:nvSpPr>
          <p:spPr>
            <a:xfrm>
              <a:off x="4762751" y="4850881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1FA868A5-64C5-ED4D-B068-60E630B17C6B}"/>
                </a:ext>
              </a:extLst>
            </p:cNvPr>
            <p:cNvCxnSpPr>
              <a:stCxn id="26" idx="5"/>
              <a:endCxn id="27" idx="1"/>
            </p:cNvCxnSpPr>
            <p:nvPr/>
          </p:nvCxnSpPr>
          <p:spPr>
            <a:xfrm>
              <a:off x="6449960" y="2995903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3A055A44-BFDC-DE46-9715-E579F68614FD}"/>
                </a:ext>
              </a:extLst>
            </p:cNvPr>
            <p:cNvCxnSpPr>
              <a:stCxn id="27" idx="5"/>
              <a:endCxn id="28" idx="1"/>
            </p:cNvCxnSpPr>
            <p:nvPr/>
          </p:nvCxnSpPr>
          <p:spPr>
            <a:xfrm>
              <a:off x="7041226" y="3585450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09A6A11-F92A-2C48-86F1-43D2B4519961}"/>
                </a:ext>
              </a:extLst>
            </p:cNvPr>
            <p:cNvCxnSpPr>
              <a:cxnSpLocks/>
              <a:stCxn id="27" idx="3"/>
              <a:endCxn id="29" idx="7"/>
            </p:cNvCxnSpPr>
            <p:nvPr/>
          </p:nvCxnSpPr>
          <p:spPr>
            <a:xfrm flipH="1">
              <a:off x="6456835" y="3585450"/>
              <a:ext cx="166303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A38402DD-3CB0-784F-996A-73E6A439D9C1}"/>
                </a:ext>
              </a:extLst>
            </p:cNvPr>
            <p:cNvCxnSpPr>
              <a:stCxn id="29" idx="3"/>
              <a:endCxn id="31" idx="7"/>
            </p:cNvCxnSpPr>
            <p:nvPr/>
          </p:nvCxnSpPr>
          <p:spPr>
            <a:xfrm flipH="1">
              <a:off x="5858694" y="4174997"/>
              <a:ext cx="180053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75AFC4E6-2AC1-9A42-BC5B-A3894E44E971}"/>
                </a:ext>
              </a:extLst>
            </p:cNvPr>
            <p:cNvCxnSpPr>
              <a:stCxn id="31" idx="3"/>
              <a:endCxn id="32" idx="7"/>
            </p:cNvCxnSpPr>
            <p:nvPr/>
          </p:nvCxnSpPr>
          <p:spPr>
            <a:xfrm flipH="1">
              <a:off x="5267428" y="4764544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01FB4CC1-2A3D-3945-8617-37314682E730}"/>
                </a:ext>
              </a:extLst>
            </p:cNvPr>
            <p:cNvCxnSpPr>
              <a:stCxn id="29" idx="6"/>
              <a:endCxn id="28" idx="2"/>
            </p:cNvCxnSpPr>
            <p:nvPr/>
          </p:nvCxnSpPr>
          <p:spPr>
            <a:xfrm>
              <a:off x="6543424" y="3966561"/>
              <a:ext cx="5843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6C70747-A9F1-004D-969F-E893BF7171F3}"/>
              </a:ext>
            </a:extLst>
          </p:cNvPr>
          <p:cNvSpPr txBox="1"/>
          <p:nvPr/>
        </p:nvSpPr>
        <p:spPr>
          <a:xfrm>
            <a:off x="4421157" y="589542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 – 6 - 2</a:t>
            </a:r>
            <a:endParaRPr kumimoji="1"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57C6B01-1702-0849-80F8-7C1A9EC1249E}"/>
              </a:ext>
            </a:extLst>
          </p:cNvPr>
          <p:cNvGrpSpPr/>
          <p:nvPr/>
        </p:nvGrpSpPr>
        <p:grpSpPr>
          <a:xfrm>
            <a:off x="586319" y="823230"/>
            <a:ext cx="8239304" cy="334931"/>
            <a:chOff x="586319" y="823230"/>
            <a:chExt cx="8239304" cy="33493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E764E7D-67C2-5E4E-BE1B-A5F25D36C886}"/>
                </a:ext>
              </a:extLst>
            </p:cNvPr>
            <p:cNvSpPr/>
            <p:nvPr/>
          </p:nvSpPr>
          <p:spPr>
            <a:xfrm>
              <a:off x="586319" y="823230"/>
              <a:ext cx="8239304" cy="334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5AEF5C0-D035-8743-9630-255E4DB0DFD9}"/>
                </a:ext>
              </a:extLst>
            </p:cNvPr>
            <p:cNvSpPr/>
            <p:nvPr/>
          </p:nvSpPr>
          <p:spPr>
            <a:xfrm>
              <a:off x="807172" y="871947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설명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D742CEE-8FE1-524E-9F8A-D6AA7DEFE0C5}"/>
                </a:ext>
              </a:extLst>
            </p:cNvPr>
            <p:cNvSpPr/>
            <p:nvPr/>
          </p:nvSpPr>
          <p:spPr>
            <a:xfrm>
              <a:off x="199414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포인트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614889F-EB48-9D40-87C1-DA3422A6135A}"/>
                </a:ext>
              </a:extLst>
            </p:cNvPr>
            <p:cNvSpPr/>
            <p:nvPr/>
          </p:nvSpPr>
          <p:spPr>
            <a:xfrm>
              <a:off x="440365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알고리즘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70B65FA-F354-E44F-A0D0-67FA1E54112A}"/>
                </a:ext>
              </a:extLst>
            </p:cNvPr>
            <p:cNvSpPr/>
            <p:nvPr/>
          </p:nvSpPr>
          <p:spPr>
            <a:xfrm>
              <a:off x="5626163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구현 코드</a:t>
              </a:r>
              <a:endPara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cxnSp>
          <p:nvCxnSpPr>
            <p:cNvPr id="46" name="직선 연결선 20">
              <a:extLst>
                <a:ext uri="{FF2B5EF4-FFF2-40B4-BE49-F238E27FC236}">
                  <a16:creationId xmlns:a16="http://schemas.microsoft.com/office/drawing/2014/main" id="{AE86D77D-CD17-3141-85E5-3E26985B63D6}"/>
                </a:ext>
              </a:extLst>
            </p:cNvPr>
            <p:cNvCxnSpPr/>
            <p:nvPr/>
          </p:nvCxnSpPr>
          <p:spPr>
            <a:xfrm>
              <a:off x="1984587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21">
              <a:extLst>
                <a:ext uri="{FF2B5EF4-FFF2-40B4-BE49-F238E27FC236}">
                  <a16:creationId xmlns:a16="http://schemas.microsoft.com/office/drawing/2014/main" id="{E721B047-B3D0-514F-97A7-728DC88B7D01}"/>
                </a:ext>
              </a:extLst>
            </p:cNvPr>
            <p:cNvCxnSpPr/>
            <p:nvPr/>
          </p:nvCxnSpPr>
          <p:spPr>
            <a:xfrm>
              <a:off x="3181139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22">
              <a:extLst>
                <a:ext uri="{FF2B5EF4-FFF2-40B4-BE49-F238E27FC236}">
                  <a16:creationId xmlns:a16="http://schemas.microsoft.com/office/drawing/2014/main" id="{B55BBFC3-7F43-554A-AA22-163F5E784233}"/>
                </a:ext>
              </a:extLst>
            </p:cNvPr>
            <p:cNvCxnSpPr/>
            <p:nvPr/>
          </p:nvCxnSpPr>
          <p:spPr>
            <a:xfrm>
              <a:off x="44004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23">
              <a:extLst>
                <a:ext uri="{FF2B5EF4-FFF2-40B4-BE49-F238E27FC236}">
                  <a16:creationId xmlns:a16="http://schemas.microsoft.com/office/drawing/2014/main" id="{053ED8EB-6121-0840-8F5A-05A755502913}"/>
                </a:ext>
              </a:extLst>
            </p:cNvPr>
            <p:cNvCxnSpPr/>
            <p:nvPr/>
          </p:nvCxnSpPr>
          <p:spPr>
            <a:xfrm>
              <a:off x="56261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사각형: 둥근 모서리 15">
              <a:extLst>
                <a:ext uri="{FF2B5EF4-FFF2-40B4-BE49-F238E27FC236}">
                  <a16:creationId xmlns:a16="http://schemas.microsoft.com/office/drawing/2014/main" id="{26FC1547-FC60-294F-8601-2E76127DEB7F}"/>
                </a:ext>
              </a:extLst>
            </p:cNvPr>
            <p:cNvSpPr/>
            <p:nvPr/>
          </p:nvSpPr>
          <p:spPr>
            <a:xfrm>
              <a:off x="3327333" y="872379"/>
              <a:ext cx="923748" cy="240778"/>
            </a:xfrm>
            <a:prstGeom prst="roundRect">
              <a:avLst>
                <a:gd name="adj" fmla="val 50000"/>
              </a:avLst>
            </a:prstGeom>
            <a:solidFill>
              <a:srgbClr val="4084F4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100" b="1" spc="-7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아이디어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7752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( 1 )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5781B4-42B7-B044-A589-3E62E39D9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389666"/>
              </p:ext>
            </p:extLst>
          </p:nvPr>
        </p:nvGraphicFramePr>
        <p:xfrm>
          <a:off x="4345119" y="2668586"/>
          <a:ext cx="3350683" cy="315402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8669">
                  <a:extLst>
                    <a:ext uri="{9D8B030D-6E8A-4147-A177-3AD203B41FA5}">
                      <a16:colId xmlns:a16="http://schemas.microsoft.com/office/drawing/2014/main" val="215304697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80642932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444181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8832931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3428839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645719074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276477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0871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69486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8266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0185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67743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3714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3327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02055"/>
                  </a:ext>
                </a:extLst>
              </a:tr>
            </a:tbl>
          </a:graphicData>
        </a:graphic>
      </p:graphicFrame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2E6CC8A9-B851-4241-BC4C-40BD46B250AD}"/>
              </a:ext>
            </a:extLst>
          </p:cNvPr>
          <p:cNvSpPr/>
          <p:nvPr/>
        </p:nvSpPr>
        <p:spPr>
          <a:xfrm>
            <a:off x="5700244" y="1720956"/>
            <a:ext cx="639393" cy="947630"/>
          </a:xfrm>
          <a:prstGeom prst="down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7A2911-CED1-5449-8EEC-C04FEBEDC12B}"/>
              </a:ext>
            </a:extLst>
          </p:cNvPr>
          <p:cNvSpPr txBox="1"/>
          <p:nvPr/>
        </p:nvSpPr>
        <p:spPr>
          <a:xfrm>
            <a:off x="5789107" y="1890478"/>
            <a:ext cx="461665" cy="7425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start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BC38BD99-D7E3-3A4F-A4C9-E557087788D1}"/>
              </a:ext>
            </a:extLst>
          </p:cNvPr>
          <p:cNvSpPr/>
          <p:nvPr/>
        </p:nvSpPr>
        <p:spPr>
          <a:xfrm flipH="1">
            <a:off x="7599548" y="2955185"/>
            <a:ext cx="1090689" cy="626788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# Incoming Edge</a:t>
            </a:r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63ACC3C-63ED-B949-9E5F-47A4C18ED35C}"/>
              </a:ext>
            </a:extLst>
          </p:cNvPr>
          <p:cNvSpPr/>
          <p:nvPr/>
        </p:nvSpPr>
        <p:spPr>
          <a:xfrm>
            <a:off x="709468" y="2632999"/>
            <a:ext cx="3320531" cy="549817"/>
          </a:xfrm>
          <a:prstGeom prst="roundRect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5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AD0BA-04C6-7644-8D12-1AF0E042F23E}"/>
              </a:ext>
            </a:extLst>
          </p:cNvPr>
          <p:cNvSpPr txBox="1"/>
          <p:nvPr/>
        </p:nvSpPr>
        <p:spPr>
          <a:xfrm>
            <a:off x="807172" y="229925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Min_heap</a:t>
            </a:r>
            <a:endParaRPr kumimoji="1"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25D4AF4-29A2-BD4C-8642-3547A2C8E360}"/>
              </a:ext>
            </a:extLst>
          </p:cNvPr>
          <p:cNvSpPr/>
          <p:nvPr/>
        </p:nvSpPr>
        <p:spPr>
          <a:xfrm>
            <a:off x="2147035" y="3581973"/>
            <a:ext cx="651167" cy="653143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38B44-420A-CE44-8A6F-DA6EA3CB9777}"/>
              </a:ext>
            </a:extLst>
          </p:cNvPr>
          <p:cNvSpPr txBox="1"/>
          <p:nvPr/>
        </p:nvSpPr>
        <p:spPr>
          <a:xfrm>
            <a:off x="2185520" y="333189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POP</a:t>
            </a:r>
            <a:endParaRPr kumimoji="1"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3DB3890-DD56-1F42-9605-B84862CB3841}"/>
              </a:ext>
            </a:extLst>
          </p:cNvPr>
          <p:cNvGrpSpPr/>
          <p:nvPr/>
        </p:nvGrpSpPr>
        <p:grpSpPr>
          <a:xfrm>
            <a:off x="807172" y="4046475"/>
            <a:ext cx="2071369" cy="2031325"/>
            <a:chOff x="4762751" y="2492693"/>
            <a:chExt cx="2956330" cy="294773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F17FC10-194B-4B49-AF67-4EC19B61DCF8}"/>
                </a:ext>
              </a:extLst>
            </p:cNvPr>
            <p:cNvSpPr/>
            <p:nvPr/>
          </p:nvSpPr>
          <p:spPr>
            <a:xfrm>
              <a:off x="5945283" y="2492693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F722ED3-9C09-064A-8E5B-5A89EFD0EBEE}"/>
                </a:ext>
              </a:extLst>
            </p:cNvPr>
            <p:cNvSpPr/>
            <p:nvPr/>
          </p:nvSpPr>
          <p:spPr>
            <a:xfrm>
              <a:off x="6536549" y="3082240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6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3284586-5EC1-1D48-A2C7-F74ED364505F}"/>
                </a:ext>
              </a:extLst>
            </p:cNvPr>
            <p:cNvSpPr/>
            <p:nvPr/>
          </p:nvSpPr>
          <p:spPr>
            <a:xfrm>
              <a:off x="7127815" y="3671787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0D11722-8A8E-FD40-B6B5-938A886FFD52}"/>
                </a:ext>
              </a:extLst>
            </p:cNvPr>
            <p:cNvSpPr/>
            <p:nvPr/>
          </p:nvSpPr>
          <p:spPr>
            <a:xfrm>
              <a:off x="5952158" y="3671787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2CA9D6D-4123-2144-81F5-9501607D7F37}"/>
                </a:ext>
              </a:extLst>
            </p:cNvPr>
            <p:cNvSpPr/>
            <p:nvPr/>
          </p:nvSpPr>
          <p:spPr>
            <a:xfrm>
              <a:off x="5354017" y="4261334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80488EA-32AF-0A47-97AD-F9DE73CC8628}"/>
                </a:ext>
              </a:extLst>
            </p:cNvPr>
            <p:cNvSpPr/>
            <p:nvPr/>
          </p:nvSpPr>
          <p:spPr>
            <a:xfrm>
              <a:off x="4762751" y="4850881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F709F51A-48FE-FE49-9C9D-E4E6286E60CD}"/>
                </a:ext>
              </a:extLst>
            </p:cNvPr>
            <p:cNvCxnSpPr>
              <a:stCxn id="26" idx="5"/>
              <a:endCxn id="27" idx="1"/>
            </p:cNvCxnSpPr>
            <p:nvPr/>
          </p:nvCxnSpPr>
          <p:spPr>
            <a:xfrm>
              <a:off x="6449960" y="2995903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9B8F5635-51AA-2C44-A8E9-8426D806B4DE}"/>
                </a:ext>
              </a:extLst>
            </p:cNvPr>
            <p:cNvCxnSpPr>
              <a:stCxn id="27" idx="5"/>
              <a:endCxn id="28" idx="1"/>
            </p:cNvCxnSpPr>
            <p:nvPr/>
          </p:nvCxnSpPr>
          <p:spPr>
            <a:xfrm>
              <a:off x="7041226" y="3585450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A6A15970-30E4-3C46-929C-332A984E1AAC}"/>
                </a:ext>
              </a:extLst>
            </p:cNvPr>
            <p:cNvCxnSpPr>
              <a:cxnSpLocks/>
              <a:stCxn id="27" idx="3"/>
              <a:endCxn id="29" idx="7"/>
            </p:cNvCxnSpPr>
            <p:nvPr/>
          </p:nvCxnSpPr>
          <p:spPr>
            <a:xfrm flipH="1">
              <a:off x="6456835" y="3585450"/>
              <a:ext cx="166303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A77FCD9-2921-5F47-817F-78BB62B104B5}"/>
                </a:ext>
              </a:extLst>
            </p:cNvPr>
            <p:cNvCxnSpPr>
              <a:stCxn id="29" idx="3"/>
              <a:endCxn id="31" idx="7"/>
            </p:cNvCxnSpPr>
            <p:nvPr/>
          </p:nvCxnSpPr>
          <p:spPr>
            <a:xfrm flipH="1">
              <a:off x="5858694" y="4174997"/>
              <a:ext cx="180053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FDB52875-319D-904A-B559-F5962F70F65E}"/>
                </a:ext>
              </a:extLst>
            </p:cNvPr>
            <p:cNvCxnSpPr>
              <a:stCxn id="31" idx="3"/>
              <a:endCxn id="32" idx="7"/>
            </p:cNvCxnSpPr>
            <p:nvPr/>
          </p:nvCxnSpPr>
          <p:spPr>
            <a:xfrm flipH="1">
              <a:off x="5267428" y="4764544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0E08904E-9FFA-5E48-8737-004DCEA5960E}"/>
                </a:ext>
              </a:extLst>
            </p:cNvPr>
            <p:cNvCxnSpPr>
              <a:stCxn id="29" idx="6"/>
              <a:endCxn id="28" idx="2"/>
            </p:cNvCxnSpPr>
            <p:nvPr/>
          </p:nvCxnSpPr>
          <p:spPr>
            <a:xfrm>
              <a:off x="6543424" y="3966561"/>
              <a:ext cx="5843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8BEE6B2-5111-6143-9E80-210899B799D3}"/>
              </a:ext>
            </a:extLst>
          </p:cNvPr>
          <p:cNvSpPr txBox="1"/>
          <p:nvPr/>
        </p:nvSpPr>
        <p:spPr>
          <a:xfrm>
            <a:off x="4421157" y="589542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 – 6 – 2 - 1</a:t>
            </a:r>
            <a:endParaRPr kumimoji="1"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0F8D7A3-70F5-BB40-AA9D-A708E9665347}"/>
              </a:ext>
            </a:extLst>
          </p:cNvPr>
          <p:cNvGrpSpPr/>
          <p:nvPr/>
        </p:nvGrpSpPr>
        <p:grpSpPr>
          <a:xfrm>
            <a:off x="586319" y="823230"/>
            <a:ext cx="8239304" cy="334931"/>
            <a:chOff x="586319" y="823230"/>
            <a:chExt cx="8239304" cy="33493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17C50F5-C09C-C14C-9C08-03899149C31B}"/>
                </a:ext>
              </a:extLst>
            </p:cNvPr>
            <p:cNvSpPr/>
            <p:nvPr/>
          </p:nvSpPr>
          <p:spPr>
            <a:xfrm>
              <a:off x="586319" y="823230"/>
              <a:ext cx="8239304" cy="334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0FAC997-BE34-AD42-A30A-434B3224990B}"/>
                </a:ext>
              </a:extLst>
            </p:cNvPr>
            <p:cNvSpPr/>
            <p:nvPr/>
          </p:nvSpPr>
          <p:spPr>
            <a:xfrm>
              <a:off x="807172" y="871947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설명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66A505D-2565-0D47-98A6-1190F1E27236}"/>
                </a:ext>
              </a:extLst>
            </p:cNvPr>
            <p:cNvSpPr/>
            <p:nvPr/>
          </p:nvSpPr>
          <p:spPr>
            <a:xfrm>
              <a:off x="199414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포인트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ECC195C-F8EA-4344-BC4F-781BEE0DC4AA}"/>
                </a:ext>
              </a:extLst>
            </p:cNvPr>
            <p:cNvSpPr/>
            <p:nvPr/>
          </p:nvSpPr>
          <p:spPr>
            <a:xfrm>
              <a:off x="440365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알고리즘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423A9F9-7A4B-6147-8CE7-831E2C089720}"/>
                </a:ext>
              </a:extLst>
            </p:cNvPr>
            <p:cNvSpPr/>
            <p:nvPr/>
          </p:nvSpPr>
          <p:spPr>
            <a:xfrm>
              <a:off x="5626163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구현 코드</a:t>
              </a:r>
              <a:endPara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cxnSp>
          <p:nvCxnSpPr>
            <p:cNvPr id="46" name="직선 연결선 20">
              <a:extLst>
                <a:ext uri="{FF2B5EF4-FFF2-40B4-BE49-F238E27FC236}">
                  <a16:creationId xmlns:a16="http://schemas.microsoft.com/office/drawing/2014/main" id="{FEAF92C3-2EF0-CA44-AA54-C5F1A40F140D}"/>
                </a:ext>
              </a:extLst>
            </p:cNvPr>
            <p:cNvCxnSpPr/>
            <p:nvPr/>
          </p:nvCxnSpPr>
          <p:spPr>
            <a:xfrm>
              <a:off x="1984587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21">
              <a:extLst>
                <a:ext uri="{FF2B5EF4-FFF2-40B4-BE49-F238E27FC236}">
                  <a16:creationId xmlns:a16="http://schemas.microsoft.com/office/drawing/2014/main" id="{D8C348FC-F8CC-B548-9295-776300BDF7EB}"/>
                </a:ext>
              </a:extLst>
            </p:cNvPr>
            <p:cNvCxnSpPr/>
            <p:nvPr/>
          </p:nvCxnSpPr>
          <p:spPr>
            <a:xfrm>
              <a:off x="3181139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22">
              <a:extLst>
                <a:ext uri="{FF2B5EF4-FFF2-40B4-BE49-F238E27FC236}">
                  <a16:creationId xmlns:a16="http://schemas.microsoft.com/office/drawing/2014/main" id="{32CC9E38-130F-E44F-8EF5-2E71039BB504}"/>
                </a:ext>
              </a:extLst>
            </p:cNvPr>
            <p:cNvCxnSpPr/>
            <p:nvPr/>
          </p:nvCxnSpPr>
          <p:spPr>
            <a:xfrm>
              <a:off x="44004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23">
              <a:extLst>
                <a:ext uri="{FF2B5EF4-FFF2-40B4-BE49-F238E27FC236}">
                  <a16:creationId xmlns:a16="http://schemas.microsoft.com/office/drawing/2014/main" id="{DD5F6ADA-BD43-AC4F-94BC-9CAB51EB0608}"/>
                </a:ext>
              </a:extLst>
            </p:cNvPr>
            <p:cNvCxnSpPr/>
            <p:nvPr/>
          </p:nvCxnSpPr>
          <p:spPr>
            <a:xfrm>
              <a:off x="56261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사각형: 둥근 모서리 15">
              <a:extLst>
                <a:ext uri="{FF2B5EF4-FFF2-40B4-BE49-F238E27FC236}">
                  <a16:creationId xmlns:a16="http://schemas.microsoft.com/office/drawing/2014/main" id="{D5C8B5B6-0A30-D04D-8D81-D4FC969C3090}"/>
                </a:ext>
              </a:extLst>
            </p:cNvPr>
            <p:cNvSpPr/>
            <p:nvPr/>
          </p:nvSpPr>
          <p:spPr>
            <a:xfrm>
              <a:off x="3327333" y="872379"/>
              <a:ext cx="923748" cy="240778"/>
            </a:xfrm>
            <a:prstGeom prst="roundRect">
              <a:avLst>
                <a:gd name="adj" fmla="val 50000"/>
              </a:avLst>
            </a:prstGeom>
            <a:solidFill>
              <a:srgbClr val="4084F4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100" b="1" spc="-7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아이디어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843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7A66CE6-E5D7-4CFE-B1EE-A7CB10619D19}"/>
              </a:ext>
            </a:extLst>
          </p:cNvPr>
          <p:cNvSpPr/>
          <p:nvPr/>
        </p:nvSpPr>
        <p:spPr>
          <a:xfrm>
            <a:off x="807172" y="874649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ko-KR" altLang="en-US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문제 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2F0F53-D80B-458A-AE8E-5335AA573C02}"/>
              </a:ext>
            </a:extLst>
          </p:cNvPr>
          <p:cNvSpPr/>
          <p:nvPr/>
        </p:nvSpPr>
        <p:spPr>
          <a:xfrm>
            <a:off x="1958630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문제 포인트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아이디어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알고리즘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FF0ABA-7186-4B16-9D76-7D2E957E6636}"/>
              </a:ext>
            </a:extLst>
          </p:cNvPr>
          <p:cNvSpPr/>
          <p:nvPr/>
        </p:nvSpPr>
        <p:spPr>
          <a:xfrm>
            <a:off x="5626163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 코드</a:t>
            </a:r>
            <a:endParaRPr lang="en-US" altLang="ko-KR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3059A6-743E-44B3-94F2-9BB9F989138A}"/>
              </a:ext>
            </a:extLst>
          </p:cNvPr>
          <p:cNvCxnSpPr/>
          <p:nvPr/>
        </p:nvCxnSpPr>
        <p:spPr>
          <a:xfrm>
            <a:off x="56261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88375B-6F8C-8546-A1E4-AA2AD4D15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660" y="2493468"/>
            <a:ext cx="6500680" cy="336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85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( 1 )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5781B4-42B7-B044-A589-3E62E39D9112}"/>
              </a:ext>
            </a:extLst>
          </p:cNvPr>
          <p:cNvGraphicFramePr>
            <a:graphicFrameLocks noGrp="1"/>
          </p:cNvGraphicFramePr>
          <p:nvPr/>
        </p:nvGraphicFramePr>
        <p:xfrm>
          <a:off x="4345119" y="2668586"/>
          <a:ext cx="3350683" cy="315402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8669">
                  <a:extLst>
                    <a:ext uri="{9D8B030D-6E8A-4147-A177-3AD203B41FA5}">
                      <a16:colId xmlns:a16="http://schemas.microsoft.com/office/drawing/2014/main" val="215304697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80642932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444181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8832931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3428839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645719074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276477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0871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69486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8266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0185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67743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3714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3327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02055"/>
                  </a:ext>
                </a:extLst>
              </a:tr>
            </a:tbl>
          </a:graphicData>
        </a:graphic>
      </p:graphicFrame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2E6CC8A9-B851-4241-BC4C-40BD46B250AD}"/>
              </a:ext>
            </a:extLst>
          </p:cNvPr>
          <p:cNvSpPr/>
          <p:nvPr/>
        </p:nvSpPr>
        <p:spPr>
          <a:xfrm>
            <a:off x="5700244" y="1720956"/>
            <a:ext cx="639393" cy="947630"/>
          </a:xfrm>
          <a:prstGeom prst="down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7A2911-CED1-5449-8EEC-C04FEBEDC12B}"/>
              </a:ext>
            </a:extLst>
          </p:cNvPr>
          <p:cNvSpPr txBox="1"/>
          <p:nvPr/>
        </p:nvSpPr>
        <p:spPr>
          <a:xfrm>
            <a:off x="5789107" y="1890478"/>
            <a:ext cx="461665" cy="7425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start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BC38BD99-D7E3-3A4F-A4C9-E557087788D1}"/>
              </a:ext>
            </a:extLst>
          </p:cNvPr>
          <p:cNvSpPr/>
          <p:nvPr/>
        </p:nvSpPr>
        <p:spPr>
          <a:xfrm flipH="1">
            <a:off x="7599548" y="2955185"/>
            <a:ext cx="1090689" cy="626788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# Incoming Edge</a:t>
            </a:r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63ACC3C-63ED-B949-9E5F-47A4C18ED35C}"/>
              </a:ext>
            </a:extLst>
          </p:cNvPr>
          <p:cNvSpPr/>
          <p:nvPr/>
        </p:nvSpPr>
        <p:spPr>
          <a:xfrm>
            <a:off x="709468" y="2632999"/>
            <a:ext cx="3320531" cy="549817"/>
          </a:xfrm>
          <a:prstGeom prst="roundRect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AD0BA-04C6-7644-8D12-1AF0E042F23E}"/>
              </a:ext>
            </a:extLst>
          </p:cNvPr>
          <p:cNvSpPr txBox="1"/>
          <p:nvPr/>
        </p:nvSpPr>
        <p:spPr>
          <a:xfrm>
            <a:off x="807172" y="229925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Min_heap</a:t>
            </a:r>
            <a:endParaRPr kumimoji="1"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25D4AF4-29A2-BD4C-8642-3547A2C8E360}"/>
              </a:ext>
            </a:extLst>
          </p:cNvPr>
          <p:cNvSpPr/>
          <p:nvPr/>
        </p:nvSpPr>
        <p:spPr>
          <a:xfrm>
            <a:off x="2147035" y="3581973"/>
            <a:ext cx="651167" cy="653143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5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38B44-420A-CE44-8A6F-DA6EA3CB9777}"/>
              </a:ext>
            </a:extLst>
          </p:cNvPr>
          <p:cNvSpPr txBox="1"/>
          <p:nvPr/>
        </p:nvSpPr>
        <p:spPr>
          <a:xfrm>
            <a:off x="2185520" y="333189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POP</a:t>
            </a:r>
            <a:endParaRPr kumimoji="1"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3DB3890-DD56-1F42-9605-B84862CB3841}"/>
              </a:ext>
            </a:extLst>
          </p:cNvPr>
          <p:cNvGrpSpPr/>
          <p:nvPr/>
        </p:nvGrpSpPr>
        <p:grpSpPr>
          <a:xfrm>
            <a:off x="807172" y="4046475"/>
            <a:ext cx="2071369" cy="2031325"/>
            <a:chOff x="4762751" y="2492693"/>
            <a:chExt cx="2956330" cy="294773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F17FC10-194B-4B49-AF67-4EC19B61DCF8}"/>
                </a:ext>
              </a:extLst>
            </p:cNvPr>
            <p:cNvSpPr/>
            <p:nvPr/>
          </p:nvSpPr>
          <p:spPr>
            <a:xfrm>
              <a:off x="5945283" y="2492693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F722ED3-9C09-064A-8E5B-5A89EFD0EBEE}"/>
                </a:ext>
              </a:extLst>
            </p:cNvPr>
            <p:cNvSpPr/>
            <p:nvPr/>
          </p:nvSpPr>
          <p:spPr>
            <a:xfrm>
              <a:off x="6536549" y="3082240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6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3284586-5EC1-1D48-A2C7-F74ED364505F}"/>
                </a:ext>
              </a:extLst>
            </p:cNvPr>
            <p:cNvSpPr/>
            <p:nvPr/>
          </p:nvSpPr>
          <p:spPr>
            <a:xfrm>
              <a:off x="7127815" y="3671787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0D11722-8A8E-FD40-B6B5-938A886FFD52}"/>
                </a:ext>
              </a:extLst>
            </p:cNvPr>
            <p:cNvSpPr/>
            <p:nvPr/>
          </p:nvSpPr>
          <p:spPr>
            <a:xfrm>
              <a:off x="5952158" y="3671787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2CA9D6D-4123-2144-81F5-9501607D7F37}"/>
                </a:ext>
              </a:extLst>
            </p:cNvPr>
            <p:cNvSpPr/>
            <p:nvPr/>
          </p:nvSpPr>
          <p:spPr>
            <a:xfrm>
              <a:off x="5354017" y="4261334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80488EA-32AF-0A47-97AD-F9DE73CC8628}"/>
                </a:ext>
              </a:extLst>
            </p:cNvPr>
            <p:cNvSpPr/>
            <p:nvPr/>
          </p:nvSpPr>
          <p:spPr>
            <a:xfrm>
              <a:off x="4762751" y="4850881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F709F51A-48FE-FE49-9C9D-E4E6286E60CD}"/>
                </a:ext>
              </a:extLst>
            </p:cNvPr>
            <p:cNvCxnSpPr>
              <a:stCxn id="26" idx="5"/>
              <a:endCxn id="27" idx="1"/>
            </p:cNvCxnSpPr>
            <p:nvPr/>
          </p:nvCxnSpPr>
          <p:spPr>
            <a:xfrm>
              <a:off x="6449960" y="2995903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9B8F5635-51AA-2C44-A8E9-8426D806B4DE}"/>
                </a:ext>
              </a:extLst>
            </p:cNvPr>
            <p:cNvCxnSpPr>
              <a:stCxn id="27" idx="5"/>
              <a:endCxn id="28" idx="1"/>
            </p:cNvCxnSpPr>
            <p:nvPr/>
          </p:nvCxnSpPr>
          <p:spPr>
            <a:xfrm>
              <a:off x="7041226" y="3585450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A6A15970-30E4-3C46-929C-332A984E1AAC}"/>
                </a:ext>
              </a:extLst>
            </p:cNvPr>
            <p:cNvCxnSpPr>
              <a:cxnSpLocks/>
              <a:stCxn id="27" idx="3"/>
              <a:endCxn id="29" idx="7"/>
            </p:cNvCxnSpPr>
            <p:nvPr/>
          </p:nvCxnSpPr>
          <p:spPr>
            <a:xfrm flipH="1">
              <a:off x="6456835" y="3585450"/>
              <a:ext cx="166303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A77FCD9-2921-5F47-817F-78BB62B104B5}"/>
                </a:ext>
              </a:extLst>
            </p:cNvPr>
            <p:cNvCxnSpPr>
              <a:stCxn id="29" idx="3"/>
              <a:endCxn id="31" idx="7"/>
            </p:cNvCxnSpPr>
            <p:nvPr/>
          </p:nvCxnSpPr>
          <p:spPr>
            <a:xfrm flipH="1">
              <a:off x="5858694" y="4174997"/>
              <a:ext cx="180053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FDB52875-319D-904A-B559-F5962F70F65E}"/>
                </a:ext>
              </a:extLst>
            </p:cNvPr>
            <p:cNvCxnSpPr>
              <a:stCxn id="31" idx="3"/>
              <a:endCxn id="32" idx="7"/>
            </p:cNvCxnSpPr>
            <p:nvPr/>
          </p:nvCxnSpPr>
          <p:spPr>
            <a:xfrm flipH="1">
              <a:off x="5267428" y="4764544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0E08904E-9FFA-5E48-8737-004DCEA5960E}"/>
                </a:ext>
              </a:extLst>
            </p:cNvPr>
            <p:cNvCxnSpPr>
              <a:stCxn id="29" idx="6"/>
              <a:endCxn id="28" idx="2"/>
            </p:cNvCxnSpPr>
            <p:nvPr/>
          </p:nvCxnSpPr>
          <p:spPr>
            <a:xfrm>
              <a:off x="6543424" y="3966561"/>
              <a:ext cx="5843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48D739-BE18-C94D-BD90-0DCA5892B7CB}"/>
              </a:ext>
            </a:extLst>
          </p:cNvPr>
          <p:cNvSpPr txBox="1"/>
          <p:nvPr/>
        </p:nvSpPr>
        <p:spPr>
          <a:xfrm>
            <a:off x="4421157" y="5895426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 – 6 – 2 – 1 - 5</a:t>
            </a:r>
            <a:endParaRPr kumimoji="1"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25E3324-1028-A348-9660-1C66B73F66B2}"/>
              </a:ext>
            </a:extLst>
          </p:cNvPr>
          <p:cNvGrpSpPr/>
          <p:nvPr/>
        </p:nvGrpSpPr>
        <p:grpSpPr>
          <a:xfrm>
            <a:off x="586319" y="823230"/>
            <a:ext cx="8239304" cy="334931"/>
            <a:chOff x="586319" y="823230"/>
            <a:chExt cx="8239304" cy="33493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84212EC-D51C-6C4B-9B9E-AB511FDEC25F}"/>
                </a:ext>
              </a:extLst>
            </p:cNvPr>
            <p:cNvSpPr/>
            <p:nvPr/>
          </p:nvSpPr>
          <p:spPr>
            <a:xfrm>
              <a:off x="586319" y="823230"/>
              <a:ext cx="8239304" cy="334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A554702-4489-1548-BDA4-069A6EAA2DB3}"/>
                </a:ext>
              </a:extLst>
            </p:cNvPr>
            <p:cNvSpPr/>
            <p:nvPr/>
          </p:nvSpPr>
          <p:spPr>
            <a:xfrm>
              <a:off x="807172" y="871947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설명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F11822-B24D-6D45-B051-E77D6F789263}"/>
                </a:ext>
              </a:extLst>
            </p:cNvPr>
            <p:cNvSpPr/>
            <p:nvPr/>
          </p:nvSpPr>
          <p:spPr>
            <a:xfrm>
              <a:off x="199414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포인트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6387BEE-9F4C-C349-9D2B-CAE4B791FF54}"/>
                </a:ext>
              </a:extLst>
            </p:cNvPr>
            <p:cNvSpPr/>
            <p:nvPr/>
          </p:nvSpPr>
          <p:spPr>
            <a:xfrm>
              <a:off x="440365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알고리즘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6EFA573-DB40-3C42-864F-4A7C2B69FAB4}"/>
                </a:ext>
              </a:extLst>
            </p:cNvPr>
            <p:cNvSpPr/>
            <p:nvPr/>
          </p:nvSpPr>
          <p:spPr>
            <a:xfrm>
              <a:off x="5626163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구현 코드</a:t>
              </a:r>
              <a:endPara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cxnSp>
          <p:nvCxnSpPr>
            <p:cNvPr id="46" name="직선 연결선 20">
              <a:extLst>
                <a:ext uri="{FF2B5EF4-FFF2-40B4-BE49-F238E27FC236}">
                  <a16:creationId xmlns:a16="http://schemas.microsoft.com/office/drawing/2014/main" id="{5DCF9084-6BD9-2D45-8493-06220414B746}"/>
                </a:ext>
              </a:extLst>
            </p:cNvPr>
            <p:cNvCxnSpPr/>
            <p:nvPr/>
          </p:nvCxnSpPr>
          <p:spPr>
            <a:xfrm>
              <a:off x="1984587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21">
              <a:extLst>
                <a:ext uri="{FF2B5EF4-FFF2-40B4-BE49-F238E27FC236}">
                  <a16:creationId xmlns:a16="http://schemas.microsoft.com/office/drawing/2014/main" id="{26CF8111-5A48-DB4A-ADFE-6A652D07A7B3}"/>
                </a:ext>
              </a:extLst>
            </p:cNvPr>
            <p:cNvCxnSpPr/>
            <p:nvPr/>
          </p:nvCxnSpPr>
          <p:spPr>
            <a:xfrm>
              <a:off x="3181139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22">
              <a:extLst>
                <a:ext uri="{FF2B5EF4-FFF2-40B4-BE49-F238E27FC236}">
                  <a16:creationId xmlns:a16="http://schemas.microsoft.com/office/drawing/2014/main" id="{ACDB5165-E45F-6E48-8147-5960C1936012}"/>
                </a:ext>
              </a:extLst>
            </p:cNvPr>
            <p:cNvCxnSpPr/>
            <p:nvPr/>
          </p:nvCxnSpPr>
          <p:spPr>
            <a:xfrm>
              <a:off x="44004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23">
              <a:extLst>
                <a:ext uri="{FF2B5EF4-FFF2-40B4-BE49-F238E27FC236}">
                  <a16:creationId xmlns:a16="http://schemas.microsoft.com/office/drawing/2014/main" id="{50FC66D6-B46D-F046-AA84-5282774E10F0}"/>
                </a:ext>
              </a:extLst>
            </p:cNvPr>
            <p:cNvCxnSpPr/>
            <p:nvPr/>
          </p:nvCxnSpPr>
          <p:spPr>
            <a:xfrm>
              <a:off x="56261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사각형: 둥근 모서리 15">
              <a:extLst>
                <a:ext uri="{FF2B5EF4-FFF2-40B4-BE49-F238E27FC236}">
                  <a16:creationId xmlns:a16="http://schemas.microsoft.com/office/drawing/2014/main" id="{D5132F3F-2348-2047-8FFE-C6446D3D7C7C}"/>
                </a:ext>
              </a:extLst>
            </p:cNvPr>
            <p:cNvSpPr/>
            <p:nvPr/>
          </p:nvSpPr>
          <p:spPr>
            <a:xfrm>
              <a:off x="3327333" y="872379"/>
              <a:ext cx="923748" cy="240778"/>
            </a:xfrm>
            <a:prstGeom prst="roundRect">
              <a:avLst>
                <a:gd name="adj" fmla="val 50000"/>
              </a:avLst>
            </a:prstGeom>
            <a:solidFill>
              <a:srgbClr val="4084F4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100" b="1" spc="-7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아이디어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4303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( 1 )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5781B4-42B7-B044-A589-3E62E39D9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054599"/>
              </p:ext>
            </p:extLst>
          </p:nvPr>
        </p:nvGraphicFramePr>
        <p:xfrm>
          <a:off x="4345119" y="2668586"/>
          <a:ext cx="3350683" cy="315402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8669">
                  <a:extLst>
                    <a:ext uri="{9D8B030D-6E8A-4147-A177-3AD203B41FA5}">
                      <a16:colId xmlns:a16="http://schemas.microsoft.com/office/drawing/2014/main" val="215304697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80642932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444181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8832931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3428839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645719074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276477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0871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69486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8266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0185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67743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3714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3327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02055"/>
                  </a:ext>
                </a:extLst>
              </a:tr>
            </a:tbl>
          </a:graphicData>
        </a:graphic>
      </p:graphicFrame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2E6CC8A9-B851-4241-BC4C-40BD46B250AD}"/>
              </a:ext>
            </a:extLst>
          </p:cNvPr>
          <p:cNvSpPr/>
          <p:nvPr/>
        </p:nvSpPr>
        <p:spPr>
          <a:xfrm>
            <a:off x="5700244" y="1720956"/>
            <a:ext cx="639393" cy="947630"/>
          </a:xfrm>
          <a:prstGeom prst="down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7A2911-CED1-5449-8EEC-C04FEBEDC12B}"/>
              </a:ext>
            </a:extLst>
          </p:cNvPr>
          <p:cNvSpPr txBox="1"/>
          <p:nvPr/>
        </p:nvSpPr>
        <p:spPr>
          <a:xfrm>
            <a:off x="5789107" y="1890478"/>
            <a:ext cx="461665" cy="7425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start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BC38BD99-D7E3-3A4F-A4C9-E557087788D1}"/>
              </a:ext>
            </a:extLst>
          </p:cNvPr>
          <p:cNvSpPr/>
          <p:nvPr/>
        </p:nvSpPr>
        <p:spPr>
          <a:xfrm flipH="1">
            <a:off x="7599548" y="2955185"/>
            <a:ext cx="1090689" cy="626788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# Incoming Edge</a:t>
            </a:r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63ACC3C-63ED-B949-9E5F-47A4C18ED35C}"/>
              </a:ext>
            </a:extLst>
          </p:cNvPr>
          <p:cNvSpPr/>
          <p:nvPr/>
        </p:nvSpPr>
        <p:spPr>
          <a:xfrm>
            <a:off x="709468" y="2632999"/>
            <a:ext cx="3320531" cy="549817"/>
          </a:xfrm>
          <a:prstGeom prst="roundRect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AD0BA-04C6-7644-8D12-1AF0E042F23E}"/>
              </a:ext>
            </a:extLst>
          </p:cNvPr>
          <p:cNvSpPr txBox="1"/>
          <p:nvPr/>
        </p:nvSpPr>
        <p:spPr>
          <a:xfrm>
            <a:off x="807172" y="229925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Min_heap</a:t>
            </a:r>
            <a:endParaRPr kumimoji="1"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3DB3890-DD56-1F42-9605-B84862CB3841}"/>
              </a:ext>
            </a:extLst>
          </p:cNvPr>
          <p:cNvGrpSpPr/>
          <p:nvPr/>
        </p:nvGrpSpPr>
        <p:grpSpPr>
          <a:xfrm>
            <a:off x="807172" y="4046475"/>
            <a:ext cx="2071369" cy="2031325"/>
            <a:chOff x="4762751" y="2492693"/>
            <a:chExt cx="2956330" cy="294773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F17FC10-194B-4B49-AF67-4EC19B61DCF8}"/>
                </a:ext>
              </a:extLst>
            </p:cNvPr>
            <p:cNvSpPr/>
            <p:nvPr/>
          </p:nvSpPr>
          <p:spPr>
            <a:xfrm>
              <a:off x="5945283" y="2492693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F722ED3-9C09-064A-8E5B-5A89EFD0EBEE}"/>
                </a:ext>
              </a:extLst>
            </p:cNvPr>
            <p:cNvSpPr/>
            <p:nvPr/>
          </p:nvSpPr>
          <p:spPr>
            <a:xfrm>
              <a:off x="6536549" y="3082240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6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3284586-5EC1-1D48-A2C7-F74ED364505F}"/>
                </a:ext>
              </a:extLst>
            </p:cNvPr>
            <p:cNvSpPr/>
            <p:nvPr/>
          </p:nvSpPr>
          <p:spPr>
            <a:xfrm>
              <a:off x="7127815" y="3671787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0D11722-8A8E-FD40-B6B5-938A886FFD52}"/>
                </a:ext>
              </a:extLst>
            </p:cNvPr>
            <p:cNvSpPr/>
            <p:nvPr/>
          </p:nvSpPr>
          <p:spPr>
            <a:xfrm>
              <a:off x="5952158" y="3671787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2CA9D6D-4123-2144-81F5-9501607D7F37}"/>
                </a:ext>
              </a:extLst>
            </p:cNvPr>
            <p:cNvSpPr/>
            <p:nvPr/>
          </p:nvSpPr>
          <p:spPr>
            <a:xfrm>
              <a:off x="5354017" y="4261334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80488EA-32AF-0A47-97AD-F9DE73CC8628}"/>
                </a:ext>
              </a:extLst>
            </p:cNvPr>
            <p:cNvSpPr/>
            <p:nvPr/>
          </p:nvSpPr>
          <p:spPr>
            <a:xfrm>
              <a:off x="4762751" y="4850881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F709F51A-48FE-FE49-9C9D-E4E6286E60CD}"/>
                </a:ext>
              </a:extLst>
            </p:cNvPr>
            <p:cNvCxnSpPr>
              <a:stCxn id="26" idx="5"/>
              <a:endCxn id="27" idx="1"/>
            </p:cNvCxnSpPr>
            <p:nvPr/>
          </p:nvCxnSpPr>
          <p:spPr>
            <a:xfrm>
              <a:off x="6449960" y="2995903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9B8F5635-51AA-2C44-A8E9-8426D806B4DE}"/>
                </a:ext>
              </a:extLst>
            </p:cNvPr>
            <p:cNvCxnSpPr>
              <a:stCxn id="27" idx="5"/>
              <a:endCxn id="28" idx="1"/>
            </p:cNvCxnSpPr>
            <p:nvPr/>
          </p:nvCxnSpPr>
          <p:spPr>
            <a:xfrm>
              <a:off x="7041226" y="3585450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A6A15970-30E4-3C46-929C-332A984E1AAC}"/>
                </a:ext>
              </a:extLst>
            </p:cNvPr>
            <p:cNvCxnSpPr>
              <a:cxnSpLocks/>
              <a:stCxn id="27" idx="3"/>
              <a:endCxn id="29" idx="7"/>
            </p:cNvCxnSpPr>
            <p:nvPr/>
          </p:nvCxnSpPr>
          <p:spPr>
            <a:xfrm flipH="1">
              <a:off x="6456835" y="3585450"/>
              <a:ext cx="166303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A77FCD9-2921-5F47-817F-78BB62B104B5}"/>
                </a:ext>
              </a:extLst>
            </p:cNvPr>
            <p:cNvCxnSpPr>
              <a:stCxn id="29" idx="3"/>
              <a:endCxn id="31" idx="7"/>
            </p:cNvCxnSpPr>
            <p:nvPr/>
          </p:nvCxnSpPr>
          <p:spPr>
            <a:xfrm flipH="1">
              <a:off x="5858694" y="4174997"/>
              <a:ext cx="180053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FDB52875-319D-904A-B559-F5962F70F65E}"/>
                </a:ext>
              </a:extLst>
            </p:cNvPr>
            <p:cNvCxnSpPr>
              <a:stCxn id="31" idx="3"/>
              <a:endCxn id="32" idx="7"/>
            </p:cNvCxnSpPr>
            <p:nvPr/>
          </p:nvCxnSpPr>
          <p:spPr>
            <a:xfrm flipH="1">
              <a:off x="5267428" y="4764544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0E08904E-9FFA-5E48-8737-004DCEA5960E}"/>
                </a:ext>
              </a:extLst>
            </p:cNvPr>
            <p:cNvCxnSpPr>
              <a:stCxn id="29" idx="6"/>
              <a:endCxn id="28" idx="2"/>
            </p:cNvCxnSpPr>
            <p:nvPr/>
          </p:nvCxnSpPr>
          <p:spPr>
            <a:xfrm>
              <a:off x="6543424" y="3966561"/>
              <a:ext cx="5843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66974BE-DFC2-3F4A-8C78-F496F47C7424}"/>
              </a:ext>
            </a:extLst>
          </p:cNvPr>
          <p:cNvSpPr txBox="1"/>
          <p:nvPr/>
        </p:nvSpPr>
        <p:spPr>
          <a:xfrm>
            <a:off x="4421157" y="5895426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 – 6 – 2 – 1 - 5</a:t>
            </a:r>
            <a:endParaRPr kumimoji="1"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13766AE-D773-9F40-8807-D0416D52941D}"/>
              </a:ext>
            </a:extLst>
          </p:cNvPr>
          <p:cNvGrpSpPr/>
          <p:nvPr/>
        </p:nvGrpSpPr>
        <p:grpSpPr>
          <a:xfrm>
            <a:off x="586319" y="823230"/>
            <a:ext cx="8239304" cy="334931"/>
            <a:chOff x="586319" y="823230"/>
            <a:chExt cx="8239304" cy="33493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886D824-B3CB-D14E-95CF-57CC28AF1AC5}"/>
                </a:ext>
              </a:extLst>
            </p:cNvPr>
            <p:cNvSpPr/>
            <p:nvPr/>
          </p:nvSpPr>
          <p:spPr>
            <a:xfrm>
              <a:off x="586319" y="823230"/>
              <a:ext cx="8239304" cy="334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75077E3-DC61-4F4B-8EAF-A5A41C74FD41}"/>
                </a:ext>
              </a:extLst>
            </p:cNvPr>
            <p:cNvSpPr/>
            <p:nvPr/>
          </p:nvSpPr>
          <p:spPr>
            <a:xfrm>
              <a:off x="807172" y="871947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설명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52A57EA-5AF6-D842-AE30-203E3ADFAD17}"/>
                </a:ext>
              </a:extLst>
            </p:cNvPr>
            <p:cNvSpPr/>
            <p:nvPr/>
          </p:nvSpPr>
          <p:spPr>
            <a:xfrm>
              <a:off x="199414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포인트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496F3DD-F4BC-9348-B880-6FD227004B61}"/>
                </a:ext>
              </a:extLst>
            </p:cNvPr>
            <p:cNvSpPr/>
            <p:nvPr/>
          </p:nvSpPr>
          <p:spPr>
            <a:xfrm>
              <a:off x="440365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알고리즘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34142DD-5353-1245-AC30-68F16E6982A8}"/>
                </a:ext>
              </a:extLst>
            </p:cNvPr>
            <p:cNvSpPr/>
            <p:nvPr/>
          </p:nvSpPr>
          <p:spPr>
            <a:xfrm>
              <a:off x="5626163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구현 코드</a:t>
              </a:r>
              <a:endPara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cxnSp>
          <p:nvCxnSpPr>
            <p:cNvPr id="46" name="직선 연결선 20">
              <a:extLst>
                <a:ext uri="{FF2B5EF4-FFF2-40B4-BE49-F238E27FC236}">
                  <a16:creationId xmlns:a16="http://schemas.microsoft.com/office/drawing/2014/main" id="{8153A5F5-FDB8-824B-A48E-DC8B4A9C0E3B}"/>
                </a:ext>
              </a:extLst>
            </p:cNvPr>
            <p:cNvCxnSpPr/>
            <p:nvPr/>
          </p:nvCxnSpPr>
          <p:spPr>
            <a:xfrm>
              <a:off x="1984587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21">
              <a:extLst>
                <a:ext uri="{FF2B5EF4-FFF2-40B4-BE49-F238E27FC236}">
                  <a16:creationId xmlns:a16="http://schemas.microsoft.com/office/drawing/2014/main" id="{EE0315FA-DA67-2E41-A19D-09A90D6E76A7}"/>
                </a:ext>
              </a:extLst>
            </p:cNvPr>
            <p:cNvCxnSpPr/>
            <p:nvPr/>
          </p:nvCxnSpPr>
          <p:spPr>
            <a:xfrm>
              <a:off x="3181139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22">
              <a:extLst>
                <a:ext uri="{FF2B5EF4-FFF2-40B4-BE49-F238E27FC236}">
                  <a16:creationId xmlns:a16="http://schemas.microsoft.com/office/drawing/2014/main" id="{99F41C6C-87C8-0948-9E42-5D88FCCFDEC3}"/>
                </a:ext>
              </a:extLst>
            </p:cNvPr>
            <p:cNvCxnSpPr/>
            <p:nvPr/>
          </p:nvCxnSpPr>
          <p:spPr>
            <a:xfrm>
              <a:off x="44004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23">
              <a:extLst>
                <a:ext uri="{FF2B5EF4-FFF2-40B4-BE49-F238E27FC236}">
                  <a16:creationId xmlns:a16="http://schemas.microsoft.com/office/drawing/2014/main" id="{5EA33F9D-BC09-344A-AF35-51F4E5F02738}"/>
                </a:ext>
              </a:extLst>
            </p:cNvPr>
            <p:cNvCxnSpPr/>
            <p:nvPr/>
          </p:nvCxnSpPr>
          <p:spPr>
            <a:xfrm>
              <a:off x="56261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사각형: 둥근 모서리 15">
              <a:extLst>
                <a:ext uri="{FF2B5EF4-FFF2-40B4-BE49-F238E27FC236}">
                  <a16:creationId xmlns:a16="http://schemas.microsoft.com/office/drawing/2014/main" id="{05D91A6E-BC0E-5A44-9473-E361EF949B45}"/>
                </a:ext>
              </a:extLst>
            </p:cNvPr>
            <p:cNvSpPr/>
            <p:nvPr/>
          </p:nvSpPr>
          <p:spPr>
            <a:xfrm>
              <a:off x="3327333" y="872379"/>
              <a:ext cx="923748" cy="240778"/>
            </a:xfrm>
            <a:prstGeom prst="roundRect">
              <a:avLst>
                <a:gd name="adj" fmla="val 50000"/>
              </a:avLst>
            </a:prstGeom>
            <a:solidFill>
              <a:srgbClr val="4084F4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100" b="1" spc="-7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아이디어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1472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( 1 )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5781B4-42B7-B044-A589-3E62E39D9112}"/>
              </a:ext>
            </a:extLst>
          </p:cNvPr>
          <p:cNvGraphicFramePr>
            <a:graphicFrameLocks noGrp="1"/>
          </p:cNvGraphicFramePr>
          <p:nvPr/>
        </p:nvGraphicFramePr>
        <p:xfrm>
          <a:off x="4345119" y="2668586"/>
          <a:ext cx="3350683" cy="315402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8669">
                  <a:extLst>
                    <a:ext uri="{9D8B030D-6E8A-4147-A177-3AD203B41FA5}">
                      <a16:colId xmlns:a16="http://schemas.microsoft.com/office/drawing/2014/main" val="215304697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80642932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444181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8832931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3428839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645719074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276477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0871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69486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8266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0185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67743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3714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3327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02055"/>
                  </a:ext>
                </a:extLst>
              </a:tr>
            </a:tbl>
          </a:graphicData>
        </a:graphic>
      </p:graphicFrame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2E6CC8A9-B851-4241-BC4C-40BD46B250AD}"/>
              </a:ext>
            </a:extLst>
          </p:cNvPr>
          <p:cNvSpPr/>
          <p:nvPr/>
        </p:nvSpPr>
        <p:spPr>
          <a:xfrm>
            <a:off x="5700244" y="1720956"/>
            <a:ext cx="639393" cy="947630"/>
          </a:xfrm>
          <a:prstGeom prst="down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7A2911-CED1-5449-8EEC-C04FEBEDC12B}"/>
              </a:ext>
            </a:extLst>
          </p:cNvPr>
          <p:cNvSpPr txBox="1"/>
          <p:nvPr/>
        </p:nvSpPr>
        <p:spPr>
          <a:xfrm>
            <a:off x="5789107" y="1890478"/>
            <a:ext cx="461665" cy="7425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start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BC38BD99-D7E3-3A4F-A4C9-E557087788D1}"/>
              </a:ext>
            </a:extLst>
          </p:cNvPr>
          <p:cNvSpPr/>
          <p:nvPr/>
        </p:nvSpPr>
        <p:spPr>
          <a:xfrm flipH="1">
            <a:off x="7599548" y="2955185"/>
            <a:ext cx="1090689" cy="626788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# Incoming Edge</a:t>
            </a:r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63ACC3C-63ED-B949-9E5F-47A4C18ED35C}"/>
              </a:ext>
            </a:extLst>
          </p:cNvPr>
          <p:cNvSpPr/>
          <p:nvPr/>
        </p:nvSpPr>
        <p:spPr>
          <a:xfrm>
            <a:off x="709468" y="2632999"/>
            <a:ext cx="3320531" cy="549817"/>
          </a:xfrm>
          <a:prstGeom prst="roundRect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AD0BA-04C6-7644-8D12-1AF0E042F23E}"/>
              </a:ext>
            </a:extLst>
          </p:cNvPr>
          <p:cNvSpPr txBox="1"/>
          <p:nvPr/>
        </p:nvSpPr>
        <p:spPr>
          <a:xfrm>
            <a:off x="807172" y="229925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Min_heap</a:t>
            </a:r>
            <a:endParaRPr kumimoji="1"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25D4AF4-29A2-BD4C-8642-3547A2C8E360}"/>
              </a:ext>
            </a:extLst>
          </p:cNvPr>
          <p:cNvSpPr/>
          <p:nvPr/>
        </p:nvSpPr>
        <p:spPr>
          <a:xfrm>
            <a:off x="2147035" y="3581973"/>
            <a:ext cx="651167" cy="653143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38B44-420A-CE44-8A6F-DA6EA3CB9777}"/>
              </a:ext>
            </a:extLst>
          </p:cNvPr>
          <p:cNvSpPr txBox="1"/>
          <p:nvPr/>
        </p:nvSpPr>
        <p:spPr>
          <a:xfrm>
            <a:off x="2185520" y="333189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POP</a:t>
            </a:r>
            <a:endParaRPr kumimoji="1"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3DB3890-DD56-1F42-9605-B84862CB3841}"/>
              </a:ext>
            </a:extLst>
          </p:cNvPr>
          <p:cNvGrpSpPr/>
          <p:nvPr/>
        </p:nvGrpSpPr>
        <p:grpSpPr>
          <a:xfrm>
            <a:off x="807172" y="4046475"/>
            <a:ext cx="2071369" cy="2031325"/>
            <a:chOff x="4762751" y="2492693"/>
            <a:chExt cx="2956330" cy="294773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F17FC10-194B-4B49-AF67-4EC19B61DCF8}"/>
                </a:ext>
              </a:extLst>
            </p:cNvPr>
            <p:cNvSpPr/>
            <p:nvPr/>
          </p:nvSpPr>
          <p:spPr>
            <a:xfrm>
              <a:off x="5945283" y="2492693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F722ED3-9C09-064A-8E5B-5A89EFD0EBEE}"/>
                </a:ext>
              </a:extLst>
            </p:cNvPr>
            <p:cNvSpPr/>
            <p:nvPr/>
          </p:nvSpPr>
          <p:spPr>
            <a:xfrm>
              <a:off x="6536549" y="3082240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6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3284586-5EC1-1D48-A2C7-F74ED364505F}"/>
                </a:ext>
              </a:extLst>
            </p:cNvPr>
            <p:cNvSpPr/>
            <p:nvPr/>
          </p:nvSpPr>
          <p:spPr>
            <a:xfrm>
              <a:off x="7127815" y="3671787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0D11722-8A8E-FD40-B6B5-938A886FFD52}"/>
                </a:ext>
              </a:extLst>
            </p:cNvPr>
            <p:cNvSpPr/>
            <p:nvPr/>
          </p:nvSpPr>
          <p:spPr>
            <a:xfrm>
              <a:off x="5952158" y="3671787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2CA9D6D-4123-2144-81F5-9501607D7F37}"/>
                </a:ext>
              </a:extLst>
            </p:cNvPr>
            <p:cNvSpPr/>
            <p:nvPr/>
          </p:nvSpPr>
          <p:spPr>
            <a:xfrm>
              <a:off x="5354017" y="4261334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80488EA-32AF-0A47-97AD-F9DE73CC8628}"/>
                </a:ext>
              </a:extLst>
            </p:cNvPr>
            <p:cNvSpPr/>
            <p:nvPr/>
          </p:nvSpPr>
          <p:spPr>
            <a:xfrm>
              <a:off x="4762751" y="4850881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F709F51A-48FE-FE49-9C9D-E4E6286E60CD}"/>
                </a:ext>
              </a:extLst>
            </p:cNvPr>
            <p:cNvCxnSpPr>
              <a:stCxn id="26" idx="5"/>
              <a:endCxn id="27" idx="1"/>
            </p:cNvCxnSpPr>
            <p:nvPr/>
          </p:nvCxnSpPr>
          <p:spPr>
            <a:xfrm>
              <a:off x="6449960" y="2995903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9B8F5635-51AA-2C44-A8E9-8426D806B4DE}"/>
                </a:ext>
              </a:extLst>
            </p:cNvPr>
            <p:cNvCxnSpPr>
              <a:stCxn id="27" idx="5"/>
              <a:endCxn id="28" idx="1"/>
            </p:cNvCxnSpPr>
            <p:nvPr/>
          </p:nvCxnSpPr>
          <p:spPr>
            <a:xfrm>
              <a:off x="7041226" y="3585450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A6A15970-30E4-3C46-929C-332A984E1AAC}"/>
                </a:ext>
              </a:extLst>
            </p:cNvPr>
            <p:cNvCxnSpPr>
              <a:cxnSpLocks/>
              <a:stCxn id="27" idx="3"/>
              <a:endCxn id="29" idx="7"/>
            </p:cNvCxnSpPr>
            <p:nvPr/>
          </p:nvCxnSpPr>
          <p:spPr>
            <a:xfrm flipH="1">
              <a:off x="6456835" y="3585450"/>
              <a:ext cx="166303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A77FCD9-2921-5F47-817F-78BB62B104B5}"/>
                </a:ext>
              </a:extLst>
            </p:cNvPr>
            <p:cNvCxnSpPr>
              <a:stCxn id="29" idx="3"/>
              <a:endCxn id="31" idx="7"/>
            </p:cNvCxnSpPr>
            <p:nvPr/>
          </p:nvCxnSpPr>
          <p:spPr>
            <a:xfrm flipH="1">
              <a:off x="5858694" y="4174997"/>
              <a:ext cx="180053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FDB52875-319D-904A-B559-F5962F70F65E}"/>
                </a:ext>
              </a:extLst>
            </p:cNvPr>
            <p:cNvCxnSpPr>
              <a:stCxn id="31" idx="3"/>
              <a:endCxn id="32" idx="7"/>
            </p:cNvCxnSpPr>
            <p:nvPr/>
          </p:nvCxnSpPr>
          <p:spPr>
            <a:xfrm flipH="1">
              <a:off x="5267428" y="4764544"/>
              <a:ext cx="173178" cy="172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0E08904E-9FFA-5E48-8737-004DCEA5960E}"/>
                </a:ext>
              </a:extLst>
            </p:cNvPr>
            <p:cNvCxnSpPr>
              <a:stCxn id="29" idx="6"/>
              <a:endCxn id="28" idx="2"/>
            </p:cNvCxnSpPr>
            <p:nvPr/>
          </p:nvCxnSpPr>
          <p:spPr>
            <a:xfrm>
              <a:off x="6543424" y="3966561"/>
              <a:ext cx="5843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FDA965A-F623-ED48-A796-592422909723}"/>
              </a:ext>
            </a:extLst>
          </p:cNvPr>
          <p:cNvSpPr txBox="1"/>
          <p:nvPr/>
        </p:nvSpPr>
        <p:spPr>
          <a:xfrm>
            <a:off x="4421157" y="5895426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 – 6 – 2 – 1 – 5 - 4</a:t>
            </a:r>
            <a:endParaRPr kumimoji="1"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440F720-A1AF-B842-A214-CBC65DAD7639}"/>
              </a:ext>
            </a:extLst>
          </p:cNvPr>
          <p:cNvGrpSpPr/>
          <p:nvPr/>
        </p:nvGrpSpPr>
        <p:grpSpPr>
          <a:xfrm>
            <a:off x="586319" y="823230"/>
            <a:ext cx="8239304" cy="334931"/>
            <a:chOff x="586319" y="823230"/>
            <a:chExt cx="8239304" cy="33493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E52C4B4-E933-2543-8C28-A26D36B74832}"/>
                </a:ext>
              </a:extLst>
            </p:cNvPr>
            <p:cNvSpPr/>
            <p:nvPr/>
          </p:nvSpPr>
          <p:spPr>
            <a:xfrm>
              <a:off x="586319" y="823230"/>
              <a:ext cx="8239304" cy="334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6F9118F-FC66-264D-9C44-463E00A9CB04}"/>
                </a:ext>
              </a:extLst>
            </p:cNvPr>
            <p:cNvSpPr/>
            <p:nvPr/>
          </p:nvSpPr>
          <p:spPr>
            <a:xfrm>
              <a:off x="807172" y="871947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설명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4B9E4E5-F17C-5441-948D-7B4EFFC28FD8}"/>
                </a:ext>
              </a:extLst>
            </p:cNvPr>
            <p:cNvSpPr/>
            <p:nvPr/>
          </p:nvSpPr>
          <p:spPr>
            <a:xfrm>
              <a:off x="199414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포인트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A8852D4-1A8C-0E40-9321-953E28215240}"/>
                </a:ext>
              </a:extLst>
            </p:cNvPr>
            <p:cNvSpPr/>
            <p:nvPr/>
          </p:nvSpPr>
          <p:spPr>
            <a:xfrm>
              <a:off x="440365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알고리즘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2ED6F92-01D0-324C-892F-F750B92A2D31}"/>
                </a:ext>
              </a:extLst>
            </p:cNvPr>
            <p:cNvSpPr/>
            <p:nvPr/>
          </p:nvSpPr>
          <p:spPr>
            <a:xfrm>
              <a:off x="5626163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구현 코드</a:t>
              </a:r>
              <a:endPara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cxnSp>
          <p:nvCxnSpPr>
            <p:cNvPr id="46" name="직선 연결선 20">
              <a:extLst>
                <a:ext uri="{FF2B5EF4-FFF2-40B4-BE49-F238E27FC236}">
                  <a16:creationId xmlns:a16="http://schemas.microsoft.com/office/drawing/2014/main" id="{85CD7B16-1AE8-6C47-8B16-D410144D4FA8}"/>
                </a:ext>
              </a:extLst>
            </p:cNvPr>
            <p:cNvCxnSpPr/>
            <p:nvPr/>
          </p:nvCxnSpPr>
          <p:spPr>
            <a:xfrm>
              <a:off x="1984587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21">
              <a:extLst>
                <a:ext uri="{FF2B5EF4-FFF2-40B4-BE49-F238E27FC236}">
                  <a16:creationId xmlns:a16="http://schemas.microsoft.com/office/drawing/2014/main" id="{943257AC-51D7-6345-AB3D-8764467AC6DB}"/>
                </a:ext>
              </a:extLst>
            </p:cNvPr>
            <p:cNvCxnSpPr/>
            <p:nvPr/>
          </p:nvCxnSpPr>
          <p:spPr>
            <a:xfrm>
              <a:off x="3181139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22">
              <a:extLst>
                <a:ext uri="{FF2B5EF4-FFF2-40B4-BE49-F238E27FC236}">
                  <a16:creationId xmlns:a16="http://schemas.microsoft.com/office/drawing/2014/main" id="{3697636F-A532-7B46-9BF0-9AE979C56137}"/>
                </a:ext>
              </a:extLst>
            </p:cNvPr>
            <p:cNvCxnSpPr/>
            <p:nvPr/>
          </p:nvCxnSpPr>
          <p:spPr>
            <a:xfrm>
              <a:off x="44004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23">
              <a:extLst>
                <a:ext uri="{FF2B5EF4-FFF2-40B4-BE49-F238E27FC236}">
                  <a16:creationId xmlns:a16="http://schemas.microsoft.com/office/drawing/2014/main" id="{4F4CBCB6-2A64-1C40-BEA1-C8A0FEBE6F10}"/>
                </a:ext>
              </a:extLst>
            </p:cNvPr>
            <p:cNvCxnSpPr/>
            <p:nvPr/>
          </p:nvCxnSpPr>
          <p:spPr>
            <a:xfrm>
              <a:off x="56261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사각형: 둥근 모서리 15">
              <a:extLst>
                <a:ext uri="{FF2B5EF4-FFF2-40B4-BE49-F238E27FC236}">
                  <a16:creationId xmlns:a16="http://schemas.microsoft.com/office/drawing/2014/main" id="{8C8D9574-6AB9-8143-9C9D-A80F63F3F7D0}"/>
                </a:ext>
              </a:extLst>
            </p:cNvPr>
            <p:cNvSpPr/>
            <p:nvPr/>
          </p:nvSpPr>
          <p:spPr>
            <a:xfrm>
              <a:off x="3327333" y="872379"/>
              <a:ext cx="923748" cy="240778"/>
            </a:xfrm>
            <a:prstGeom prst="roundRect">
              <a:avLst>
                <a:gd name="adj" fmla="val 50000"/>
              </a:avLst>
            </a:prstGeom>
            <a:solidFill>
              <a:srgbClr val="4084F4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100" b="1" spc="-7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아이디어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942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( 2 )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65DC4-6137-6543-AE62-7F621853A8A0}"/>
              </a:ext>
            </a:extLst>
          </p:cNvPr>
          <p:cNvSpPr txBox="1"/>
          <p:nvPr/>
        </p:nvSpPr>
        <p:spPr>
          <a:xfrm>
            <a:off x="641867" y="2015150"/>
            <a:ext cx="2989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 (</a:t>
            </a:r>
            <a:r>
              <a:rPr kumimoji="1" lang="ko-KR" altLang="en-US" dirty="0"/>
              <a:t>배우려는 기술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선후 학습 관계도</a:t>
            </a:r>
            <a:endParaRPr kumimoji="1" lang="en-US" altLang="ko-KR" dirty="0"/>
          </a:p>
          <a:p>
            <a:r>
              <a:rPr kumimoji="1" lang="en-US" altLang="ko-KR" dirty="0"/>
              <a:t>[1]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[2]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</a:p>
          <a:p>
            <a:r>
              <a:rPr kumimoji="1" lang="en-US" altLang="ko-KR" dirty="0"/>
              <a:t>[3]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-&gt;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1</a:t>
            </a:r>
          </a:p>
          <a:p>
            <a:r>
              <a:rPr kumimoji="1" lang="en-US" altLang="ko-KR" dirty="0">
                <a:sym typeface="Wingdings" pitchFamily="2" charset="2"/>
              </a:rPr>
              <a:t>[4]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1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-&gt;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2</a:t>
            </a:r>
            <a:endParaRPr kumimoji="1" lang="en-US" altLang="ko-KR" dirty="0"/>
          </a:p>
          <a:p>
            <a:endParaRPr kumimoji="1"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5781B4-42B7-B044-A589-3E62E39D9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471657"/>
              </p:ext>
            </p:extLst>
          </p:nvPr>
        </p:nvGraphicFramePr>
        <p:xfrm>
          <a:off x="4345119" y="2668586"/>
          <a:ext cx="3350683" cy="315402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8669">
                  <a:extLst>
                    <a:ext uri="{9D8B030D-6E8A-4147-A177-3AD203B41FA5}">
                      <a16:colId xmlns:a16="http://schemas.microsoft.com/office/drawing/2014/main" val="215304697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80642932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444181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8832931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3428839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645719074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276477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0871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69486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8266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0185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67743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3714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3327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02055"/>
                  </a:ext>
                </a:extLst>
              </a:tr>
            </a:tbl>
          </a:graphicData>
        </a:graphic>
      </p:graphicFrame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2E6CC8A9-B851-4241-BC4C-40BD46B250AD}"/>
              </a:ext>
            </a:extLst>
          </p:cNvPr>
          <p:cNvSpPr/>
          <p:nvPr/>
        </p:nvSpPr>
        <p:spPr>
          <a:xfrm>
            <a:off x="5700244" y="1720956"/>
            <a:ext cx="639393" cy="947630"/>
          </a:xfrm>
          <a:prstGeom prst="down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7A2911-CED1-5449-8EEC-C04FEBEDC12B}"/>
              </a:ext>
            </a:extLst>
          </p:cNvPr>
          <p:cNvSpPr txBox="1"/>
          <p:nvPr/>
        </p:nvSpPr>
        <p:spPr>
          <a:xfrm>
            <a:off x="5789107" y="1890478"/>
            <a:ext cx="461665" cy="7425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start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BC38BD99-D7E3-3A4F-A4C9-E557087788D1}"/>
              </a:ext>
            </a:extLst>
          </p:cNvPr>
          <p:cNvSpPr/>
          <p:nvPr/>
        </p:nvSpPr>
        <p:spPr>
          <a:xfrm flipH="1">
            <a:off x="7599548" y="2955185"/>
            <a:ext cx="1090689" cy="626788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# Incoming Edge</a:t>
            </a:r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BB1D603-DF3D-2C4E-A344-37CCF0E84D89}"/>
              </a:ext>
            </a:extLst>
          </p:cNvPr>
          <p:cNvGrpSpPr/>
          <p:nvPr/>
        </p:nvGrpSpPr>
        <p:grpSpPr>
          <a:xfrm>
            <a:off x="815602" y="4203109"/>
            <a:ext cx="1992608" cy="1954708"/>
            <a:chOff x="4762751" y="2492693"/>
            <a:chExt cx="2956330" cy="294773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0B7D419-258E-1344-BAC6-0A31F4476C8B}"/>
                </a:ext>
              </a:extLst>
            </p:cNvPr>
            <p:cNvSpPr/>
            <p:nvPr/>
          </p:nvSpPr>
          <p:spPr>
            <a:xfrm>
              <a:off x="4762751" y="4850881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A560F36-08B0-A449-A91B-FBFBB78D07A7}"/>
                </a:ext>
              </a:extLst>
            </p:cNvPr>
            <p:cNvGrpSpPr/>
            <p:nvPr/>
          </p:nvGrpSpPr>
          <p:grpSpPr>
            <a:xfrm>
              <a:off x="5267428" y="2492693"/>
              <a:ext cx="2451653" cy="2652962"/>
              <a:chOff x="5267428" y="2492693"/>
              <a:chExt cx="2451653" cy="2652962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27A8AD70-B01C-EB46-949D-01B65723B706}"/>
                  </a:ext>
                </a:extLst>
              </p:cNvPr>
              <p:cNvSpPr/>
              <p:nvPr/>
            </p:nvSpPr>
            <p:spPr>
              <a:xfrm>
                <a:off x="5945283" y="2492693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FCB12918-F7EB-B74F-A0B2-B81199A4C79A}"/>
                  </a:ext>
                </a:extLst>
              </p:cNvPr>
              <p:cNvSpPr/>
              <p:nvPr/>
            </p:nvSpPr>
            <p:spPr>
              <a:xfrm>
                <a:off x="6536549" y="3082240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6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6E0ED643-8ED8-734A-A0B5-E0022B64FDDA}"/>
                  </a:ext>
                </a:extLst>
              </p:cNvPr>
              <p:cNvSpPr/>
              <p:nvPr/>
            </p:nvSpPr>
            <p:spPr>
              <a:xfrm>
                <a:off x="7127815" y="3671787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D14FE12B-0508-C44A-9962-2DAECDCD5E35}"/>
                  </a:ext>
                </a:extLst>
              </p:cNvPr>
              <p:cNvSpPr/>
              <p:nvPr/>
            </p:nvSpPr>
            <p:spPr>
              <a:xfrm>
                <a:off x="5952158" y="3671787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2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3D4DDDB-A63A-4144-925A-4D21D9F53319}"/>
                  </a:ext>
                </a:extLst>
              </p:cNvPr>
              <p:cNvSpPr/>
              <p:nvPr/>
            </p:nvSpPr>
            <p:spPr>
              <a:xfrm>
                <a:off x="5354017" y="4261334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5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5635D9E3-8361-9043-8F37-5710564A478E}"/>
                  </a:ext>
                </a:extLst>
              </p:cNvPr>
              <p:cNvCxnSpPr>
                <a:stCxn id="36" idx="5"/>
                <a:endCxn id="37" idx="1"/>
              </p:cNvCxnSpPr>
              <p:nvPr/>
            </p:nvCxnSpPr>
            <p:spPr>
              <a:xfrm>
                <a:off x="6449960" y="2995903"/>
                <a:ext cx="173178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27CD277B-765E-994F-90ED-AB5E46AE8B5D}"/>
                  </a:ext>
                </a:extLst>
              </p:cNvPr>
              <p:cNvCxnSpPr>
                <a:stCxn id="37" idx="5"/>
                <a:endCxn id="38" idx="1"/>
              </p:cNvCxnSpPr>
              <p:nvPr/>
            </p:nvCxnSpPr>
            <p:spPr>
              <a:xfrm>
                <a:off x="7041226" y="3585450"/>
                <a:ext cx="173178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4F1E9741-A4D0-974F-806E-5A996394A1F1}"/>
                  </a:ext>
                </a:extLst>
              </p:cNvPr>
              <p:cNvCxnSpPr>
                <a:cxnSpLocks/>
                <a:stCxn id="37" idx="3"/>
                <a:endCxn id="39" idx="7"/>
              </p:cNvCxnSpPr>
              <p:nvPr/>
            </p:nvCxnSpPr>
            <p:spPr>
              <a:xfrm flipH="1">
                <a:off x="6456835" y="3585450"/>
                <a:ext cx="166303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53CEB1F8-95F4-0B44-906C-77082752C7ED}"/>
                  </a:ext>
                </a:extLst>
              </p:cNvPr>
              <p:cNvCxnSpPr>
                <a:stCxn id="39" idx="3"/>
                <a:endCxn id="41" idx="7"/>
              </p:cNvCxnSpPr>
              <p:nvPr/>
            </p:nvCxnSpPr>
            <p:spPr>
              <a:xfrm flipH="1">
                <a:off x="5858694" y="4174997"/>
                <a:ext cx="180053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F8D8EC96-D304-E643-9038-47E2E68DFD8C}"/>
                  </a:ext>
                </a:extLst>
              </p:cNvPr>
              <p:cNvCxnSpPr>
                <a:stCxn id="41" idx="3"/>
                <a:endCxn id="34" idx="7"/>
              </p:cNvCxnSpPr>
              <p:nvPr/>
            </p:nvCxnSpPr>
            <p:spPr>
              <a:xfrm flipH="1">
                <a:off x="5267428" y="4764544"/>
                <a:ext cx="173178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94757D97-3A1E-7F4F-9DE1-BD5B43966020}"/>
                  </a:ext>
                </a:extLst>
              </p:cNvPr>
              <p:cNvCxnSpPr>
                <a:stCxn id="38" idx="2"/>
                <a:endCxn id="39" idx="6"/>
              </p:cNvCxnSpPr>
              <p:nvPr/>
            </p:nvCxnSpPr>
            <p:spPr>
              <a:xfrm flipH="1">
                <a:off x="6543424" y="3966561"/>
                <a:ext cx="5843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96E51A09-D86E-5B4B-A7F9-9FA5D1007956}"/>
                  </a:ext>
                </a:extLst>
              </p:cNvPr>
              <p:cNvCxnSpPr>
                <a:stCxn id="34" idx="6"/>
                <a:endCxn id="38" idx="3"/>
              </p:cNvCxnSpPr>
              <p:nvPr/>
            </p:nvCxnSpPr>
            <p:spPr>
              <a:xfrm flipV="1">
                <a:off x="5354017" y="4174997"/>
                <a:ext cx="1860387" cy="9706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05B2CAD-7709-DA47-8CF3-2812AD712732}"/>
              </a:ext>
            </a:extLst>
          </p:cNvPr>
          <p:cNvGrpSpPr/>
          <p:nvPr/>
        </p:nvGrpSpPr>
        <p:grpSpPr>
          <a:xfrm>
            <a:off x="586319" y="823230"/>
            <a:ext cx="8239304" cy="334931"/>
            <a:chOff x="586319" y="823230"/>
            <a:chExt cx="8239304" cy="334931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9F394DE-9532-084E-918C-ED9857D73B00}"/>
                </a:ext>
              </a:extLst>
            </p:cNvPr>
            <p:cNvSpPr/>
            <p:nvPr/>
          </p:nvSpPr>
          <p:spPr>
            <a:xfrm>
              <a:off x="586319" y="823230"/>
              <a:ext cx="8239304" cy="334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D388814-CCA0-9140-84BA-EA5C3A16C42D}"/>
                </a:ext>
              </a:extLst>
            </p:cNvPr>
            <p:cNvSpPr/>
            <p:nvPr/>
          </p:nvSpPr>
          <p:spPr>
            <a:xfrm>
              <a:off x="807172" y="871947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설명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F4C8B4-374F-6146-9CCD-40AC4B0BCBCA}"/>
                </a:ext>
              </a:extLst>
            </p:cNvPr>
            <p:cNvSpPr/>
            <p:nvPr/>
          </p:nvSpPr>
          <p:spPr>
            <a:xfrm>
              <a:off x="199414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포인트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F658226-F4CF-114E-AC65-95767A9251CA}"/>
                </a:ext>
              </a:extLst>
            </p:cNvPr>
            <p:cNvSpPr/>
            <p:nvPr/>
          </p:nvSpPr>
          <p:spPr>
            <a:xfrm>
              <a:off x="440365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알고리즘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60A34BE-3765-3148-8228-156FA9AD7900}"/>
                </a:ext>
              </a:extLst>
            </p:cNvPr>
            <p:cNvSpPr/>
            <p:nvPr/>
          </p:nvSpPr>
          <p:spPr>
            <a:xfrm>
              <a:off x="5626163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구현 코드</a:t>
              </a:r>
              <a:endPara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cxnSp>
          <p:nvCxnSpPr>
            <p:cNvPr id="55" name="직선 연결선 20">
              <a:extLst>
                <a:ext uri="{FF2B5EF4-FFF2-40B4-BE49-F238E27FC236}">
                  <a16:creationId xmlns:a16="http://schemas.microsoft.com/office/drawing/2014/main" id="{19CEEFBC-A2CC-8946-9341-7DBDED238D1B}"/>
                </a:ext>
              </a:extLst>
            </p:cNvPr>
            <p:cNvCxnSpPr/>
            <p:nvPr/>
          </p:nvCxnSpPr>
          <p:spPr>
            <a:xfrm>
              <a:off x="1984587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21">
              <a:extLst>
                <a:ext uri="{FF2B5EF4-FFF2-40B4-BE49-F238E27FC236}">
                  <a16:creationId xmlns:a16="http://schemas.microsoft.com/office/drawing/2014/main" id="{4850784E-D20D-B146-BDC6-C55146B5C125}"/>
                </a:ext>
              </a:extLst>
            </p:cNvPr>
            <p:cNvCxnSpPr/>
            <p:nvPr/>
          </p:nvCxnSpPr>
          <p:spPr>
            <a:xfrm>
              <a:off x="3181139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22">
              <a:extLst>
                <a:ext uri="{FF2B5EF4-FFF2-40B4-BE49-F238E27FC236}">
                  <a16:creationId xmlns:a16="http://schemas.microsoft.com/office/drawing/2014/main" id="{6067C703-5A5C-7544-B1A5-3C16E5B29A9A}"/>
                </a:ext>
              </a:extLst>
            </p:cNvPr>
            <p:cNvCxnSpPr/>
            <p:nvPr/>
          </p:nvCxnSpPr>
          <p:spPr>
            <a:xfrm>
              <a:off x="44004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23">
              <a:extLst>
                <a:ext uri="{FF2B5EF4-FFF2-40B4-BE49-F238E27FC236}">
                  <a16:creationId xmlns:a16="http://schemas.microsoft.com/office/drawing/2014/main" id="{19C9AA78-F41A-4B48-955E-7FF29FD59057}"/>
                </a:ext>
              </a:extLst>
            </p:cNvPr>
            <p:cNvCxnSpPr/>
            <p:nvPr/>
          </p:nvCxnSpPr>
          <p:spPr>
            <a:xfrm>
              <a:off x="56261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사각형: 둥근 모서리 15">
              <a:extLst>
                <a:ext uri="{FF2B5EF4-FFF2-40B4-BE49-F238E27FC236}">
                  <a16:creationId xmlns:a16="http://schemas.microsoft.com/office/drawing/2014/main" id="{523BDAFE-0871-8B43-8471-F36C0A4D6A25}"/>
                </a:ext>
              </a:extLst>
            </p:cNvPr>
            <p:cNvSpPr/>
            <p:nvPr/>
          </p:nvSpPr>
          <p:spPr>
            <a:xfrm>
              <a:off x="3327333" y="872379"/>
              <a:ext cx="923748" cy="240778"/>
            </a:xfrm>
            <a:prstGeom prst="roundRect">
              <a:avLst>
                <a:gd name="adj" fmla="val 50000"/>
              </a:avLst>
            </a:prstGeom>
            <a:solidFill>
              <a:srgbClr val="4084F4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100" b="1" spc="-7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아이디어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6175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( 1 )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2E6CC8A9-B851-4241-BC4C-40BD46B250AD}"/>
              </a:ext>
            </a:extLst>
          </p:cNvPr>
          <p:cNvSpPr/>
          <p:nvPr/>
        </p:nvSpPr>
        <p:spPr>
          <a:xfrm>
            <a:off x="5700244" y="1720956"/>
            <a:ext cx="639393" cy="947630"/>
          </a:xfrm>
          <a:prstGeom prst="down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7A2911-CED1-5449-8EEC-C04FEBEDC12B}"/>
              </a:ext>
            </a:extLst>
          </p:cNvPr>
          <p:cNvSpPr txBox="1"/>
          <p:nvPr/>
        </p:nvSpPr>
        <p:spPr>
          <a:xfrm>
            <a:off x="5789107" y="1890478"/>
            <a:ext cx="461665" cy="7425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start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63ACC3C-63ED-B949-9E5F-47A4C18ED35C}"/>
              </a:ext>
            </a:extLst>
          </p:cNvPr>
          <p:cNvSpPr/>
          <p:nvPr/>
        </p:nvSpPr>
        <p:spPr>
          <a:xfrm>
            <a:off x="709468" y="2632999"/>
            <a:ext cx="3320531" cy="549817"/>
          </a:xfrm>
          <a:prstGeom prst="roundRect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AD0BA-04C6-7644-8D12-1AF0E042F23E}"/>
              </a:ext>
            </a:extLst>
          </p:cNvPr>
          <p:cNvSpPr txBox="1"/>
          <p:nvPr/>
        </p:nvSpPr>
        <p:spPr>
          <a:xfrm>
            <a:off x="807172" y="229925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Min_heap</a:t>
            </a:r>
            <a:endParaRPr kumimoji="1"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B10599F-6A12-184B-9626-7D2F13C0A739}"/>
              </a:ext>
            </a:extLst>
          </p:cNvPr>
          <p:cNvGrpSpPr/>
          <p:nvPr/>
        </p:nvGrpSpPr>
        <p:grpSpPr>
          <a:xfrm>
            <a:off x="815602" y="4203109"/>
            <a:ext cx="1992608" cy="1954708"/>
            <a:chOff x="4762751" y="2492693"/>
            <a:chExt cx="2956330" cy="294773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B825D12-137B-7443-8D82-2BDADB264D2A}"/>
                </a:ext>
              </a:extLst>
            </p:cNvPr>
            <p:cNvSpPr/>
            <p:nvPr/>
          </p:nvSpPr>
          <p:spPr>
            <a:xfrm>
              <a:off x="4762751" y="4850881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DA4E209-513E-454D-970E-E799D4F1F9F3}"/>
                </a:ext>
              </a:extLst>
            </p:cNvPr>
            <p:cNvGrpSpPr/>
            <p:nvPr/>
          </p:nvGrpSpPr>
          <p:grpSpPr>
            <a:xfrm>
              <a:off x="5267428" y="2492693"/>
              <a:ext cx="2451653" cy="2652962"/>
              <a:chOff x="5267428" y="2492693"/>
              <a:chExt cx="2451653" cy="265296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8B374C28-9F96-A04A-A1DE-DA28A09D197D}"/>
                  </a:ext>
                </a:extLst>
              </p:cNvPr>
              <p:cNvSpPr/>
              <p:nvPr/>
            </p:nvSpPr>
            <p:spPr>
              <a:xfrm>
                <a:off x="5945283" y="2492693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A1FA8733-D874-AF4B-B2C1-C1D327E0B72A}"/>
                  </a:ext>
                </a:extLst>
              </p:cNvPr>
              <p:cNvSpPr/>
              <p:nvPr/>
            </p:nvSpPr>
            <p:spPr>
              <a:xfrm>
                <a:off x="6536549" y="3082240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6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341AF015-E387-BA4A-A102-99649AA55CEB}"/>
                  </a:ext>
                </a:extLst>
              </p:cNvPr>
              <p:cNvSpPr/>
              <p:nvPr/>
            </p:nvSpPr>
            <p:spPr>
              <a:xfrm>
                <a:off x="7127815" y="3671787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D802316C-2D97-A74D-AF59-F1ED52564E33}"/>
                  </a:ext>
                </a:extLst>
              </p:cNvPr>
              <p:cNvSpPr/>
              <p:nvPr/>
            </p:nvSpPr>
            <p:spPr>
              <a:xfrm>
                <a:off x="5952158" y="3671787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2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03476F5B-EE7A-1A48-B3DF-FE3D9DFC4F25}"/>
                  </a:ext>
                </a:extLst>
              </p:cNvPr>
              <p:cNvSpPr/>
              <p:nvPr/>
            </p:nvSpPr>
            <p:spPr>
              <a:xfrm>
                <a:off x="5354017" y="4261334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5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6DD221A0-FE27-9A4F-9F6A-3F6E075B1914}"/>
                  </a:ext>
                </a:extLst>
              </p:cNvPr>
              <p:cNvCxnSpPr>
                <a:stCxn id="49" idx="5"/>
                <a:endCxn id="50" idx="1"/>
              </p:cNvCxnSpPr>
              <p:nvPr/>
            </p:nvCxnSpPr>
            <p:spPr>
              <a:xfrm>
                <a:off x="6449960" y="2995903"/>
                <a:ext cx="173178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DCF2CB58-CC95-1B4C-8D85-4BF5AC899144}"/>
                  </a:ext>
                </a:extLst>
              </p:cNvPr>
              <p:cNvCxnSpPr>
                <a:stCxn id="50" idx="5"/>
                <a:endCxn id="51" idx="1"/>
              </p:cNvCxnSpPr>
              <p:nvPr/>
            </p:nvCxnSpPr>
            <p:spPr>
              <a:xfrm>
                <a:off x="7041226" y="3585450"/>
                <a:ext cx="173178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4F6C9761-9743-904F-92C4-C2D2EDC68AB3}"/>
                  </a:ext>
                </a:extLst>
              </p:cNvPr>
              <p:cNvCxnSpPr>
                <a:cxnSpLocks/>
                <a:stCxn id="50" idx="3"/>
                <a:endCxn id="52" idx="7"/>
              </p:cNvCxnSpPr>
              <p:nvPr/>
            </p:nvCxnSpPr>
            <p:spPr>
              <a:xfrm flipH="1">
                <a:off x="6456835" y="3585450"/>
                <a:ext cx="166303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772E3493-C192-0C41-A72C-27C499FBC168}"/>
                  </a:ext>
                </a:extLst>
              </p:cNvPr>
              <p:cNvCxnSpPr>
                <a:stCxn id="52" idx="3"/>
                <a:endCxn id="53" idx="7"/>
              </p:cNvCxnSpPr>
              <p:nvPr/>
            </p:nvCxnSpPr>
            <p:spPr>
              <a:xfrm flipH="1">
                <a:off x="5858694" y="4174997"/>
                <a:ext cx="180053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E7B16F28-A226-CB42-BC02-2E6CB7131498}"/>
                  </a:ext>
                </a:extLst>
              </p:cNvPr>
              <p:cNvCxnSpPr>
                <a:stCxn id="53" idx="3"/>
                <a:endCxn id="40" idx="7"/>
              </p:cNvCxnSpPr>
              <p:nvPr/>
            </p:nvCxnSpPr>
            <p:spPr>
              <a:xfrm flipH="1">
                <a:off x="5267428" y="4764544"/>
                <a:ext cx="173178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DCB83689-772C-AE42-82FD-963FD052585C}"/>
                  </a:ext>
                </a:extLst>
              </p:cNvPr>
              <p:cNvCxnSpPr>
                <a:stCxn id="51" idx="2"/>
                <a:endCxn id="52" idx="6"/>
              </p:cNvCxnSpPr>
              <p:nvPr/>
            </p:nvCxnSpPr>
            <p:spPr>
              <a:xfrm flipH="1">
                <a:off x="6543424" y="3966561"/>
                <a:ext cx="5843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110EE11B-2621-DA42-A2B3-6D20F07F7AFD}"/>
                  </a:ext>
                </a:extLst>
              </p:cNvPr>
              <p:cNvCxnSpPr>
                <a:stCxn id="40" idx="6"/>
                <a:endCxn id="51" idx="3"/>
              </p:cNvCxnSpPr>
              <p:nvPr/>
            </p:nvCxnSpPr>
            <p:spPr>
              <a:xfrm flipV="1">
                <a:off x="5354017" y="4174997"/>
                <a:ext cx="1860387" cy="9706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9171F587-B4D6-2847-BF0A-A4ADAB143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49418"/>
              </p:ext>
            </p:extLst>
          </p:nvPr>
        </p:nvGraphicFramePr>
        <p:xfrm>
          <a:off x="4345119" y="2668586"/>
          <a:ext cx="3350683" cy="315402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8669">
                  <a:extLst>
                    <a:ext uri="{9D8B030D-6E8A-4147-A177-3AD203B41FA5}">
                      <a16:colId xmlns:a16="http://schemas.microsoft.com/office/drawing/2014/main" val="215304697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80642932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444181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8832931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3428839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645719074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276477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0871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69486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8266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0185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67743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3714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3327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02055"/>
                  </a:ext>
                </a:extLst>
              </a:tr>
            </a:tbl>
          </a:graphicData>
        </a:graphic>
      </p:graphicFrame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BC38BD99-D7E3-3A4F-A4C9-E557087788D1}"/>
              </a:ext>
            </a:extLst>
          </p:cNvPr>
          <p:cNvSpPr/>
          <p:nvPr/>
        </p:nvSpPr>
        <p:spPr>
          <a:xfrm flipH="1">
            <a:off x="7599548" y="2955185"/>
            <a:ext cx="1090689" cy="626788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# Incoming Edge</a:t>
            </a:r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53B22CE-18E4-E942-BC72-56EC80C932F1}"/>
              </a:ext>
            </a:extLst>
          </p:cNvPr>
          <p:cNvGrpSpPr/>
          <p:nvPr/>
        </p:nvGrpSpPr>
        <p:grpSpPr>
          <a:xfrm>
            <a:off x="586319" y="823230"/>
            <a:ext cx="8239304" cy="334931"/>
            <a:chOff x="586319" y="823230"/>
            <a:chExt cx="8239304" cy="334931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917A0EA-7763-8043-A607-EA1CD8F3330B}"/>
                </a:ext>
              </a:extLst>
            </p:cNvPr>
            <p:cNvSpPr/>
            <p:nvPr/>
          </p:nvSpPr>
          <p:spPr>
            <a:xfrm>
              <a:off x="586319" y="823230"/>
              <a:ext cx="8239304" cy="334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40D6104-74F9-7D40-B985-0FAA6D116986}"/>
                </a:ext>
              </a:extLst>
            </p:cNvPr>
            <p:cNvSpPr/>
            <p:nvPr/>
          </p:nvSpPr>
          <p:spPr>
            <a:xfrm>
              <a:off x="807172" y="871947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설명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2D358E4-1BA2-1840-8ACD-1E2E72CCE0E4}"/>
                </a:ext>
              </a:extLst>
            </p:cNvPr>
            <p:cNvSpPr/>
            <p:nvPr/>
          </p:nvSpPr>
          <p:spPr>
            <a:xfrm>
              <a:off x="199414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포인트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318B6F4-3B17-C54C-BEAA-1E13F52D632C}"/>
                </a:ext>
              </a:extLst>
            </p:cNvPr>
            <p:cNvSpPr/>
            <p:nvPr/>
          </p:nvSpPr>
          <p:spPr>
            <a:xfrm>
              <a:off x="440365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알고리즘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154B916-E2D5-5443-85B9-E80EA0B3217F}"/>
                </a:ext>
              </a:extLst>
            </p:cNvPr>
            <p:cNvSpPr/>
            <p:nvPr/>
          </p:nvSpPr>
          <p:spPr>
            <a:xfrm>
              <a:off x="5626163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구현 코드</a:t>
              </a:r>
              <a:endPara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cxnSp>
          <p:nvCxnSpPr>
            <p:cNvPr id="68" name="직선 연결선 20">
              <a:extLst>
                <a:ext uri="{FF2B5EF4-FFF2-40B4-BE49-F238E27FC236}">
                  <a16:creationId xmlns:a16="http://schemas.microsoft.com/office/drawing/2014/main" id="{52E3054F-ED27-224F-AB1A-E7C885C51DC6}"/>
                </a:ext>
              </a:extLst>
            </p:cNvPr>
            <p:cNvCxnSpPr/>
            <p:nvPr/>
          </p:nvCxnSpPr>
          <p:spPr>
            <a:xfrm>
              <a:off x="1984587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21">
              <a:extLst>
                <a:ext uri="{FF2B5EF4-FFF2-40B4-BE49-F238E27FC236}">
                  <a16:creationId xmlns:a16="http://schemas.microsoft.com/office/drawing/2014/main" id="{4763939A-EC39-0646-8BCF-B64221AC6FDF}"/>
                </a:ext>
              </a:extLst>
            </p:cNvPr>
            <p:cNvCxnSpPr/>
            <p:nvPr/>
          </p:nvCxnSpPr>
          <p:spPr>
            <a:xfrm>
              <a:off x="3181139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22">
              <a:extLst>
                <a:ext uri="{FF2B5EF4-FFF2-40B4-BE49-F238E27FC236}">
                  <a16:creationId xmlns:a16="http://schemas.microsoft.com/office/drawing/2014/main" id="{37D812BD-ABE2-AF4B-985E-859389EC7C84}"/>
                </a:ext>
              </a:extLst>
            </p:cNvPr>
            <p:cNvCxnSpPr/>
            <p:nvPr/>
          </p:nvCxnSpPr>
          <p:spPr>
            <a:xfrm>
              <a:off x="44004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23">
              <a:extLst>
                <a:ext uri="{FF2B5EF4-FFF2-40B4-BE49-F238E27FC236}">
                  <a16:creationId xmlns:a16="http://schemas.microsoft.com/office/drawing/2014/main" id="{24B8B96A-F478-674C-97D9-291CE0EAE88C}"/>
                </a:ext>
              </a:extLst>
            </p:cNvPr>
            <p:cNvCxnSpPr/>
            <p:nvPr/>
          </p:nvCxnSpPr>
          <p:spPr>
            <a:xfrm>
              <a:off x="56261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사각형: 둥근 모서리 15">
              <a:extLst>
                <a:ext uri="{FF2B5EF4-FFF2-40B4-BE49-F238E27FC236}">
                  <a16:creationId xmlns:a16="http://schemas.microsoft.com/office/drawing/2014/main" id="{372BF359-28A0-6D46-AC20-5DA48DFAF14E}"/>
                </a:ext>
              </a:extLst>
            </p:cNvPr>
            <p:cNvSpPr/>
            <p:nvPr/>
          </p:nvSpPr>
          <p:spPr>
            <a:xfrm>
              <a:off x="3327333" y="872379"/>
              <a:ext cx="923748" cy="240778"/>
            </a:xfrm>
            <a:prstGeom prst="roundRect">
              <a:avLst>
                <a:gd name="adj" fmla="val 50000"/>
              </a:avLst>
            </a:prstGeom>
            <a:solidFill>
              <a:srgbClr val="4084F4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100" b="1" spc="-7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아이디어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5879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( 2 )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2E6CC8A9-B851-4241-BC4C-40BD46B250AD}"/>
              </a:ext>
            </a:extLst>
          </p:cNvPr>
          <p:cNvSpPr/>
          <p:nvPr/>
        </p:nvSpPr>
        <p:spPr>
          <a:xfrm>
            <a:off x="5700244" y="1720956"/>
            <a:ext cx="639393" cy="947630"/>
          </a:xfrm>
          <a:prstGeom prst="down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7A2911-CED1-5449-8EEC-C04FEBEDC12B}"/>
              </a:ext>
            </a:extLst>
          </p:cNvPr>
          <p:cNvSpPr txBox="1"/>
          <p:nvPr/>
        </p:nvSpPr>
        <p:spPr>
          <a:xfrm>
            <a:off x="5789107" y="1890478"/>
            <a:ext cx="461665" cy="7425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start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63ACC3C-63ED-B949-9E5F-47A4C18ED35C}"/>
              </a:ext>
            </a:extLst>
          </p:cNvPr>
          <p:cNvSpPr/>
          <p:nvPr/>
        </p:nvSpPr>
        <p:spPr>
          <a:xfrm>
            <a:off x="709468" y="2632999"/>
            <a:ext cx="3320531" cy="549817"/>
          </a:xfrm>
          <a:prstGeom prst="roundRect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AD0BA-04C6-7644-8D12-1AF0E042F23E}"/>
              </a:ext>
            </a:extLst>
          </p:cNvPr>
          <p:cNvSpPr txBox="1"/>
          <p:nvPr/>
        </p:nvSpPr>
        <p:spPr>
          <a:xfrm>
            <a:off x="807172" y="229925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Min_heap</a:t>
            </a:r>
            <a:endParaRPr kumimoji="1"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B10599F-6A12-184B-9626-7D2F13C0A739}"/>
              </a:ext>
            </a:extLst>
          </p:cNvPr>
          <p:cNvGrpSpPr/>
          <p:nvPr/>
        </p:nvGrpSpPr>
        <p:grpSpPr>
          <a:xfrm>
            <a:off x="815602" y="4203109"/>
            <a:ext cx="1992608" cy="1954708"/>
            <a:chOff x="4762751" y="2492693"/>
            <a:chExt cx="2956330" cy="294773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B825D12-137B-7443-8D82-2BDADB264D2A}"/>
                </a:ext>
              </a:extLst>
            </p:cNvPr>
            <p:cNvSpPr/>
            <p:nvPr/>
          </p:nvSpPr>
          <p:spPr>
            <a:xfrm>
              <a:off x="4762751" y="4850881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DA4E209-513E-454D-970E-E799D4F1F9F3}"/>
                </a:ext>
              </a:extLst>
            </p:cNvPr>
            <p:cNvGrpSpPr/>
            <p:nvPr/>
          </p:nvGrpSpPr>
          <p:grpSpPr>
            <a:xfrm>
              <a:off x="5267428" y="2492693"/>
              <a:ext cx="2451653" cy="2652962"/>
              <a:chOff x="5267428" y="2492693"/>
              <a:chExt cx="2451653" cy="265296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8B374C28-9F96-A04A-A1DE-DA28A09D197D}"/>
                  </a:ext>
                </a:extLst>
              </p:cNvPr>
              <p:cNvSpPr/>
              <p:nvPr/>
            </p:nvSpPr>
            <p:spPr>
              <a:xfrm>
                <a:off x="5945283" y="2492693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A1FA8733-D874-AF4B-B2C1-C1D327E0B72A}"/>
                  </a:ext>
                </a:extLst>
              </p:cNvPr>
              <p:cNvSpPr/>
              <p:nvPr/>
            </p:nvSpPr>
            <p:spPr>
              <a:xfrm>
                <a:off x="6536549" y="3082240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6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341AF015-E387-BA4A-A102-99649AA55CEB}"/>
                  </a:ext>
                </a:extLst>
              </p:cNvPr>
              <p:cNvSpPr/>
              <p:nvPr/>
            </p:nvSpPr>
            <p:spPr>
              <a:xfrm>
                <a:off x="7127815" y="3671787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D802316C-2D97-A74D-AF59-F1ED52564E33}"/>
                  </a:ext>
                </a:extLst>
              </p:cNvPr>
              <p:cNvSpPr/>
              <p:nvPr/>
            </p:nvSpPr>
            <p:spPr>
              <a:xfrm>
                <a:off x="5952158" y="3671787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2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03476F5B-EE7A-1A48-B3DF-FE3D9DFC4F25}"/>
                  </a:ext>
                </a:extLst>
              </p:cNvPr>
              <p:cNvSpPr/>
              <p:nvPr/>
            </p:nvSpPr>
            <p:spPr>
              <a:xfrm>
                <a:off x="5354017" y="4261334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5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6DD221A0-FE27-9A4F-9F6A-3F6E075B1914}"/>
                  </a:ext>
                </a:extLst>
              </p:cNvPr>
              <p:cNvCxnSpPr>
                <a:stCxn id="49" idx="5"/>
                <a:endCxn id="50" idx="1"/>
              </p:cNvCxnSpPr>
              <p:nvPr/>
            </p:nvCxnSpPr>
            <p:spPr>
              <a:xfrm>
                <a:off x="6449960" y="2995903"/>
                <a:ext cx="173178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DCF2CB58-CC95-1B4C-8D85-4BF5AC899144}"/>
                  </a:ext>
                </a:extLst>
              </p:cNvPr>
              <p:cNvCxnSpPr>
                <a:stCxn id="50" idx="5"/>
                <a:endCxn id="51" idx="1"/>
              </p:cNvCxnSpPr>
              <p:nvPr/>
            </p:nvCxnSpPr>
            <p:spPr>
              <a:xfrm>
                <a:off x="7041226" y="3585450"/>
                <a:ext cx="173178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4F6C9761-9743-904F-92C4-C2D2EDC68AB3}"/>
                  </a:ext>
                </a:extLst>
              </p:cNvPr>
              <p:cNvCxnSpPr>
                <a:cxnSpLocks/>
                <a:stCxn id="50" idx="3"/>
                <a:endCxn id="52" idx="7"/>
              </p:cNvCxnSpPr>
              <p:nvPr/>
            </p:nvCxnSpPr>
            <p:spPr>
              <a:xfrm flipH="1">
                <a:off x="6456835" y="3585450"/>
                <a:ext cx="166303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772E3493-C192-0C41-A72C-27C499FBC168}"/>
                  </a:ext>
                </a:extLst>
              </p:cNvPr>
              <p:cNvCxnSpPr>
                <a:stCxn id="52" idx="3"/>
                <a:endCxn id="53" idx="7"/>
              </p:cNvCxnSpPr>
              <p:nvPr/>
            </p:nvCxnSpPr>
            <p:spPr>
              <a:xfrm flipH="1">
                <a:off x="5858694" y="4174997"/>
                <a:ext cx="180053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E7B16F28-A226-CB42-BC02-2E6CB7131498}"/>
                  </a:ext>
                </a:extLst>
              </p:cNvPr>
              <p:cNvCxnSpPr>
                <a:stCxn id="53" idx="3"/>
                <a:endCxn id="40" idx="7"/>
              </p:cNvCxnSpPr>
              <p:nvPr/>
            </p:nvCxnSpPr>
            <p:spPr>
              <a:xfrm flipH="1">
                <a:off x="5267428" y="4764544"/>
                <a:ext cx="173178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DCB83689-772C-AE42-82FD-963FD052585C}"/>
                  </a:ext>
                </a:extLst>
              </p:cNvPr>
              <p:cNvCxnSpPr>
                <a:stCxn id="51" idx="2"/>
                <a:endCxn id="52" idx="6"/>
              </p:cNvCxnSpPr>
              <p:nvPr/>
            </p:nvCxnSpPr>
            <p:spPr>
              <a:xfrm flipH="1">
                <a:off x="6543424" y="3966561"/>
                <a:ext cx="5843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110EE11B-2621-DA42-A2B3-6D20F07F7AFD}"/>
                  </a:ext>
                </a:extLst>
              </p:cNvPr>
              <p:cNvCxnSpPr>
                <a:stCxn id="40" idx="6"/>
                <a:endCxn id="51" idx="3"/>
              </p:cNvCxnSpPr>
              <p:nvPr/>
            </p:nvCxnSpPr>
            <p:spPr>
              <a:xfrm flipV="1">
                <a:off x="5354017" y="4174997"/>
                <a:ext cx="1860387" cy="9706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9171F587-B4D6-2847-BF0A-A4ADAB143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874222"/>
              </p:ext>
            </p:extLst>
          </p:nvPr>
        </p:nvGraphicFramePr>
        <p:xfrm>
          <a:off x="4345119" y="2668586"/>
          <a:ext cx="3350683" cy="315402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8669">
                  <a:extLst>
                    <a:ext uri="{9D8B030D-6E8A-4147-A177-3AD203B41FA5}">
                      <a16:colId xmlns:a16="http://schemas.microsoft.com/office/drawing/2014/main" val="215304697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80642932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444181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8832931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3428839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645719074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276477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0871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69486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8266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0185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67743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3714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3327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02055"/>
                  </a:ext>
                </a:extLst>
              </a:tr>
            </a:tbl>
          </a:graphicData>
        </a:graphic>
      </p:graphicFrame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BC38BD99-D7E3-3A4F-A4C9-E557087788D1}"/>
              </a:ext>
            </a:extLst>
          </p:cNvPr>
          <p:cNvSpPr/>
          <p:nvPr/>
        </p:nvSpPr>
        <p:spPr>
          <a:xfrm flipH="1">
            <a:off x="7599548" y="2955185"/>
            <a:ext cx="1090689" cy="626788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# Incoming Edge</a:t>
            </a:r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A742285-EC77-ED4E-8C62-BC82A60956C1}"/>
              </a:ext>
            </a:extLst>
          </p:cNvPr>
          <p:cNvSpPr/>
          <p:nvPr/>
        </p:nvSpPr>
        <p:spPr>
          <a:xfrm>
            <a:off x="2147035" y="3581973"/>
            <a:ext cx="651167" cy="653143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D1B5E0-E3FD-6841-8F2C-02C2FEC02414}"/>
              </a:ext>
            </a:extLst>
          </p:cNvPr>
          <p:cNvSpPr txBox="1"/>
          <p:nvPr/>
        </p:nvSpPr>
        <p:spPr>
          <a:xfrm>
            <a:off x="2185520" y="333189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POP</a:t>
            </a:r>
            <a:endParaRPr kumimoji="1"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55D2149-5C6D-5C49-BF42-8E41A7A79125}"/>
              </a:ext>
            </a:extLst>
          </p:cNvPr>
          <p:cNvGrpSpPr/>
          <p:nvPr/>
        </p:nvGrpSpPr>
        <p:grpSpPr>
          <a:xfrm>
            <a:off x="586319" y="823230"/>
            <a:ext cx="8239304" cy="334931"/>
            <a:chOff x="586319" y="823230"/>
            <a:chExt cx="8239304" cy="33493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F8B349D-1F44-4B45-BE41-ACAE94446B0C}"/>
                </a:ext>
              </a:extLst>
            </p:cNvPr>
            <p:cNvSpPr/>
            <p:nvPr/>
          </p:nvSpPr>
          <p:spPr>
            <a:xfrm>
              <a:off x="586319" y="823230"/>
              <a:ext cx="8239304" cy="334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D48349B-1218-094D-995A-288FD6E53351}"/>
                </a:ext>
              </a:extLst>
            </p:cNvPr>
            <p:cNvSpPr/>
            <p:nvPr/>
          </p:nvSpPr>
          <p:spPr>
            <a:xfrm>
              <a:off x="807172" y="871947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설명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5654A1F-8C7E-E040-ACB4-1BE9693BD965}"/>
                </a:ext>
              </a:extLst>
            </p:cNvPr>
            <p:cNvSpPr/>
            <p:nvPr/>
          </p:nvSpPr>
          <p:spPr>
            <a:xfrm>
              <a:off x="199414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포인트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4529E2E-1BB9-484F-85C0-F411CA3DDCC0}"/>
                </a:ext>
              </a:extLst>
            </p:cNvPr>
            <p:cNvSpPr/>
            <p:nvPr/>
          </p:nvSpPr>
          <p:spPr>
            <a:xfrm>
              <a:off x="440365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알고리즘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11F400C-459F-AA41-9574-55E0951C12CB}"/>
                </a:ext>
              </a:extLst>
            </p:cNvPr>
            <p:cNvSpPr/>
            <p:nvPr/>
          </p:nvSpPr>
          <p:spPr>
            <a:xfrm>
              <a:off x="5626163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구현 코드</a:t>
              </a:r>
              <a:endPara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cxnSp>
          <p:nvCxnSpPr>
            <p:cNvPr id="46" name="직선 연결선 20">
              <a:extLst>
                <a:ext uri="{FF2B5EF4-FFF2-40B4-BE49-F238E27FC236}">
                  <a16:creationId xmlns:a16="http://schemas.microsoft.com/office/drawing/2014/main" id="{E264BFFB-228C-5A48-9F8D-C12A59A7EB04}"/>
                </a:ext>
              </a:extLst>
            </p:cNvPr>
            <p:cNvCxnSpPr/>
            <p:nvPr/>
          </p:nvCxnSpPr>
          <p:spPr>
            <a:xfrm>
              <a:off x="1984587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21">
              <a:extLst>
                <a:ext uri="{FF2B5EF4-FFF2-40B4-BE49-F238E27FC236}">
                  <a16:creationId xmlns:a16="http://schemas.microsoft.com/office/drawing/2014/main" id="{20DF00F4-5666-604A-AE39-5A9C79C28B68}"/>
                </a:ext>
              </a:extLst>
            </p:cNvPr>
            <p:cNvCxnSpPr/>
            <p:nvPr/>
          </p:nvCxnSpPr>
          <p:spPr>
            <a:xfrm>
              <a:off x="3181139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22">
              <a:extLst>
                <a:ext uri="{FF2B5EF4-FFF2-40B4-BE49-F238E27FC236}">
                  <a16:creationId xmlns:a16="http://schemas.microsoft.com/office/drawing/2014/main" id="{8B671AFA-840A-564F-A6A3-E19A1A363D72}"/>
                </a:ext>
              </a:extLst>
            </p:cNvPr>
            <p:cNvCxnSpPr/>
            <p:nvPr/>
          </p:nvCxnSpPr>
          <p:spPr>
            <a:xfrm>
              <a:off x="44004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23">
              <a:extLst>
                <a:ext uri="{FF2B5EF4-FFF2-40B4-BE49-F238E27FC236}">
                  <a16:creationId xmlns:a16="http://schemas.microsoft.com/office/drawing/2014/main" id="{DE0A591C-748A-D544-AD4E-6D65A932F508}"/>
                </a:ext>
              </a:extLst>
            </p:cNvPr>
            <p:cNvCxnSpPr/>
            <p:nvPr/>
          </p:nvCxnSpPr>
          <p:spPr>
            <a:xfrm>
              <a:off x="56261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사각형: 둥근 모서리 15">
              <a:extLst>
                <a:ext uri="{FF2B5EF4-FFF2-40B4-BE49-F238E27FC236}">
                  <a16:creationId xmlns:a16="http://schemas.microsoft.com/office/drawing/2014/main" id="{765B5FE5-C410-0040-9C7A-982F0F1B5922}"/>
                </a:ext>
              </a:extLst>
            </p:cNvPr>
            <p:cNvSpPr/>
            <p:nvPr/>
          </p:nvSpPr>
          <p:spPr>
            <a:xfrm>
              <a:off x="3327333" y="872379"/>
              <a:ext cx="923748" cy="240778"/>
            </a:xfrm>
            <a:prstGeom prst="roundRect">
              <a:avLst>
                <a:gd name="adj" fmla="val 50000"/>
              </a:avLst>
            </a:prstGeom>
            <a:solidFill>
              <a:srgbClr val="4084F4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100" b="1" spc="-7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아이디어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278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( 2 )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2E6CC8A9-B851-4241-BC4C-40BD46B250AD}"/>
              </a:ext>
            </a:extLst>
          </p:cNvPr>
          <p:cNvSpPr/>
          <p:nvPr/>
        </p:nvSpPr>
        <p:spPr>
          <a:xfrm>
            <a:off x="5700244" y="1720956"/>
            <a:ext cx="639393" cy="947630"/>
          </a:xfrm>
          <a:prstGeom prst="down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7A2911-CED1-5449-8EEC-C04FEBEDC12B}"/>
              </a:ext>
            </a:extLst>
          </p:cNvPr>
          <p:cNvSpPr txBox="1"/>
          <p:nvPr/>
        </p:nvSpPr>
        <p:spPr>
          <a:xfrm>
            <a:off x="5789107" y="1890478"/>
            <a:ext cx="461665" cy="7425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start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63ACC3C-63ED-B949-9E5F-47A4C18ED35C}"/>
              </a:ext>
            </a:extLst>
          </p:cNvPr>
          <p:cNvSpPr/>
          <p:nvPr/>
        </p:nvSpPr>
        <p:spPr>
          <a:xfrm>
            <a:off x="709468" y="2632999"/>
            <a:ext cx="3320531" cy="549817"/>
          </a:xfrm>
          <a:prstGeom prst="roundRect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6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AD0BA-04C6-7644-8D12-1AF0E042F23E}"/>
              </a:ext>
            </a:extLst>
          </p:cNvPr>
          <p:cNvSpPr txBox="1"/>
          <p:nvPr/>
        </p:nvSpPr>
        <p:spPr>
          <a:xfrm>
            <a:off x="807172" y="229925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Min_heap</a:t>
            </a:r>
            <a:endParaRPr kumimoji="1"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B10599F-6A12-184B-9626-7D2F13C0A739}"/>
              </a:ext>
            </a:extLst>
          </p:cNvPr>
          <p:cNvGrpSpPr/>
          <p:nvPr/>
        </p:nvGrpSpPr>
        <p:grpSpPr>
          <a:xfrm>
            <a:off x="815602" y="4203109"/>
            <a:ext cx="1992608" cy="1954708"/>
            <a:chOff x="4762751" y="2492693"/>
            <a:chExt cx="2956330" cy="294773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B825D12-137B-7443-8D82-2BDADB264D2A}"/>
                </a:ext>
              </a:extLst>
            </p:cNvPr>
            <p:cNvSpPr/>
            <p:nvPr/>
          </p:nvSpPr>
          <p:spPr>
            <a:xfrm>
              <a:off x="4762751" y="4850881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DA4E209-513E-454D-970E-E799D4F1F9F3}"/>
                </a:ext>
              </a:extLst>
            </p:cNvPr>
            <p:cNvGrpSpPr/>
            <p:nvPr/>
          </p:nvGrpSpPr>
          <p:grpSpPr>
            <a:xfrm>
              <a:off x="5267428" y="2492693"/>
              <a:ext cx="2451653" cy="2652962"/>
              <a:chOff x="5267428" y="2492693"/>
              <a:chExt cx="2451653" cy="265296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8B374C28-9F96-A04A-A1DE-DA28A09D197D}"/>
                  </a:ext>
                </a:extLst>
              </p:cNvPr>
              <p:cNvSpPr/>
              <p:nvPr/>
            </p:nvSpPr>
            <p:spPr>
              <a:xfrm>
                <a:off x="5945283" y="2492693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A1FA8733-D874-AF4B-B2C1-C1D327E0B72A}"/>
                  </a:ext>
                </a:extLst>
              </p:cNvPr>
              <p:cNvSpPr/>
              <p:nvPr/>
            </p:nvSpPr>
            <p:spPr>
              <a:xfrm>
                <a:off x="6536549" y="3082240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6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341AF015-E387-BA4A-A102-99649AA55CEB}"/>
                  </a:ext>
                </a:extLst>
              </p:cNvPr>
              <p:cNvSpPr/>
              <p:nvPr/>
            </p:nvSpPr>
            <p:spPr>
              <a:xfrm>
                <a:off x="7127815" y="3671787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D802316C-2D97-A74D-AF59-F1ED52564E33}"/>
                  </a:ext>
                </a:extLst>
              </p:cNvPr>
              <p:cNvSpPr/>
              <p:nvPr/>
            </p:nvSpPr>
            <p:spPr>
              <a:xfrm>
                <a:off x="5952158" y="3671787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2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03476F5B-EE7A-1A48-B3DF-FE3D9DFC4F25}"/>
                  </a:ext>
                </a:extLst>
              </p:cNvPr>
              <p:cNvSpPr/>
              <p:nvPr/>
            </p:nvSpPr>
            <p:spPr>
              <a:xfrm>
                <a:off x="5354017" y="4261334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5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6DD221A0-FE27-9A4F-9F6A-3F6E075B1914}"/>
                  </a:ext>
                </a:extLst>
              </p:cNvPr>
              <p:cNvCxnSpPr>
                <a:stCxn id="49" idx="5"/>
                <a:endCxn id="50" idx="1"/>
              </p:cNvCxnSpPr>
              <p:nvPr/>
            </p:nvCxnSpPr>
            <p:spPr>
              <a:xfrm>
                <a:off x="6449960" y="2995903"/>
                <a:ext cx="173178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DCF2CB58-CC95-1B4C-8D85-4BF5AC899144}"/>
                  </a:ext>
                </a:extLst>
              </p:cNvPr>
              <p:cNvCxnSpPr>
                <a:stCxn id="50" idx="5"/>
                <a:endCxn id="51" idx="1"/>
              </p:cNvCxnSpPr>
              <p:nvPr/>
            </p:nvCxnSpPr>
            <p:spPr>
              <a:xfrm>
                <a:off x="7041226" y="3585450"/>
                <a:ext cx="173178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4F6C9761-9743-904F-92C4-C2D2EDC68AB3}"/>
                  </a:ext>
                </a:extLst>
              </p:cNvPr>
              <p:cNvCxnSpPr>
                <a:cxnSpLocks/>
                <a:stCxn id="50" idx="3"/>
                <a:endCxn id="52" idx="7"/>
              </p:cNvCxnSpPr>
              <p:nvPr/>
            </p:nvCxnSpPr>
            <p:spPr>
              <a:xfrm flipH="1">
                <a:off x="6456835" y="3585450"/>
                <a:ext cx="166303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772E3493-C192-0C41-A72C-27C499FBC168}"/>
                  </a:ext>
                </a:extLst>
              </p:cNvPr>
              <p:cNvCxnSpPr>
                <a:stCxn id="52" idx="3"/>
                <a:endCxn id="53" idx="7"/>
              </p:cNvCxnSpPr>
              <p:nvPr/>
            </p:nvCxnSpPr>
            <p:spPr>
              <a:xfrm flipH="1">
                <a:off x="5858694" y="4174997"/>
                <a:ext cx="180053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E7B16F28-A226-CB42-BC02-2E6CB7131498}"/>
                  </a:ext>
                </a:extLst>
              </p:cNvPr>
              <p:cNvCxnSpPr>
                <a:stCxn id="53" idx="3"/>
                <a:endCxn id="40" idx="7"/>
              </p:cNvCxnSpPr>
              <p:nvPr/>
            </p:nvCxnSpPr>
            <p:spPr>
              <a:xfrm flipH="1">
                <a:off x="5267428" y="4764544"/>
                <a:ext cx="173178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DCB83689-772C-AE42-82FD-963FD052585C}"/>
                  </a:ext>
                </a:extLst>
              </p:cNvPr>
              <p:cNvCxnSpPr>
                <a:stCxn id="51" idx="2"/>
                <a:endCxn id="52" idx="6"/>
              </p:cNvCxnSpPr>
              <p:nvPr/>
            </p:nvCxnSpPr>
            <p:spPr>
              <a:xfrm flipH="1">
                <a:off x="6543424" y="3966561"/>
                <a:ext cx="5843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110EE11B-2621-DA42-A2B3-6D20F07F7AFD}"/>
                  </a:ext>
                </a:extLst>
              </p:cNvPr>
              <p:cNvCxnSpPr>
                <a:stCxn id="40" idx="6"/>
                <a:endCxn id="51" idx="3"/>
              </p:cNvCxnSpPr>
              <p:nvPr/>
            </p:nvCxnSpPr>
            <p:spPr>
              <a:xfrm flipV="1">
                <a:off x="5354017" y="4174997"/>
                <a:ext cx="1860387" cy="9706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9171F587-B4D6-2847-BF0A-A4ADAB143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443897"/>
              </p:ext>
            </p:extLst>
          </p:nvPr>
        </p:nvGraphicFramePr>
        <p:xfrm>
          <a:off x="4345119" y="2668586"/>
          <a:ext cx="3350683" cy="315402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8669">
                  <a:extLst>
                    <a:ext uri="{9D8B030D-6E8A-4147-A177-3AD203B41FA5}">
                      <a16:colId xmlns:a16="http://schemas.microsoft.com/office/drawing/2014/main" val="215304697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80642932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444181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8832931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3428839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645719074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276477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0871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69486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8266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0185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67743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3714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3327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02055"/>
                  </a:ext>
                </a:extLst>
              </a:tr>
            </a:tbl>
          </a:graphicData>
        </a:graphic>
      </p:graphicFrame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BC38BD99-D7E3-3A4F-A4C9-E557087788D1}"/>
              </a:ext>
            </a:extLst>
          </p:cNvPr>
          <p:cNvSpPr/>
          <p:nvPr/>
        </p:nvSpPr>
        <p:spPr>
          <a:xfrm flipH="1">
            <a:off x="7599548" y="2955185"/>
            <a:ext cx="1090689" cy="626788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# Incoming Edge</a:t>
            </a:r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25FB74E-BBC6-2446-961B-C6013960B5F7}"/>
              </a:ext>
            </a:extLst>
          </p:cNvPr>
          <p:cNvGrpSpPr/>
          <p:nvPr/>
        </p:nvGrpSpPr>
        <p:grpSpPr>
          <a:xfrm>
            <a:off x="586319" y="823230"/>
            <a:ext cx="8239304" cy="334931"/>
            <a:chOff x="586319" y="823230"/>
            <a:chExt cx="8239304" cy="33493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552DE9E-3907-EC4D-A25F-5FCC5BEC1D16}"/>
                </a:ext>
              </a:extLst>
            </p:cNvPr>
            <p:cNvSpPr/>
            <p:nvPr/>
          </p:nvSpPr>
          <p:spPr>
            <a:xfrm>
              <a:off x="586319" y="823230"/>
              <a:ext cx="8239304" cy="334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A3BF0A7-49D7-314F-89A6-25EFB90AE39C}"/>
                </a:ext>
              </a:extLst>
            </p:cNvPr>
            <p:cNvSpPr/>
            <p:nvPr/>
          </p:nvSpPr>
          <p:spPr>
            <a:xfrm>
              <a:off x="807172" y="871947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설명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2C4EA64-A699-CB41-B77A-2B557BA17D81}"/>
                </a:ext>
              </a:extLst>
            </p:cNvPr>
            <p:cNvSpPr/>
            <p:nvPr/>
          </p:nvSpPr>
          <p:spPr>
            <a:xfrm>
              <a:off x="199414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포인트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9468A02-069F-0942-AC1B-244621A638F9}"/>
                </a:ext>
              </a:extLst>
            </p:cNvPr>
            <p:cNvSpPr/>
            <p:nvPr/>
          </p:nvSpPr>
          <p:spPr>
            <a:xfrm>
              <a:off x="440365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알고리즘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9AE7720-16C5-A243-8B98-3A3A40C00573}"/>
                </a:ext>
              </a:extLst>
            </p:cNvPr>
            <p:cNvSpPr/>
            <p:nvPr/>
          </p:nvSpPr>
          <p:spPr>
            <a:xfrm>
              <a:off x="5626163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구현 코드</a:t>
              </a:r>
              <a:endPara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cxnSp>
          <p:nvCxnSpPr>
            <p:cNvPr id="46" name="직선 연결선 20">
              <a:extLst>
                <a:ext uri="{FF2B5EF4-FFF2-40B4-BE49-F238E27FC236}">
                  <a16:creationId xmlns:a16="http://schemas.microsoft.com/office/drawing/2014/main" id="{D3DA1F41-6049-B546-BD62-AD419B932F88}"/>
                </a:ext>
              </a:extLst>
            </p:cNvPr>
            <p:cNvCxnSpPr/>
            <p:nvPr/>
          </p:nvCxnSpPr>
          <p:spPr>
            <a:xfrm>
              <a:off x="1984587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21">
              <a:extLst>
                <a:ext uri="{FF2B5EF4-FFF2-40B4-BE49-F238E27FC236}">
                  <a16:creationId xmlns:a16="http://schemas.microsoft.com/office/drawing/2014/main" id="{B8E1839B-C126-BF46-A387-994737E06426}"/>
                </a:ext>
              </a:extLst>
            </p:cNvPr>
            <p:cNvCxnSpPr/>
            <p:nvPr/>
          </p:nvCxnSpPr>
          <p:spPr>
            <a:xfrm>
              <a:off x="3181139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22">
              <a:extLst>
                <a:ext uri="{FF2B5EF4-FFF2-40B4-BE49-F238E27FC236}">
                  <a16:creationId xmlns:a16="http://schemas.microsoft.com/office/drawing/2014/main" id="{0F5AA558-41DB-654C-8601-079E8E125FB7}"/>
                </a:ext>
              </a:extLst>
            </p:cNvPr>
            <p:cNvCxnSpPr/>
            <p:nvPr/>
          </p:nvCxnSpPr>
          <p:spPr>
            <a:xfrm>
              <a:off x="44004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23">
              <a:extLst>
                <a:ext uri="{FF2B5EF4-FFF2-40B4-BE49-F238E27FC236}">
                  <a16:creationId xmlns:a16="http://schemas.microsoft.com/office/drawing/2014/main" id="{F14ABA4C-0214-1247-A4FE-944CAC7FAE09}"/>
                </a:ext>
              </a:extLst>
            </p:cNvPr>
            <p:cNvCxnSpPr/>
            <p:nvPr/>
          </p:nvCxnSpPr>
          <p:spPr>
            <a:xfrm>
              <a:off x="56261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사각형: 둥근 모서리 15">
              <a:extLst>
                <a:ext uri="{FF2B5EF4-FFF2-40B4-BE49-F238E27FC236}">
                  <a16:creationId xmlns:a16="http://schemas.microsoft.com/office/drawing/2014/main" id="{7B2380A3-0CB6-B842-BDAE-09D587F510C6}"/>
                </a:ext>
              </a:extLst>
            </p:cNvPr>
            <p:cNvSpPr/>
            <p:nvPr/>
          </p:nvSpPr>
          <p:spPr>
            <a:xfrm>
              <a:off x="3327333" y="872379"/>
              <a:ext cx="923748" cy="240778"/>
            </a:xfrm>
            <a:prstGeom prst="roundRect">
              <a:avLst>
                <a:gd name="adj" fmla="val 50000"/>
              </a:avLst>
            </a:prstGeom>
            <a:solidFill>
              <a:srgbClr val="4084F4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100" b="1" spc="-7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아이디어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3528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( 2 )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2E6CC8A9-B851-4241-BC4C-40BD46B250AD}"/>
              </a:ext>
            </a:extLst>
          </p:cNvPr>
          <p:cNvSpPr/>
          <p:nvPr/>
        </p:nvSpPr>
        <p:spPr>
          <a:xfrm>
            <a:off x="5700244" y="1720956"/>
            <a:ext cx="639393" cy="947630"/>
          </a:xfrm>
          <a:prstGeom prst="down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7A2911-CED1-5449-8EEC-C04FEBEDC12B}"/>
              </a:ext>
            </a:extLst>
          </p:cNvPr>
          <p:cNvSpPr txBox="1"/>
          <p:nvPr/>
        </p:nvSpPr>
        <p:spPr>
          <a:xfrm>
            <a:off x="5789107" y="1890478"/>
            <a:ext cx="461665" cy="7425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start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63ACC3C-63ED-B949-9E5F-47A4C18ED35C}"/>
              </a:ext>
            </a:extLst>
          </p:cNvPr>
          <p:cNvSpPr/>
          <p:nvPr/>
        </p:nvSpPr>
        <p:spPr>
          <a:xfrm>
            <a:off x="709468" y="2632999"/>
            <a:ext cx="3320531" cy="549817"/>
          </a:xfrm>
          <a:prstGeom prst="roundRect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AD0BA-04C6-7644-8D12-1AF0E042F23E}"/>
              </a:ext>
            </a:extLst>
          </p:cNvPr>
          <p:cNvSpPr txBox="1"/>
          <p:nvPr/>
        </p:nvSpPr>
        <p:spPr>
          <a:xfrm>
            <a:off x="807172" y="229925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Min_heap</a:t>
            </a:r>
            <a:endParaRPr kumimoji="1"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B10599F-6A12-184B-9626-7D2F13C0A739}"/>
              </a:ext>
            </a:extLst>
          </p:cNvPr>
          <p:cNvGrpSpPr/>
          <p:nvPr/>
        </p:nvGrpSpPr>
        <p:grpSpPr>
          <a:xfrm>
            <a:off x="815602" y="4203109"/>
            <a:ext cx="1992608" cy="1954708"/>
            <a:chOff x="4762751" y="2492693"/>
            <a:chExt cx="2956330" cy="294773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B825D12-137B-7443-8D82-2BDADB264D2A}"/>
                </a:ext>
              </a:extLst>
            </p:cNvPr>
            <p:cNvSpPr/>
            <p:nvPr/>
          </p:nvSpPr>
          <p:spPr>
            <a:xfrm>
              <a:off x="4762751" y="4850881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DA4E209-513E-454D-970E-E799D4F1F9F3}"/>
                </a:ext>
              </a:extLst>
            </p:cNvPr>
            <p:cNvGrpSpPr/>
            <p:nvPr/>
          </p:nvGrpSpPr>
          <p:grpSpPr>
            <a:xfrm>
              <a:off x="5267428" y="2492693"/>
              <a:ext cx="2451653" cy="2652962"/>
              <a:chOff x="5267428" y="2492693"/>
              <a:chExt cx="2451653" cy="265296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8B374C28-9F96-A04A-A1DE-DA28A09D197D}"/>
                  </a:ext>
                </a:extLst>
              </p:cNvPr>
              <p:cNvSpPr/>
              <p:nvPr/>
            </p:nvSpPr>
            <p:spPr>
              <a:xfrm>
                <a:off x="5945283" y="2492693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A1FA8733-D874-AF4B-B2C1-C1D327E0B72A}"/>
                  </a:ext>
                </a:extLst>
              </p:cNvPr>
              <p:cNvSpPr/>
              <p:nvPr/>
            </p:nvSpPr>
            <p:spPr>
              <a:xfrm>
                <a:off x="6536549" y="3082240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6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341AF015-E387-BA4A-A102-99649AA55CEB}"/>
                  </a:ext>
                </a:extLst>
              </p:cNvPr>
              <p:cNvSpPr/>
              <p:nvPr/>
            </p:nvSpPr>
            <p:spPr>
              <a:xfrm>
                <a:off x="7127815" y="3671787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D802316C-2D97-A74D-AF59-F1ED52564E33}"/>
                  </a:ext>
                </a:extLst>
              </p:cNvPr>
              <p:cNvSpPr/>
              <p:nvPr/>
            </p:nvSpPr>
            <p:spPr>
              <a:xfrm>
                <a:off x="5952158" y="3671787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2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03476F5B-EE7A-1A48-B3DF-FE3D9DFC4F25}"/>
                  </a:ext>
                </a:extLst>
              </p:cNvPr>
              <p:cNvSpPr/>
              <p:nvPr/>
            </p:nvSpPr>
            <p:spPr>
              <a:xfrm>
                <a:off x="5354017" y="4261334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5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6DD221A0-FE27-9A4F-9F6A-3F6E075B1914}"/>
                  </a:ext>
                </a:extLst>
              </p:cNvPr>
              <p:cNvCxnSpPr>
                <a:stCxn id="49" idx="5"/>
                <a:endCxn id="50" idx="1"/>
              </p:cNvCxnSpPr>
              <p:nvPr/>
            </p:nvCxnSpPr>
            <p:spPr>
              <a:xfrm>
                <a:off x="6449960" y="2995903"/>
                <a:ext cx="173178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DCF2CB58-CC95-1B4C-8D85-4BF5AC899144}"/>
                  </a:ext>
                </a:extLst>
              </p:cNvPr>
              <p:cNvCxnSpPr>
                <a:stCxn id="50" idx="5"/>
                <a:endCxn id="51" idx="1"/>
              </p:cNvCxnSpPr>
              <p:nvPr/>
            </p:nvCxnSpPr>
            <p:spPr>
              <a:xfrm>
                <a:off x="7041226" y="3585450"/>
                <a:ext cx="173178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4F6C9761-9743-904F-92C4-C2D2EDC68AB3}"/>
                  </a:ext>
                </a:extLst>
              </p:cNvPr>
              <p:cNvCxnSpPr>
                <a:cxnSpLocks/>
                <a:stCxn id="50" idx="3"/>
                <a:endCxn id="52" idx="7"/>
              </p:cNvCxnSpPr>
              <p:nvPr/>
            </p:nvCxnSpPr>
            <p:spPr>
              <a:xfrm flipH="1">
                <a:off x="6456835" y="3585450"/>
                <a:ext cx="166303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772E3493-C192-0C41-A72C-27C499FBC168}"/>
                  </a:ext>
                </a:extLst>
              </p:cNvPr>
              <p:cNvCxnSpPr>
                <a:stCxn id="52" idx="3"/>
                <a:endCxn id="53" idx="7"/>
              </p:cNvCxnSpPr>
              <p:nvPr/>
            </p:nvCxnSpPr>
            <p:spPr>
              <a:xfrm flipH="1">
                <a:off x="5858694" y="4174997"/>
                <a:ext cx="180053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E7B16F28-A226-CB42-BC02-2E6CB7131498}"/>
                  </a:ext>
                </a:extLst>
              </p:cNvPr>
              <p:cNvCxnSpPr>
                <a:stCxn id="53" idx="3"/>
                <a:endCxn id="40" idx="7"/>
              </p:cNvCxnSpPr>
              <p:nvPr/>
            </p:nvCxnSpPr>
            <p:spPr>
              <a:xfrm flipH="1">
                <a:off x="5267428" y="4764544"/>
                <a:ext cx="173178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DCB83689-772C-AE42-82FD-963FD052585C}"/>
                  </a:ext>
                </a:extLst>
              </p:cNvPr>
              <p:cNvCxnSpPr>
                <a:stCxn id="51" idx="2"/>
                <a:endCxn id="52" idx="6"/>
              </p:cNvCxnSpPr>
              <p:nvPr/>
            </p:nvCxnSpPr>
            <p:spPr>
              <a:xfrm flipH="1">
                <a:off x="6543424" y="3966561"/>
                <a:ext cx="5843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110EE11B-2621-DA42-A2B3-6D20F07F7AFD}"/>
                  </a:ext>
                </a:extLst>
              </p:cNvPr>
              <p:cNvCxnSpPr>
                <a:stCxn id="40" idx="6"/>
                <a:endCxn id="51" idx="3"/>
              </p:cNvCxnSpPr>
              <p:nvPr/>
            </p:nvCxnSpPr>
            <p:spPr>
              <a:xfrm flipV="1">
                <a:off x="5354017" y="4174997"/>
                <a:ext cx="1860387" cy="9706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9171F587-B4D6-2847-BF0A-A4ADAB143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47612"/>
              </p:ext>
            </p:extLst>
          </p:nvPr>
        </p:nvGraphicFramePr>
        <p:xfrm>
          <a:off x="4345119" y="2668586"/>
          <a:ext cx="3350683" cy="315402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8669">
                  <a:extLst>
                    <a:ext uri="{9D8B030D-6E8A-4147-A177-3AD203B41FA5}">
                      <a16:colId xmlns:a16="http://schemas.microsoft.com/office/drawing/2014/main" val="215304697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80642932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444181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8832931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3428839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645719074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276477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0871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69486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8266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0185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67743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3714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3327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02055"/>
                  </a:ext>
                </a:extLst>
              </a:tr>
            </a:tbl>
          </a:graphicData>
        </a:graphic>
      </p:graphicFrame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BC38BD99-D7E3-3A4F-A4C9-E557087788D1}"/>
              </a:ext>
            </a:extLst>
          </p:cNvPr>
          <p:cNvSpPr/>
          <p:nvPr/>
        </p:nvSpPr>
        <p:spPr>
          <a:xfrm flipH="1">
            <a:off x="7599548" y="2955185"/>
            <a:ext cx="1090689" cy="626788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# Incoming Edge</a:t>
            </a:r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A742285-EC77-ED4E-8C62-BC82A60956C1}"/>
              </a:ext>
            </a:extLst>
          </p:cNvPr>
          <p:cNvSpPr/>
          <p:nvPr/>
        </p:nvSpPr>
        <p:spPr>
          <a:xfrm>
            <a:off x="2147035" y="3581973"/>
            <a:ext cx="651167" cy="653143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6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D1B5E0-E3FD-6841-8F2C-02C2FEC02414}"/>
              </a:ext>
            </a:extLst>
          </p:cNvPr>
          <p:cNvSpPr txBox="1"/>
          <p:nvPr/>
        </p:nvSpPr>
        <p:spPr>
          <a:xfrm>
            <a:off x="2185520" y="333189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POP</a:t>
            </a:r>
            <a:endParaRPr kumimoji="1"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B73FBA2-3E21-434F-96E7-E31ADF7E05CB}"/>
              </a:ext>
            </a:extLst>
          </p:cNvPr>
          <p:cNvGrpSpPr/>
          <p:nvPr/>
        </p:nvGrpSpPr>
        <p:grpSpPr>
          <a:xfrm>
            <a:off x="586319" y="823230"/>
            <a:ext cx="8239304" cy="334931"/>
            <a:chOff x="586319" y="823230"/>
            <a:chExt cx="8239304" cy="33493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1DC40AB-F1AB-5A4D-94BD-ED33B938917F}"/>
                </a:ext>
              </a:extLst>
            </p:cNvPr>
            <p:cNvSpPr/>
            <p:nvPr/>
          </p:nvSpPr>
          <p:spPr>
            <a:xfrm>
              <a:off x="586319" y="823230"/>
              <a:ext cx="8239304" cy="334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22B8805-6A5F-2749-938D-8F030E0D2CE3}"/>
                </a:ext>
              </a:extLst>
            </p:cNvPr>
            <p:cNvSpPr/>
            <p:nvPr/>
          </p:nvSpPr>
          <p:spPr>
            <a:xfrm>
              <a:off x="807172" y="871947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설명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DBC0B22-380C-B043-8FB5-7D5D30E701FC}"/>
                </a:ext>
              </a:extLst>
            </p:cNvPr>
            <p:cNvSpPr/>
            <p:nvPr/>
          </p:nvSpPr>
          <p:spPr>
            <a:xfrm>
              <a:off x="199414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포인트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F7D3202-A97E-454E-AB54-6E821599037C}"/>
                </a:ext>
              </a:extLst>
            </p:cNvPr>
            <p:cNvSpPr/>
            <p:nvPr/>
          </p:nvSpPr>
          <p:spPr>
            <a:xfrm>
              <a:off x="440365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알고리즘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B370D7F-D92C-FA4F-8B6B-A8FCAE744327}"/>
                </a:ext>
              </a:extLst>
            </p:cNvPr>
            <p:cNvSpPr/>
            <p:nvPr/>
          </p:nvSpPr>
          <p:spPr>
            <a:xfrm>
              <a:off x="5626163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구현 코드</a:t>
              </a:r>
              <a:endPara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cxnSp>
          <p:nvCxnSpPr>
            <p:cNvPr id="46" name="직선 연결선 20">
              <a:extLst>
                <a:ext uri="{FF2B5EF4-FFF2-40B4-BE49-F238E27FC236}">
                  <a16:creationId xmlns:a16="http://schemas.microsoft.com/office/drawing/2014/main" id="{4006D34D-9F9D-284A-B4BB-426D12BF7A79}"/>
                </a:ext>
              </a:extLst>
            </p:cNvPr>
            <p:cNvCxnSpPr/>
            <p:nvPr/>
          </p:nvCxnSpPr>
          <p:spPr>
            <a:xfrm>
              <a:off x="1984587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21">
              <a:extLst>
                <a:ext uri="{FF2B5EF4-FFF2-40B4-BE49-F238E27FC236}">
                  <a16:creationId xmlns:a16="http://schemas.microsoft.com/office/drawing/2014/main" id="{A748D92E-8773-6B45-A091-2B696EAB6C33}"/>
                </a:ext>
              </a:extLst>
            </p:cNvPr>
            <p:cNvCxnSpPr/>
            <p:nvPr/>
          </p:nvCxnSpPr>
          <p:spPr>
            <a:xfrm>
              <a:off x="3181139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22">
              <a:extLst>
                <a:ext uri="{FF2B5EF4-FFF2-40B4-BE49-F238E27FC236}">
                  <a16:creationId xmlns:a16="http://schemas.microsoft.com/office/drawing/2014/main" id="{5EB61379-BF40-2B41-8AC3-166DCBDEC619}"/>
                </a:ext>
              </a:extLst>
            </p:cNvPr>
            <p:cNvCxnSpPr/>
            <p:nvPr/>
          </p:nvCxnSpPr>
          <p:spPr>
            <a:xfrm>
              <a:off x="44004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23">
              <a:extLst>
                <a:ext uri="{FF2B5EF4-FFF2-40B4-BE49-F238E27FC236}">
                  <a16:creationId xmlns:a16="http://schemas.microsoft.com/office/drawing/2014/main" id="{A01EAD5F-80F5-8F4C-A3C2-4593FE539EA6}"/>
                </a:ext>
              </a:extLst>
            </p:cNvPr>
            <p:cNvCxnSpPr/>
            <p:nvPr/>
          </p:nvCxnSpPr>
          <p:spPr>
            <a:xfrm>
              <a:off x="56261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사각형: 둥근 모서리 15">
              <a:extLst>
                <a:ext uri="{FF2B5EF4-FFF2-40B4-BE49-F238E27FC236}">
                  <a16:creationId xmlns:a16="http://schemas.microsoft.com/office/drawing/2014/main" id="{31AB4404-96EE-6745-9EC2-C8DB7AC98789}"/>
                </a:ext>
              </a:extLst>
            </p:cNvPr>
            <p:cNvSpPr/>
            <p:nvPr/>
          </p:nvSpPr>
          <p:spPr>
            <a:xfrm>
              <a:off x="3327333" y="872379"/>
              <a:ext cx="923748" cy="240778"/>
            </a:xfrm>
            <a:prstGeom prst="roundRect">
              <a:avLst>
                <a:gd name="adj" fmla="val 50000"/>
              </a:avLst>
            </a:prstGeom>
            <a:solidFill>
              <a:srgbClr val="4084F4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100" b="1" spc="-7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아이디어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0522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( 2 )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2E6CC8A9-B851-4241-BC4C-40BD46B250AD}"/>
              </a:ext>
            </a:extLst>
          </p:cNvPr>
          <p:cNvSpPr/>
          <p:nvPr/>
        </p:nvSpPr>
        <p:spPr>
          <a:xfrm>
            <a:off x="5700244" y="1720956"/>
            <a:ext cx="639393" cy="947630"/>
          </a:xfrm>
          <a:prstGeom prst="down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7A2911-CED1-5449-8EEC-C04FEBEDC12B}"/>
              </a:ext>
            </a:extLst>
          </p:cNvPr>
          <p:cNvSpPr txBox="1"/>
          <p:nvPr/>
        </p:nvSpPr>
        <p:spPr>
          <a:xfrm>
            <a:off x="5789107" y="1890478"/>
            <a:ext cx="461665" cy="7425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start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63ACC3C-63ED-B949-9E5F-47A4C18ED35C}"/>
              </a:ext>
            </a:extLst>
          </p:cNvPr>
          <p:cNvSpPr/>
          <p:nvPr/>
        </p:nvSpPr>
        <p:spPr>
          <a:xfrm>
            <a:off x="709468" y="2632999"/>
            <a:ext cx="3320531" cy="549817"/>
          </a:xfrm>
          <a:prstGeom prst="roundRect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AD0BA-04C6-7644-8D12-1AF0E042F23E}"/>
              </a:ext>
            </a:extLst>
          </p:cNvPr>
          <p:cNvSpPr txBox="1"/>
          <p:nvPr/>
        </p:nvSpPr>
        <p:spPr>
          <a:xfrm>
            <a:off x="807172" y="229925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Min_heap</a:t>
            </a:r>
            <a:endParaRPr kumimoji="1"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B10599F-6A12-184B-9626-7D2F13C0A739}"/>
              </a:ext>
            </a:extLst>
          </p:cNvPr>
          <p:cNvGrpSpPr/>
          <p:nvPr/>
        </p:nvGrpSpPr>
        <p:grpSpPr>
          <a:xfrm>
            <a:off x="815602" y="4203109"/>
            <a:ext cx="1992608" cy="1954708"/>
            <a:chOff x="4762751" y="2492693"/>
            <a:chExt cx="2956330" cy="294773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B825D12-137B-7443-8D82-2BDADB264D2A}"/>
                </a:ext>
              </a:extLst>
            </p:cNvPr>
            <p:cNvSpPr/>
            <p:nvPr/>
          </p:nvSpPr>
          <p:spPr>
            <a:xfrm>
              <a:off x="4762751" y="4850881"/>
              <a:ext cx="591266" cy="589547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DA4E209-513E-454D-970E-E799D4F1F9F3}"/>
                </a:ext>
              </a:extLst>
            </p:cNvPr>
            <p:cNvGrpSpPr/>
            <p:nvPr/>
          </p:nvGrpSpPr>
          <p:grpSpPr>
            <a:xfrm>
              <a:off x="5267428" y="2492693"/>
              <a:ext cx="2451653" cy="2652962"/>
              <a:chOff x="5267428" y="2492693"/>
              <a:chExt cx="2451653" cy="265296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8B374C28-9F96-A04A-A1DE-DA28A09D197D}"/>
                  </a:ext>
                </a:extLst>
              </p:cNvPr>
              <p:cNvSpPr/>
              <p:nvPr/>
            </p:nvSpPr>
            <p:spPr>
              <a:xfrm>
                <a:off x="5945283" y="2492693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A1FA8733-D874-AF4B-B2C1-C1D327E0B72A}"/>
                  </a:ext>
                </a:extLst>
              </p:cNvPr>
              <p:cNvSpPr/>
              <p:nvPr/>
            </p:nvSpPr>
            <p:spPr>
              <a:xfrm>
                <a:off x="6536549" y="3082240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6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341AF015-E387-BA4A-A102-99649AA55CEB}"/>
                  </a:ext>
                </a:extLst>
              </p:cNvPr>
              <p:cNvSpPr/>
              <p:nvPr/>
            </p:nvSpPr>
            <p:spPr>
              <a:xfrm>
                <a:off x="7127815" y="3671787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D802316C-2D97-A74D-AF59-F1ED52564E33}"/>
                  </a:ext>
                </a:extLst>
              </p:cNvPr>
              <p:cNvSpPr/>
              <p:nvPr/>
            </p:nvSpPr>
            <p:spPr>
              <a:xfrm>
                <a:off x="5952158" y="3671787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2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03476F5B-EE7A-1A48-B3DF-FE3D9DFC4F25}"/>
                  </a:ext>
                </a:extLst>
              </p:cNvPr>
              <p:cNvSpPr/>
              <p:nvPr/>
            </p:nvSpPr>
            <p:spPr>
              <a:xfrm>
                <a:off x="5354017" y="4261334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5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6DD221A0-FE27-9A4F-9F6A-3F6E075B1914}"/>
                  </a:ext>
                </a:extLst>
              </p:cNvPr>
              <p:cNvCxnSpPr>
                <a:stCxn id="49" idx="5"/>
                <a:endCxn id="50" idx="1"/>
              </p:cNvCxnSpPr>
              <p:nvPr/>
            </p:nvCxnSpPr>
            <p:spPr>
              <a:xfrm>
                <a:off x="6449960" y="2995903"/>
                <a:ext cx="173178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DCF2CB58-CC95-1B4C-8D85-4BF5AC899144}"/>
                  </a:ext>
                </a:extLst>
              </p:cNvPr>
              <p:cNvCxnSpPr>
                <a:stCxn id="50" idx="5"/>
                <a:endCxn id="51" idx="1"/>
              </p:cNvCxnSpPr>
              <p:nvPr/>
            </p:nvCxnSpPr>
            <p:spPr>
              <a:xfrm>
                <a:off x="7041226" y="3585450"/>
                <a:ext cx="173178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4F6C9761-9743-904F-92C4-C2D2EDC68AB3}"/>
                  </a:ext>
                </a:extLst>
              </p:cNvPr>
              <p:cNvCxnSpPr>
                <a:cxnSpLocks/>
                <a:stCxn id="50" idx="3"/>
                <a:endCxn id="52" idx="7"/>
              </p:cNvCxnSpPr>
              <p:nvPr/>
            </p:nvCxnSpPr>
            <p:spPr>
              <a:xfrm flipH="1">
                <a:off x="6456835" y="3585450"/>
                <a:ext cx="166303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772E3493-C192-0C41-A72C-27C499FBC168}"/>
                  </a:ext>
                </a:extLst>
              </p:cNvPr>
              <p:cNvCxnSpPr>
                <a:stCxn id="52" idx="3"/>
                <a:endCxn id="53" idx="7"/>
              </p:cNvCxnSpPr>
              <p:nvPr/>
            </p:nvCxnSpPr>
            <p:spPr>
              <a:xfrm flipH="1">
                <a:off x="5858694" y="4174997"/>
                <a:ext cx="180053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E7B16F28-A226-CB42-BC02-2E6CB7131498}"/>
                  </a:ext>
                </a:extLst>
              </p:cNvPr>
              <p:cNvCxnSpPr>
                <a:stCxn id="53" idx="3"/>
                <a:endCxn id="40" idx="7"/>
              </p:cNvCxnSpPr>
              <p:nvPr/>
            </p:nvCxnSpPr>
            <p:spPr>
              <a:xfrm flipH="1">
                <a:off x="5267428" y="4764544"/>
                <a:ext cx="173178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DCB83689-772C-AE42-82FD-963FD052585C}"/>
                  </a:ext>
                </a:extLst>
              </p:cNvPr>
              <p:cNvCxnSpPr>
                <a:stCxn id="51" idx="2"/>
                <a:endCxn id="52" idx="6"/>
              </p:cNvCxnSpPr>
              <p:nvPr/>
            </p:nvCxnSpPr>
            <p:spPr>
              <a:xfrm flipH="1">
                <a:off x="6543424" y="3966561"/>
                <a:ext cx="5843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110EE11B-2621-DA42-A2B3-6D20F07F7AFD}"/>
                  </a:ext>
                </a:extLst>
              </p:cNvPr>
              <p:cNvCxnSpPr>
                <a:stCxn id="40" idx="6"/>
                <a:endCxn id="51" idx="3"/>
              </p:cNvCxnSpPr>
              <p:nvPr/>
            </p:nvCxnSpPr>
            <p:spPr>
              <a:xfrm flipV="1">
                <a:off x="5354017" y="4174997"/>
                <a:ext cx="1860387" cy="9706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9171F587-B4D6-2847-BF0A-A4ADAB143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63129"/>
              </p:ext>
            </p:extLst>
          </p:nvPr>
        </p:nvGraphicFramePr>
        <p:xfrm>
          <a:off x="4345119" y="2668586"/>
          <a:ext cx="3350683" cy="315402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8669">
                  <a:extLst>
                    <a:ext uri="{9D8B030D-6E8A-4147-A177-3AD203B41FA5}">
                      <a16:colId xmlns:a16="http://schemas.microsoft.com/office/drawing/2014/main" val="215304697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80642932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444181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8832931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3428839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645719074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276477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0871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EB4233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EB42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69486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8266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0185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67743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3714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3327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02055"/>
                  </a:ext>
                </a:extLst>
              </a:tr>
            </a:tbl>
          </a:graphicData>
        </a:graphic>
      </p:graphicFrame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BC38BD99-D7E3-3A4F-A4C9-E557087788D1}"/>
              </a:ext>
            </a:extLst>
          </p:cNvPr>
          <p:cNvSpPr/>
          <p:nvPr/>
        </p:nvSpPr>
        <p:spPr>
          <a:xfrm flipH="1">
            <a:off x="7599548" y="2955185"/>
            <a:ext cx="1090689" cy="626788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# Incoming Edge</a:t>
            </a:r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A742285-EC77-ED4E-8C62-BC82A60956C1}"/>
              </a:ext>
            </a:extLst>
          </p:cNvPr>
          <p:cNvSpPr/>
          <p:nvPr/>
        </p:nvSpPr>
        <p:spPr>
          <a:xfrm>
            <a:off x="2147035" y="3581973"/>
            <a:ext cx="651167" cy="653143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6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D1B5E0-E3FD-6841-8F2C-02C2FEC02414}"/>
              </a:ext>
            </a:extLst>
          </p:cNvPr>
          <p:cNvSpPr txBox="1"/>
          <p:nvPr/>
        </p:nvSpPr>
        <p:spPr>
          <a:xfrm>
            <a:off x="2185520" y="333189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POP</a:t>
            </a:r>
            <a:endParaRPr kumimoji="1"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4CD26B0-1A4F-9041-8559-0D8DBDCD4A60}"/>
              </a:ext>
            </a:extLst>
          </p:cNvPr>
          <p:cNvGrpSpPr/>
          <p:nvPr/>
        </p:nvGrpSpPr>
        <p:grpSpPr>
          <a:xfrm>
            <a:off x="586319" y="823230"/>
            <a:ext cx="8239304" cy="334931"/>
            <a:chOff x="586319" y="823230"/>
            <a:chExt cx="8239304" cy="33493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FE40667-9BAD-804A-937F-370C2CE12DB4}"/>
                </a:ext>
              </a:extLst>
            </p:cNvPr>
            <p:cNvSpPr/>
            <p:nvPr/>
          </p:nvSpPr>
          <p:spPr>
            <a:xfrm>
              <a:off x="586319" y="823230"/>
              <a:ext cx="8239304" cy="334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B7DEF26-E9EC-354A-850C-5DED75AF90D5}"/>
                </a:ext>
              </a:extLst>
            </p:cNvPr>
            <p:cNvSpPr/>
            <p:nvPr/>
          </p:nvSpPr>
          <p:spPr>
            <a:xfrm>
              <a:off x="807172" y="871947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설명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2062873-BE8F-9142-B1BC-3959088AFC7B}"/>
                </a:ext>
              </a:extLst>
            </p:cNvPr>
            <p:cNvSpPr/>
            <p:nvPr/>
          </p:nvSpPr>
          <p:spPr>
            <a:xfrm>
              <a:off x="199414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포인트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176D494-96C8-DF47-8678-70AB55376072}"/>
                </a:ext>
              </a:extLst>
            </p:cNvPr>
            <p:cNvSpPr/>
            <p:nvPr/>
          </p:nvSpPr>
          <p:spPr>
            <a:xfrm>
              <a:off x="440365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알고리즘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02F9C0C-40DB-184F-8207-518F0F2B79D6}"/>
                </a:ext>
              </a:extLst>
            </p:cNvPr>
            <p:cNvSpPr/>
            <p:nvPr/>
          </p:nvSpPr>
          <p:spPr>
            <a:xfrm>
              <a:off x="5626163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구현 코드</a:t>
              </a:r>
              <a:endPara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cxnSp>
          <p:nvCxnSpPr>
            <p:cNvPr id="46" name="직선 연결선 20">
              <a:extLst>
                <a:ext uri="{FF2B5EF4-FFF2-40B4-BE49-F238E27FC236}">
                  <a16:creationId xmlns:a16="http://schemas.microsoft.com/office/drawing/2014/main" id="{30D2EB81-3DD4-5942-8C14-EC91B5DF40FE}"/>
                </a:ext>
              </a:extLst>
            </p:cNvPr>
            <p:cNvCxnSpPr/>
            <p:nvPr/>
          </p:nvCxnSpPr>
          <p:spPr>
            <a:xfrm>
              <a:off x="1984587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21">
              <a:extLst>
                <a:ext uri="{FF2B5EF4-FFF2-40B4-BE49-F238E27FC236}">
                  <a16:creationId xmlns:a16="http://schemas.microsoft.com/office/drawing/2014/main" id="{6D0119D6-124B-634B-AAC3-9F955C3AC59B}"/>
                </a:ext>
              </a:extLst>
            </p:cNvPr>
            <p:cNvCxnSpPr/>
            <p:nvPr/>
          </p:nvCxnSpPr>
          <p:spPr>
            <a:xfrm>
              <a:off x="3181139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22">
              <a:extLst>
                <a:ext uri="{FF2B5EF4-FFF2-40B4-BE49-F238E27FC236}">
                  <a16:creationId xmlns:a16="http://schemas.microsoft.com/office/drawing/2014/main" id="{9CE6DD54-0191-C642-992D-4FAFC9CC3ED9}"/>
                </a:ext>
              </a:extLst>
            </p:cNvPr>
            <p:cNvCxnSpPr/>
            <p:nvPr/>
          </p:nvCxnSpPr>
          <p:spPr>
            <a:xfrm>
              <a:off x="44004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23">
              <a:extLst>
                <a:ext uri="{FF2B5EF4-FFF2-40B4-BE49-F238E27FC236}">
                  <a16:creationId xmlns:a16="http://schemas.microsoft.com/office/drawing/2014/main" id="{3B7BFD09-6E27-844C-8C8E-8CE56B5F9E7C}"/>
                </a:ext>
              </a:extLst>
            </p:cNvPr>
            <p:cNvCxnSpPr/>
            <p:nvPr/>
          </p:nvCxnSpPr>
          <p:spPr>
            <a:xfrm>
              <a:off x="56261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사각형: 둥근 모서리 15">
              <a:extLst>
                <a:ext uri="{FF2B5EF4-FFF2-40B4-BE49-F238E27FC236}">
                  <a16:creationId xmlns:a16="http://schemas.microsoft.com/office/drawing/2014/main" id="{26D808A2-A6CD-0140-A778-57750D05B56E}"/>
                </a:ext>
              </a:extLst>
            </p:cNvPr>
            <p:cNvSpPr/>
            <p:nvPr/>
          </p:nvSpPr>
          <p:spPr>
            <a:xfrm>
              <a:off x="3327333" y="872379"/>
              <a:ext cx="923748" cy="240778"/>
            </a:xfrm>
            <a:prstGeom prst="roundRect">
              <a:avLst>
                <a:gd name="adj" fmla="val 50000"/>
              </a:avLst>
            </a:prstGeom>
            <a:solidFill>
              <a:srgbClr val="4084F4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100" b="1" spc="-7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아이디어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5577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( 3)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65DC4-6137-6543-AE62-7F621853A8A0}"/>
              </a:ext>
            </a:extLst>
          </p:cNvPr>
          <p:cNvSpPr txBox="1"/>
          <p:nvPr/>
        </p:nvSpPr>
        <p:spPr>
          <a:xfrm>
            <a:off x="641867" y="2015150"/>
            <a:ext cx="2989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 (</a:t>
            </a:r>
            <a:r>
              <a:rPr kumimoji="1" lang="ko-KR" altLang="en-US" dirty="0"/>
              <a:t>배우려는 기술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선후 학습 관계도</a:t>
            </a:r>
            <a:endParaRPr kumimoji="1" lang="en-US" altLang="ko-KR" dirty="0"/>
          </a:p>
          <a:p>
            <a:r>
              <a:rPr kumimoji="1" lang="en-US" altLang="ko-KR" dirty="0"/>
              <a:t>[1]</a:t>
            </a:r>
            <a:r>
              <a:rPr kumimoji="1" lang="ko-KR" altLang="en-US" dirty="0"/>
              <a:t> </a:t>
            </a:r>
            <a:r>
              <a:rPr kumimoji="1" lang="en-US" altLang="ko-KR" dirty="0">
                <a:sym typeface="Wingdings" pitchFamily="2" charset="2"/>
              </a:rPr>
              <a:t>3</a:t>
            </a:r>
            <a:endParaRPr kumimoji="1" lang="en-US" altLang="ko-KR" dirty="0"/>
          </a:p>
          <a:p>
            <a:r>
              <a:rPr kumimoji="1" lang="en-US" altLang="ko-KR" dirty="0"/>
              <a:t>[2]</a:t>
            </a:r>
            <a:r>
              <a:rPr kumimoji="1" lang="ko-KR" altLang="en-US" dirty="0"/>
              <a:t> </a:t>
            </a:r>
            <a:r>
              <a:rPr kumimoji="1" lang="en-US" altLang="ko-KR" dirty="0"/>
              <a:t>1 -&gt; 4</a:t>
            </a:r>
          </a:p>
          <a:p>
            <a:r>
              <a:rPr kumimoji="1" lang="en-US" altLang="ko-KR" dirty="0"/>
              <a:t>[3]</a:t>
            </a:r>
            <a:r>
              <a:rPr kumimoji="1" lang="ko-KR" altLang="en-US" dirty="0"/>
              <a:t> </a:t>
            </a:r>
            <a:r>
              <a:rPr kumimoji="1" lang="en-US" altLang="ko-KR" dirty="0"/>
              <a:t>2 -&gt; 5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5781B4-42B7-B044-A589-3E62E39D9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02506"/>
              </p:ext>
            </p:extLst>
          </p:nvPr>
        </p:nvGraphicFramePr>
        <p:xfrm>
          <a:off x="4345119" y="2668586"/>
          <a:ext cx="3350683" cy="315402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8669">
                  <a:extLst>
                    <a:ext uri="{9D8B030D-6E8A-4147-A177-3AD203B41FA5}">
                      <a16:colId xmlns:a16="http://schemas.microsoft.com/office/drawing/2014/main" val="215304697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80642932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444181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8832931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3428839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645719074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276477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0871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69486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8266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0185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67743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3714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3327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02055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8C35EDD7-2B6B-AF44-990B-A352DEE443A8}"/>
              </a:ext>
            </a:extLst>
          </p:cNvPr>
          <p:cNvGrpSpPr/>
          <p:nvPr/>
        </p:nvGrpSpPr>
        <p:grpSpPr>
          <a:xfrm>
            <a:off x="5700244" y="1720956"/>
            <a:ext cx="639393" cy="947630"/>
            <a:chOff x="5700244" y="1720956"/>
            <a:chExt cx="639393" cy="947630"/>
          </a:xfrm>
        </p:grpSpPr>
        <p:sp>
          <p:nvSpPr>
            <p:cNvPr id="6" name="아래쪽 화살표[D] 5">
              <a:extLst>
                <a:ext uri="{FF2B5EF4-FFF2-40B4-BE49-F238E27FC236}">
                  <a16:creationId xmlns:a16="http://schemas.microsoft.com/office/drawing/2014/main" id="{2E6CC8A9-B851-4241-BC4C-40BD46B250AD}"/>
                </a:ext>
              </a:extLst>
            </p:cNvPr>
            <p:cNvSpPr/>
            <p:nvPr/>
          </p:nvSpPr>
          <p:spPr>
            <a:xfrm>
              <a:off x="5700244" y="1720956"/>
              <a:ext cx="639393" cy="947630"/>
            </a:xfrm>
            <a:prstGeom prst="downArrow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kumimoji="1" lang="ko-KR" altLang="en-US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7A2911-CED1-5449-8EEC-C04FEBEDC12B}"/>
                </a:ext>
              </a:extLst>
            </p:cNvPr>
            <p:cNvSpPr txBox="1"/>
            <p:nvPr/>
          </p:nvSpPr>
          <p:spPr>
            <a:xfrm>
              <a:off x="5789107" y="1890478"/>
              <a:ext cx="461665" cy="7425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start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BC38BD99-D7E3-3A4F-A4C9-E557087788D1}"/>
              </a:ext>
            </a:extLst>
          </p:cNvPr>
          <p:cNvSpPr/>
          <p:nvPr/>
        </p:nvSpPr>
        <p:spPr>
          <a:xfrm flipH="1">
            <a:off x="7599548" y="2955185"/>
            <a:ext cx="1090689" cy="626788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# Incoming Edge</a:t>
            </a:r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A4943EA-8FD5-5C4F-BA61-A62E73776FD3}"/>
              </a:ext>
            </a:extLst>
          </p:cNvPr>
          <p:cNvGrpSpPr/>
          <p:nvPr/>
        </p:nvGrpSpPr>
        <p:grpSpPr>
          <a:xfrm>
            <a:off x="1130886" y="4245596"/>
            <a:ext cx="1527312" cy="1311043"/>
            <a:chOff x="1280898" y="4203109"/>
            <a:chExt cx="1527312" cy="1311043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A560F36-08B0-A449-A91B-FBFBB78D07A7}"/>
                </a:ext>
              </a:extLst>
            </p:cNvPr>
            <p:cNvGrpSpPr/>
            <p:nvPr/>
          </p:nvGrpSpPr>
          <p:grpSpPr>
            <a:xfrm>
              <a:off x="1612645" y="4203109"/>
              <a:ext cx="1195565" cy="1172825"/>
              <a:chOff x="5945283" y="2492693"/>
              <a:chExt cx="1773798" cy="1768641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27A8AD70-B01C-EB46-949D-01B65723B706}"/>
                  </a:ext>
                </a:extLst>
              </p:cNvPr>
              <p:cNvSpPr/>
              <p:nvPr/>
            </p:nvSpPr>
            <p:spPr>
              <a:xfrm>
                <a:off x="5945283" y="2492693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FCB12918-F7EB-B74F-A0B2-B81199A4C79A}"/>
                  </a:ext>
                </a:extLst>
              </p:cNvPr>
              <p:cNvSpPr/>
              <p:nvPr/>
            </p:nvSpPr>
            <p:spPr>
              <a:xfrm>
                <a:off x="6536549" y="3082240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6E0ED643-8ED8-734A-A0B5-E0022B64FDDA}"/>
                  </a:ext>
                </a:extLst>
              </p:cNvPr>
              <p:cNvSpPr/>
              <p:nvPr/>
            </p:nvSpPr>
            <p:spPr>
              <a:xfrm>
                <a:off x="7127815" y="3671787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4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27CD277B-765E-994F-90ED-AB5E46AE8B5D}"/>
                  </a:ext>
                </a:extLst>
              </p:cNvPr>
              <p:cNvCxnSpPr>
                <a:stCxn id="37" idx="5"/>
                <a:endCxn id="38" idx="1"/>
              </p:cNvCxnSpPr>
              <p:nvPr/>
            </p:nvCxnSpPr>
            <p:spPr>
              <a:xfrm>
                <a:off x="7041226" y="3585450"/>
                <a:ext cx="173178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4BCFB64-5617-5D48-9CC0-E167526AF3FB}"/>
                </a:ext>
              </a:extLst>
            </p:cNvPr>
            <p:cNvSpPr/>
            <p:nvPr/>
          </p:nvSpPr>
          <p:spPr>
            <a:xfrm>
              <a:off x="1280898" y="4732269"/>
              <a:ext cx="398522" cy="390942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071CA94-B3AE-6C44-9D9D-74917851C34C}"/>
                </a:ext>
              </a:extLst>
            </p:cNvPr>
            <p:cNvSpPr/>
            <p:nvPr/>
          </p:nvSpPr>
          <p:spPr>
            <a:xfrm>
              <a:off x="1679419" y="5123210"/>
              <a:ext cx="398522" cy="390942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D9DB93C1-DD48-4C48-AD62-29B0B97F070B}"/>
                </a:ext>
              </a:extLst>
            </p:cNvPr>
            <p:cNvCxnSpPr>
              <a:stCxn id="40" idx="5"/>
              <a:endCxn id="49" idx="1"/>
            </p:cNvCxnSpPr>
            <p:nvPr/>
          </p:nvCxnSpPr>
          <p:spPr>
            <a:xfrm>
              <a:off x="1621057" y="5065958"/>
              <a:ext cx="116724" cy="114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FC2263A-6B79-FC4C-9137-D7EE4EF0DDFB}"/>
              </a:ext>
            </a:extLst>
          </p:cNvPr>
          <p:cNvGrpSpPr/>
          <p:nvPr/>
        </p:nvGrpSpPr>
        <p:grpSpPr>
          <a:xfrm>
            <a:off x="5225510" y="1720956"/>
            <a:ext cx="639393" cy="947630"/>
            <a:chOff x="5700244" y="1720956"/>
            <a:chExt cx="639393" cy="947630"/>
          </a:xfrm>
        </p:grpSpPr>
        <p:sp>
          <p:nvSpPr>
            <p:cNvPr id="52" name="아래쪽 화살표[D] 51">
              <a:extLst>
                <a:ext uri="{FF2B5EF4-FFF2-40B4-BE49-F238E27FC236}">
                  <a16:creationId xmlns:a16="http://schemas.microsoft.com/office/drawing/2014/main" id="{8EEC7AE9-94C4-9E4C-A1D4-E8C3C0D46A2C}"/>
                </a:ext>
              </a:extLst>
            </p:cNvPr>
            <p:cNvSpPr/>
            <p:nvPr/>
          </p:nvSpPr>
          <p:spPr>
            <a:xfrm>
              <a:off x="5700244" y="1720956"/>
              <a:ext cx="639393" cy="947630"/>
            </a:xfrm>
            <a:prstGeom prst="downArrow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kumimoji="1" lang="ko-KR" altLang="en-US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D4B9180-3ED3-DF4F-9552-D29B3117FD1C}"/>
                </a:ext>
              </a:extLst>
            </p:cNvPr>
            <p:cNvSpPr txBox="1"/>
            <p:nvPr/>
          </p:nvSpPr>
          <p:spPr>
            <a:xfrm>
              <a:off x="5789107" y="1890478"/>
              <a:ext cx="461665" cy="7425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start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42D0C42-452C-AD48-A9E8-86A5CE108CF6}"/>
              </a:ext>
            </a:extLst>
          </p:cNvPr>
          <p:cNvGrpSpPr/>
          <p:nvPr/>
        </p:nvGrpSpPr>
        <p:grpSpPr>
          <a:xfrm>
            <a:off x="4728293" y="1720956"/>
            <a:ext cx="639393" cy="947630"/>
            <a:chOff x="5700244" y="1720956"/>
            <a:chExt cx="639393" cy="947630"/>
          </a:xfrm>
        </p:grpSpPr>
        <p:sp>
          <p:nvSpPr>
            <p:cNvPr id="55" name="아래쪽 화살표[D] 54">
              <a:extLst>
                <a:ext uri="{FF2B5EF4-FFF2-40B4-BE49-F238E27FC236}">
                  <a16:creationId xmlns:a16="http://schemas.microsoft.com/office/drawing/2014/main" id="{FC92607A-7D3A-1940-994A-51A504452DA8}"/>
                </a:ext>
              </a:extLst>
            </p:cNvPr>
            <p:cNvSpPr/>
            <p:nvPr/>
          </p:nvSpPr>
          <p:spPr>
            <a:xfrm>
              <a:off x="5700244" y="1720956"/>
              <a:ext cx="639393" cy="947630"/>
            </a:xfrm>
            <a:prstGeom prst="downArrow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kumimoji="1" lang="ko-KR" altLang="en-US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F3B4C69-43A1-4745-9C01-4E830FB90F2F}"/>
                </a:ext>
              </a:extLst>
            </p:cNvPr>
            <p:cNvSpPr txBox="1"/>
            <p:nvPr/>
          </p:nvSpPr>
          <p:spPr>
            <a:xfrm>
              <a:off x="5789107" y="1890478"/>
              <a:ext cx="461665" cy="7425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start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9A2AF67-B045-FB47-BD7A-8A4F89EAFADC}"/>
              </a:ext>
            </a:extLst>
          </p:cNvPr>
          <p:cNvGrpSpPr/>
          <p:nvPr/>
        </p:nvGrpSpPr>
        <p:grpSpPr>
          <a:xfrm>
            <a:off x="586319" y="823230"/>
            <a:ext cx="8239304" cy="334931"/>
            <a:chOff x="586319" y="823230"/>
            <a:chExt cx="8239304" cy="334931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EAD8DF7-63CD-4A44-8CF6-1D7BA957A968}"/>
                </a:ext>
              </a:extLst>
            </p:cNvPr>
            <p:cNvSpPr/>
            <p:nvPr/>
          </p:nvSpPr>
          <p:spPr>
            <a:xfrm>
              <a:off x="586319" y="823230"/>
              <a:ext cx="8239304" cy="334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88698E8-6A00-6C4A-B6E6-B9765BF7EC92}"/>
                </a:ext>
              </a:extLst>
            </p:cNvPr>
            <p:cNvSpPr/>
            <p:nvPr/>
          </p:nvSpPr>
          <p:spPr>
            <a:xfrm>
              <a:off x="807172" y="871947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설명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871D273-C07A-324B-8E7B-14396AC32AEF}"/>
                </a:ext>
              </a:extLst>
            </p:cNvPr>
            <p:cNvSpPr/>
            <p:nvPr/>
          </p:nvSpPr>
          <p:spPr>
            <a:xfrm>
              <a:off x="199414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포인트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A480853-0369-EC49-A176-5930C05A6529}"/>
                </a:ext>
              </a:extLst>
            </p:cNvPr>
            <p:cNvSpPr/>
            <p:nvPr/>
          </p:nvSpPr>
          <p:spPr>
            <a:xfrm>
              <a:off x="440365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알고리즘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FC90288-B711-F84C-BC03-A7F3EB3E7E4F}"/>
                </a:ext>
              </a:extLst>
            </p:cNvPr>
            <p:cNvSpPr/>
            <p:nvPr/>
          </p:nvSpPr>
          <p:spPr>
            <a:xfrm>
              <a:off x="5626163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구현 코드</a:t>
              </a:r>
              <a:endPara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cxnSp>
          <p:nvCxnSpPr>
            <p:cNvPr id="63" name="직선 연결선 20">
              <a:extLst>
                <a:ext uri="{FF2B5EF4-FFF2-40B4-BE49-F238E27FC236}">
                  <a16:creationId xmlns:a16="http://schemas.microsoft.com/office/drawing/2014/main" id="{37266420-F095-9243-BF6B-97A3B247D4CA}"/>
                </a:ext>
              </a:extLst>
            </p:cNvPr>
            <p:cNvCxnSpPr/>
            <p:nvPr/>
          </p:nvCxnSpPr>
          <p:spPr>
            <a:xfrm>
              <a:off x="1984587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21">
              <a:extLst>
                <a:ext uri="{FF2B5EF4-FFF2-40B4-BE49-F238E27FC236}">
                  <a16:creationId xmlns:a16="http://schemas.microsoft.com/office/drawing/2014/main" id="{49147772-846C-A148-AE78-7E719078715C}"/>
                </a:ext>
              </a:extLst>
            </p:cNvPr>
            <p:cNvCxnSpPr/>
            <p:nvPr/>
          </p:nvCxnSpPr>
          <p:spPr>
            <a:xfrm>
              <a:off x="3181139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22">
              <a:extLst>
                <a:ext uri="{FF2B5EF4-FFF2-40B4-BE49-F238E27FC236}">
                  <a16:creationId xmlns:a16="http://schemas.microsoft.com/office/drawing/2014/main" id="{D6B41562-B64A-5E47-8D7D-27E62155A8B0}"/>
                </a:ext>
              </a:extLst>
            </p:cNvPr>
            <p:cNvCxnSpPr/>
            <p:nvPr/>
          </p:nvCxnSpPr>
          <p:spPr>
            <a:xfrm>
              <a:off x="44004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23">
              <a:extLst>
                <a:ext uri="{FF2B5EF4-FFF2-40B4-BE49-F238E27FC236}">
                  <a16:creationId xmlns:a16="http://schemas.microsoft.com/office/drawing/2014/main" id="{DCA28AB4-3780-D744-911F-D6DE6058140B}"/>
                </a:ext>
              </a:extLst>
            </p:cNvPr>
            <p:cNvCxnSpPr/>
            <p:nvPr/>
          </p:nvCxnSpPr>
          <p:spPr>
            <a:xfrm>
              <a:off x="56261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사각형: 둥근 모서리 15">
              <a:extLst>
                <a:ext uri="{FF2B5EF4-FFF2-40B4-BE49-F238E27FC236}">
                  <a16:creationId xmlns:a16="http://schemas.microsoft.com/office/drawing/2014/main" id="{D9E771D3-7B36-BE46-AB3C-71D08CC316A4}"/>
                </a:ext>
              </a:extLst>
            </p:cNvPr>
            <p:cNvSpPr/>
            <p:nvPr/>
          </p:nvSpPr>
          <p:spPr>
            <a:xfrm>
              <a:off x="3327333" y="872379"/>
              <a:ext cx="923748" cy="240778"/>
            </a:xfrm>
            <a:prstGeom prst="roundRect">
              <a:avLst>
                <a:gd name="adj" fmla="val 50000"/>
              </a:avLst>
            </a:prstGeom>
            <a:solidFill>
              <a:srgbClr val="4084F4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100" b="1" spc="-7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아이디어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197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( 1 )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7A66CE6-E5D7-4CFE-B1EE-A7CB10619D19}"/>
              </a:ext>
            </a:extLst>
          </p:cNvPr>
          <p:cNvSpPr/>
          <p:nvPr/>
        </p:nvSpPr>
        <p:spPr>
          <a:xfrm>
            <a:off x="807172" y="874649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ko-KR" altLang="en-US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문제 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2F0F53-D80B-458A-AE8E-5335AA573C02}"/>
              </a:ext>
            </a:extLst>
          </p:cNvPr>
          <p:cNvSpPr/>
          <p:nvPr/>
        </p:nvSpPr>
        <p:spPr>
          <a:xfrm>
            <a:off x="1958630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문제 포인트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아이디어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알고리즘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FF0ABA-7186-4B16-9D76-7D2E957E6636}"/>
              </a:ext>
            </a:extLst>
          </p:cNvPr>
          <p:cNvSpPr/>
          <p:nvPr/>
        </p:nvSpPr>
        <p:spPr>
          <a:xfrm>
            <a:off x="5626163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 코드</a:t>
            </a:r>
            <a:endParaRPr lang="en-US" altLang="ko-KR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3059A6-743E-44B3-94F2-9BB9F989138A}"/>
              </a:ext>
            </a:extLst>
          </p:cNvPr>
          <p:cNvCxnSpPr/>
          <p:nvPr/>
        </p:nvCxnSpPr>
        <p:spPr>
          <a:xfrm>
            <a:off x="56261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65DC4-6137-6543-AE62-7F621853A8A0}"/>
              </a:ext>
            </a:extLst>
          </p:cNvPr>
          <p:cNvSpPr txBox="1"/>
          <p:nvPr/>
        </p:nvSpPr>
        <p:spPr>
          <a:xfrm>
            <a:off x="1189995" y="2492693"/>
            <a:ext cx="29898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 (</a:t>
            </a:r>
            <a:r>
              <a:rPr kumimoji="1" lang="ko-KR" altLang="en-US" dirty="0"/>
              <a:t>배우려는 기술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선후 학습 관계도</a:t>
            </a:r>
            <a:endParaRPr kumimoji="1" lang="en-US" altLang="ko-KR" dirty="0"/>
          </a:p>
          <a:p>
            <a:r>
              <a:rPr kumimoji="1" lang="en-US" altLang="ko-KR" dirty="0"/>
              <a:t>[1]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[2]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</a:p>
          <a:p>
            <a:r>
              <a:rPr kumimoji="1" lang="en-US" altLang="ko-KR" dirty="0"/>
              <a:t>[3]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-&gt;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1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D6E5E20-59F2-9A42-9E81-485A0B6955D9}"/>
              </a:ext>
            </a:extLst>
          </p:cNvPr>
          <p:cNvSpPr/>
          <p:nvPr/>
        </p:nvSpPr>
        <p:spPr>
          <a:xfrm>
            <a:off x="5945283" y="2492693"/>
            <a:ext cx="591266" cy="589547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6226E77-D3DE-A84F-8BF0-ECAFE9594081}"/>
              </a:ext>
            </a:extLst>
          </p:cNvPr>
          <p:cNvSpPr/>
          <p:nvPr/>
        </p:nvSpPr>
        <p:spPr>
          <a:xfrm>
            <a:off x="6536549" y="3082240"/>
            <a:ext cx="591266" cy="589547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969F07B-9B4C-4C4E-8FB7-C7996A4E5611}"/>
              </a:ext>
            </a:extLst>
          </p:cNvPr>
          <p:cNvSpPr/>
          <p:nvPr/>
        </p:nvSpPr>
        <p:spPr>
          <a:xfrm>
            <a:off x="7127815" y="3671787"/>
            <a:ext cx="591266" cy="589547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51F91D4-7C86-C54B-8332-1F8D81AAD376}"/>
              </a:ext>
            </a:extLst>
          </p:cNvPr>
          <p:cNvSpPr/>
          <p:nvPr/>
        </p:nvSpPr>
        <p:spPr>
          <a:xfrm>
            <a:off x="5952158" y="3671787"/>
            <a:ext cx="591266" cy="589547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546D343-6923-064E-B124-6E833AD110AC}"/>
              </a:ext>
            </a:extLst>
          </p:cNvPr>
          <p:cNvSpPr/>
          <p:nvPr/>
        </p:nvSpPr>
        <p:spPr>
          <a:xfrm>
            <a:off x="5354017" y="4261334"/>
            <a:ext cx="591266" cy="589547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A9C42F2-EFE2-0947-A97E-89C5ECBBF690}"/>
              </a:ext>
            </a:extLst>
          </p:cNvPr>
          <p:cNvSpPr/>
          <p:nvPr/>
        </p:nvSpPr>
        <p:spPr>
          <a:xfrm>
            <a:off x="4762751" y="4850881"/>
            <a:ext cx="591266" cy="589547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AB90A32-B05C-DB43-8046-87227E986DA7}"/>
              </a:ext>
            </a:extLst>
          </p:cNvPr>
          <p:cNvCxnSpPr>
            <a:stCxn id="7" idx="5"/>
            <a:endCxn id="25" idx="1"/>
          </p:cNvCxnSpPr>
          <p:nvPr/>
        </p:nvCxnSpPr>
        <p:spPr>
          <a:xfrm>
            <a:off x="6449960" y="2995903"/>
            <a:ext cx="173178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2241A62-4359-394F-91A3-99C475F0955D}"/>
              </a:ext>
            </a:extLst>
          </p:cNvPr>
          <p:cNvCxnSpPr>
            <a:stCxn id="25" idx="5"/>
            <a:endCxn id="26" idx="1"/>
          </p:cNvCxnSpPr>
          <p:nvPr/>
        </p:nvCxnSpPr>
        <p:spPr>
          <a:xfrm>
            <a:off x="7041226" y="3585450"/>
            <a:ext cx="173178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0C1B1A5-70EC-9B44-B416-CCF3B5B29162}"/>
              </a:ext>
            </a:extLst>
          </p:cNvPr>
          <p:cNvCxnSpPr>
            <a:cxnSpLocks/>
            <a:stCxn id="25" idx="3"/>
            <a:endCxn id="27" idx="7"/>
          </p:cNvCxnSpPr>
          <p:nvPr/>
        </p:nvCxnSpPr>
        <p:spPr>
          <a:xfrm flipH="1">
            <a:off x="6456835" y="3585450"/>
            <a:ext cx="166303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E438FA1-4829-0345-80D2-5913B7587C85}"/>
              </a:ext>
            </a:extLst>
          </p:cNvPr>
          <p:cNvCxnSpPr>
            <a:stCxn id="27" idx="3"/>
            <a:endCxn id="28" idx="7"/>
          </p:cNvCxnSpPr>
          <p:nvPr/>
        </p:nvCxnSpPr>
        <p:spPr>
          <a:xfrm flipH="1">
            <a:off x="5858694" y="4174997"/>
            <a:ext cx="180053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24940CB-CF72-FF4E-80F7-0E990EF3B7DB}"/>
              </a:ext>
            </a:extLst>
          </p:cNvPr>
          <p:cNvCxnSpPr>
            <a:stCxn id="28" idx="3"/>
            <a:endCxn id="29" idx="7"/>
          </p:cNvCxnSpPr>
          <p:nvPr/>
        </p:nvCxnSpPr>
        <p:spPr>
          <a:xfrm flipH="1">
            <a:off x="5267428" y="4764544"/>
            <a:ext cx="173178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E88E750-D635-0743-BD84-1B6D6AD5B35D}"/>
              </a:ext>
            </a:extLst>
          </p:cNvPr>
          <p:cNvCxnSpPr>
            <a:stCxn id="27" idx="6"/>
            <a:endCxn id="26" idx="2"/>
          </p:cNvCxnSpPr>
          <p:nvPr/>
        </p:nvCxnSpPr>
        <p:spPr>
          <a:xfrm>
            <a:off x="6543424" y="3966561"/>
            <a:ext cx="584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5105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( 3)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63ACC3C-63ED-B949-9E5F-47A4C18ED35C}"/>
              </a:ext>
            </a:extLst>
          </p:cNvPr>
          <p:cNvSpPr/>
          <p:nvPr/>
        </p:nvSpPr>
        <p:spPr>
          <a:xfrm>
            <a:off x="709468" y="2632999"/>
            <a:ext cx="3320531" cy="549817"/>
          </a:xfrm>
          <a:prstGeom prst="roundRect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 | 2 | 3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AD0BA-04C6-7644-8D12-1AF0E042F23E}"/>
              </a:ext>
            </a:extLst>
          </p:cNvPr>
          <p:cNvSpPr txBox="1"/>
          <p:nvPr/>
        </p:nvSpPr>
        <p:spPr>
          <a:xfrm>
            <a:off x="807172" y="229925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Min_heap</a:t>
            </a:r>
            <a:endParaRPr kumimoji="1" lang="ko-KR" altLang="en-US" dirty="0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40FEFD34-1E36-994E-B396-E46C14297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815605"/>
              </p:ext>
            </p:extLst>
          </p:nvPr>
        </p:nvGraphicFramePr>
        <p:xfrm>
          <a:off x="4345119" y="2668586"/>
          <a:ext cx="3350683" cy="315402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8669">
                  <a:extLst>
                    <a:ext uri="{9D8B030D-6E8A-4147-A177-3AD203B41FA5}">
                      <a16:colId xmlns:a16="http://schemas.microsoft.com/office/drawing/2014/main" val="215304697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80642932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444181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8832931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3428839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645719074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276477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0871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69486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8266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0185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67743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3714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3327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02055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46E0A2A0-C1A0-E04C-B2B0-EBDB1A0B7CEE}"/>
              </a:ext>
            </a:extLst>
          </p:cNvPr>
          <p:cNvGrpSpPr/>
          <p:nvPr/>
        </p:nvGrpSpPr>
        <p:grpSpPr>
          <a:xfrm>
            <a:off x="5700244" y="1720956"/>
            <a:ext cx="639393" cy="947630"/>
            <a:chOff x="5700244" y="1720956"/>
            <a:chExt cx="639393" cy="947630"/>
          </a:xfrm>
        </p:grpSpPr>
        <p:sp>
          <p:nvSpPr>
            <p:cNvPr id="42" name="아래쪽 화살표[D] 41">
              <a:extLst>
                <a:ext uri="{FF2B5EF4-FFF2-40B4-BE49-F238E27FC236}">
                  <a16:creationId xmlns:a16="http://schemas.microsoft.com/office/drawing/2014/main" id="{DD7D06C6-BD83-0845-844A-1AC7680FD1F5}"/>
                </a:ext>
              </a:extLst>
            </p:cNvPr>
            <p:cNvSpPr/>
            <p:nvPr/>
          </p:nvSpPr>
          <p:spPr>
            <a:xfrm>
              <a:off x="5700244" y="1720956"/>
              <a:ext cx="639393" cy="947630"/>
            </a:xfrm>
            <a:prstGeom prst="downArrow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kumimoji="1" lang="ko-KR" altLang="en-US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DF6C04-4DCC-3747-BF43-AAD0516C11B0}"/>
                </a:ext>
              </a:extLst>
            </p:cNvPr>
            <p:cNvSpPr txBox="1"/>
            <p:nvPr/>
          </p:nvSpPr>
          <p:spPr>
            <a:xfrm>
              <a:off x="5789107" y="1890478"/>
              <a:ext cx="461665" cy="7425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start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오른쪽 화살표[R] 43">
            <a:extLst>
              <a:ext uri="{FF2B5EF4-FFF2-40B4-BE49-F238E27FC236}">
                <a16:creationId xmlns:a16="http://schemas.microsoft.com/office/drawing/2014/main" id="{4315674B-98B3-0E4C-ADB6-F6B273937E79}"/>
              </a:ext>
            </a:extLst>
          </p:cNvPr>
          <p:cNvSpPr/>
          <p:nvPr/>
        </p:nvSpPr>
        <p:spPr>
          <a:xfrm flipH="1">
            <a:off x="7599548" y="2955185"/>
            <a:ext cx="1090689" cy="626788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# Incoming Edge</a:t>
            </a:r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59E2D66-8728-5C41-BC1A-3068040546A0}"/>
              </a:ext>
            </a:extLst>
          </p:cNvPr>
          <p:cNvGrpSpPr/>
          <p:nvPr/>
        </p:nvGrpSpPr>
        <p:grpSpPr>
          <a:xfrm>
            <a:off x="5225510" y="1720956"/>
            <a:ext cx="639393" cy="947630"/>
            <a:chOff x="5700244" y="1720956"/>
            <a:chExt cx="639393" cy="947630"/>
          </a:xfrm>
        </p:grpSpPr>
        <p:sp>
          <p:nvSpPr>
            <p:cNvPr id="46" name="아래쪽 화살표[D] 45">
              <a:extLst>
                <a:ext uri="{FF2B5EF4-FFF2-40B4-BE49-F238E27FC236}">
                  <a16:creationId xmlns:a16="http://schemas.microsoft.com/office/drawing/2014/main" id="{A45C2284-5BC1-F746-9620-47D841D8A362}"/>
                </a:ext>
              </a:extLst>
            </p:cNvPr>
            <p:cNvSpPr/>
            <p:nvPr/>
          </p:nvSpPr>
          <p:spPr>
            <a:xfrm>
              <a:off x="5700244" y="1720956"/>
              <a:ext cx="639393" cy="947630"/>
            </a:xfrm>
            <a:prstGeom prst="downArrow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kumimoji="1" lang="ko-KR" altLang="en-US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8E1F287-1B91-6549-A6DF-F4E13C3E2673}"/>
                </a:ext>
              </a:extLst>
            </p:cNvPr>
            <p:cNvSpPr txBox="1"/>
            <p:nvPr/>
          </p:nvSpPr>
          <p:spPr>
            <a:xfrm>
              <a:off x="5789107" y="1890478"/>
              <a:ext cx="461665" cy="7425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start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D3C2AF5-826F-6A41-886B-84D53F73DDFD}"/>
              </a:ext>
            </a:extLst>
          </p:cNvPr>
          <p:cNvGrpSpPr/>
          <p:nvPr/>
        </p:nvGrpSpPr>
        <p:grpSpPr>
          <a:xfrm>
            <a:off x="4728293" y="1720956"/>
            <a:ext cx="639393" cy="947630"/>
            <a:chOff x="5700244" y="1720956"/>
            <a:chExt cx="639393" cy="947630"/>
          </a:xfrm>
        </p:grpSpPr>
        <p:sp>
          <p:nvSpPr>
            <p:cNvPr id="63" name="아래쪽 화살표[D] 62">
              <a:extLst>
                <a:ext uri="{FF2B5EF4-FFF2-40B4-BE49-F238E27FC236}">
                  <a16:creationId xmlns:a16="http://schemas.microsoft.com/office/drawing/2014/main" id="{47C4D7F2-33F8-1F4A-8C78-1FE8B7ABB1E1}"/>
                </a:ext>
              </a:extLst>
            </p:cNvPr>
            <p:cNvSpPr/>
            <p:nvPr/>
          </p:nvSpPr>
          <p:spPr>
            <a:xfrm>
              <a:off x="5700244" y="1720956"/>
              <a:ext cx="639393" cy="947630"/>
            </a:xfrm>
            <a:prstGeom prst="downArrow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kumimoji="1" lang="ko-KR" altLang="en-US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A0109F7-326A-3247-BE53-050F0EB67560}"/>
                </a:ext>
              </a:extLst>
            </p:cNvPr>
            <p:cNvSpPr txBox="1"/>
            <p:nvPr/>
          </p:nvSpPr>
          <p:spPr>
            <a:xfrm>
              <a:off x="5789107" y="1890478"/>
              <a:ext cx="461665" cy="7425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start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23A1282-76EB-4840-8858-492FBB7DFBA5}"/>
              </a:ext>
            </a:extLst>
          </p:cNvPr>
          <p:cNvGrpSpPr/>
          <p:nvPr/>
        </p:nvGrpSpPr>
        <p:grpSpPr>
          <a:xfrm>
            <a:off x="586319" y="823230"/>
            <a:ext cx="8239304" cy="334931"/>
            <a:chOff x="586319" y="823230"/>
            <a:chExt cx="8239304" cy="33493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F7E1FDE-9FC1-554C-AD06-C3A04CE3C08E}"/>
                </a:ext>
              </a:extLst>
            </p:cNvPr>
            <p:cNvSpPr/>
            <p:nvPr/>
          </p:nvSpPr>
          <p:spPr>
            <a:xfrm>
              <a:off x="586319" y="823230"/>
              <a:ext cx="8239304" cy="334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BB8E2C2-8FBB-EE45-B083-5275BB6598AC}"/>
                </a:ext>
              </a:extLst>
            </p:cNvPr>
            <p:cNvSpPr/>
            <p:nvPr/>
          </p:nvSpPr>
          <p:spPr>
            <a:xfrm>
              <a:off x="807172" y="871947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설명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0ED7E59-0D6A-174D-9740-2A754C2604E7}"/>
                </a:ext>
              </a:extLst>
            </p:cNvPr>
            <p:cNvSpPr/>
            <p:nvPr/>
          </p:nvSpPr>
          <p:spPr>
            <a:xfrm>
              <a:off x="199414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포인트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3639562-4007-E94E-82E1-85F65E81F146}"/>
                </a:ext>
              </a:extLst>
            </p:cNvPr>
            <p:cNvSpPr/>
            <p:nvPr/>
          </p:nvSpPr>
          <p:spPr>
            <a:xfrm>
              <a:off x="440365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알고리즘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E373F70E-35D3-7741-A3D5-E14B9FA56F48}"/>
                </a:ext>
              </a:extLst>
            </p:cNvPr>
            <p:cNvSpPr/>
            <p:nvPr/>
          </p:nvSpPr>
          <p:spPr>
            <a:xfrm>
              <a:off x="5626163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구현 코드</a:t>
              </a:r>
              <a:endPara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cxnSp>
          <p:nvCxnSpPr>
            <p:cNvPr id="71" name="직선 연결선 20">
              <a:extLst>
                <a:ext uri="{FF2B5EF4-FFF2-40B4-BE49-F238E27FC236}">
                  <a16:creationId xmlns:a16="http://schemas.microsoft.com/office/drawing/2014/main" id="{2E0C6AB1-0425-F648-BADE-F2B60CC2FED2}"/>
                </a:ext>
              </a:extLst>
            </p:cNvPr>
            <p:cNvCxnSpPr/>
            <p:nvPr/>
          </p:nvCxnSpPr>
          <p:spPr>
            <a:xfrm>
              <a:off x="1984587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21">
              <a:extLst>
                <a:ext uri="{FF2B5EF4-FFF2-40B4-BE49-F238E27FC236}">
                  <a16:creationId xmlns:a16="http://schemas.microsoft.com/office/drawing/2014/main" id="{1A01AB98-9809-0B4C-BC9E-ABE285DA1193}"/>
                </a:ext>
              </a:extLst>
            </p:cNvPr>
            <p:cNvCxnSpPr/>
            <p:nvPr/>
          </p:nvCxnSpPr>
          <p:spPr>
            <a:xfrm>
              <a:off x="3181139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22">
              <a:extLst>
                <a:ext uri="{FF2B5EF4-FFF2-40B4-BE49-F238E27FC236}">
                  <a16:creationId xmlns:a16="http://schemas.microsoft.com/office/drawing/2014/main" id="{FDC7BC4F-B1BD-9A45-AF71-A191F8E19126}"/>
                </a:ext>
              </a:extLst>
            </p:cNvPr>
            <p:cNvCxnSpPr/>
            <p:nvPr/>
          </p:nvCxnSpPr>
          <p:spPr>
            <a:xfrm>
              <a:off x="44004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23">
              <a:extLst>
                <a:ext uri="{FF2B5EF4-FFF2-40B4-BE49-F238E27FC236}">
                  <a16:creationId xmlns:a16="http://schemas.microsoft.com/office/drawing/2014/main" id="{B977DDA3-7FA2-7D4C-9D27-3CD97F2D9765}"/>
                </a:ext>
              </a:extLst>
            </p:cNvPr>
            <p:cNvCxnSpPr/>
            <p:nvPr/>
          </p:nvCxnSpPr>
          <p:spPr>
            <a:xfrm>
              <a:off x="56261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사각형: 둥근 모서리 15">
              <a:extLst>
                <a:ext uri="{FF2B5EF4-FFF2-40B4-BE49-F238E27FC236}">
                  <a16:creationId xmlns:a16="http://schemas.microsoft.com/office/drawing/2014/main" id="{E4D9EFD0-BDC1-D04B-BCD2-E93B5D386268}"/>
                </a:ext>
              </a:extLst>
            </p:cNvPr>
            <p:cNvSpPr/>
            <p:nvPr/>
          </p:nvSpPr>
          <p:spPr>
            <a:xfrm>
              <a:off x="3327333" y="872379"/>
              <a:ext cx="923748" cy="240778"/>
            </a:xfrm>
            <a:prstGeom prst="roundRect">
              <a:avLst>
                <a:gd name="adj" fmla="val 50000"/>
              </a:avLst>
            </a:prstGeom>
            <a:solidFill>
              <a:srgbClr val="4084F4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100" b="1" spc="-7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아이디어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52F75B0-AC43-7E4F-B424-A79C4961707C}"/>
              </a:ext>
            </a:extLst>
          </p:cNvPr>
          <p:cNvGrpSpPr/>
          <p:nvPr/>
        </p:nvGrpSpPr>
        <p:grpSpPr>
          <a:xfrm>
            <a:off x="1130886" y="4245596"/>
            <a:ext cx="1527312" cy="1311043"/>
            <a:chOff x="1280898" y="4203109"/>
            <a:chExt cx="1527312" cy="1311043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F87B2AB-DBEB-8445-A87B-77E48BC8B874}"/>
                </a:ext>
              </a:extLst>
            </p:cNvPr>
            <p:cNvGrpSpPr/>
            <p:nvPr/>
          </p:nvGrpSpPr>
          <p:grpSpPr>
            <a:xfrm>
              <a:off x="1612645" y="4203109"/>
              <a:ext cx="1195565" cy="1172825"/>
              <a:chOff x="5945283" y="2492693"/>
              <a:chExt cx="1773798" cy="1768641"/>
            </a:xfrm>
          </p:grpSpPr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ED693A35-378C-C84D-8968-BF3BC4ADFF4F}"/>
                  </a:ext>
                </a:extLst>
              </p:cNvPr>
              <p:cNvSpPr/>
              <p:nvPr/>
            </p:nvSpPr>
            <p:spPr>
              <a:xfrm>
                <a:off x="5945283" y="2492693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5DF817AB-2E5D-2046-A256-693DEB7E7D7A}"/>
                  </a:ext>
                </a:extLst>
              </p:cNvPr>
              <p:cNvSpPr/>
              <p:nvPr/>
            </p:nvSpPr>
            <p:spPr>
              <a:xfrm>
                <a:off x="6536549" y="3082240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F9EAC66A-86AF-D24A-A89A-1CD3D8666025}"/>
                  </a:ext>
                </a:extLst>
              </p:cNvPr>
              <p:cNvSpPr/>
              <p:nvPr/>
            </p:nvSpPr>
            <p:spPr>
              <a:xfrm>
                <a:off x="7127815" y="3671787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4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E698DFD7-2402-EF49-A0EE-DEAAA97AC6F6}"/>
                  </a:ext>
                </a:extLst>
              </p:cNvPr>
              <p:cNvCxnSpPr>
                <a:stCxn id="82" idx="5"/>
                <a:endCxn id="83" idx="1"/>
              </p:cNvCxnSpPr>
              <p:nvPr/>
            </p:nvCxnSpPr>
            <p:spPr>
              <a:xfrm>
                <a:off x="7041226" y="3585450"/>
                <a:ext cx="173178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9323A79E-CBD3-B241-8C23-9A3530B08C2C}"/>
                </a:ext>
              </a:extLst>
            </p:cNvPr>
            <p:cNvSpPr/>
            <p:nvPr/>
          </p:nvSpPr>
          <p:spPr>
            <a:xfrm>
              <a:off x="1280898" y="4732269"/>
              <a:ext cx="398522" cy="390942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F8A64800-741A-1F48-B09B-3238F5B1584B}"/>
                </a:ext>
              </a:extLst>
            </p:cNvPr>
            <p:cNvSpPr/>
            <p:nvPr/>
          </p:nvSpPr>
          <p:spPr>
            <a:xfrm>
              <a:off x="1679419" y="5123210"/>
              <a:ext cx="398522" cy="390942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A2902F81-FCA2-9A41-A961-206376051C5F}"/>
                </a:ext>
              </a:extLst>
            </p:cNvPr>
            <p:cNvCxnSpPr>
              <a:stCxn id="78" idx="5"/>
              <a:endCxn id="79" idx="1"/>
            </p:cNvCxnSpPr>
            <p:nvPr/>
          </p:nvCxnSpPr>
          <p:spPr>
            <a:xfrm>
              <a:off x="1621057" y="5065958"/>
              <a:ext cx="116724" cy="114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6425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( 3)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63ACC3C-63ED-B949-9E5F-47A4C18ED35C}"/>
              </a:ext>
            </a:extLst>
          </p:cNvPr>
          <p:cNvSpPr/>
          <p:nvPr/>
        </p:nvSpPr>
        <p:spPr>
          <a:xfrm>
            <a:off x="709468" y="2632999"/>
            <a:ext cx="3320531" cy="549817"/>
          </a:xfrm>
          <a:prstGeom prst="roundRect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 | 3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AD0BA-04C6-7644-8D12-1AF0E042F23E}"/>
              </a:ext>
            </a:extLst>
          </p:cNvPr>
          <p:cNvSpPr txBox="1"/>
          <p:nvPr/>
        </p:nvSpPr>
        <p:spPr>
          <a:xfrm>
            <a:off x="807172" y="229925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Min_heap</a:t>
            </a:r>
            <a:endParaRPr kumimoji="1"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A742285-EC77-ED4E-8C62-BC82A60956C1}"/>
              </a:ext>
            </a:extLst>
          </p:cNvPr>
          <p:cNvSpPr/>
          <p:nvPr/>
        </p:nvSpPr>
        <p:spPr>
          <a:xfrm>
            <a:off x="2147035" y="3581973"/>
            <a:ext cx="651167" cy="653143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D1B5E0-E3FD-6841-8F2C-02C2FEC02414}"/>
              </a:ext>
            </a:extLst>
          </p:cNvPr>
          <p:cNvSpPr txBox="1"/>
          <p:nvPr/>
        </p:nvSpPr>
        <p:spPr>
          <a:xfrm>
            <a:off x="2185520" y="333189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POP</a:t>
            </a:r>
            <a:endParaRPr kumimoji="1" lang="ko-KR" altLang="en-US" dirty="0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40FEFD34-1E36-994E-B396-E46C14297BCF}"/>
              </a:ext>
            </a:extLst>
          </p:cNvPr>
          <p:cNvGraphicFramePr>
            <a:graphicFrameLocks noGrp="1"/>
          </p:cNvGraphicFramePr>
          <p:nvPr/>
        </p:nvGraphicFramePr>
        <p:xfrm>
          <a:off x="4345119" y="2668586"/>
          <a:ext cx="3350683" cy="315402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8669">
                  <a:extLst>
                    <a:ext uri="{9D8B030D-6E8A-4147-A177-3AD203B41FA5}">
                      <a16:colId xmlns:a16="http://schemas.microsoft.com/office/drawing/2014/main" val="215304697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80642932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444181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8832931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3428839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645719074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276477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0871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69486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8266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0185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67743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3714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3327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02055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46E0A2A0-C1A0-E04C-B2B0-EBDB1A0B7CEE}"/>
              </a:ext>
            </a:extLst>
          </p:cNvPr>
          <p:cNvGrpSpPr/>
          <p:nvPr/>
        </p:nvGrpSpPr>
        <p:grpSpPr>
          <a:xfrm>
            <a:off x="5700244" y="1720956"/>
            <a:ext cx="639393" cy="947630"/>
            <a:chOff x="5700244" y="1720956"/>
            <a:chExt cx="639393" cy="947630"/>
          </a:xfrm>
        </p:grpSpPr>
        <p:sp>
          <p:nvSpPr>
            <p:cNvPr id="42" name="아래쪽 화살표[D] 41">
              <a:extLst>
                <a:ext uri="{FF2B5EF4-FFF2-40B4-BE49-F238E27FC236}">
                  <a16:creationId xmlns:a16="http://schemas.microsoft.com/office/drawing/2014/main" id="{DD7D06C6-BD83-0845-844A-1AC7680FD1F5}"/>
                </a:ext>
              </a:extLst>
            </p:cNvPr>
            <p:cNvSpPr/>
            <p:nvPr/>
          </p:nvSpPr>
          <p:spPr>
            <a:xfrm>
              <a:off x="5700244" y="1720956"/>
              <a:ext cx="639393" cy="947630"/>
            </a:xfrm>
            <a:prstGeom prst="downArrow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kumimoji="1" lang="ko-KR" altLang="en-US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DF6C04-4DCC-3747-BF43-AAD0516C11B0}"/>
                </a:ext>
              </a:extLst>
            </p:cNvPr>
            <p:cNvSpPr txBox="1"/>
            <p:nvPr/>
          </p:nvSpPr>
          <p:spPr>
            <a:xfrm>
              <a:off x="5789107" y="1890478"/>
              <a:ext cx="461665" cy="7425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start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오른쪽 화살표[R] 43">
            <a:extLst>
              <a:ext uri="{FF2B5EF4-FFF2-40B4-BE49-F238E27FC236}">
                <a16:creationId xmlns:a16="http://schemas.microsoft.com/office/drawing/2014/main" id="{4315674B-98B3-0E4C-ADB6-F6B273937E79}"/>
              </a:ext>
            </a:extLst>
          </p:cNvPr>
          <p:cNvSpPr/>
          <p:nvPr/>
        </p:nvSpPr>
        <p:spPr>
          <a:xfrm flipH="1">
            <a:off x="7599548" y="2955185"/>
            <a:ext cx="1090689" cy="626788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# Incoming Edge</a:t>
            </a:r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59E2D66-8728-5C41-BC1A-3068040546A0}"/>
              </a:ext>
            </a:extLst>
          </p:cNvPr>
          <p:cNvGrpSpPr/>
          <p:nvPr/>
        </p:nvGrpSpPr>
        <p:grpSpPr>
          <a:xfrm>
            <a:off x="5225510" y="1720956"/>
            <a:ext cx="639393" cy="947630"/>
            <a:chOff x="5700244" y="1720956"/>
            <a:chExt cx="639393" cy="947630"/>
          </a:xfrm>
        </p:grpSpPr>
        <p:sp>
          <p:nvSpPr>
            <p:cNvPr id="46" name="아래쪽 화살표[D] 45">
              <a:extLst>
                <a:ext uri="{FF2B5EF4-FFF2-40B4-BE49-F238E27FC236}">
                  <a16:creationId xmlns:a16="http://schemas.microsoft.com/office/drawing/2014/main" id="{A45C2284-5BC1-F746-9620-47D841D8A362}"/>
                </a:ext>
              </a:extLst>
            </p:cNvPr>
            <p:cNvSpPr/>
            <p:nvPr/>
          </p:nvSpPr>
          <p:spPr>
            <a:xfrm>
              <a:off x="5700244" y="1720956"/>
              <a:ext cx="639393" cy="947630"/>
            </a:xfrm>
            <a:prstGeom prst="downArrow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kumimoji="1" lang="ko-KR" altLang="en-US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8E1F287-1B91-6549-A6DF-F4E13C3E2673}"/>
                </a:ext>
              </a:extLst>
            </p:cNvPr>
            <p:cNvSpPr txBox="1"/>
            <p:nvPr/>
          </p:nvSpPr>
          <p:spPr>
            <a:xfrm>
              <a:off x="5789107" y="1890478"/>
              <a:ext cx="461665" cy="7425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start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D3C2AF5-826F-6A41-886B-84D53F73DDFD}"/>
              </a:ext>
            </a:extLst>
          </p:cNvPr>
          <p:cNvGrpSpPr/>
          <p:nvPr/>
        </p:nvGrpSpPr>
        <p:grpSpPr>
          <a:xfrm>
            <a:off x="4728293" y="1720956"/>
            <a:ext cx="639393" cy="947630"/>
            <a:chOff x="5700244" y="1720956"/>
            <a:chExt cx="639393" cy="947630"/>
          </a:xfrm>
        </p:grpSpPr>
        <p:sp>
          <p:nvSpPr>
            <p:cNvPr id="63" name="아래쪽 화살표[D] 62">
              <a:extLst>
                <a:ext uri="{FF2B5EF4-FFF2-40B4-BE49-F238E27FC236}">
                  <a16:creationId xmlns:a16="http://schemas.microsoft.com/office/drawing/2014/main" id="{47C4D7F2-33F8-1F4A-8C78-1FE8B7ABB1E1}"/>
                </a:ext>
              </a:extLst>
            </p:cNvPr>
            <p:cNvSpPr/>
            <p:nvPr/>
          </p:nvSpPr>
          <p:spPr>
            <a:xfrm>
              <a:off x="5700244" y="1720956"/>
              <a:ext cx="639393" cy="947630"/>
            </a:xfrm>
            <a:prstGeom prst="downArrow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kumimoji="1" lang="ko-KR" altLang="en-US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A0109F7-326A-3247-BE53-050F0EB67560}"/>
                </a:ext>
              </a:extLst>
            </p:cNvPr>
            <p:cNvSpPr txBox="1"/>
            <p:nvPr/>
          </p:nvSpPr>
          <p:spPr>
            <a:xfrm>
              <a:off x="5789107" y="1890478"/>
              <a:ext cx="461665" cy="7425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start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B81C908-C60E-CB40-8356-78510D0F6BD3}"/>
              </a:ext>
            </a:extLst>
          </p:cNvPr>
          <p:cNvSpPr txBox="1"/>
          <p:nvPr/>
        </p:nvSpPr>
        <p:spPr>
          <a:xfrm>
            <a:off x="4426607" y="59623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FA00764-0398-274C-873F-161DB082430B}"/>
              </a:ext>
            </a:extLst>
          </p:cNvPr>
          <p:cNvGrpSpPr/>
          <p:nvPr/>
        </p:nvGrpSpPr>
        <p:grpSpPr>
          <a:xfrm>
            <a:off x="586319" y="823230"/>
            <a:ext cx="8239304" cy="334931"/>
            <a:chOff x="586319" y="823230"/>
            <a:chExt cx="8239304" cy="334931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19B6BF4-5024-1B47-A996-1B1BDC416BA3}"/>
                </a:ext>
              </a:extLst>
            </p:cNvPr>
            <p:cNvSpPr/>
            <p:nvPr/>
          </p:nvSpPr>
          <p:spPr>
            <a:xfrm>
              <a:off x="586319" y="823230"/>
              <a:ext cx="8239304" cy="334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8A7BC32-0568-7F44-AE6B-9837A62A0887}"/>
                </a:ext>
              </a:extLst>
            </p:cNvPr>
            <p:cNvSpPr/>
            <p:nvPr/>
          </p:nvSpPr>
          <p:spPr>
            <a:xfrm>
              <a:off x="807172" y="871947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설명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FAC7910-ADB0-3C4D-A09C-D2BAF1538F03}"/>
                </a:ext>
              </a:extLst>
            </p:cNvPr>
            <p:cNvSpPr/>
            <p:nvPr/>
          </p:nvSpPr>
          <p:spPr>
            <a:xfrm>
              <a:off x="199414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포인트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99EEE7D-EC09-6048-8AFF-CEF783C4594D}"/>
                </a:ext>
              </a:extLst>
            </p:cNvPr>
            <p:cNvSpPr/>
            <p:nvPr/>
          </p:nvSpPr>
          <p:spPr>
            <a:xfrm>
              <a:off x="440365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알고리즘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C20D0CC-A446-D74B-B9C7-90F504D189C7}"/>
                </a:ext>
              </a:extLst>
            </p:cNvPr>
            <p:cNvSpPr/>
            <p:nvPr/>
          </p:nvSpPr>
          <p:spPr>
            <a:xfrm>
              <a:off x="5626163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구현 코드</a:t>
              </a:r>
              <a:endPara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cxnSp>
          <p:nvCxnSpPr>
            <p:cNvPr id="70" name="직선 연결선 20">
              <a:extLst>
                <a:ext uri="{FF2B5EF4-FFF2-40B4-BE49-F238E27FC236}">
                  <a16:creationId xmlns:a16="http://schemas.microsoft.com/office/drawing/2014/main" id="{3C5B0A44-BB80-4741-BEE5-008110B5A03A}"/>
                </a:ext>
              </a:extLst>
            </p:cNvPr>
            <p:cNvCxnSpPr/>
            <p:nvPr/>
          </p:nvCxnSpPr>
          <p:spPr>
            <a:xfrm>
              <a:off x="1984587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21">
              <a:extLst>
                <a:ext uri="{FF2B5EF4-FFF2-40B4-BE49-F238E27FC236}">
                  <a16:creationId xmlns:a16="http://schemas.microsoft.com/office/drawing/2014/main" id="{4EDAA816-D0DF-5B47-85F0-683C5518E599}"/>
                </a:ext>
              </a:extLst>
            </p:cNvPr>
            <p:cNvCxnSpPr/>
            <p:nvPr/>
          </p:nvCxnSpPr>
          <p:spPr>
            <a:xfrm>
              <a:off x="3181139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22">
              <a:extLst>
                <a:ext uri="{FF2B5EF4-FFF2-40B4-BE49-F238E27FC236}">
                  <a16:creationId xmlns:a16="http://schemas.microsoft.com/office/drawing/2014/main" id="{0F427FAD-C8D9-B84C-ACCC-CAB0F26F1F92}"/>
                </a:ext>
              </a:extLst>
            </p:cNvPr>
            <p:cNvCxnSpPr/>
            <p:nvPr/>
          </p:nvCxnSpPr>
          <p:spPr>
            <a:xfrm>
              <a:off x="44004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23">
              <a:extLst>
                <a:ext uri="{FF2B5EF4-FFF2-40B4-BE49-F238E27FC236}">
                  <a16:creationId xmlns:a16="http://schemas.microsoft.com/office/drawing/2014/main" id="{1F8974BC-3215-A54A-89C1-84E394A3475F}"/>
                </a:ext>
              </a:extLst>
            </p:cNvPr>
            <p:cNvCxnSpPr/>
            <p:nvPr/>
          </p:nvCxnSpPr>
          <p:spPr>
            <a:xfrm>
              <a:off x="56261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사각형: 둥근 모서리 15">
              <a:extLst>
                <a:ext uri="{FF2B5EF4-FFF2-40B4-BE49-F238E27FC236}">
                  <a16:creationId xmlns:a16="http://schemas.microsoft.com/office/drawing/2014/main" id="{FEA2B8DB-D46D-C348-ABCA-07C9C9A530CD}"/>
                </a:ext>
              </a:extLst>
            </p:cNvPr>
            <p:cNvSpPr/>
            <p:nvPr/>
          </p:nvSpPr>
          <p:spPr>
            <a:xfrm>
              <a:off x="3327333" y="872379"/>
              <a:ext cx="923748" cy="240778"/>
            </a:xfrm>
            <a:prstGeom prst="roundRect">
              <a:avLst>
                <a:gd name="adj" fmla="val 50000"/>
              </a:avLst>
            </a:prstGeom>
            <a:solidFill>
              <a:srgbClr val="4084F4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100" b="1" spc="-7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아이디어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C40C986D-C4A6-CA40-B0D5-3149B47F62B7}"/>
              </a:ext>
            </a:extLst>
          </p:cNvPr>
          <p:cNvGrpSpPr/>
          <p:nvPr/>
        </p:nvGrpSpPr>
        <p:grpSpPr>
          <a:xfrm>
            <a:off x="1130886" y="4245596"/>
            <a:ext cx="1527312" cy="1311043"/>
            <a:chOff x="1280898" y="4203109"/>
            <a:chExt cx="1527312" cy="131104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4309EFC-2D00-B546-8ACA-5B189693C905}"/>
                </a:ext>
              </a:extLst>
            </p:cNvPr>
            <p:cNvGrpSpPr/>
            <p:nvPr/>
          </p:nvGrpSpPr>
          <p:grpSpPr>
            <a:xfrm>
              <a:off x="1612645" y="4203109"/>
              <a:ext cx="1195565" cy="1172825"/>
              <a:chOff x="5945283" y="2492693"/>
              <a:chExt cx="1773798" cy="1768641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948EA6F4-BBA5-1840-92DD-55D8BD3C0BE6}"/>
                  </a:ext>
                </a:extLst>
              </p:cNvPr>
              <p:cNvSpPr/>
              <p:nvPr/>
            </p:nvSpPr>
            <p:spPr>
              <a:xfrm>
                <a:off x="5945283" y="2492693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D09860CC-8919-994E-810F-E1208B5CC7A9}"/>
                  </a:ext>
                </a:extLst>
              </p:cNvPr>
              <p:cNvSpPr/>
              <p:nvPr/>
            </p:nvSpPr>
            <p:spPr>
              <a:xfrm>
                <a:off x="6536549" y="3082240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63839489-44C7-0D4D-B79D-43A3EECC6EDA}"/>
                  </a:ext>
                </a:extLst>
              </p:cNvPr>
              <p:cNvSpPr/>
              <p:nvPr/>
            </p:nvSpPr>
            <p:spPr>
              <a:xfrm>
                <a:off x="7127815" y="3671787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4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24FC5991-DFB6-6D42-B042-FD682C905A19}"/>
                  </a:ext>
                </a:extLst>
              </p:cNvPr>
              <p:cNvCxnSpPr>
                <a:stCxn id="81" idx="5"/>
                <a:endCxn id="82" idx="1"/>
              </p:cNvCxnSpPr>
              <p:nvPr/>
            </p:nvCxnSpPr>
            <p:spPr>
              <a:xfrm>
                <a:off x="7041226" y="3585450"/>
                <a:ext cx="173178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1A33001-4D07-CD4B-9915-9EE23AFA946C}"/>
                </a:ext>
              </a:extLst>
            </p:cNvPr>
            <p:cNvSpPr/>
            <p:nvPr/>
          </p:nvSpPr>
          <p:spPr>
            <a:xfrm>
              <a:off x="1280898" y="4732269"/>
              <a:ext cx="398522" cy="390942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052A062-E58D-6D45-9C08-6A7F25B7D730}"/>
                </a:ext>
              </a:extLst>
            </p:cNvPr>
            <p:cNvSpPr/>
            <p:nvPr/>
          </p:nvSpPr>
          <p:spPr>
            <a:xfrm>
              <a:off x="1679419" y="5123210"/>
              <a:ext cx="398522" cy="390942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A44EB9C9-279A-FF49-8E19-14158B6C59CC}"/>
                </a:ext>
              </a:extLst>
            </p:cNvPr>
            <p:cNvCxnSpPr>
              <a:stCxn id="77" idx="5"/>
              <a:endCxn id="78" idx="1"/>
            </p:cNvCxnSpPr>
            <p:nvPr/>
          </p:nvCxnSpPr>
          <p:spPr>
            <a:xfrm>
              <a:off x="1621057" y="5065958"/>
              <a:ext cx="116724" cy="114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73427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( 3)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63ACC3C-63ED-B949-9E5F-47A4C18ED35C}"/>
              </a:ext>
            </a:extLst>
          </p:cNvPr>
          <p:cNvSpPr/>
          <p:nvPr/>
        </p:nvSpPr>
        <p:spPr>
          <a:xfrm>
            <a:off x="709468" y="2632999"/>
            <a:ext cx="3320531" cy="549817"/>
          </a:xfrm>
          <a:prstGeom prst="roundRect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 | 3 | 4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AD0BA-04C6-7644-8D12-1AF0E042F23E}"/>
              </a:ext>
            </a:extLst>
          </p:cNvPr>
          <p:cNvSpPr txBox="1"/>
          <p:nvPr/>
        </p:nvSpPr>
        <p:spPr>
          <a:xfrm>
            <a:off x="807172" y="229925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Min_heap</a:t>
            </a:r>
            <a:endParaRPr kumimoji="1" lang="ko-KR" altLang="en-US" dirty="0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40FEFD34-1E36-994E-B396-E46C14297BCF}"/>
              </a:ext>
            </a:extLst>
          </p:cNvPr>
          <p:cNvGraphicFramePr>
            <a:graphicFrameLocks noGrp="1"/>
          </p:cNvGraphicFramePr>
          <p:nvPr/>
        </p:nvGraphicFramePr>
        <p:xfrm>
          <a:off x="4345119" y="2668586"/>
          <a:ext cx="3350683" cy="315402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8669">
                  <a:extLst>
                    <a:ext uri="{9D8B030D-6E8A-4147-A177-3AD203B41FA5}">
                      <a16:colId xmlns:a16="http://schemas.microsoft.com/office/drawing/2014/main" val="215304697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80642932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444181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8832931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3428839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645719074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276477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0871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69486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8266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0185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67743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3714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3327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02055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46E0A2A0-C1A0-E04C-B2B0-EBDB1A0B7CEE}"/>
              </a:ext>
            </a:extLst>
          </p:cNvPr>
          <p:cNvGrpSpPr/>
          <p:nvPr/>
        </p:nvGrpSpPr>
        <p:grpSpPr>
          <a:xfrm>
            <a:off x="5700244" y="1720956"/>
            <a:ext cx="639393" cy="947630"/>
            <a:chOff x="5700244" y="1720956"/>
            <a:chExt cx="639393" cy="947630"/>
          </a:xfrm>
        </p:grpSpPr>
        <p:sp>
          <p:nvSpPr>
            <p:cNvPr id="42" name="아래쪽 화살표[D] 41">
              <a:extLst>
                <a:ext uri="{FF2B5EF4-FFF2-40B4-BE49-F238E27FC236}">
                  <a16:creationId xmlns:a16="http://schemas.microsoft.com/office/drawing/2014/main" id="{DD7D06C6-BD83-0845-844A-1AC7680FD1F5}"/>
                </a:ext>
              </a:extLst>
            </p:cNvPr>
            <p:cNvSpPr/>
            <p:nvPr/>
          </p:nvSpPr>
          <p:spPr>
            <a:xfrm>
              <a:off x="5700244" y="1720956"/>
              <a:ext cx="639393" cy="947630"/>
            </a:xfrm>
            <a:prstGeom prst="downArrow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kumimoji="1" lang="ko-KR" altLang="en-US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DF6C04-4DCC-3747-BF43-AAD0516C11B0}"/>
                </a:ext>
              </a:extLst>
            </p:cNvPr>
            <p:cNvSpPr txBox="1"/>
            <p:nvPr/>
          </p:nvSpPr>
          <p:spPr>
            <a:xfrm>
              <a:off x="5789107" y="1890478"/>
              <a:ext cx="461665" cy="7425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start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오른쪽 화살표[R] 43">
            <a:extLst>
              <a:ext uri="{FF2B5EF4-FFF2-40B4-BE49-F238E27FC236}">
                <a16:creationId xmlns:a16="http://schemas.microsoft.com/office/drawing/2014/main" id="{4315674B-98B3-0E4C-ADB6-F6B273937E79}"/>
              </a:ext>
            </a:extLst>
          </p:cNvPr>
          <p:cNvSpPr/>
          <p:nvPr/>
        </p:nvSpPr>
        <p:spPr>
          <a:xfrm flipH="1">
            <a:off x="7599548" y="2955185"/>
            <a:ext cx="1090689" cy="626788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# Incoming Edge</a:t>
            </a:r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59E2D66-8728-5C41-BC1A-3068040546A0}"/>
              </a:ext>
            </a:extLst>
          </p:cNvPr>
          <p:cNvGrpSpPr/>
          <p:nvPr/>
        </p:nvGrpSpPr>
        <p:grpSpPr>
          <a:xfrm>
            <a:off x="5225510" y="1720956"/>
            <a:ext cx="639393" cy="947630"/>
            <a:chOff x="5700244" y="1720956"/>
            <a:chExt cx="639393" cy="947630"/>
          </a:xfrm>
        </p:grpSpPr>
        <p:sp>
          <p:nvSpPr>
            <p:cNvPr id="46" name="아래쪽 화살표[D] 45">
              <a:extLst>
                <a:ext uri="{FF2B5EF4-FFF2-40B4-BE49-F238E27FC236}">
                  <a16:creationId xmlns:a16="http://schemas.microsoft.com/office/drawing/2014/main" id="{A45C2284-5BC1-F746-9620-47D841D8A362}"/>
                </a:ext>
              </a:extLst>
            </p:cNvPr>
            <p:cNvSpPr/>
            <p:nvPr/>
          </p:nvSpPr>
          <p:spPr>
            <a:xfrm>
              <a:off x="5700244" y="1720956"/>
              <a:ext cx="639393" cy="947630"/>
            </a:xfrm>
            <a:prstGeom prst="downArrow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kumimoji="1" lang="ko-KR" altLang="en-US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8E1F287-1B91-6549-A6DF-F4E13C3E2673}"/>
                </a:ext>
              </a:extLst>
            </p:cNvPr>
            <p:cNvSpPr txBox="1"/>
            <p:nvPr/>
          </p:nvSpPr>
          <p:spPr>
            <a:xfrm>
              <a:off x="5789107" y="1890478"/>
              <a:ext cx="461665" cy="7425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start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D3C2AF5-826F-6A41-886B-84D53F73DDFD}"/>
              </a:ext>
            </a:extLst>
          </p:cNvPr>
          <p:cNvGrpSpPr/>
          <p:nvPr/>
        </p:nvGrpSpPr>
        <p:grpSpPr>
          <a:xfrm>
            <a:off x="4728293" y="1720956"/>
            <a:ext cx="639393" cy="947630"/>
            <a:chOff x="5700244" y="1720956"/>
            <a:chExt cx="639393" cy="947630"/>
          </a:xfrm>
        </p:grpSpPr>
        <p:sp>
          <p:nvSpPr>
            <p:cNvPr id="63" name="아래쪽 화살표[D] 62">
              <a:extLst>
                <a:ext uri="{FF2B5EF4-FFF2-40B4-BE49-F238E27FC236}">
                  <a16:creationId xmlns:a16="http://schemas.microsoft.com/office/drawing/2014/main" id="{47C4D7F2-33F8-1F4A-8C78-1FE8B7ABB1E1}"/>
                </a:ext>
              </a:extLst>
            </p:cNvPr>
            <p:cNvSpPr/>
            <p:nvPr/>
          </p:nvSpPr>
          <p:spPr>
            <a:xfrm>
              <a:off x="5700244" y="1720956"/>
              <a:ext cx="639393" cy="947630"/>
            </a:xfrm>
            <a:prstGeom prst="downArrow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kumimoji="1" lang="ko-KR" altLang="en-US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A0109F7-326A-3247-BE53-050F0EB67560}"/>
                </a:ext>
              </a:extLst>
            </p:cNvPr>
            <p:cNvSpPr txBox="1"/>
            <p:nvPr/>
          </p:nvSpPr>
          <p:spPr>
            <a:xfrm>
              <a:off x="5789107" y="1890478"/>
              <a:ext cx="461665" cy="7425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start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B81C908-C60E-CB40-8356-78510D0F6BD3}"/>
              </a:ext>
            </a:extLst>
          </p:cNvPr>
          <p:cNvSpPr txBox="1"/>
          <p:nvPr/>
        </p:nvSpPr>
        <p:spPr>
          <a:xfrm>
            <a:off x="4426607" y="59623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FFB79D23-AE5B-5F4F-A672-6158AE092260}"/>
              </a:ext>
            </a:extLst>
          </p:cNvPr>
          <p:cNvGrpSpPr/>
          <p:nvPr/>
        </p:nvGrpSpPr>
        <p:grpSpPr>
          <a:xfrm>
            <a:off x="586319" y="823230"/>
            <a:ext cx="8239304" cy="334931"/>
            <a:chOff x="586319" y="823230"/>
            <a:chExt cx="8239304" cy="334931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17FD102-B1D4-5D44-BFC9-9BB5DA46F199}"/>
                </a:ext>
              </a:extLst>
            </p:cNvPr>
            <p:cNvSpPr/>
            <p:nvPr/>
          </p:nvSpPr>
          <p:spPr>
            <a:xfrm>
              <a:off x="586319" y="823230"/>
              <a:ext cx="8239304" cy="334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FB51DF0-CD9A-374F-BCD4-C167CF7D125F}"/>
                </a:ext>
              </a:extLst>
            </p:cNvPr>
            <p:cNvSpPr/>
            <p:nvPr/>
          </p:nvSpPr>
          <p:spPr>
            <a:xfrm>
              <a:off x="807172" y="871947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설명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C0DA38E-ABC6-F945-85A6-E3DCEC4DC3DE}"/>
                </a:ext>
              </a:extLst>
            </p:cNvPr>
            <p:cNvSpPr/>
            <p:nvPr/>
          </p:nvSpPr>
          <p:spPr>
            <a:xfrm>
              <a:off x="199414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포인트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AE8306E-0A07-5242-AC0E-323E0AA9A201}"/>
                </a:ext>
              </a:extLst>
            </p:cNvPr>
            <p:cNvSpPr/>
            <p:nvPr/>
          </p:nvSpPr>
          <p:spPr>
            <a:xfrm>
              <a:off x="440365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알고리즘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8ECF498-EFD7-5B49-9CF5-E77C4ACD132D}"/>
                </a:ext>
              </a:extLst>
            </p:cNvPr>
            <p:cNvSpPr/>
            <p:nvPr/>
          </p:nvSpPr>
          <p:spPr>
            <a:xfrm>
              <a:off x="5626163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구현 코드</a:t>
              </a:r>
              <a:endPara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cxnSp>
          <p:nvCxnSpPr>
            <p:cNvPr id="70" name="직선 연결선 20">
              <a:extLst>
                <a:ext uri="{FF2B5EF4-FFF2-40B4-BE49-F238E27FC236}">
                  <a16:creationId xmlns:a16="http://schemas.microsoft.com/office/drawing/2014/main" id="{826F518A-B29B-CE40-9382-35950ADC7A8D}"/>
                </a:ext>
              </a:extLst>
            </p:cNvPr>
            <p:cNvCxnSpPr/>
            <p:nvPr/>
          </p:nvCxnSpPr>
          <p:spPr>
            <a:xfrm>
              <a:off x="1984587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21">
              <a:extLst>
                <a:ext uri="{FF2B5EF4-FFF2-40B4-BE49-F238E27FC236}">
                  <a16:creationId xmlns:a16="http://schemas.microsoft.com/office/drawing/2014/main" id="{330DE3E0-F06A-3E48-9B48-8C6344ECF5AC}"/>
                </a:ext>
              </a:extLst>
            </p:cNvPr>
            <p:cNvCxnSpPr/>
            <p:nvPr/>
          </p:nvCxnSpPr>
          <p:spPr>
            <a:xfrm>
              <a:off x="3181139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22">
              <a:extLst>
                <a:ext uri="{FF2B5EF4-FFF2-40B4-BE49-F238E27FC236}">
                  <a16:creationId xmlns:a16="http://schemas.microsoft.com/office/drawing/2014/main" id="{FD46E1A6-F56D-674B-B09D-5BD388FEECB7}"/>
                </a:ext>
              </a:extLst>
            </p:cNvPr>
            <p:cNvCxnSpPr/>
            <p:nvPr/>
          </p:nvCxnSpPr>
          <p:spPr>
            <a:xfrm>
              <a:off x="44004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23">
              <a:extLst>
                <a:ext uri="{FF2B5EF4-FFF2-40B4-BE49-F238E27FC236}">
                  <a16:creationId xmlns:a16="http://schemas.microsoft.com/office/drawing/2014/main" id="{D5ECAFF0-3596-2D40-A533-28D0CDE614AF}"/>
                </a:ext>
              </a:extLst>
            </p:cNvPr>
            <p:cNvCxnSpPr/>
            <p:nvPr/>
          </p:nvCxnSpPr>
          <p:spPr>
            <a:xfrm>
              <a:off x="56261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사각형: 둥근 모서리 15">
              <a:extLst>
                <a:ext uri="{FF2B5EF4-FFF2-40B4-BE49-F238E27FC236}">
                  <a16:creationId xmlns:a16="http://schemas.microsoft.com/office/drawing/2014/main" id="{0A27488C-5CEF-A44A-9630-0A44B9340986}"/>
                </a:ext>
              </a:extLst>
            </p:cNvPr>
            <p:cNvSpPr/>
            <p:nvPr/>
          </p:nvSpPr>
          <p:spPr>
            <a:xfrm>
              <a:off x="3327333" y="872379"/>
              <a:ext cx="923748" cy="240778"/>
            </a:xfrm>
            <a:prstGeom prst="roundRect">
              <a:avLst>
                <a:gd name="adj" fmla="val 50000"/>
              </a:avLst>
            </a:prstGeom>
            <a:solidFill>
              <a:srgbClr val="4084F4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100" b="1" spc="-7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아이디어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161EBD49-D60A-9740-876C-1F2A403690EF}"/>
              </a:ext>
            </a:extLst>
          </p:cNvPr>
          <p:cNvGrpSpPr/>
          <p:nvPr/>
        </p:nvGrpSpPr>
        <p:grpSpPr>
          <a:xfrm>
            <a:off x="1130886" y="4245596"/>
            <a:ext cx="1527312" cy="1311043"/>
            <a:chOff x="1280898" y="4203109"/>
            <a:chExt cx="1527312" cy="131104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3D740252-3306-2D4B-8D64-6C1754C37E4C}"/>
                </a:ext>
              </a:extLst>
            </p:cNvPr>
            <p:cNvGrpSpPr/>
            <p:nvPr/>
          </p:nvGrpSpPr>
          <p:grpSpPr>
            <a:xfrm>
              <a:off x="1612645" y="4203109"/>
              <a:ext cx="1195565" cy="1172825"/>
              <a:chOff x="5945283" y="2492693"/>
              <a:chExt cx="1773798" cy="1768641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1C3DA570-04D3-5943-A054-07585F4879F5}"/>
                  </a:ext>
                </a:extLst>
              </p:cNvPr>
              <p:cNvSpPr/>
              <p:nvPr/>
            </p:nvSpPr>
            <p:spPr>
              <a:xfrm>
                <a:off x="5945283" y="2492693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17FBD929-8ED5-6B47-B9CC-DA0B75B9A8F8}"/>
                  </a:ext>
                </a:extLst>
              </p:cNvPr>
              <p:cNvSpPr/>
              <p:nvPr/>
            </p:nvSpPr>
            <p:spPr>
              <a:xfrm>
                <a:off x="6536549" y="3082240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05F78E43-4079-A543-8AEF-A0C425AA2141}"/>
                  </a:ext>
                </a:extLst>
              </p:cNvPr>
              <p:cNvSpPr/>
              <p:nvPr/>
            </p:nvSpPr>
            <p:spPr>
              <a:xfrm>
                <a:off x="7127815" y="3671787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4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364DBF1F-ECE7-B143-994F-931FBC1E7776}"/>
                  </a:ext>
                </a:extLst>
              </p:cNvPr>
              <p:cNvCxnSpPr>
                <a:stCxn id="81" idx="5"/>
                <a:endCxn id="82" idx="1"/>
              </p:cNvCxnSpPr>
              <p:nvPr/>
            </p:nvCxnSpPr>
            <p:spPr>
              <a:xfrm>
                <a:off x="7041226" y="3585450"/>
                <a:ext cx="173178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B2C04E3-67BA-7147-B95D-85338D865E80}"/>
                </a:ext>
              </a:extLst>
            </p:cNvPr>
            <p:cNvSpPr/>
            <p:nvPr/>
          </p:nvSpPr>
          <p:spPr>
            <a:xfrm>
              <a:off x="1280898" y="4732269"/>
              <a:ext cx="398522" cy="390942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12BE0EE-C03F-EA49-A1D2-499F60A72015}"/>
                </a:ext>
              </a:extLst>
            </p:cNvPr>
            <p:cNvSpPr/>
            <p:nvPr/>
          </p:nvSpPr>
          <p:spPr>
            <a:xfrm>
              <a:off x="1679419" y="5123210"/>
              <a:ext cx="398522" cy="390942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AB967225-4EE3-8E4A-8550-71FB0D41E879}"/>
                </a:ext>
              </a:extLst>
            </p:cNvPr>
            <p:cNvCxnSpPr>
              <a:stCxn id="77" idx="5"/>
              <a:endCxn id="78" idx="1"/>
            </p:cNvCxnSpPr>
            <p:nvPr/>
          </p:nvCxnSpPr>
          <p:spPr>
            <a:xfrm>
              <a:off x="1621057" y="5065958"/>
              <a:ext cx="116724" cy="114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30476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( 3)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63ACC3C-63ED-B949-9E5F-47A4C18ED35C}"/>
              </a:ext>
            </a:extLst>
          </p:cNvPr>
          <p:cNvSpPr/>
          <p:nvPr/>
        </p:nvSpPr>
        <p:spPr>
          <a:xfrm>
            <a:off x="709468" y="2632999"/>
            <a:ext cx="3320531" cy="549817"/>
          </a:xfrm>
          <a:prstGeom prst="roundRect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 | 4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AD0BA-04C6-7644-8D12-1AF0E042F23E}"/>
              </a:ext>
            </a:extLst>
          </p:cNvPr>
          <p:cNvSpPr txBox="1"/>
          <p:nvPr/>
        </p:nvSpPr>
        <p:spPr>
          <a:xfrm>
            <a:off x="807172" y="229925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Min_heap</a:t>
            </a:r>
            <a:endParaRPr kumimoji="1" lang="ko-KR" altLang="en-US" dirty="0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40FEFD34-1E36-994E-B396-E46C14297BCF}"/>
              </a:ext>
            </a:extLst>
          </p:cNvPr>
          <p:cNvGraphicFramePr>
            <a:graphicFrameLocks noGrp="1"/>
          </p:cNvGraphicFramePr>
          <p:nvPr/>
        </p:nvGraphicFramePr>
        <p:xfrm>
          <a:off x="4345119" y="2668586"/>
          <a:ext cx="3350683" cy="315402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8669">
                  <a:extLst>
                    <a:ext uri="{9D8B030D-6E8A-4147-A177-3AD203B41FA5}">
                      <a16:colId xmlns:a16="http://schemas.microsoft.com/office/drawing/2014/main" val="215304697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80642932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444181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8832931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3428839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645719074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276477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0871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69486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8266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0185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67743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3714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3327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02055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46E0A2A0-C1A0-E04C-B2B0-EBDB1A0B7CEE}"/>
              </a:ext>
            </a:extLst>
          </p:cNvPr>
          <p:cNvGrpSpPr/>
          <p:nvPr/>
        </p:nvGrpSpPr>
        <p:grpSpPr>
          <a:xfrm>
            <a:off x="5700244" y="1720956"/>
            <a:ext cx="639393" cy="947630"/>
            <a:chOff x="5700244" y="1720956"/>
            <a:chExt cx="639393" cy="947630"/>
          </a:xfrm>
        </p:grpSpPr>
        <p:sp>
          <p:nvSpPr>
            <p:cNvPr id="42" name="아래쪽 화살표[D] 41">
              <a:extLst>
                <a:ext uri="{FF2B5EF4-FFF2-40B4-BE49-F238E27FC236}">
                  <a16:creationId xmlns:a16="http://schemas.microsoft.com/office/drawing/2014/main" id="{DD7D06C6-BD83-0845-844A-1AC7680FD1F5}"/>
                </a:ext>
              </a:extLst>
            </p:cNvPr>
            <p:cNvSpPr/>
            <p:nvPr/>
          </p:nvSpPr>
          <p:spPr>
            <a:xfrm>
              <a:off x="5700244" y="1720956"/>
              <a:ext cx="639393" cy="947630"/>
            </a:xfrm>
            <a:prstGeom prst="downArrow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kumimoji="1" lang="ko-KR" altLang="en-US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DF6C04-4DCC-3747-BF43-AAD0516C11B0}"/>
                </a:ext>
              </a:extLst>
            </p:cNvPr>
            <p:cNvSpPr txBox="1"/>
            <p:nvPr/>
          </p:nvSpPr>
          <p:spPr>
            <a:xfrm>
              <a:off x="5789107" y="1890478"/>
              <a:ext cx="461665" cy="7425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start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오른쪽 화살표[R] 43">
            <a:extLst>
              <a:ext uri="{FF2B5EF4-FFF2-40B4-BE49-F238E27FC236}">
                <a16:creationId xmlns:a16="http://schemas.microsoft.com/office/drawing/2014/main" id="{4315674B-98B3-0E4C-ADB6-F6B273937E79}"/>
              </a:ext>
            </a:extLst>
          </p:cNvPr>
          <p:cNvSpPr/>
          <p:nvPr/>
        </p:nvSpPr>
        <p:spPr>
          <a:xfrm flipH="1">
            <a:off x="7599548" y="2955185"/>
            <a:ext cx="1090689" cy="626788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# Incoming Edge</a:t>
            </a:r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59E2D66-8728-5C41-BC1A-3068040546A0}"/>
              </a:ext>
            </a:extLst>
          </p:cNvPr>
          <p:cNvGrpSpPr/>
          <p:nvPr/>
        </p:nvGrpSpPr>
        <p:grpSpPr>
          <a:xfrm>
            <a:off x="5225510" y="1720956"/>
            <a:ext cx="639393" cy="947630"/>
            <a:chOff x="5700244" y="1720956"/>
            <a:chExt cx="639393" cy="947630"/>
          </a:xfrm>
        </p:grpSpPr>
        <p:sp>
          <p:nvSpPr>
            <p:cNvPr id="46" name="아래쪽 화살표[D] 45">
              <a:extLst>
                <a:ext uri="{FF2B5EF4-FFF2-40B4-BE49-F238E27FC236}">
                  <a16:creationId xmlns:a16="http://schemas.microsoft.com/office/drawing/2014/main" id="{A45C2284-5BC1-F746-9620-47D841D8A362}"/>
                </a:ext>
              </a:extLst>
            </p:cNvPr>
            <p:cNvSpPr/>
            <p:nvPr/>
          </p:nvSpPr>
          <p:spPr>
            <a:xfrm>
              <a:off x="5700244" y="1720956"/>
              <a:ext cx="639393" cy="947630"/>
            </a:xfrm>
            <a:prstGeom prst="downArrow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kumimoji="1" lang="ko-KR" altLang="en-US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8E1F287-1B91-6549-A6DF-F4E13C3E2673}"/>
                </a:ext>
              </a:extLst>
            </p:cNvPr>
            <p:cNvSpPr txBox="1"/>
            <p:nvPr/>
          </p:nvSpPr>
          <p:spPr>
            <a:xfrm>
              <a:off x="5789107" y="1890478"/>
              <a:ext cx="461665" cy="7425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start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D3C2AF5-826F-6A41-886B-84D53F73DDFD}"/>
              </a:ext>
            </a:extLst>
          </p:cNvPr>
          <p:cNvGrpSpPr/>
          <p:nvPr/>
        </p:nvGrpSpPr>
        <p:grpSpPr>
          <a:xfrm>
            <a:off x="4728293" y="1720956"/>
            <a:ext cx="639393" cy="947630"/>
            <a:chOff x="5700244" y="1720956"/>
            <a:chExt cx="639393" cy="947630"/>
          </a:xfrm>
        </p:grpSpPr>
        <p:sp>
          <p:nvSpPr>
            <p:cNvPr id="63" name="아래쪽 화살표[D] 62">
              <a:extLst>
                <a:ext uri="{FF2B5EF4-FFF2-40B4-BE49-F238E27FC236}">
                  <a16:creationId xmlns:a16="http://schemas.microsoft.com/office/drawing/2014/main" id="{47C4D7F2-33F8-1F4A-8C78-1FE8B7ABB1E1}"/>
                </a:ext>
              </a:extLst>
            </p:cNvPr>
            <p:cNvSpPr/>
            <p:nvPr/>
          </p:nvSpPr>
          <p:spPr>
            <a:xfrm>
              <a:off x="5700244" y="1720956"/>
              <a:ext cx="639393" cy="947630"/>
            </a:xfrm>
            <a:prstGeom prst="downArrow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kumimoji="1" lang="ko-KR" altLang="en-US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A0109F7-326A-3247-BE53-050F0EB67560}"/>
                </a:ext>
              </a:extLst>
            </p:cNvPr>
            <p:cNvSpPr txBox="1"/>
            <p:nvPr/>
          </p:nvSpPr>
          <p:spPr>
            <a:xfrm>
              <a:off x="5789107" y="1890478"/>
              <a:ext cx="461665" cy="7425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start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B81C908-C60E-CB40-8356-78510D0F6BD3}"/>
              </a:ext>
            </a:extLst>
          </p:cNvPr>
          <p:cNvSpPr txBox="1"/>
          <p:nvPr/>
        </p:nvSpPr>
        <p:spPr>
          <a:xfrm>
            <a:off x="4426607" y="59623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1 - 2</a:t>
            </a:r>
            <a:endParaRPr kumimoji="1"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06F727D-CFC8-8F44-9A74-C4B0B826D1AC}"/>
              </a:ext>
            </a:extLst>
          </p:cNvPr>
          <p:cNvSpPr/>
          <p:nvPr/>
        </p:nvSpPr>
        <p:spPr>
          <a:xfrm>
            <a:off x="2147035" y="3581973"/>
            <a:ext cx="651167" cy="653143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F3A549-4FF4-3A45-A465-36210F4A0E50}"/>
              </a:ext>
            </a:extLst>
          </p:cNvPr>
          <p:cNvSpPr txBox="1"/>
          <p:nvPr/>
        </p:nvSpPr>
        <p:spPr>
          <a:xfrm>
            <a:off x="2185520" y="333189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POP</a:t>
            </a:r>
            <a:endParaRPr kumimoji="1" lang="ko-KR" altLang="en-US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6090854-236C-C440-81C0-A812A367C025}"/>
              </a:ext>
            </a:extLst>
          </p:cNvPr>
          <p:cNvGrpSpPr/>
          <p:nvPr/>
        </p:nvGrpSpPr>
        <p:grpSpPr>
          <a:xfrm>
            <a:off x="586319" y="823230"/>
            <a:ext cx="8239304" cy="334931"/>
            <a:chOff x="586319" y="823230"/>
            <a:chExt cx="8239304" cy="33493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CD49E40-0DA8-F04B-8B37-270B1DE5A05E}"/>
                </a:ext>
              </a:extLst>
            </p:cNvPr>
            <p:cNvSpPr/>
            <p:nvPr/>
          </p:nvSpPr>
          <p:spPr>
            <a:xfrm>
              <a:off x="586319" y="823230"/>
              <a:ext cx="8239304" cy="334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05274F1-EE6A-AC46-B33E-1157FCA69C65}"/>
                </a:ext>
              </a:extLst>
            </p:cNvPr>
            <p:cNvSpPr/>
            <p:nvPr/>
          </p:nvSpPr>
          <p:spPr>
            <a:xfrm>
              <a:off x="807172" y="871947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설명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229B41D-94A7-354D-B98C-518BF4492DCC}"/>
                </a:ext>
              </a:extLst>
            </p:cNvPr>
            <p:cNvSpPr/>
            <p:nvPr/>
          </p:nvSpPr>
          <p:spPr>
            <a:xfrm>
              <a:off x="199414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포인트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3C4CEDB-D0BD-364F-A2B8-C6F0175B10F1}"/>
                </a:ext>
              </a:extLst>
            </p:cNvPr>
            <p:cNvSpPr/>
            <p:nvPr/>
          </p:nvSpPr>
          <p:spPr>
            <a:xfrm>
              <a:off x="440365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알고리즘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E451562-2618-BF40-8FFB-BF11A8D35EBF}"/>
                </a:ext>
              </a:extLst>
            </p:cNvPr>
            <p:cNvSpPr/>
            <p:nvPr/>
          </p:nvSpPr>
          <p:spPr>
            <a:xfrm>
              <a:off x="5626163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구현 코드</a:t>
              </a:r>
              <a:endPara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cxnSp>
          <p:nvCxnSpPr>
            <p:cNvPr id="72" name="직선 연결선 20">
              <a:extLst>
                <a:ext uri="{FF2B5EF4-FFF2-40B4-BE49-F238E27FC236}">
                  <a16:creationId xmlns:a16="http://schemas.microsoft.com/office/drawing/2014/main" id="{EE398C50-49A2-8F4B-BF85-5A6E0E90C3A1}"/>
                </a:ext>
              </a:extLst>
            </p:cNvPr>
            <p:cNvCxnSpPr/>
            <p:nvPr/>
          </p:nvCxnSpPr>
          <p:spPr>
            <a:xfrm>
              <a:off x="1984587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21">
              <a:extLst>
                <a:ext uri="{FF2B5EF4-FFF2-40B4-BE49-F238E27FC236}">
                  <a16:creationId xmlns:a16="http://schemas.microsoft.com/office/drawing/2014/main" id="{07BAB6C5-B3C6-C843-BB3E-4D0640AFE6E5}"/>
                </a:ext>
              </a:extLst>
            </p:cNvPr>
            <p:cNvCxnSpPr/>
            <p:nvPr/>
          </p:nvCxnSpPr>
          <p:spPr>
            <a:xfrm>
              <a:off x="3181139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22">
              <a:extLst>
                <a:ext uri="{FF2B5EF4-FFF2-40B4-BE49-F238E27FC236}">
                  <a16:creationId xmlns:a16="http://schemas.microsoft.com/office/drawing/2014/main" id="{4E89E6B0-E873-824F-970E-58D0F7BDDC35}"/>
                </a:ext>
              </a:extLst>
            </p:cNvPr>
            <p:cNvCxnSpPr/>
            <p:nvPr/>
          </p:nvCxnSpPr>
          <p:spPr>
            <a:xfrm>
              <a:off x="44004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23">
              <a:extLst>
                <a:ext uri="{FF2B5EF4-FFF2-40B4-BE49-F238E27FC236}">
                  <a16:creationId xmlns:a16="http://schemas.microsoft.com/office/drawing/2014/main" id="{A720A7AA-E8E0-8F4E-9597-203AB13E332F}"/>
                </a:ext>
              </a:extLst>
            </p:cNvPr>
            <p:cNvCxnSpPr/>
            <p:nvPr/>
          </p:nvCxnSpPr>
          <p:spPr>
            <a:xfrm>
              <a:off x="56261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사각형: 둥근 모서리 15">
              <a:extLst>
                <a:ext uri="{FF2B5EF4-FFF2-40B4-BE49-F238E27FC236}">
                  <a16:creationId xmlns:a16="http://schemas.microsoft.com/office/drawing/2014/main" id="{B0181CD3-B969-CC46-8F51-1FA0262EF1F0}"/>
                </a:ext>
              </a:extLst>
            </p:cNvPr>
            <p:cNvSpPr/>
            <p:nvPr/>
          </p:nvSpPr>
          <p:spPr>
            <a:xfrm>
              <a:off x="3327333" y="872379"/>
              <a:ext cx="923748" cy="240778"/>
            </a:xfrm>
            <a:prstGeom prst="roundRect">
              <a:avLst>
                <a:gd name="adj" fmla="val 50000"/>
              </a:avLst>
            </a:prstGeom>
            <a:solidFill>
              <a:srgbClr val="4084F4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100" b="1" spc="-7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아이디어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96A4612-4550-5145-81E2-0ABEA4BB7005}"/>
              </a:ext>
            </a:extLst>
          </p:cNvPr>
          <p:cNvGrpSpPr/>
          <p:nvPr/>
        </p:nvGrpSpPr>
        <p:grpSpPr>
          <a:xfrm>
            <a:off x="1130886" y="4245596"/>
            <a:ext cx="1527312" cy="1311043"/>
            <a:chOff x="1280898" y="4203109"/>
            <a:chExt cx="1527312" cy="1311043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60937B14-388C-1F4D-8623-7F728A2D2843}"/>
                </a:ext>
              </a:extLst>
            </p:cNvPr>
            <p:cNvGrpSpPr/>
            <p:nvPr/>
          </p:nvGrpSpPr>
          <p:grpSpPr>
            <a:xfrm>
              <a:off x="1612645" y="4203109"/>
              <a:ext cx="1195565" cy="1172825"/>
              <a:chOff x="5945283" y="2492693"/>
              <a:chExt cx="1773798" cy="1768641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F1F00534-686A-9545-BB47-CB1F011C3087}"/>
                  </a:ext>
                </a:extLst>
              </p:cNvPr>
              <p:cNvSpPr/>
              <p:nvPr/>
            </p:nvSpPr>
            <p:spPr>
              <a:xfrm>
                <a:off x="5945283" y="2492693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BB28EF4F-36BC-D44A-84DC-DBFA779DC075}"/>
                  </a:ext>
                </a:extLst>
              </p:cNvPr>
              <p:cNvSpPr/>
              <p:nvPr/>
            </p:nvSpPr>
            <p:spPr>
              <a:xfrm>
                <a:off x="6536549" y="3082240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7BFEED7C-3184-9746-BDC2-1EA5113DC85E}"/>
                  </a:ext>
                </a:extLst>
              </p:cNvPr>
              <p:cNvSpPr/>
              <p:nvPr/>
            </p:nvSpPr>
            <p:spPr>
              <a:xfrm>
                <a:off x="7127815" y="3671787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4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AEAF2E51-DC8A-8A42-9B13-5CD0C5DA7364}"/>
                  </a:ext>
                </a:extLst>
              </p:cNvPr>
              <p:cNvCxnSpPr>
                <a:stCxn id="83" idx="5"/>
                <a:endCxn id="84" idx="1"/>
              </p:cNvCxnSpPr>
              <p:nvPr/>
            </p:nvCxnSpPr>
            <p:spPr>
              <a:xfrm>
                <a:off x="7041226" y="3585450"/>
                <a:ext cx="173178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54B16C1-F3D4-404A-95CF-3E495D596578}"/>
                </a:ext>
              </a:extLst>
            </p:cNvPr>
            <p:cNvSpPr/>
            <p:nvPr/>
          </p:nvSpPr>
          <p:spPr>
            <a:xfrm>
              <a:off x="1280898" y="4732269"/>
              <a:ext cx="398522" cy="390942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C66E3B87-25F4-C249-BAB4-9232EA9E1059}"/>
                </a:ext>
              </a:extLst>
            </p:cNvPr>
            <p:cNvSpPr/>
            <p:nvPr/>
          </p:nvSpPr>
          <p:spPr>
            <a:xfrm>
              <a:off x="1679419" y="5123210"/>
              <a:ext cx="398522" cy="390942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433BBC05-497D-A846-B9D8-881CCC9D7020}"/>
                </a:ext>
              </a:extLst>
            </p:cNvPr>
            <p:cNvCxnSpPr>
              <a:stCxn id="79" idx="5"/>
              <a:endCxn id="80" idx="1"/>
            </p:cNvCxnSpPr>
            <p:nvPr/>
          </p:nvCxnSpPr>
          <p:spPr>
            <a:xfrm>
              <a:off x="1621057" y="5065958"/>
              <a:ext cx="116724" cy="114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96925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( 3)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63ACC3C-63ED-B949-9E5F-47A4C18ED35C}"/>
              </a:ext>
            </a:extLst>
          </p:cNvPr>
          <p:cNvSpPr/>
          <p:nvPr/>
        </p:nvSpPr>
        <p:spPr>
          <a:xfrm>
            <a:off x="709468" y="2632999"/>
            <a:ext cx="3320531" cy="549817"/>
          </a:xfrm>
          <a:prstGeom prst="roundRect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 | 4 | 5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AD0BA-04C6-7644-8D12-1AF0E042F23E}"/>
              </a:ext>
            </a:extLst>
          </p:cNvPr>
          <p:cNvSpPr txBox="1"/>
          <p:nvPr/>
        </p:nvSpPr>
        <p:spPr>
          <a:xfrm>
            <a:off x="807172" y="229925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Min_heap</a:t>
            </a:r>
            <a:endParaRPr kumimoji="1" lang="ko-KR" altLang="en-US" dirty="0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40FEFD34-1E36-994E-B396-E46C14297BCF}"/>
              </a:ext>
            </a:extLst>
          </p:cNvPr>
          <p:cNvGraphicFramePr>
            <a:graphicFrameLocks noGrp="1"/>
          </p:cNvGraphicFramePr>
          <p:nvPr/>
        </p:nvGraphicFramePr>
        <p:xfrm>
          <a:off x="4345119" y="2668586"/>
          <a:ext cx="3350683" cy="315402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8669">
                  <a:extLst>
                    <a:ext uri="{9D8B030D-6E8A-4147-A177-3AD203B41FA5}">
                      <a16:colId xmlns:a16="http://schemas.microsoft.com/office/drawing/2014/main" val="215304697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80642932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444181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8832931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3428839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645719074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276477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0871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69486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8266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0185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67743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3714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3327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02055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46E0A2A0-C1A0-E04C-B2B0-EBDB1A0B7CEE}"/>
              </a:ext>
            </a:extLst>
          </p:cNvPr>
          <p:cNvGrpSpPr/>
          <p:nvPr/>
        </p:nvGrpSpPr>
        <p:grpSpPr>
          <a:xfrm>
            <a:off x="5700244" y="1720956"/>
            <a:ext cx="639393" cy="947630"/>
            <a:chOff x="5700244" y="1720956"/>
            <a:chExt cx="639393" cy="947630"/>
          </a:xfrm>
        </p:grpSpPr>
        <p:sp>
          <p:nvSpPr>
            <p:cNvPr id="42" name="아래쪽 화살표[D] 41">
              <a:extLst>
                <a:ext uri="{FF2B5EF4-FFF2-40B4-BE49-F238E27FC236}">
                  <a16:creationId xmlns:a16="http://schemas.microsoft.com/office/drawing/2014/main" id="{DD7D06C6-BD83-0845-844A-1AC7680FD1F5}"/>
                </a:ext>
              </a:extLst>
            </p:cNvPr>
            <p:cNvSpPr/>
            <p:nvPr/>
          </p:nvSpPr>
          <p:spPr>
            <a:xfrm>
              <a:off x="5700244" y="1720956"/>
              <a:ext cx="639393" cy="947630"/>
            </a:xfrm>
            <a:prstGeom prst="downArrow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kumimoji="1" lang="ko-KR" altLang="en-US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DF6C04-4DCC-3747-BF43-AAD0516C11B0}"/>
                </a:ext>
              </a:extLst>
            </p:cNvPr>
            <p:cNvSpPr txBox="1"/>
            <p:nvPr/>
          </p:nvSpPr>
          <p:spPr>
            <a:xfrm>
              <a:off x="5789107" y="1890478"/>
              <a:ext cx="461665" cy="7425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start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오른쪽 화살표[R] 43">
            <a:extLst>
              <a:ext uri="{FF2B5EF4-FFF2-40B4-BE49-F238E27FC236}">
                <a16:creationId xmlns:a16="http://schemas.microsoft.com/office/drawing/2014/main" id="{4315674B-98B3-0E4C-ADB6-F6B273937E79}"/>
              </a:ext>
            </a:extLst>
          </p:cNvPr>
          <p:cNvSpPr/>
          <p:nvPr/>
        </p:nvSpPr>
        <p:spPr>
          <a:xfrm flipH="1">
            <a:off x="7599548" y="2955185"/>
            <a:ext cx="1090689" cy="626788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# Incoming Edge</a:t>
            </a:r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59E2D66-8728-5C41-BC1A-3068040546A0}"/>
              </a:ext>
            </a:extLst>
          </p:cNvPr>
          <p:cNvGrpSpPr/>
          <p:nvPr/>
        </p:nvGrpSpPr>
        <p:grpSpPr>
          <a:xfrm>
            <a:off x="5225510" y="1720956"/>
            <a:ext cx="639393" cy="947630"/>
            <a:chOff x="5700244" y="1720956"/>
            <a:chExt cx="639393" cy="947630"/>
          </a:xfrm>
        </p:grpSpPr>
        <p:sp>
          <p:nvSpPr>
            <p:cNvPr id="46" name="아래쪽 화살표[D] 45">
              <a:extLst>
                <a:ext uri="{FF2B5EF4-FFF2-40B4-BE49-F238E27FC236}">
                  <a16:creationId xmlns:a16="http://schemas.microsoft.com/office/drawing/2014/main" id="{A45C2284-5BC1-F746-9620-47D841D8A362}"/>
                </a:ext>
              </a:extLst>
            </p:cNvPr>
            <p:cNvSpPr/>
            <p:nvPr/>
          </p:nvSpPr>
          <p:spPr>
            <a:xfrm>
              <a:off x="5700244" y="1720956"/>
              <a:ext cx="639393" cy="947630"/>
            </a:xfrm>
            <a:prstGeom prst="downArrow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kumimoji="1" lang="ko-KR" altLang="en-US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8E1F287-1B91-6549-A6DF-F4E13C3E2673}"/>
                </a:ext>
              </a:extLst>
            </p:cNvPr>
            <p:cNvSpPr txBox="1"/>
            <p:nvPr/>
          </p:nvSpPr>
          <p:spPr>
            <a:xfrm>
              <a:off x="5789107" y="1890478"/>
              <a:ext cx="461665" cy="7425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start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D3C2AF5-826F-6A41-886B-84D53F73DDFD}"/>
              </a:ext>
            </a:extLst>
          </p:cNvPr>
          <p:cNvGrpSpPr/>
          <p:nvPr/>
        </p:nvGrpSpPr>
        <p:grpSpPr>
          <a:xfrm>
            <a:off x="4728293" y="1720956"/>
            <a:ext cx="639393" cy="947630"/>
            <a:chOff x="5700244" y="1720956"/>
            <a:chExt cx="639393" cy="947630"/>
          </a:xfrm>
        </p:grpSpPr>
        <p:sp>
          <p:nvSpPr>
            <p:cNvPr id="63" name="아래쪽 화살표[D] 62">
              <a:extLst>
                <a:ext uri="{FF2B5EF4-FFF2-40B4-BE49-F238E27FC236}">
                  <a16:creationId xmlns:a16="http://schemas.microsoft.com/office/drawing/2014/main" id="{47C4D7F2-33F8-1F4A-8C78-1FE8B7ABB1E1}"/>
                </a:ext>
              </a:extLst>
            </p:cNvPr>
            <p:cNvSpPr/>
            <p:nvPr/>
          </p:nvSpPr>
          <p:spPr>
            <a:xfrm>
              <a:off x="5700244" y="1720956"/>
              <a:ext cx="639393" cy="947630"/>
            </a:xfrm>
            <a:prstGeom prst="downArrow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kumimoji="1" lang="ko-KR" altLang="en-US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A0109F7-326A-3247-BE53-050F0EB67560}"/>
                </a:ext>
              </a:extLst>
            </p:cNvPr>
            <p:cNvSpPr txBox="1"/>
            <p:nvPr/>
          </p:nvSpPr>
          <p:spPr>
            <a:xfrm>
              <a:off x="5789107" y="1890478"/>
              <a:ext cx="461665" cy="7425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start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B81C908-C60E-CB40-8356-78510D0F6BD3}"/>
              </a:ext>
            </a:extLst>
          </p:cNvPr>
          <p:cNvSpPr txBox="1"/>
          <p:nvPr/>
        </p:nvSpPr>
        <p:spPr>
          <a:xfrm>
            <a:off x="4426607" y="59623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1 - 2</a:t>
            </a:r>
            <a:endParaRPr kumimoji="1" lang="ko-KR" altLang="en-US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F448B060-66E5-3C49-BAC1-93893F5AE6ED}"/>
              </a:ext>
            </a:extLst>
          </p:cNvPr>
          <p:cNvGrpSpPr/>
          <p:nvPr/>
        </p:nvGrpSpPr>
        <p:grpSpPr>
          <a:xfrm>
            <a:off x="586319" y="823230"/>
            <a:ext cx="8239304" cy="334931"/>
            <a:chOff x="586319" y="823230"/>
            <a:chExt cx="8239304" cy="33493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59A1498-193C-9644-86F7-DFF5953B10DD}"/>
                </a:ext>
              </a:extLst>
            </p:cNvPr>
            <p:cNvSpPr/>
            <p:nvPr/>
          </p:nvSpPr>
          <p:spPr>
            <a:xfrm>
              <a:off x="586319" y="823230"/>
              <a:ext cx="8239304" cy="334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E2176C6-7BA5-6944-9801-D3ED2D7D714F}"/>
                </a:ext>
              </a:extLst>
            </p:cNvPr>
            <p:cNvSpPr/>
            <p:nvPr/>
          </p:nvSpPr>
          <p:spPr>
            <a:xfrm>
              <a:off x="807172" y="871947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설명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43875FF-8E3B-914F-804B-A3CDB06313AB}"/>
                </a:ext>
              </a:extLst>
            </p:cNvPr>
            <p:cNvSpPr/>
            <p:nvPr/>
          </p:nvSpPr>
          <p:spPr>
            <a:xfrm>
              <a:off x="199414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포인트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B5D1B7B-0A9C-B147-92FB-B3BEE32CF85D}"/>
                </a:ext>
              </a:extLst>
            </p:cNvPr>
            <p:cNvSpPr/>
            <p:nvPr/>
          </p:nvSpPr>
          <p:spPr>
            <a:xfrm>
              <a:off x="440365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알고리즘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8026FAB-649F-2E4B-AFDC-062168ED24AB}"/>
                </a:ext>
              </a:extLst>
            </p:cNvPr>
            <p:cNvSpPr/>
            <p:nvPr/>
          </p:nvSpPr>
          <p:spPr>
            <a:xfrm>
              <a:off x="5626163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구현 코드</a:t>
              </a:r>
              <a:endPara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cxnSp>
          <p:nvCxnSpPr>
            <p:cNvPr id="72" name="직선 연결선 20">
              <a:extLst>
                <a:ext uri="{FF2B5EF4-FFF2-40B4-BE49-F238E27FC236}">
                  <a16:creationId xmlns:a16="http://schemas.microsoft.com/office/drawing/2014/main" id="{07C6839E-DBCA-D14D-906C-625B756F32DA}"/>
                </a:ext>
              </a:extLst>
            </p:cNvPr>
            <p:cNvCxnSpPr/>
            <p:nvPr/>
          </p:nvCxnSpPr>
          <p:spPr>
            <a:xfrm>
              <a:off x="1984587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21">
              <a:extLst>
                <a:ext uri="{FF2B5EF4-FFF2-40B4-BE49-F238E27FC236}">
                  <a16:creationId xmlns:a16="http://schemas.microsoft.com/office/drawing/2014/main" id="{1CE39AEE-7C1E-FF45-930A-17DDB7250268}"/>
                </a:ext>
              </a:extLst>
            </p:cNvPr>
            <p:cNvCxnSpPr/>
            <p:nvPr/>
          </p:nvCxnSpPr>
          <p:spPr>
            <a:xfrm>
              <a:off x="3181139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22">
              <a:extLst>
                <a:ext uri="{FF2B5EF4-FFF2-40B4-BE49-F238E27FC236}">
                  <a16:creationId xmlns:a16="http://schemas.microsoft.com/office/drawing/2014/main" id="{3CC1352D-2B90-904D-95D4-36DF732EF4C8}"/>
                </a:ext>
              </a:extLst>
            </p:cNvPr>
            <p:cNvCxnSpPr/>
            <p:nvPr/>
          </p:nvCxnSpPr>
          <p:spPr>
            <a:xfrm>
              <a:off x="44004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23">
              <a:extLst>
                <a:ext uri="{FF2B5EF4-FFF2-40B4-BE49-F238E27FC236}">
                  <a16:creationId xmlns:a16="http://schemas.microsoft.com/office/drawing/2014/main" id="{37B7CEE4-7452-3148-BA2A-856D6403E5A9}"/>
                </a:ext>
              </a:extLst>
            </p:cNvPr>
            <p:cNvCxnSpPr/>
            <p:nvPr/>
          </p:nvCxnSpPr>
          <p:spPr>
            <a:xfrm>
              <a:off x="56261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사각형: 둥근 모서리 15">
              <a:extLst>
                <a:ext uri="{FF2B5EF4-FFF2-40B4-BE49-F238E27FC236}">
                  <a16:creationId xmlns:a16="http://schemas.microsoft.com/office/drawing/2014/main" id="{CD68F34B-0A2E-0B4C-BBE5-3A334BC1BFFD}"/>
                </a:ext>
              </a:extLst>
            </p:cNvPr>
            <p:cNvSpPr/>
            <p:nvPr/>
          </p:nvSpPr>
          <p:spPr>
            <a:xfrm>
              <a:off x="3327333" y="872379"/>
              <a:ext cx="923748" cy="240778"/>
            </a:xfrm>
            <a:prstGeom prst="roundRect">
              <a:avLst>
                <a:gd name="adj" fmla="val 50000"/>
              </a:avLst>
            </a:prstGeom>
            <a:solidFill>
              <a:srgbClr val="4084F4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100" b="1" spc="-7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아이디어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03115AB-A004-BD4E-85D0-FCFA7BF6CA24}"/>
              </a:ext>
            </a:extLst>
          </p:cNvPr>
          <p:cNvGrpSpPr/>
          <p:nvPr/>
        </p:nvGrpSpPr>
        <p:grpSpPr>
          <a:xfrm>
            <a:off x="1130886" y="4245596"/>
            <a:ext cx="1527312" cy="1311043"/>
            <a:chOff x="1280898" y="4203109"/>
            <a:chExt cx="1527312" cy="1311043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ACD37B78-43A3-6B47-A1F6-F209FA3270AB}"/>
                </a:ext>
              </a:extLst>
            </p:cNvPr>
            <p:cNvGrpSpPr/>
            <p:nvPr/>
          </p:nvGrpSpPr>
          <p:grpSpPr>
            <a:xfrm>
              <a:off x="1612645" y="4203109"/>
              <a:ext cx="1195565" cy="1172825"/>
              <a:chOff x="5945283" y="2492693"/>
              <a:chExt cx="1773798" cy="1768641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3336AAEC-DA22-684F-9D49-962B2A54E79A}"/>
                  </a:ext>
                </a:extLst>
              </p:cNvPr>
              <p:cNvSpPr/>
              <p:nvPr/>
            </p:nvSpPr>
            <p:spPr>
              <a:xfrm>
                <a:off x="5945283" y="2492693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D71EB290-D6D5-3842-89F0-E7D141D691C7}"/>
                  </a:ext>
                </a:extLst>
              </p:cNvPr>
              <p:cNvSpPr/>
              <p:nvPr/>
            </p:nvSpPr>
            <p:spPr>
              <a:xfrm>
                <a:off x="6536549" y="3082240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01883241-FD0F-9E49-86AB-50D3EBDE4EE6}"/>
                  </a:ext>
                </a:extLst>
              </p:cNvPr>
              <p:cNvSpPr/>
              <p:nvPr/>
            </p:nvSpPr>
            <p:spPr>
              <a:xfrm>
                <a:off x="7127815" y="3671787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4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6C599D4F-E699-1A44-B06F-F5C4D82F4312}"/>
                  </a:ext>
                </a:extLst>
              </p:cNvPr>
              <p:cNvCxnSpPr>
                <a:stCxn id="83" idx="5"/>
                <a:endCxn id="84" idx="1"/>
              </p:cNvCxnSpPr>
              <p:nvPr/>
            </p:nvCxnSpPr>
            <p:spPr>
              <a:xfrm>
                <a:off x="7041226" y="3585450"/>
                <a:ext cx="173178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6C5F710-6811-804F-80F2-2C2867A27BC3}"/>
                </a:ext>
              </a:extLst>
            </p:cNvPr>
            <p:cNvSpPr/>
            <p:nvPr/>
          </p:nvSpPr>
          <p:spPr>
            <a:xfrm>
              <a:off x="1280898" y="4732269"/>
              <a:ext cx="398522" cy="390942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EECB1F6-99DF-5D48-A019-5FC307667F85}"/>
                </a:ext>
              </a:extLst>
            </p:cNvPr>
            <p:cNvSpPr/>
            <p:nvPr/>
          </p:nvSpPr>
          <p:spPr>
            <a:xfrm>
              <a:off x="1679419" y="5123210"/>
              <a:ext cx="398522" cy="390942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28B8A253-1444-AC4D-BD83-2E304E5D108D}"/>
                </a:ext>
              </a:extLst>
            </p:cNvPr>
            <p:cNvCxnSpPr>
              <a:stCxn id="79" idx="5"/>
              <a:endCxn id="80" idx="1"/>
            </p:cNvCxnSpPr>
            <p:nvPr/>
          </p:nvCxnSpPr>
          <p:spPr>
            <a:xfrm>
              <a:off x="1621057" y="5065958"/>
              <a:ext cx="116724" cy="114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77799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( 3)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63ACC3C-63ED-B949-9E5F-47A4C18ED35C}"/>
              </a:ext>
            </a:extLst>
          </p:cNvPr>
          <p:cNvSpPr/>
          <p:nvPr/>
        </p:nvSpPr>
        <p:spPr>
          <a:xfrm>
            <a:off x="709468" y="2632999"/>
            <a:ext cx="3320531" cy="549817"/>
          </a:xfrm>
          <a:prstGeom prst="roundRect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 | 5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AD0BA-04C6-7644-8D12-1AF0E042F23E}"/>
              </a:ext>
            </a:extLst>
          </p:cNvPr>
          <p:cNvSpPr txBox="1"/>
          <p:nvPr/>
        </p:nvSpPr>
        <p:spPr>
          <a:xfrm>
            <a:off x="807172" y="229925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Min_heap</a:t>
            </a:r>
            <a:endParaRPr kumimoji="1" lang="ko-KR" altLang="en-US" dirty="0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40FEFD34-1E36-994E-B396-E46C14297BCF}"/>
              </a:ext>
            </a:extLst>
          </p:cNvPr>
          <p:cNvGraphicFramePr>
            <a:graphicFrameLocks noGrp="1"/>
          </p:cNvGraphicFramePr>
          <p:nvPr/>
        </p:nvGraphicFramePr>
        <p:xfrm>
          <a:off x="4345119" y="2668586"/>
          <a:ext cx="3350683" cy="315402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8669">
                  <a:extLst>
                    <a:ext uri="{9D8B030D-6E8A-4147-A177-3AD203B41FA5}">
                      <a16:colId xmlns:a16="http://schemas.microsoft.com/office/drawing/2014/main" val="215304697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80642932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444181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8832931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3428839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645719074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276477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0871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69486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8266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0185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67743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3714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3327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02055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46E0A2A0-C1A0-E04C-B2B0-EBDB1A0B7CEE}"/>
              </a:ext>
            </a:extLst>
          </p:cNvPr>
          <p:cNvGrpSpPr/>
          <p:nvPr/>
        </p:nvGrpSpPr>
        <p:grpSpPr>
          <a:xfrm>
            <a:off x="5700244" y="1720956"/>
            <a:ext cx="639393" cy="947630"/>
            <a:chOff x="5700244" y="1720956"/>
            <a:chExt cx="639393" cy="947630"/>
          </a:xfrm>
        </p:grpSpPr>
        <p:sp>
          <p:nvSpPr>
            <p:cNvPr id="42" name="아래쪽 화살표[D] 41">
              <a:extLst>
                <a:ext uri="{FF2B5EF4-FFF2-40B4-BE49-F238E27FC236}">
                  <a16:creationId xmlns:a16="http://schemas.microsoft.com/office/drawing/2014/main" id="{DD7D06C6-BD83-0845-844A-1AC7680FD1F5}"/>
                </a:ext>
              </a:extLst>
            </p:cNvPr>
            <p:cNvSpPr/>
            <p:nvPr/>
          </p:nvSpPr>
          <p:spPr>
            <a:xfrm>
              <a:off x="5700244" y="1720956"/>
              <a:ext cx="639393" cy="947630"/>
            </a:xfrm>
            <a:prstGeom prst="downArrow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kumimoji="1" lang="ko-KR" altLang="en-US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DF6C04-4DCC-3747-BF43-AAD0516C11B0}"/>
                </a:ext>
              </a:extLst>
            </p:cNvPr>
            <p:cNvSpPr txBox="1"/>
            <p:nvPr/>
          </p:nvSpPr>
          <p:spPr>
            <a:xfrm>
              <a:off x="5789107" y="1890478"/>
              <a:ext cx="461665" cy="7425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start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오른쪽 화살표[R] 43">
            <a:extLst>
              <a:ext uri="{FF2B5EF4-FFF2-40B4-BE49-F238E27FC236}">
                <a16:creationId xmlns:a16="http://schemas.microsoft.com/office/drawing/2014/main" id="{4315674B-98B3-0E4C-ADB6-F6B273937E79}"/>
              </a:ext>
            </a:extLst>
          </p:cNvPr>
          <p:cNvSpPr/>
          <p:nvPr/>
        </p:nvSpPr>
        <p:spPr>
          <a:xfrm flipH="1">
            <a:off x="7599548" y="2955185"/>
            <a:ext cx="1090689" cy="626788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# Incoming Edge</a:t>
            </a:r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59E2D66-8728-5C41-BC1A-3068040546A0}"/>
              </a:ext>
            </a:extLst>
          </p:cNvPr>
          <p:cNvGrpSpPr/>
          <p:nvPr/>
        </p:nvGrpSpPr>
        <p:grpSpPr>
          <a:xfrm>
            <a:off x="5225510" y="1720956"/>
            <a:ext cx="639393" cy="947630"/>
            <a:chOff x="5700244" y="1720956"/>
            <a:chExt cx="639393" cy="947630"/>
          </a:xfrm>
        </p:grpSpPr>
        <p:sp>
          <p:nvSpPr>
            <p:cNvPr id="46" name="아래쪽 화살표[D] 45">
              <a:extLst>
                <a:ext uri="{FF2B5EF4-FFF2-40B4-BE49-F238E27FC236}">
                  <a16:creationId xmlns:a16="http://schemas.microsoft.com/office/drawing/2014/main" id="{A45C2284-5BC1-F746-9620-47D841D8A362}"/>
                </a:ext>
              </a:extLst>
            </p:cNvPr>
            <p:cNvSpPr/>
            <p:nvPr/>
          </p:nvSpPr>
          <p:spPr>
            <a:xfrm>
              <a:off x="5700244" y="1720956"/>
              <a:ext cx="639393" cy="947630"/>
            </a:xfrm>
            <a:prstGeom prst="downArrow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kumimoji="1" lang="ko-KR" altLang="en-US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8E1F287-1B91-6549-A6DF-F4E13C3E2673}"/>
                </a:ext>
              </a:extLst>
            </p:cNvPr>
            <p:cNvSpPr txBox="1"/>
            <p:nvPr/>
          </p:nvSpPr>
          <p:spPr>
            <a:xfrm>
              <a:off x="5789107" y="1890478"/>
              <a:ext cx="461665" cy="7425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start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D3C2AF5-826F-6A41-886B-84D53F73DDFD}"/>
              </a:ext>
            </a:extLst>
          </p:cNvPr>
          <p:cNvGrpSpPr/>
          <p:nvPr/>
        </p:nvGrpSpPr>
        <p:grpSpPr>
          <a:xfrm>
            <a:off x="4728293" y="1720956"/>
            <a:ext cx="639393" cy="947630"/>
            <a:chOff x="5700244" y="1720956"/>
            <a:chExt cx="639393" cy="947630"/>
          </a:xfrm>
        </p:grpSpPr>
        <p:sp>
          <p:nvSpPr>
            <p:cNvPr id="63" name="아래쪽 화살표[D] 62">
              <a:extLst>
                <a:ext uri="{FF2B5EF4-FFF2-40B4-BE49-F238E27FC236}">
                  <a16:creationId xmlns:a16="http://schemas.microsoft.com/office/drawing/2014/main" id="{47C4D7F2-33F8-1F4A-8C78-1FE8B7ABB1E1}"/>
                </a:ext>
              </a:extLst>
            </p:cNvPr>
            <p:cNvSpPr/>
            <p:nvPr/>
          </p:nvSpPr>
          <p:spPr>
            <a:xfrm>
              <a:off x="5700244" y="1720956"/>
              <a:ext cx="639393" cy="947630"/>
            </a:xfrm>
            <a:prstGeom prst="downArrow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kumimoji="1" lang="ko-KR" altLang="en-US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A0109F7-326A-3247-BE53-050F0EB67560}"/>
                </a:ext>
              </a:extLst>
            </p:cNvPr>
            <p:cNvSpPr txBox="1"/>
            <p:nvPr/>
          </p:nvSpPr>
          <p:spPr>
            <a:xfrm>
              <a:off x="5789107" y="1890478"/>
              <a:ext cx="461665" cy="7425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start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B81C908-C60E-CB40-8356-78510D0F6BD3}"/>
              </a:ext>
            </a:extLst>
          </p:cNvPr>
          <p:cNvSpPr txBox="1"/>
          <p:nvPr/>
        </p:nvSpPr>
        <p:spPr>
          <a:xfrm>
            <a:off x="4426607" y="596234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 – 2 - 3</a:t>
            </a:r>
            <a:endParaRPr kumimoji="1"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06F727D-CFC8-8F44-9A74-C4B0B826D1AC}"/>
              </a:ext>
            </a:extLst>
          </p:cNvPr>
          <p:cNvSpPr/>
          <p:nvPr/>
        </p:nvSpPr>
        <p:spPr>
          <a:xfrm>
            <a:off x="2147035" y="3581973"/>
            <a:ext cx="651167" cy="653143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F3A549-4FF4-3A45-A465-36210F4A0E50}"/>
              </a:ext>
            </a:extLst>
          </p:cNvPr>
          <p:cNvSpPr txBox="1"/>
          <p:nvPr/>
        </p:nvSpPr>
        <p:spPr>
          <a:xfrm>
            <a:off x="2185520" y="333189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POP</a:t>
            </a:r>
            <a:endParaRPr kumimoji="1" lang="ko-KR" altLang="en-US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207F5A8-44F2-F848-8957-B1F6E60EE9C3}"/>
              </a:ext>
            </a:extLst>
          </p:cNvPr>
          <p:cNvGrpSpPr/>
          <p:nvPr/>
        </p:nvGrpSpPr>
        <p:grpSpPr>
          <a:xfrm>
            <a:off x="586319" y="823230"/>
            <a:ext cx="8239304" cy="334931"/>
            <a:chOff x="586319" y="823230"/>
            <a:chExt cx="8239304" cy="33493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A4FAD6A-19C6-804D-971A-3239344D9A58}"/>
                </a:ext>
              </a:extLst>
            </p:cNvPr>
            <p:cNvSpPr/>
            <p:nvPr/>
          </p:nvSpPr>
          <p:spPr>
            <a:xfrm>
              <a:off x="586319" y="823230"/>
              <a:ext cx="8239304" cy="334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FC0A50F-9CB7-2C40-84AE-E8CD43BAB570}"/>
                </a:ext>
              </a:extLst>
            </p:cNvPr>
            <p:cNvSpPr/>
            <p:nvPr/>
          </p:nvSpPr>
          <p:spPr>
            <a:xfrm>
              <a:off x="807172" y="871947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설명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0E8210A-0874-9E45-89C9-E8DCF50D66E0}"/>
                </a:ext>
              </a:extLst>
            </p:cNvPr>
            <p:cNvSpPr/>
            <p:nvPr/>
          </p:nvSpPr>
          <p:spPr>
            <a:xfrm>
              <a:off x="199414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포인트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9C8703-73EF-5547-B2BD-B985F2A3A0CA}"/>
                </a:ext>
              </a:extLst>
            </p:cNvPr>
            <p:cNvSpPr/>
            <p:nvPr/>
          </p:nvSpPr>
          <p:spPr>
            <a:xfrm>
              <a:off x="440365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알고리즘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7C923B4-FFC3-2549-9EB5-D3A2B88D669F}"/>
                </a:ext>
              </a:extLst>
            </p:cNvPr>
            <p:cNvSpPr/>
            <p:nvPr/>
          </p:nvSpPr>
          <p:spPr>
            <a:xfrm>
              <a:off x="5626163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구현 코드</a:t>
              </a:r>
              <a:endPara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cxnSp>
          <p:nvCxnSpPr>
            <p:cNvPr id="72" name="직선 연결선 20">
              <a:extLst>
                <a:ext uri="{FF2B5EF4-FFF2-40B4-BE49-F238E27FC236}">
                  <a16:creationId xmlns:a16="http://schemas.microsoft.com/office/drawing/2014/main" id="{23213467-AC62-2E4B-843D-1CEDDB98AAB0}"/>
                </a:ext>
              </a:extLst>
            </p:cNvPr>
            <p:cNvCxnSpPr/>
            <p:nvPr/>
          </p:nvCxnSpPr>
          <p:spPr>
            <a:xfrm>
              <a:off x="1984587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21">
              <a:extLst>
                <a:ext uri="{FF2B5EF4-FFF2-40B4-BE49-F238E27FC236}">
                  <a16:creationId xmlns:a16="http://schemas.microsoft.com/office/drawing/2014/main" id="{5FA6A61D-2BEC-E84B-AAB5-6DC7287B0468}"/>
                </a:ext>
              </a:extLst>
            </p:cNvPr>
            <p:cNvCxnSpPr/>
            <p:nvPr/>
          </p:nvCxnSpPr>
          <p:spPr>
            <a:xfrm>
              <a:off x="3181139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22">
              <a:extLst>
                <a:ext uri="{FF2B5EF4-FFF2-40B4-BE49-F238E27FC236}">
                  <a16:creationId xmlns:a16="http://schemas.microsoft.com/office/drawing/2014/main" id="{5C211816-0FC4-434D-8FDA-C14FFB038B5A}"/>
                </a:ext>
              </a:extLst>
            </p:cNvPr>
            <p:cNvCxnSpPr/>
            <p:nvPr/>
          </p:nvCxnSpPr>
          <p:spPr>
            <a:xfrm>
              <a:off x="44004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23">
              <a:extLst>
                <a:ext uri="{FF2B5EF4-FFF2-40B4-BE49-F238E27FC236}">
                  <a16:creationId xmlns:a16="http://schemas.microsoft.com/office/drawing/2014/main" id="{ED1F683C-0897-AA49-8483-7231F6A17C9A}"/>
                </a:ext>
              </a:extLst>
            </p:cNvPr>
            <p:cNvCxnSpPr/>
            <p:nvPr/>
          </p:nvCxnSpPr>
          <p:spPr>
            <a:xfrm>
              <a:off x="56261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사각형: 둥근 모서리 15">
              <a:extLst>
                <a:ext uri="{FF2B5EF4-FFF2-40B4-BE49-F238E27FC236}">
                  <a16:creationId xmlns:a16="http://schemas.microsoft.com/office/drawing/2014/main" id="{CE5A53F3-575B-2E48-B0A1-C4858F448FAD}"/>
                </a:ext>
              </a:extLst>
            </p:cNvPr>
            <p:cNvSpPr/>
            <p:nvPr/>
          </p:nvSpPr>
          <p:spPr>
            <a:xfrm>
              <a:off x="3327333" y="872379"/>
              <a:ext cx="923748" cy="240778"/>
            </a:xfrm>
            <a:prstGeom prst="roundRect">
              <a:avLst>
                <a:gd name="adj" fmla="val 50000"/>
              </a:avLst>
            </a:prstGeom>
            <a:solidFill>
              <a:srgbClr val="4084F4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100" b="1" spc="-7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아이디어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85BB8B15-B1DB-E446-9DE4-6C8E50CF5D00}"/>
              </a:ext>
            </a:extLst>
          </p:cNvPr>
          <p:cNvGrpSpPr/>
          <p:nvPr/>
        </p:nvGrpSpPr>
        <p:grpSpPr>
          <a:xfrm>
            <a:off x="1130886" y="4245596"/>
            <a:ext cx="1527312" cy="1311043"/>
            <a:chOff x="1280898" y="4203109"/>
            <a:chExt cx="1527312" cy="1311043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469C572A-DE59-1D49-B3BF-FD83EE5CB059}"/>
                </a:ext>
              </a:extLst>
            </p:cNvPr>
            <p:cNvGrpSpPr/>
            <p:nvPr/>
          </p:nvGrpSpPr>
          <p:grpSpPr>
            <a:xfrm>
              <a:off x="1612645" y="4203109"/>
              <a:ext cx="1195565" cy="1172825"/>
              <a:chOff x="5945283" y="2492693"/>
              <a:chExt cx="1773798" cy="1768641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C5255F71-09EB-B94D-AAC2-2545410B8000}"/>
                  </a:ext>
                </a:extLst>
              </p:cNvPr>
              <p:cNvSpPr/>
              <p:nvPr/>
            </p:nvSpPr>
            <p:spPr>
              <a:xfrm>
                <a:off x="5945283" y="2492693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11B3EB88-976C-104A-B889-EA50166DB071}"/>
                  </a:ext>
                </a:extLst>
              </p:cNvPr>
              <p:cNvSpPr/>
              <p:nvPr/>
            </p:nvSpPr>
            <p:spPr>
              <a:xfrm>
                <a:off x="6536549" y="3082240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E2418563-7206-6C45-8EC9-D8CC94B3CADD}"/>
                  </a:ext>
                </a:extLst>
              </p:cNvPr>
              <p:cNvSpPr/>
              <p:nvPr/>
            </p:nvSpPr>
            <p:spPr>
              <a:xfrm>
                <a:off x="7127815" y="3671787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4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AC4A5F3C-43A8-664D-919B-32C402A28E9D}"/>
                  </a:ext>
                </a:extLst>
              </p:cNvPr>
              <p:cNvCxnSpPr>
                <a:stCxn id="83" idx="5"/>
                <a:endCxn id="84" idx="1"/>
              </p:cNvCxnSpPr>
              <p:nvPr/>
            </p:nvCxnSpPr>
            <p:spPr>
              <a:xfrm>
                <a:off x="7041226" y="3585450"/>
                <a:ext cx="173178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E7FA29DB-7ADF-E748-9C91-0294E74CCE41}"/>
                </a:ext>
              </a:extLst>
            </p:cNvPr>
            <p:cNvSpPr/>
            <p:nvPr/>
          </p:nvSpPr>
          <p:spPr>
            <a:xfrm>
              <a:off x="1280898" y="4732269"/>
              <a:ext cx="398522" cy="390942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FC030B32-B3E6-5047-982B-351B82DC003B}"/>
                </a:ext>
              </a:extLst>
            </p:cNvPr>
            <p:cNvSpPr/>
            <p:nvPr/>
          </p:nvSpPr>
          <p:spPr>
            <a:xfrm>
              <a:off x="1679419" y="5123210"/>
              <a:ext cx="398522" cy="390942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AC0F89AA-6CE6-8446-AEF3-276EEB437091}"/>
                </a:ext>
              </a:extLst>
            </p:cNvPr>
            <p:cNvCxnSpPr>
              <a:stCxn id="79" idx="5"/>
              <a:endCxn id="80" idx="1"/>
            </p:cNvCxnSpPr>
            <p:nvPr/>
          </p:nvCxnSpPr>
          <p:spPr>
            <a:xfrm>
              <a:off x="1621057" y="5065958"/>
              <a:ext cx="116724" cy="114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42120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( 3)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63ACC3C-63ED-B949-9E5F-47A4C18ED35C}"/>
              </a:ext>
            </a:extLst>
          </p:cNvPr>
          <p:cNvSpPr/>
          <p:nvPr/>
        </p:nvSpPr>
        <p:spPr>
          <a:xfrm>
            <a:off x="709468" y="2632999"/>
            <a:ext cx="3320531" cy="549817"/>
          </a:xfrm>
          <a:prstGeom prst="roundRect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5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AD0BA-04C6-7644-8D12-1AF0E042F23E}"/>
              </a:ext>
            </a:extLst>
          </p:cNvPr>
          <p:cNvSpPr txBox="1"/>
          <p:nvPr/>
        </p:nvSpPr>
        <p:spPr>
          <a:xfrm>
            <a:off x="807172" y="229925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Min_heap</a:t>
            </a:r>
            <a:endParaRPr kumimoji="1" lang="ko-KR" altLang="en-US" dirty="0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40FEFD34-1E36-994E-B396-E46C14297BCF}"/>
              </a:ext>
            </a:extLst>
          </p:cNvPr>
          <p:cNvGraphicFramePr>
            <a:graphicFrameLocks noGrp="1"/>
          </p:cNvGraphicFramePr>
          <p:nvPr/>
        </p:nvGraphicFramePr>
        <p:xfrm>
          <a:off x="4345119" y="2668586"/>
          <a:ext cx="3350683" cy="315402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8669">
                  <a:extLst>
                    <a:ext uri="{9D8B030D-6E8A-4147-A177-3AD203B41FA5}">
                      <a16:colId xmlns:a16="http://schemas.microsoft.com/office/drawing/2014/main" val="215304697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80642932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444181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8832931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3428839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645719074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276477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0871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69486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8266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0185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67743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3714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3327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02055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46E0A2A0-C1A0-E04C-B2B0-EBDB1A0B7CEE}"/>
              </a:ext>
            </a:extLst>
          </p:cNvPr>
          <p:cNvGrpSpPr/>
          <p:nvPr/>
        </p:nvGrpSpPr>
        <p:grpSpPr>
          <a:xfrm>
            <a:off x="5700244" y="1720956"/>
            <a:ext cx="639393" cy="947630"/>
            <a:chOff x="5700244" y="1720956"/>
            <a:chExt cx="639393" cy="947630"/>
          </a:xfrm>
        </p:grpSpPr>
        <p:sp>
          <p:nvSpPr>
            <p:cNvPr id="42" name="아래쪽 화살표[D] 41">
              <a:extLst>
                <a:ext uri="{FF2B5EF4-FFF2-40B4-BE49-F238E27FC236}">
                  <a16:creationId xmlns:a16="http://schemas.microsoft.com/office/drawing/2014/main" id="{DD7D06C6-BD83-0845-844A-1AC7680FD1F5}"/>
                </a:ext>
              </a:extLst>
            </p:cNvPr>
            <p:cNvSpPr/>
            <p:nvPr/>
          </p:nvSpPr>
          <p:spPr>
            <a:xfrm>
              <a:off x="5700244" y="1720956"/>
              <a:ext cx="639393" cy="947630"/>
            </a:xfrm>
            <a:prstGeom prst="downArrow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kumimoji="1" lang="ko-KR" altLang="en-US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DF6C04-4DCC-3747-BF43-AAD0516C11B0}"/>
                </a:ext>
              </a:extLst>
            </p:cNvPr>
            <p:cNvSpPr txBox="1"/>
            <p:nvPr/>
          </p:nvSpPr>
          <p:spPr>
            <a:xfrm>
              <a:off x="5789107" y="1890478"/>
              <a:ext cx="461665" cy="7425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start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오른쪽 화살표[R] 43">
            <a:extLst>
              <a:ext uri="{FF2B5EF4-FFF2-40B4-BE49-F238E27FC236}">
                <a16:creationId xmlns:a16="http://schemas.microsoft.com/office/drawing/2014/main" id="{4315674B-98B3-0E4C-ADB6-F6B273937E79}"/>
              </a:ext>
            </a:extLst>
          </p:cNvPr>
          <p:cNvSpPr/>
          <p:nvPr/>
        </p:nvSpPr>
        <p:spPr>
          <a:xfrm flipH="1">
            <a:off x="7599548" y="2955185"/>
            <a:ext cx="1090689" cy="626788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# Incoming Edge</a:t>
            </a:r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59E2D66-8728-5C41-BC1A-3068040546A0}"/>
              </a:ext>
            </a:extLst>
          </p:cNvPr>
          <p:cNvGrpSpPr/>
          <p:nvPr/>
        </p:nvGrpSpPr>
        <p:grpSpPr>
          <a:xfrm>
            <a:off x="5225510" y="1720956"/>
            <a:ext cx="639393" cy="947630"/>
            <a:chOff x="5700244" y="1720956"/>
            <a:chExt cx="639393" cy="947630"/>
          </a:xfrm>
        </p:grpSpPr>
        <p:sp>
          <p:nvSpPr>
            <p:cNvPr id="46" name="아래쪽 화살표[D] 45">
              <a:extLst>
                <a:ext uri="{FF2B5EF4-FFF2-40B4-BE49-F238E27FC236}">
                  <a16:creationId xmlns:a16="http://schemas.microsoft.com/office/drawing/2014/main" id="{A45C2284-5BC1-F746-9620-47D841D8A362}"/>
                </a:ext>
              </a:extLst>
            </p:cNvPr>
            <p:cNvSpPr/>
            <p:nvPr/>
          </p:nvSpPr>
          <p:spPr>
            <a:xfrm>
              <a:off x="5700244" y="1720956"/>
              <a:ext cx="639393" cy="947630"/>
            </a:xfrm>
            <a:prstGeom prst="downArrow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kumimoji="1" lang="ko-KR" altLang="en-US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8E1F287-1B91-6549-A6DF-F4E13C3E2673}"/>
                </a:ext>
              </a:extLst>
            </p:cNvPr>
            <p:cNvSpPr txBox="1"/>
            <p:nvPr/>
          </p:nvSpPr>
          <p:spPr>
            <a:xfrm>
              <a:off x="5789107" y="1890478"/>
              <a:ext cx="461665" cy="7425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start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D3C2AF5-826F-6A41-886B-84D53F73DDFD}"/>
              </a:ext>
            </a:extLst>
          </p:cNvPr>
          <p:cNvGrpSpPr/>
          <p:nvPr/>
        </p:nvGrpSpPr>
        <p:grpSpPr>
          <a:xfrm>
            <a:off x="4728293" y="1720956"/>
            <a:ext cx="639393" cy="947630"/>
            <a:chOff x="5700244" y="1720956"/>
            <a:chExt cx="639393" cy="947630"/>
          </a:xfrm>
        </p:grpSpPr>
        <p:sp>
          <p:nvSpPr>
            <p:cNvPr id="63" name="아래쪽 화살표[D] 62">
              <a:extLst>
                <a:ext uri="{FF2B5EF4-FFF2-40B4-BE49-F238E27FC236}">
                  <a16:creationId xmlns:a16="http://schemas.microsoft.com/office/drawing/2014/main" id="{47C4D7F2-33F8-1F4A-8C78-1FE8B7ABB1E1}"/>
                </a:ext>
              </a:extLst>
            </p:cNvPr>
            <p:cNvSpPr/>
            <p:nvPr/>
          </p:nvSpPr>
          <p:spPr>
            <a:xfrm>
              <a:off x="5700244" y="1720956"/>
              <a:ext cx="639393" cy="947630"/>
            </a:xfrm>
            <a:prstGeom prst="downArrow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kumimoji="1" lang="ko-KR" altLang="en-US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A0109F7-326A-3247-BE53-050F0EB67560}"/>
                </a:ext>
              </a:extLst>
            </p:cNvPr>
            <p:cNvSpPr txBox="1"/>
            <p:nvPr/>
          </p:nvSpPr>
          <p:spPr>
            <a:xfrm>
              <a:off x="5789107" y="1890478"/>
              <a:ext cx="461665" cy="7425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start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B81C908-C60E-CB40-8356-78510D0F6BD3}"/>
              </a:ext>
            </a:extLst>
          </p:cNvPr>
          <p:cNvSpPr txBox="1"/>
          <p:nvPr/>
        </p:nvSpPr>
        <p:spPr>
          <a:xfrm>
            <a:off x="4426607" y="5962346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1 - 2 - 3 - 4</a:t>
            </a:r>
            <a:endParaRPr kumimoji="1"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06F727D-CFC8-8F44-9A74-C4B0B826D1AC}"/>
              </a:ext>
            </a:extLst>
          </p:cNvPr>
          <p:cNvSpPr/>
          <p:nvPr/>
        </p:nvSpPr>
        <p:spPr>
          <a:xfrm>
            <a:off x="2147035" y="3581973"/>
            <a:ext cx="651167" cy="653143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F3A549-4FF4-3A45-A465-36210F4A0E50}"/>
              </a:ext>
            </a:extLst>
          </p:cNvPr>
          <p:cNvSpPr txBox="1"/>
          <p:nvPr/>
        </p:nvSpPr>
        <p:spPr>
          <a:xfrm>
            <a:off x="2185520" y="333189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POP</a:t>
            </a:r>
            <a:endParaRPr kumimoji="1" lang="ko-KR" altLang="en-US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2A5CFB0-77D3-A94C-B899-E568E2628D1C}"/>
              </a:ext>
            </a:extLst>
          </p:cNvPr>
          <p:cNvGrpSpPr/>
          <p:nvPr/>
        </p:nvGrpSpPr>
        <p:grpSpPr>
          <a:xfrm>
            <a:off x="586319" y="823230"/>
            <a:ext cx="8239304" cy="334931"/>
            <a:chOff x="586319" y="823230"/>
            <a:chExt cx="8239304" cy="33493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6546CCA-0664-7242-968B-95DB464EA1FA}"/>
                </a:ext>
              </a:extLst>
            </p:cNvPr>
            <p:cNvSpPr/>
            <p:nvPr/>
          </p:nvSpPr>
          <p:spPr>
            <a:xfrm>
              <a:off x="586319" y="823230"/>
              <a:ext cx="8239304" cy="334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7C3432E-79DE-2D48-B071-A5B3FABDB2E6}"/>
                </a:ext>
              </a:extLst>
            </p:cNvPr>
            <p:cNvSpPr/>
            <p:nvPr/>
          </p:nvSpPr>
          <p:spPr>
            <a:xfrm>
              <a:off x="807172" y="871947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설명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216AE28-A09F-064B-BA77-77EC795F701F}"/>
                </a:ext>
              </a:extLst>
            </p:cNvPr>
            <p:cNvSpPr/>
            <p:nvPr/>
          </p:nvSpPr>
          <p:spPr>
            <a:xfrm>
              <a:off x="199414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포인트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74FA193-871E-1643-9645-C14CCBFB25DF}"/>
                </a:ext>
              </a:extLst>
            </p:cNvPr>
            <p:cNvSpPr/>
            <p:nvPr/>
          </p:nvSpPr>
          <p:spPr>
            <a:xfrm>
              <a:off x="440365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알고리즘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2D86F4C-4B07-4247-A958-1A1E2400F038}"/>
                </a:ext>
              </a:extLst>
            </p:cNvPr>
            <p:cNvSpPr/>
            <p:nvPr/>
          </p:nvSpPr>
          <p:spPr>
            <a:xfrm>
              <a:off x="5626163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구현 코드</a:t>
              </a:r>
              <a:endPara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cxnSp>
          <p:nvCxnSpPr>
            <p:cNvPr id="72" name="직선 연결선 20">
              <a:extLst>
                <a:ext uri="{FF2B5EF4-FFF2-40B4-BE49-F238E27FC236}">
                  <a16:creationId xmlns:a16="http://schemas.microsoft.com/office/drawing/2014/main" id="{ED9905B0-5008-4546-8FF0-36B512BC8A8D}"/>
                </a:ext>
              </a:extLst>
            </p:cNvPr>
            <p:cNvCxnSpPr/>
            <p:nvPr/>
          </p:nvCxnSpPr>
          <p:spPr>
            <a:xfrm>
              <a:off x="1984587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21">
              <a:extLst>
                <a:ext uri="{FF2B5EF4-FFF2-40B4-BE49-F238E27FC236}">
                  <a16:creationId xmlns:a16="http://schemas.microsoft.com/office/drawing/2014/main" id="{056D436D-14D3-3B44-82E5-184641EED05C}"/>
                </a:ext>
              </a:extLst>
            </p:cNvPr>
            <p:cNvCxnSpPr/>
            <p:nvPr/>
          </p:nvCxnSpPr>
          <p:spPr>
            <a:xfrm>
              <a:off x="3181139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22">
              <a:extLst>
                <a:ext uri="{FF2B5EF4-FFF2-40B4-BE49-F238E27FC236}">
                  <a16:creationId xmlns:a16="http://schemas.microsoft.com/office/drawing/2014/main" id="{C9FEA960-2CD4-574F-906C-531FC7CEBB91}"/>
                </a:ext>
              </a:extLst>
            </p:cNvPr>
            <p:cNvCxnSpPr/>
            <p:nvPr/>
          </p:nvCxnSpPr>
          <p:spPr>
            <a:xfrm>
              <a:off x="44004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23">
              <a:extLst>
                <a:ext uri="{FF2B5EF4-FFF2-40B4-BE49-F238E27FC236}">
                  <a16:creationId xmlns:a16="http://schemas.microsoft.com/office/drawing/2014/main" id="{34D4F23C-BD3F-4544-AB40-F85A6D463257}"/>
                </a:ext>
              </a:extLst>
            </p:cNvPr>
            <p:cNvCxnSpPr/>
            <p:nvPr/>
          </p:nvCxnSpPr>
          <p:spPr>
            <a:xfrm>
              <a:off x="56261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사각형: 둥근 모서리 15">
              <a:extLst>
                <a:ext uri="{FF2B5EF4-FFF2-40B4-BE49-F238E27FC236}">
                  <a16:creationId xmlns:a16="http://schemas.microsoft.com/office/drawing/2014/main" id="{7E95ADD6-52CE-9544-B91B-CBDD2F01A9C4}"/>
                </a:ext>
              </a:extLst>
            </p:cNvPr>
            <p:cNvSpPr/>
            <p:nvPr/>
          </p:nvSpPr>
          <p:spPr>
            <a:xfrm>
              <a:off x="3327333" y="872379"/>
              <a:ext cx="923748" cy="240778"/>
            </a:xfrm>
            <a:prstGeom prst="roundRect">
              <a:avLst>
                <a:gd name="adj" fmla="val 50000"/>
              </a:avLst>
            </a:prstGeom>
            <a:solidFill>
              <a:srgbClr val="4084F4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100" b="1" spc="-7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아이디어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208177D-BCB0-A940-9B0E-7955A8D3083D}"/>
              </a:ext>
            </a:extLst>
          </p:cNvPr>
          <p:cNvGrpSpPr/>
          <p:nvPr/>
        </p:nvGrpSpPr>
        <p:grpSpPr>
          <a:xfrm>
            <a:off x="1130886" y="4245596"/>
            <a:ext cx="1527312" cy="1311043"/>
            <a:chOff x="1280898" y="4203109"/>
            <a:chExt cx="1527312" cy="1311043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1485AC7-9C33-6B43-B3B3-EF3F9D164CD3}"/>
                </a:ext>
              </a:extLst>
            </p:cNvPr>
            <p:cNvGrpSpPr/>
            <p:nvPr/>
          </p:nvGrpSpPr>
          <p:grpSpPr>
            <a:xfrm>
              <a:off x="1612645" y="4203109"/>
              <a:ext cx="1195565" cy="1172825"/>
              <a:chOff x="5945283" y="2492693"/>
              <a:chExt cx="1773798" cy="1768641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40B90C27-D33D-604B-B416-C8EADD462423}"/>
                  </a:ext>
                </a:extLst>
              </p:cNvPr>
              <p:cNvSpPr/>
              <p:nvPr/>
            </p:nvSpPr>
            <p:spPr>
              <a:xfrm>
                <a:off x="5945283" y="2492693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30A93E2A-8BFA-1547-AD08-FAACE9B022D1}"/>
                  </a:ext>
                </a:extLst>
              </p:cNvPr>
              <p:cNvSpPr/>
              <p:nvPr/>
            </p:nvSpPr>
            <p:spPr>
              <a:xfrm>
                <a:off x="6536549" y="3082240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C59988A1-8A22-F948-B4A2-95DF64445CD4}"/>
                  </a:ext>
                </a:extLst>
              </p:cNvPr>
              <p:cNvSpPr/>
              <p:nvPr/>
            </p:nvSpPr>
            <p:spPr>
              <a:xfrm>
                <a:off x="7127815" y="3671787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4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BDBE7424-28F6-BB4A-8B49-54973A2E5FFC}"/>
                  </a:ext>
                </a:extLst>
              </p:cNvPr>
              <p:cNvCxnSpPr>
                <a:stCxn id="83" idx="5"/>
                <a:endCxn id="84" idx="1"/>
              </p:cNvCxnSpPr>
              <p:nvPr/>
            </p:nvCxnSpPr>
            <p:spPr>
              <a:xfrm>
                <a:off x="7041226" y="3585450"/>
                <a:ext cx="173178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EC55CE26-AB3F-2D4D-882D-A89A88924F8E}"/>
                </a:ext>
              </a:extLst>
            </p:cNvPr>
            <p:cNvSpPr/>
            <p:nvPr/>
          </p:nvSpPr>
          <p:spPr>
            <a:xfrm>
              <a:off x="1280898" y="4732269"/>
              <a:ext cx="398522" cy="390942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53337D1-02E2-4A44-A3EC-DB07EBF30942}"/>
                </a:ext>
              </a:extLst>
            </p:cNvPr>
            <p:cNvSpPr/>
            <p:nvPr/>
          </p:nvSpPr>
          <p:spPr>
            <a:xfrm>
              <a:off x="1679419" y="5123210"/>
              <a:ext cx="398522" cy="390942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1E6F280C-20FE-BD47-8222-C68E74CC4873}"/>
                </a:ext>
              </a:extLst>
            </p:cNvPr>
            <p:cNvCxnSpPr>
              <a:stCxn id="79" idx="5"/>
              <a:endCxn id="80" idx="1"/>
            </p:cNvCxnSpPr>
            <p:nvPr/>
          </p:nvCxnSpPr>
          <p:spPr>
            <a:xfrm>
              <a:off x="1621057" y="5065958"/>
              <a:ext cx="116724" cy="114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58892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( 3)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63ACC3C-63ED-B949-9E5F-47A4C18ED35C}"/>
              </a:ext>
            </a:extLst>
          </p:cNvPr>
          <p:cNvSpPr/>
          <p:nvPr/>
        </p:nvSpPr>
        <p:spPr>
          <a:xfrm>
            <a:off x="709468" y="2632999"/>
            <a:ext cx="3320531" cy="549817"/>
          </a:xfrm>
          <a:prstGeom prst="roundRect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AD0BA-04C6-7644-8D12-1AF0E042F23E}"/>
              </a:ext>
            </a:extLst>
          </p:cNvPr>
          <p:cNvSpPr txBox="1"/>
          <p:nvPr/>
        </p:nvSpPr>
        <p:spPr>
          <a:xfrm>
            <a:off x="807172" y="229925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Min_heap</a:t>
            </a:r>
            <a:endParaRPr kumimoji="1" lang="ko-KR" altLang="en-US" dirty="0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40FEFD34-1E36-994E-B396-E46C14297BCF}"/>
              </a:ext>
            </a:extLst>
          </p:cNvPr>
          <p:cNvGraphicFramePr>
            <a:graphicFrameLocks noGrp="1"/>
          </p:cNvGraphicFramePr>
          <p:nvPr/>
        </p:nvGraphicFramePr>
        <p:xfrm>
          <a:off x="4345119" y="2668586"/>
          <a:ext cx="3350683" cy="315402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8669">
                  <a:extLst>
                    <a:ext uri="{9D8B030D-6E8A-4147-A177-3AD203B41FA5}">
                      <a16:colId xmlns:a16="http://schemas.microsoft.com/office/drawing/2014/main" val="215304697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80642932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2444181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88329319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3342883970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645719074"/>
                    </a:ext>
                  </a:extLst>
                </a:gridCol>
                <a:gridCol w="478669">
                  <a:extLst>
                    <a:ext uri="{9D8B030D-6E8A-4147-A177-3AD203B41FA5}">
                      <a16:colId xmlns:a16="http://schemas.microsoft.com/office/drawing/2014/main" val="1276477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0871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69486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8266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01858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67743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3714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33271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02055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46E0A2A0-C1A0-E04C-B2B0-EBDB1A0B7CEE}"/>
              </a:ext>
            </a:extLst>
          </p:cNvPr>
          <p:cNvGrpSpPr/>
          <p:nvPr/>
        </p:nvGrpSpPr>
        <p:grpSpPr>
          <a:xfrm>
            <a:off x="5700244" y="1720956"/>
            <a:ext cx="639393" cy="947630"/>
            <a:chOff x="5700244" y="1720956"/>
            <a:chExt cx="639393" cy="947630"/>
          </a:xfrm>
        </p:grpSpPr>
        <p:sp>
          <p:nvSpPr>
            <p:cNvPr id="42" name="아래쪽 화살표[D] 41">
              <a:extLst>
                <a:ext uri="{FF2B5EF4-FFF2-40B4-BE49-F238E27FC236}">
                  <a16:creationId xmlns:a16="http://schemas.microsoft.com/office/drawing/2014/main" id="{DD7D06C6-BD83-0845-844A-1AC7680FD1F5}"/>
                </a:ext>
              </a:extLst>
            </p:cNvPr>
            <p:cNvSpPr/>
            <p:nvPr/>
          </p:nvSpPr>
          <p:spPr>
            <a:xfrm>
              <a:off x="5700244" y="1720956"/>
              <a:ext cx="639393" cy="947630"/>
            </a:xfrm>
            <a:prstGeom prst="downArrow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kumimoji="1" lang="ko-KR" altLang="en-US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DF6C04-4DCC-3747-BF43-AAD0516C11B0}"/>
                </a:ext>
              </a:extLst>
            </p:cNvPr>
            <p:cNvSpPr txBox="1"/>
            <p:nvPr/>
          </p:nvSpPr>
          <p:spPr>
            <a:xfrm>
              <a:off x="5789107" y="1890478"/>
              <a:ext cx="461665" cy="7425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start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오른쪽 화살표[R] 43">
            <a:extLst>
              <a:ext uri="{FF2B5EF4-FFF2-40B4-BE49-F238E27FC236}">
                <a16:creationId xmlns:a16="http://schemas.microsoft.com/office/drawing/2014/main" id="{4315674B-98B3-0E4C-ADB6-F6B273937E79}"/>
              </a:ext>
            </a:extLst>
          </p:cNvPr>
          <p:cNvSpPr/>
          <p:nvPr/>
        </p:nvSpPr>
        <p:spPr>
          <a:xfrm flipH="1">
            <a:off x="7599548" y="2955185"/>
            <a:ext cx="1090689" cy="626788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# Incoming Edge</a:t>
            </a:r>
            <a:endParaRPr kumimoji="1" lang="ko-KR" altLang="en-US" sz="1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59E2D66-8728-5C41-BC1A-3068040546A0}"/>
              </a:ext>
            </a:extLst>
          </p:cNvPr>
          <p:cNvGrpSpPr/>
          <p:nvPr/>
        </p:nvGrpSpPr>
        <p:grpSpPr>
          <a:xfrm>
            <a:off x="5225510" y="1720956"/>
            <a:ext cx="639393" cy="947630"/>
            <a:chOff x="5700244" y="1720956"/>
            <a:chExt cx="639393" cy="947630"/>
          </a:xfrm>
        </p:grpSpPr>
        <p:sp>
          <p:nvSpPr>
            <p:cNvPr id="46" name="아래쪽 화살표[D] 45">
              <a:extLst>
                <a:ext uri="{FF2B5EF4-FFF2-40B4-BE49-F238E27FC236}">
                  <a16:creationId xmlns:a16="http://schemas.microsoft.com/office/drawing/2014/main" id="{A45C2284-5BC1-F746-9620-47D841D8A362}"/>
                </a:ext>
              </a:extLst>
            </p:cNvPr>
            <p:cNvSpPr/>
            <p:nvPr/>
          </p:nvSpPr>
          <p:spPr>
            <a:xfrm>
              <a:off x="5700244" y="1720956"/>
              <a:ext cx="639393" cy="947630"/>
            </a:xfrm>
            <a:prstGeom prst="downArrow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kumimoji="1" lang="ko-KR" altLang="en-US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8E1F287-1B91-6549-A6DF-F4E13C3E2673}"/>
                </a:ext>
              </a:extLst>
            </p:cNvPr>
            <p:cNvSpPr txBox="1"/>
            <p:nvPr/>
          </p:nvSpPr>
          <p:spPr>
            <a:xfrm>
              <a:off x="5789107" y="1890478"/>
              <a:ext cx="461665" cy="7425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start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D3C2AF5-826F-6A41-886B-84D53F73DDFD}"/>
              </a:ext>
            </a:extLst>
          </p:cNvPr>
          <p:cNvGrpSpPr/>
          <p:nvPr/>
        </p:nvGrpSpPr>
        <p:grpSpPr>
          <a:xfrm>
            <a:off x="4728293" y="1720956"/>
            <a:ext cx="639393" cy="947630"/>
            <a:chOff x="5700244" y="1720956"/>
            <a:chExt cx="639393" cy="947630"/>
          </a:xfrm>
        </p:grpSpPr>
        <p:sp>
          <p:nvSpPr>
            <p:cNvPr id="63" name="아래쪽 화살표[D] 62">
              <a:extLst>
                <a:ext uri="{FF2B5EF4-FFF2-40B4-BE49-F238E27FC236}">
                  <a16:creationId xmlns:a16="http://schemas.microsoft.com/office/drawing/2014/main" id="{47C4D7F2-33F8-1F4A-8C78-1FE8B7ABB1E1}"/>
                </a:ext>
              </a:extLst>
            </p:cNvPr>
            <p:cNvSpPr/>
            <p:nvPr/>
          </p:nvSpPr>
          <p:spPr>
            <a:xfrm>
              <a:off x="5700244" y="1720956"/>
              <a:ext cx="639393" cy="947630"/>
            </a:xfrm>
            <a:prstGeom prst="downArrow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kumimoji="1" lang="ko-KR" altLang="en-US" sz="12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A0109F7-326A-3247-BE53-050F0EB67560}"/>
                </a:ext>
              </a:extLst>
            </p:cNvPr>
            <p:cNvSpPr txBox="1"/>
            <p:nvPr/>
          </p:nvSpPr>
          <p:spPr>
            <a:xfrm>
              <a:off x="5789107" y="1890478"/>
              <a:ext cx="461665" cy="7425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start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B81C908-C60E-CB40-8356-78510D0F6BD3}"/>
              </a:ext>
            </a:extLst>
          </p:cNvPr>
          <p:cNvSpPr txBox="1"/>
          <p:nvPr/>
        </p:nvSpPr>
        <p:spPr>
          <a:xfrm>
            <a:off x="4426607" y="5962346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1 - 2 - 3 – 4 - 5</a:t>
            </a:r>
            <a:endParaRPr kumimoji="1"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06F727D-CFC8-8F44-9A74-C4B0B826D1AC}"/>
              </a:ext>
            </a:extLst>
          </p:cNvPr>
          <p:cNvSpPr/>
          <p:nvPr/>
        </p:nvSpPr>
        <p:spPr>
          <a:xfrm>
            <a:off x="2147035" y="3581973"/>
            <a:ext cx="651167" cy="653143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5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F3A549-4FF4-3A45-A465-36210F4A0E50}"/>
              </a:ext>
            </a:extLst>
          </p:cNvPr>
          <p:cNvSpPr txBox="1"/>
          <p:nvPr/>
        </p:nvSpPr>
        <p:spPr>
          <a:xfrm>
            <a:off x="2185520" y="333189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POP</a:t>
            </a:r>
            <a:endParaRPr kumimoji="1" lang="ko-KR" altLang="en-US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4F213A58-F2A1-864A-81F4-8C394E37F3D2}"/>
              </a:ext>
            </a:extLst>
          </p:cNvPr>
          <p:cNvGrpSpPr/>
          <p:nvPr/>
        </p:nvGrpSpPr>
        <p:grpSpPr>
          <a:xfrm>
            <a:off x="586319" y="823230"/>
            <a:ext cx="8239304" cy="334931"/>
            <a:chOff x="586319" y="823230"/>
            <a:chExt cx="8239304" cy="33493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ADC5230-69F4-494B-8FDE-AACEBA01C9E7}"/>
                </a:ext>
              </a:extLst>
            </p:cNvPr>
            <p:cNvSpPr/>
            <p:nvPr/>
          </p:nvSpPr>
          <p:spPr>
            <a:xfrm>
              <a:off x="586319" y="823230"/>
              <a:ext cx="8239304" cy="334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D9437D2-86F0-3240-9B45-0CC485BD1D13}"/>
                </a:ext>
              </a:extLst>
            </p:cNvPr>
            <p:cNvSpPr/>
            <p:nvPr/>
          </p:nvSpPr>
          <p:spPr>
            <a:xfrm>
              <a:off x="807172" y="871947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설명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CE2BF8B-D447-F743-9279-C32DD3540CD7}"/>
                </a:ext>
              </a:extLst>
            </p:cNvPr>
            <p:cNvSpPr/>
            <p:nvPr/>
          </p:nvSpPr>
          <p:spPr>
            <a:xfrm>
              <a:off x="199414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포인트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E5F2FE4-68AF-D949-BF17-1F161AFBAB8D}"/>
                </a:ext>
              </a:extLst>
            </p:cNvPr>
            <p:cNvSpPr/>
            <p:nvPr/>
          </p:nvSpPr>
          <p:spPr>
            <a:xfrm>
              <a:off x="440365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알고리즘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088FB39-1FF7-BB44-9EFA-506D7D0A9041}"/>
                </a:ext>
              </a:extLst>
            </p:cNvPr>
            <p:cNvSpPr/>
            <p:nvPr/>
          </p:nvSpPr>
          <p:spPr>
            <a:xfrm>
              <a:off x="5626163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구현 코드</a:t>
              </a:r>
              <a:endPara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cxnSp>
          <p:nvCxnSpPr>
            <p:cNvPr id="72" name="직선 연결선 20">
              <a:extLst>
                <a:ext uri="{FF2B5EF4-FFF2-40B4-BE49-F238E27FC236}">
                  <a16:creationId xmlns:a16="http://schemas.microsoft.com/office/drawing/2014/main" id="{6963FB10-B6FC-2944-9EB0-C0CAE3F454FA}"/>
                </a:ext>
              </a:extLst>
            </p:cNvPr>
            <p:cNvCxnSpPr/>
            <p:nvPr/>
          </p:nvCxnSpPr>
          <p:spPr>
            <a:xfrm>
              <a:off x="1984587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21">
              <a:extLst>
                <a:ext uri="{FF2B5EF4-FFF2-40B4-BE49-F238E27FC236}">
                  <a16:creationId xmlns:a16="http://schemas.microsoft.com/office/drawing/2014/main" id="{80E85369-46F7-DA48-8E39-93102B0C0775}"/>
                </a:ext>
              </a:extLst>
            </p:cNvPr>
            <p:cNvCxnSpPr/>
            <p:nvPr/>
          </p:nvCxnSpPr>
          <p:spPr>
            <a:xfrm>
              <a:off x="3181139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22">
              <a:extLst>
                <a:ext uri="{FF2B5EF4-FFF2-40B4-BE49-F238E27FC236}">
                  <a16:creationId xmlns:a16="http://schemas.microsoft.com/office/drawing/2014/main" id="{9CAFB3A6-DB75-D34A-9385-1A2419C6547F}"/>
                </a:ext>
              </a:extLst>
            </p:cNvPr>
            <p:cNvCxnSpPr/>
            <p:nvPr/>
          </p:nvCxnSpPr>
          <p:spPr>
            <a:xfrm>
              <a:off x="44004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23">
              <a:extLst>
                <a:ext uri="{FF2B5EF4-FFF2-40B4-BE49-F238E27FC236}">
                  <a16:creationId xmlns:a16="http://schemas.microsoft.com/office/drawing/2014/main" id="{440025B4-81E0-E143-99BB-C4AB37B0FED3}"/>
                </a:ext>
              </a:extLst>
            </p:cNvPr>
            <p:cNvCxnSpPr/>
            <p:nvPr/>
          </p:nvCxnSpPr>
          <p:spPr>
            <a:xfrm>
              <a:off x="56261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사각형: 둥근 모서리 15">
              <a:extLst>
                <a:ext uri="{FF2B5EF4-FFF2-40B4-BE49-F238E27FC236}">
                  <a16:creationId xmlns:a16="http://schemas.microsoft.com/office/drawing/2014/main" id="{E3689434-55E2-FF4E-A2CA-807AFF5E4816}"/>
                </a:ext>
              </a:extLst>
            </p:cNvPr>
            <p:cNvSpPr/>
            <p:nvPr/>
          </p:nvSpPr>
          <p:spPr>
            <a:xfrm>
              <a:off x="3327333" y="872379"/>
              <a:ext cx="923748" cy="240778"/>
            </a:xfrm>
            <a:prstGeom prst="roundRect">
              <a:avLst>
                <a:gd name="adj" fmla="val 50000"/>
              </a:avLst>
            </a:prstGeom>
            <a:solidFill>
              <a:srgbClr val="4084F4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100" b="1" spc="-7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아이디어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17EC050-8EAE-B540-A7E7-847A6078B05B}"/>
              </a:ext>
            </a:extLst>
          </p:cNvPr>
          <p:cNvGrpSpPr/>
          <p:nvPr/>
        </p:nvGrpSpPr>
        <p:grpSpPr>
          <a:xfrm>
            <a:off x="1130886" y="4245596"/>
            <a:ext cx="1527312" cy="1311043"/>
            <a:chOff x="1280898" y="4203109"/>
            <a:chExt cx="1527312" cy="1311043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45CED73F-BCEF-C742-950E-4E723509C90C}"/>
                </a:ext>
              </a:extLst>
            </p:cNvPr>
            <p:cNvGrpSpPr/>
            <p:nvPr/>
          </p:nvGrpSpPr>
          <p:grpSpPr>
            <a:xfrm>
              <a:off x="1612645" y="4203109"/>
              <a:ext cx="1195565" cy="1172825"/>
              <a:chOff x="5945283" y="2492693"/>
              <a:chExt cx="1773798" cy="1768641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CF558CD6-5992-E44D-9327-CA833611C96C}"/>
                  </a:ext>
                </a:extLst>
              </p:cNvPr>
              <p:cNvSpPr/>
              <p:nvPr/>
            </p:nvSpPr>
            <p:spPr>
              <a:xfrm>
                <a:off x="5945283" y="2492693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B1752EBA-F67B-3C4E-A033-0AC09D2FDD3E}"/>
                  </a:ext>
                </a:extLst>
              </p:cNvPr>
              <p:cNvSpPr/>
              <p:nvPr/>
            </p:nvSpPr>
            <p:spPr>
              <a:xfrm>
                <a:off x="6536549" y="3082240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1FE124AF-E6B4-4A43-A907-13727C7D9C23}"/>
                  </a:ext>
                </a:extLst>
              </p:cNvPr>
              <p:cNvSpPr/>
              <p:nvPr/>
            </p:nvSpPr>
            <p:spPr>
              <a:xfrm>
                <a:off x="7127815" y="3671787"/>
                <a:ext cx="591266" cy="589547"/>
              </a:xfrm>
              <a:prstGeom prst="ellipse">
                <a:avLst/>
              </a:prstGeom>
              <a:solidFill>
                <a:srgbClr val="4084F4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ko-KR" sz="2000" b="1" spc="-100" dirty="0">
                    <a:ln>
                      <a:solidFill>
                        <a:prstClr val="white">
                          <a:lumMod val="85000"/>
                          <a:alpha val="9000"/>
                        </a:prst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4</a:t>
                </a:r>
                <a:endParaRPr kumimoji="1" lang="ko-KR" altLang="en-US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A514E941-63B5-8247-9A1A-3AD0C6B2A064}"/>
                  </a:ext>
                </a:extLst>
              </p:cNvPr>
              <p:cNvCxnSpPr>
                <a:stCxn id="83" idx="5"/>
                <a:endCxn id="84" idx="1"/>
              </p:cNvCxnSpPr>
              <p:nvPr/>
            </p:nvCxnSpPr>
            <p:spPr>
              <a:xfrm>
                <a:off x="7041226" y="3585450"/>
                <a:ext cx="173178" cy="172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13F886F-63EA-DF46-AEDD-7D9AE02998D0}"/>
                </a:ext>
              </a:extLst>
            </p:cNvPr>
            <p:cNvSpPr/>
            <p:nvPr/>
          </p:nvSpPr>
          <p:spPr>
            <a:xfrm>
              <a:off x="1280898" y="4732269"/>
              <a:ext cx="398522" cy="390942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7D6AE17C-8441-3948-B35F-1C4A537CFA4E}"/>
                </a:ext>
              </a:extLst>
            </p:cNvPr>
            <p:cNvSpPr/>
            <p:nvPr/>
          </p:nvSpPr>
          <p:spPr>
            <a:xfrm>
              <a:off x="1679419" y="5123210"/>
              <a:ext cx="398522" cy="390942"/>
            </a:xfrm>
            <a:prstGeom prst="ellipse">
              <a:avLst/>
            </a:prstGeom>
            <a:solidFill>
              <a:srgbClr val="4084F4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ko-KR" sz="20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kumimoji="1" lang="ko-KR" altLang="en-US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61708625-1095-F549-BC75-2B5D3860C326}"/>
                </a:ext>
              </a:extLst>
            </p:cNvPr>
            <p:cNvCxnSpPr>
              <a:stCxn id="79" idx="5"/>
              <a:endCxn id="80" idx="1"/>
            </p:cNvCxnSpPr>
            <p:nvPr/>
          </p:nvCxnSpPr>
          <p:spPr>
            <a:xfrm>
              <a:off x="1621057" y="5065958"/>
              <a:ext cx="116724" cy="114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17723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배울 기술  순서  출력  알고리즘</a:t>
            </a:r>
          </a:p>
        </p:txBody>
      </p:sp>
      <p:sp>
        <p:nvSpPr>
          <p:cNvPr id="39" name="제목 4">
            <a:extLst>
              <a:ext uri="{FF2B5EF4-FFF2-40B4-BE49-F238E27FC236}">
                <a16:creationId xmlns:a16="http://schemas.microsoft.com/office/drawing/2014/main" id="{8AF6FBA5-F2C3-254E-A581-DD6458F1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88" y="376701"/>
            <a:ext cx="3179421" cy="304384"/>
          </a:xfrm>
        </p:spPr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419FCE3-9AC6-CA48-B53E-541CE303CB21}"/>
              </a:ext>
            </a:extLst>
          </p:cNvPr>
          <p:cNvGrpSpPr/>
          <p:nvPr/>
        </p:nvGrpSpPr>
        <p:grpSpPr>
          <a:xfrm>
            <a:off x="586319" y="823230"/>
            <a:ext cx="8239304" cy="334931"/>
            <a:chOff x="586319" y="823230"/>
            <a:chExt cx="8239304" cy="33493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D38FC4A-9E58-BC41-A1DA-446AAB52C23A}"/>
                </a:ext>
              </a:extLst>
            </p:cNvPr>
            <p:cNvSpPr/>
            <p:nvPr/>
          </p:nvSpPr>
          <p:spPr>
            <a:xfrm>
              <a:off x="586319" y="823230"/>
              <a:ext cx="8239304" cy="334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3154B9C-2DD9-964A-B4E2-47C7930B7953}"/>
                </a:ext>
              </a:extLst>
            </p:cNvPr>
            <p:cNvSpPr/>
            <p:nvPr/>
          </p:nvSpPr>
          <p:spPr>
            <a:xfrm>
              <a:off x="807172" y="871947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설명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513D39A-0FA7-8F4C-8E44-F5014CB6F3DF}"/>
                </a:ext>
              </a:extLst>
            </p:cNvPr>
            <p:cNvSpPr/>
            <p:nvPr/>
          </p:nvSpPr>
          <p:spPr>
            <a:xfrm>
              <a:off x="199414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포인트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28C990-8922-7C49-B432-7854831CE960}"/>
                </a:ext>
              </a:extLst>
            </p:cNvPr>
            <p:cNvSpPr/>
            <p:nvPr/>
          </p:nvSpPr>
          <p:spPr>
            <a:xfrm>
              <a:off x="440365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알고리즘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C7CA032-C4BA-CF47-B7C4-770B673AEC58}"/>
                </a:ext>
              </a:extLst>
            </p:cNvPr>
            <p:cNvSpPr/>
            <p:nvPr/>
          </p:nvSpPr>
          <p:spPr>
            <a:xfrm>
              <a:off x="5626163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구현 코드</a:t>
              </a:r>
              <a:endPara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cxnSp>
          <p:nvCxnSpPr>
            <p:cNvPr id="46" name="직선 연결선 20">
              <a:extLst>
                <a:ext uri="{FF2B5EF4-FFF2-40B4-BE49-F238E27FC236}">
                  <a16:creationId xmlns:a16="http://schemas.microsoft.com/office/drawing/2014/main" id="{404315AF-54A0-9249-826F-73E057B8A36A}"/>
                </a:ext>
              </a:extLst>
            </p:cNvPr>
            <p:cNvCxnSpPr/>
            <p:nvPr/>
          </p:nvCxnSpPr>
          <p:spPr>
            <a:xfrm>
              <a:off x="1984587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21">
              <a:extLst>
                <a:ext uri="{FF2B5EF4-FFF2-40B4-BE49-F238E27FC236}">
                  <a16:creationId xmlns:a16="http://schemas.microsoft.com/office/drawing/2014/main" id="{9C15B8D3-6FA0-E341-A663-D4B1AED06CE7}"/>
                </a:ext>
              </a:extLst>
            </p:cNvPr>
            <p:cNvCxnSpPr/>
            <p:nvPr/>
          </p:nvCxnSpPr>
          <p:spPr>
            <a:xfrm>
              <a:off x="3181139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22">
              <a:extLst>
                <a:ext uri="{FF2B5EF4-FFF2-40B4-BE49-F238E27FC236}">
                  <a16:creationId xmlns:a16="http://schemas.microsoft.com/office/drawing/2014/main" id="{B4F7B3BE-216C-564E-8CE5-BC45A4DFE6B3}"/>
                </a:ext>
              </a:extLst>
            </p:cNvPr>
            <p:cNvCxnSpPr/>
            <p:nvPr/>
          </p:nvCxnSpPr>
          <p:spPr>
            <a:xfrm>
              <a:off x="44004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23">
              <a:extLst>
                <a:ext uri="{FF2B5EF4-FFF2-40B4-BE49-F238E27FC236}">
                  <a16:creationId xmlns:a16="http://schemas.microsoft.com/office/drawing/2014/main" id="{4F0AAACE-4DE8-4B4A-A649-FCB0D95193EE}"/>
                </a:ext>
              </a:extLst>
            </p:cNvPr>
            <p:cNvCxnSpPr/>
            <p:nvPr/>
          </p:nvCxnSpPr>
          <p:spPr>
            <a:xfrm>
              <a:off x="56261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사각형: 둥근 모서리 15">
            <a:extLst>
              <a:ext uri="{FF2B5EF4-FFF2-40B4-BE49-F238E27FC236}">
                <a16:creationId xmlns:a16="http://schemas.microsoft.com/office/drawing/2014/main" id="{8B88DD44-7141-3741-8108-CC3F4F3EE273}"/>
              </a:ext>
            </a:extLst>
          </p:cNvPr>
          <p:cNvSpPr/>
          <p:nvPr/>
        </p:nvSpPr>
        <p:spPr>
          <a:xfrm>
            <a:off x="4549845" y="862610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ko-KR" altLang="en-US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알고리즘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897509B-B4A8-DD40-941B-E53C9439D131}"/>
              </a:ext>
            </a:extLst>
          </p:cNvPr>
          <p:cNvSpPr/>
          <p:nvPr/>
        </p:nvSpPr>
        <p:spPr>
          <a:xfrm>
            <a:off x="3168300" y="850571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아이디어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87D4CD-FC7F-C542-A858-A65A1AA6448B}"/>
              </a:ext>
            </a:extLst>
          </p:cNvPr>
          <p:cNvSpPr txBox="1"/>
          <p:nvPr/>
        </p:nvSpPr>
        <p:spPr>
          <a:xfrm>
            <a:off x="586319" y="1951672"/>
            <a:ext cx="69738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INPUTS</a:t>
            </a:r>
          </a:p>
          <a:p>
            <a:r>
              <a:rPr kumimoji="1" lang="en-US" altLang="ko-KR" dirty="0"/>
              <a:t> 	T : # test case	N : # skill 	 M : # relation 	      </a:t>
            </a:r>
          </a:p>
          <a:p>
            <a:r>
              <a:rPr kumimoji="1" lang="en-US" altLang="ko-KR" dirty="0"/>
              <a:t>	</a:t>
            </a:r>
            <a:r>
              <a:rPr kumimoji="1" lang="en-US" altLang="ko-KR" dirty="0" err="1"/>
              <a:t>Arr</a:t>
            </a:r>
            <a:r>
              <a:rPr kumimoji="1" lang="en-US" altLang="ko-KR" dirty="0"/>
              <a:t> : vector </a:t>
            </a:r>
            <a:r>
              <a:rPr kumimoji="1" lang="en-US" altLang="ko-KR" dirty="0" err="1"/>
              <a:t>arrary</a:t>
            </a:r>
            <a:r>
              <a:rPr kumimoji="1" lang="en-US" altLang="ko-KR" dirty="0"/>
              <a:t> of skill relationship	MH : </a:t>
            </a:r>
            <a:r>
              <a:rPr kumimoji="1" lang="en-US" altLang="ko-KR" dirty="0" err="1"/>
              <a:t>min_heap</a:t>
            </a:r>
            <a:r>
              <a:rPr kumimoji="1" lang="en-US" altLang="ko-KR" dirty="0"/>
              <a:t>; start points</a:t>
            </a:r>
          </a:p>
          <a:p>
            <a:r>
              <a:rPr kumimoji="1" lang="en-US" altLang="ko-KR" dirty="0"/>
              <a:t>	incoming : array of # each skill’s incoming edge</a:t>
            </a:r>
          </a:p>
          <a:p>
            <a:r>
              <a:rPr kumimoji="1" lang="en-US" altLang="ko-KR" dirty="0"/>
              <a:t>OUTPUT</a:t>
            </a:r>
          </a:p>
          <a:p>
            <a:r>
              <a:rPr kumimoji="1" lang="en-US" altLang="ko-KR" dirty="0"/>
              <a:t>	Result : sequence of skill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1. 		</a:t>
            </a:r>
            <a:r>
              <a:rPr kumimoji="1" lang="en-US" altLang="ko-KR" dirty="0" err="1"/>
              <a:t>Sequnce_Of_Skill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Arr</a:t>
            </a:r>
            <a:r>
              <a:rPr kumimoji="1" lang="en-US" altLang="ko-KR" dirty="0"/>
              <a:t>, MH)</a:t>
            </a:r>
          </a:p>
          <a:p>
            <a:r>
              <a:rPr kumimoji="1" lang="en-US" altLang="ko-KR" dirty="0"/>
              <a:t>	1. 		while (MH is not empty) </a:t>
            </a:r>
          </a:p>
          <a:p>
            <a:r>
              <a:rPr kumimoji="1" lang="en-US" altLang="ko-KR" dirty="0"/>
              <a:t>	2. 		v &lt;- </a:t>
            </a:r>
            <a:r>
              <a:rPr kumimoji="1" lang="en-US" altLang="ko-KR" dirty="0" err="1"/>
              <a:t>MH.pop</a:t>
            </a:r>
            <a:endParaRPr kumimoji="1" lang="en-US" altLang="ko-KR" dirty="0"/>
          </a:p>
          <a:p>
            <a:r>
              <a:rPr kumimoji="1" lang="en-US" altLang="ko-KR" dirty="0"/>
              <a:t>	3.		push v into Result</a:t>
            </a:r>
          </a:p>
          <a:p>
            <a:r>
              <a:rPr kumimoji="1" lang="en-US" altLang="ko-KR" dirty="0"/>
              <a:t>	4. 		for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: 0 to </a:t>
            </a:r>
            <a:r>
              <a:rPr kumimoji="1" lang="en-US" altLang="ko-KR" dirty="0" err="1"/>
              <a:t>Arr</a:t>
            </a:r>
            <a:r>
              <a:rPr kumimoji="1" lang="en-US" altLang="ko-KR" dirty="0"/>
              <a:t>[v].size</a:t>
            </a:r>
          </a:p>
          <a:p>
            <a:r>
              <a:rPr kumimoji="1" lang="en-US" altLang="ko-KR" dirty="0"/>
              <a:t>		1.		if incoming[</a:t>
            </a:r>
            <a:r>
              <a:rPr kumimoji="1" lang="en-US" altLang="ko-KR" dirty="0" err="1"/>
              <a:t>Arr</a:t>
            </a:r>
            <a:r>
              <a:rPr kumimoji="1" lang="en-US" altLang="ko-KR" dirty="0"/>
              <a:t>[v][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]] &gt; 1</a:t>
            </a:r>
          </a:p>
          <a:p>
            <a:r>
              <a:rPr kumimoji="1" lang="en-US" altLang="ko-KR" dirty="0"/>
              <a:t>			1.		-- incoming[</a:t>
            </a:r>
            <a:r>
              <a:rPr kumimoji="1" lang="en-US" altLang="ko-KR" dirty="0" err="1"/>
              <a:t>Arr</a:t>
            </a:r>
            <a:r>
              <a:rPr kumimoji="1" lang="en-US" altLang="ko-KR" dirty="0"/>
              <a:t>[v][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]] </a:t>
            </a:r>
          </a:p>
          <a:p>
            <a:r>
              <a:rPr kumimoji="1" lang="en-US" altLang="ko-KR" dirty="0"/>
              <a:t>		2.		else if incoming[</a:t>
            </a:r>
            <a:r>
              <a:rPr kumimoji="1" lang="en-US" altLang="ko-KR" dirty="0" err="1"/>
              <a:t>Arr</a:t>
            </a:r>
            <a:r>
              <a:rPr kumimoji="1" lang="en-US" altLang="ko-KR" dirty="0"/>
              <a:t>[v][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]] &gt; 0</a:t>
            </a:r>
          </a:p>
          <a:p>
            <a:r>
              <a:rPr kumimoji="1" lang="en-US" altLang="ko-KR" dirty="0"/>
              <a:t>			1. 		push </a:t>
            </a:r>
            <a:r>
              <a:rPr kumimoji="1" lang="en-US" altLang="ko-KR" dirty="0" err="1"/>
              <a:t>Arr</a:t>
            </a:r>
            <a:r>
              <a:rPr kumimoji="1" lang="en-US" altLang="ko-KR" dirty="0"/>
              <a:t>[v][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] in to MH</a:t>
            </a:r>
          </a:p>
        </p:txBody>
      </p:sp>
    </p:spTree>
    <p:extLst>
      <p:ext uri="{BB962C8B-B14F-4D97-AF65-F5344CB8AC3E}">
        <p14:creationId xmlns:p14="http://schemas.microsoft.com/office/powerpoint/2010/main" val="41405179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F3232E9-1A24-4CC6-8A1C-581130B1D1AD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6" name="제목 4">
            <a:extLst>
              <a:ext uri="{FF2B5EF4-FFF2-40B4-BE49-F238E27FC236}">
                <a16:creationId xmlns:a16="http://schemas.microsoft.com/office/drawing/2014/main" id="{1F50F8D7-1E04-1E42-A0D2-E295AB522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88" y="376701"/>
            <a:ext cx="3179421" cy="304384"/>
          </a:xfrm>
        </p:spPr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4740020-B229-864F-9CD8-F1FE04619F40}"/>
              </a:ext>
            </a:extLst>
          </p:cNvPr>
          <p:cNvGrpSpPr/>
          <p:nvPr/>
        </p:nvGrpSpPr>
        <p:grpSpPr>
          <a:xfrm>
            <a:off x="586319" y="823230"/>
            <a:ext cx="8239304" cy="334931"/>
            <a:chOff x="586319" y="823230"/>
            <a:chExt cx="8239304" cy="33493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0515D77-BACB-B448-8EB7-82400603046A}"/>
                </a:ext>
              </a:extLst>
            </p:cNvPr>
            <p:cNvSpPr/>
            <p:nvPr/>
          </p:nvSpPr>
          <p:spPr>
            <a:xfrm>
              <a:off x="586319" y="823230"/>
              <a:ext cx="8239304" cy="334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20FCAB5-E036-7D4E-8D7F-C82A67E85BE8}"/>
                </a:ext>
              </a:extLst>
            </p:cNvPr>
            <p:cNvSpPr/>
            <p:nvPr/>
          </p:nvSpPr>
          <p:spPr>
            <a:xfrm>
              <a:off x="807172" y="871947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설명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5E5E295-9F09-3946-BB6E-4F8CA943473E}"/>
                </a:ext>
              </a:extLst>
            </p:cNvPr>
            <p:cNvSpPr/>
            <p:nvPr/>
          </p:nvSpPr>
          <p:spPr>
            <a:xfrm>
              <a:off x="199414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문제 포인트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1B8F7DC-F5FF-AB42-A47B-CC56A6F01FF3}"/>
                </a:ext>
              </a:extLst>
            </p:cNvPr>
            <p:cNvSpPr/>
            <p:nvPr/>
          </p:nvSpPr>
          <p:spPr>
            <a:xfrm>
              <a:off x="4403651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알고리즘</a:t>
              </a:r>
              <a:endPara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351FAE2-CCA8-DB4B-BA07-BA293D6F2065}"/>
                </a:ext>
              </a:extLst>
            </p:cNvPr>
            <p:cNvSpPr/>
            <p:nvPr/>
          </p:nvSpPr>
          <p:spPr>
            <a:xfrm>
              <a:off x="5626163" y="862610"/>
              <a:ext cx="1229507" cy="264856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rgbClr val="474A5D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구현 코드</a:t>
              </a:r>
              <a:endPara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cxnSp>
          <p:nvCxnSpPr>
            <p:cNvPr id="53" name="직선 연결선 20">
              <a:extLst>
                <a:ext uri="{FF2B5EF4-FFF2-40B4-BE49-F238E27FC236}">
                  <a16:creationId xmlns:a16="http://schemas.microsoft.com/office/drawing/2014/main" id="{1F22D25A-266B-294F-81CC-8A371886EDFB}"/>
                </a:ext>
              </a:extLst>
            </p:cNvPr>
            <p:cNvCxnSpPr/>
            <p:nvPr/>
          </p:nvCxnSpPr>
          <p:spPr>
            <a:xfrm>
              <a:off x="1984587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21">
              <a:extLst>
                <a:ext uri="{FF2B5EF4-FFF2-40B4-BE49-F238E27FC236}">
                  <a16:creationId xmlns:a16="http://schemas.microsoft.com/office/drawing/2014/main" id="{625A9C61-8A27-0A44-85C8-C7DDFAFDC9F7}"/>
                </a:ext>
              </a:extLst>
            </p:cNvPr>
            <p:cNvCxnSpPr/>
            <p:nvPr/>
          </p:nvCxnSpPr>
          <p:spPr>
            <a:xfrm>
              <a:off x="3181139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22">
              <a:extLst>
                <a:ext uri="{FF2B5EF4-FFF2-40B4-BE49-F238E27FC236}">
                  <a16:creationId xmlns:a16="http://schemas.microsoft.com/office/drawing/2014/main" id="{181AC056-7E91-6D4D-98E3-046A67E32651}"/>
                </a:ext>
              </a:extLst>
            </p:cNvPr>
            <p:cNvCxnSpPr/>
            <p:nvPr/>
          </p:nvCxnSpPr>
          <p:spPr>
            <a:xfrm>
              <a:off x="44004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23">
              <a:extLst>
                <a:ext uri="{FF2B5EF4-FFF2-40B4-BE49-F238E27FC236}">
                  <a16:creationId xmlns:a16="http://schemas.microsoft.com/office/drawing/2014/main" id="{579B4AB9-9702-2B46-8204-8A373B55E4DB}"/>
                </a:ext>
              </a:extLst>
            </p:cNvPr>
            <p:cNvCxnSpPr/>
            <p:nvPr/>
          </p:nvCxnSpPr>
          <p:spPr>
            <a:xfrm>
              <a:off x="5626163" y="902504"/>
              <a:ext cx="0" cy="17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사각형: 둥근 모서리 15">
            <a:extLst>
              <a:ext uri="{FF2B5EF4-FFF2-40B4-BE49-F238E27FC236}">
                <a16:creationId xmlns:a16="http://schemas.microsoft.com/office/drawing/2014/main" id="{7AF8FAD5-D681-5E40-9CD4-247E2E173CF4}"/>
              </a:ext>
            </a:extLst>
          </p:cNvPr>
          <p:cNvSpPr/>
          <p:nvPr/>
        </p:nvSpPr>
        <p:spPr>
          <a:xfrm>
            <a:off x="5805629" y="870306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ko-KR" altLang="en-US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 코드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E4EC414-14B5-BC40-B4E4-951DCF627A17}"/>
              </a:ext>
            </a:extLst>
          </p:cNvPr>
          <p:cNvSpPr/>
          <p:nvPr/>
        </p:nvSpPr>
        <p:spPr>
          <a:xfrm>
            <a:off x="3168300" y="850571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아이디어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FF6497-7C70-2E4D-A813-10768672C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03" y="1364436"/>
            <a:ext cx="3737259" cy="51269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6FF8F4-78D8-4746-B8BD-CBC9DA54D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909" y="1365150"/>
            <a:ext cx="4477054" cy="9449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5E1485-33BA-454A-91A2-F3EE62341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362" y="2310102"/>
            <a:ext cx="3798812" cy="393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( 1 )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7A66CE6-E5D7-4CFE-B1EE-A7CB10619D19}"/>
              </a:ext>
            </a:extLst>
          </p:cNvPr>
          <p:cNvSpPr/>
          <p:nvPr/>
        </p:nvSpPr>
        <p:spPr>
          <a:xfrm>
            <a:off x="807172" y="874649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ko-KR" altLang="en-US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문제 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2F0F53-D80B-458A-AE8E-5335AA573C02}"/>
              </a:ext>
            </a:extLst>
          </p:cNvPr>
          <p:cNvSpPr/>
          <p:nvPr/>
        </p:nvSpPr>
        <p:spPr>
          <a:xfrm>
            <a:off x="1958630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문제 포인트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아이디어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알고리즘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FF0ABA-7186-4B16-9D76-7D2E957E6636}"/>
              </a:ext>
            </a:extLst>
          </p:cNvPr>
          <p:cNvSpPr/>
          <p:nvPr/>
        </p:nvSpPr>
        <p:spPr>
          <a:xfrm>
            <a:off x="5626163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 코드</a:t>
            </a:r>
            <a:endParaRPr lang="en-US" altLang="ko-KR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3059A6-743E-44B3-94F2-9BB9F989138A}"/>
              </a:ext>
            </a:extLst>
          </p:cNvPr>
          <p:cNvCxnSpPr/>
          <p:nvPr/>
        </p:nvCxnSpPr>
        <p:spPr>
          <a:xfrm>
            <a:off x="56261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65DC4-6137-6543-AE62-7F621853A8A0}"/>
              </a:ext>
            </a:extLst>
          </p:cNvPr>
          <p:cNvSpPr txBox="1"/>
          <p:nvPr/>
        </p:nvSpPr>
        <p:spPr>
          <a:xfrm>
            <a:off x="1189995" y="2492693"/>
            <a:ext cx="29898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 (</a:t>
            </a:r>
            <a:r>
              <a:rPr kumimoji="1" lang="ko-KR" altLang="en-US" dirty="0"/>
              <a:t>배우려는 기술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선후 학습 관계도</a:t>
            </a:r>
            <a:endParaRPr kumimoji="1" lang="en-US" altLang="ko-KR" dirty="0"/>
          </a:p>
          <a:p>
            <a:r>
              <a:rPr kumimoji="1" lang="en-US" altLang="ko-KR" dirty="0"/>
              <a:t>[1]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[2]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</a:p>
          <a:p>
            <a:r>
              <a:rPr kumimoji="1" lang="en-US" altLang="ko-KR" dirty="0"/>
              <a:t>[3]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-&gt;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1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D6E5E20-59F2-9A42-9E81-485A0B6955D9}"/>
              </a:ext>
            </a:extLst>
          </p:cNvPr>
          <p:cNvSpPr/>
          <p:nvPr/>
        </p:nvSpPr>
        <p:spPr>
          <a:xfrm>
            <a:off x="5945283" y="2492693"/>
            <a:ext cx="591266" cy="589547"/>
          </a:xfrm>
          <a:prstGeom prst="ellipse">
            <a:avLst/>
          </a:prstGeom>
          <a:solidFill>
            <a:srgbClr val="EB4233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6226E77-D3DE-A84F-8BF0-ECAFE9594081}"/>
              </a:ext>
            </a:extLst>
          </p:cNvPr>
          <p:cNvSpPr/>
          <p:nvPr/>
        </p:nvSpPr>
        <p:spPr>
          <a:xfrm>
            <a:off x="6536549" y="3082240"/>
            <a:ext cx="591266" cy="589547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969F07B-9B4C-4C4E-8FB7-C7996A4E5611}"/>
              </a:ext>
            </a:extLst>
          </p:cNvPr>
          <p:cNvSpPr/>
          <p:nvPr/>
        </p:nvSpPr>
        <p:spPr>
          <a:xfrm>
            <a:off x="7127815" y="3671787"/>
            <a:ext cx="591266" cy="589547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51F91D4-7C86-C54B-8332-1F8D81AAD376}"/>
              </a:ext>
            </a:extLst>
          </p:cNvPr>
          <p:cNvSpPr/>
          <p:nvPr/>
        </p:nvSpPr>
        <p:spPr>
          <a:xfrm>
            <a:off x="5952158" y="3671787"/>
            <a:ext cx="591266" cy="589547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546D343-6923-064E-B124-6E833AD110AC}"/>
              </a:ext>
            </a:extLst>
          </p:cNvPr>
          <p:cNvSpPr/>
          <p:nvPr/>
        </p:nvSpPr>
        <p:spPr>
          <a:xfrm>
            <a:off x="5354017" y="4261334"/>
            <a:ext cx="591266" cy="589547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A9C42F2-EFE2-0947-A97E-89C5ECBBF690}"/>
              </a:ext>
            </a:extLst>
          </p:cNvPr>
          <p:cNvSpPr/>
          <p:nvPr/>
        </p:nvSpPr>
        <p:spPr>
          <a:xfrm>
            <a:off x="4762751" y="4850881"/>
            <a:ext cx="591266" cy="589547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AB90A32-B05C-DB43-8046-87227E986DA7}"/>
              </a:ext>
            </a:extLst>
          </p:cNvPr>
          <p:cNvCxnSpPr>
            <a:stCxn id="7" idx="5"/>
            <a:endCxn id="25" idx="1"/>
          </p:cNvCxnSpPr>
          <p:nvPr/>
        </p:nvCxnSpPr>
        <p:spPr>
          <a:xfrm>
            <a:off x="6449960" y="2995903"/>
            <a:ext cx="173178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2241A62-4359-394F-91A3-99C475F0955D}"/>
              </a:ext>
            </a:extLst>
          </p:cNvPr>
          <p:cNvCxnSpPr>
            <a:stCxn id="25" idx="5"/>
            <a:endCxn id="26" idx="1"/>
          </p:cNvCxnSpPr>
          <p:nvPr/>
        </p:nvCxnSpPr>
        <p:spPr>
          <a:xfrm>
            <a:off x="7041226" y="3585450"/>
            <a:ext cx="173178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0C1B1A5-70EC-9B44-B416-CCF3B5B29162}"/>
              </a:ext>
            </a:extLst>
          </p:cNvPr>
          <p:cNvCxnSpPr>
            <a:cxnSpLocks/>
            <a:stCxn id="25" idx="3"/>
            <a:endCxn id="27" idx="7"/>
          </p:cNvCxnSpPr>
          <p:nvPr/>
        </p:nvCxnSpPr>
        <p:spPr>
          <a:xfrm flipH="1">
            <a:off x="6456835" y="3585450"/>
            <a:ext cx="166303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E438FA1-4829-0345-80D2-5913B7587C85}"/>
              </a:ext>
            </a:extLst>
          </p:cNvPr>
          <p:cNvCxnSpPr>
            <a:stCxn id="27" idx="3"/>
            <a:endCxn id="28" idx="7"/>
          </p:cNvCxnSpPr>
          <p:nvPr/>
        </p:nvCxnSpPr>
        <p:spPr>
          <a:xfrm flipH="1">
            <a:off x="5858694" y="4174997"/>
            <a:ext cx="180053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24940CB-CF72-FF4E-80F7-0E990EF3B7DB}"/>
              </a:ext>
            </a:extLst>
          </p:cNvPr>
          <p:cNvCxnSpPr>
            <a:stCxn id="28" idx="3"/>
            <a:endCxn id="29" idx="7"/>
          </p:cNvCxnSpPr>
          <p:nvPr/>
        </p:nvCxnSpPr>
        <p:spPr>
          <a:xfrm flipH="1">
            <a:off x="5267428" y="4764544"/>
            <a:ext cx="173178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E88E750-D635-0743-BD84-1B6D6AD5B35D}"/>
              </a:ext>
            </a:extLst>
          </p:cNvPr>
          <p:cNvCxnSpPr>
            <a:stCxn id="27" idx="6"/>
            <a:endCxn id="26" idx="2"/>
          </p:cNvCxnSpPr>
          <p:nvPr/>
        </p:nvCxnSpPr>
        <p:spPr>
          <a:xfrm>
            <a:off x="6543424" y="3966561"/>
            <a:ext cx="584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3191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FF545C-6709-4499-A7D8-8C6052F90A56}"/>
              </a:ext>
            </a:extLst>
          </p:cNvPr>
          <p:cNvSpPr/>
          <p:nvPr/>
        </p:nvSpPr>
        <p:spPr>
          <a:xfrm>
            <a:off x="2122397" y="2546431"/>
            <a:ext cx="5000263" cy="2797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2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B22EAE-1838-4936-B9BC-A369EEA7E203}"/>
              </a:ext>
            </a:extLst>
          </p:cNvPr>
          <p:cNvSpPr/>
          <p:nvPr/>
        </p:nvSpPr>
        <p:spPr>
          <a:xfrm>
            <a:off x="3085658" y="2989537"/>
            <a:ext cx="2855410" cy="585164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3800" spc="-187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QnA</a:t>
            </a:r>
            <a:endParaRPr lang="ko-KR" altLang="en-US" sz="13800" spc="-187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613740-F930-4FE6-8184-D5EB57027AC8}"/>
              </a:ext>
            </a:extLst>
          </p:cNvPr>
          <p:cNvSpPr/>
          <p:nvPr/>
        </p:nvSpPr>
        <p:spPr>
          <a:xfrm>
            <a:off x="2939866" y="3713154"/>
            <a:ext cx="3441269" cy="1631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8675E8-2E17-4D9B-A7C6-DDBE1ACA39AF}"/>
              </a:ext>
            </a:extLst>
          </p:cNvPr>
          <p:cNvSpPr/>
          <p:nvPr/>
        </p:nvSpPr>
        <p:spPr>
          <a:xfrm>
            <a:off x="2876184" y="4055961"/>
            <a:ext cx="33916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80" dirty="0"/>
              <a:t>무천도사와의 수련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7EEA4C-7C12-4027-AACF-1BAC0A23E20C}"/>
              </a:ext>
            </a:extLst>
          </p:cNvPr>
          <p:cNvSpPr/>
          <p:nvPr/>
        </p:nvSpPr>
        <p:spPr>
          <a:xfrm>
            <a:off x="3690990" y="4461075"/>
            <a:ext cx="1762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경청해 주셔서 감사합니다</a:t>
            </a:r>
            <a:endParaRPr lang="ko-KR" altLang="en-US" sz="120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2C7F02F-8459-4DD7-805B-4A5785723CD7}"/>
              </a:ext>
            </a:extLst>
          </p:cNvPr>
          <p:cNvCxnSpPr>
            <a:cxnSpLocks/>
          </p:cNvCxnSpPr>
          <p:nvPr/>
        </p:nvCxnSpPr>
        <p:spPr>
          <a:xfrm>
            <a:off x="2944139" y="4421529"/>
            <a:ext cx="3255722" cy="0"/>
          </a:xfrm>
          <a:prstGeom prst="line">
            <a:avLst/>
          </a:prstGeom>
          <a:ln w="19050">
            <a:solidFill>
              <a:srgbClr val="757993">
                <a:alpha val="3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13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( 1 )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7A66CE6-E5D7-4CFE-B1EE-A7CB10619D19}"/>
              </a:ext>
            </a:extLst>
          </p:cNvPr>
          <p:cNvSpPr/>
          <p:nvPr/>
        </p:nvSpPr>
        <p:spPr>
          <a:xfrm>
            <a:off x="807172" y="874649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ko-KR" altLang="en-US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문제 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2F0F53-D80B-458A-AE8E-5335AA573C02}"/>
              </a:ext>
            </a:extLst>
          </p:cNvPr>
          <p:cNvSpPr/>
          <p:nvPr/>
        </p:nvSpPr>
        <p:spPr>
          <a:xfrm>
            <a:off x="1958630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문제 포인트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아이디어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알고리즘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FF0ABA-7186-4B16-9D76-7D2E957E6636}"/>
              </a:ext>
            </a:extLst>
          </p:cNvPr>
          <p:cNvSpPr/>
          <p:nvPr/>
        </p:nvSpPr>
        <p:spPr>
          <a:xfrm>
            <a:off x="5626163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 코드</a:t>
            </a:r>
            <a:endParaRPr lang="en-US" altLang="ko-KR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3059A6-743E-44B3-94F2-9BB9F989138A}"/>
              </a:ext>
            </a:extLst>
          </p:cNvPr>
          <p:cNvCxnSpPr/>
          <p:nvPr/>
        </p:nvCxnSpPr>
        <p:spPr>
          <a:xfrm>
            <a:off x="56261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65DC4-6137-6543-AE62-7F621853A8A0}"/>
              </a:ext>
            </a:extLst>
          </p:cNvPr>
          <p:cNvSpPr txBox="1"/>
          <p:nvPr/>
        </p:nvSpPr>
        <p:spPr>
          <a:xfrm>
            <a:off x="1189995" y="2492693"/>
            <a:ext cx="29898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 (</a:t>
            </a:r>
            <a:r>
              <a:rPr kumimoji="1" lang="ko-KR" altLang="en-US" dirty="0"/>
              <a:t>배우려는 기술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선후 학습 관계도</a:t>
            </a:r>
            <a:endParaRPr kumimoji="1" lang="en-US" altLang="ko-KR" dirty="0"/>
          </a:p>
          <a:p>
            <a:r>
              <a:rPr kumimoji="1" lang="en-US" altLang="ko-KR" dirty="0"/>
              <a:t>[1]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[2]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</a:p>
          <a:p>
            <a:r>
              <a:rPr kumimoji="1" lang="en-US" altLang="ko-KR" dirty="0"/>
              <a:t>[3]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-&gt;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1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D6E5E20-59F2-9A42-9E81-485A0B6955D9}"/>
              </a:ext>
            </a:extLst>
          </p:cNvPr>
          <p:cNvSpPr/>
          <p:nvPr/>
        </p:nvSpPr>
        <p:spPr>
          <a:xfrm>
            <a:off x="5945283" y="2492693"/>
            <a:ext cx="591266" cy="589547"/>
          </a:xfrm>
          <a:prstGeom prst="ellipse">
            <a:avLst/>
          </a:prstGeom>
          <a:solidFill>
            <a:srgbClr val="EB4233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6226E77-D3DE-A84F-8BF0-ECAFE9594081}"/>
              </a:ext>
            </a:extLst>
          </p:cNvPr>
          <p:cNvSpPr/>
          <p:nvPr/>
        </p:nvSpPr>
        <p:spPr>
          <a:xfrm>
            <a:off x="6536549" y="3082240"/>
            <a:ext cx="591266" cy="589547"/>
          </a:xfrm>
          <a:prstGeom prst="ellipse">
            <a:avLst/>
          </a:prstGeom>
          <a:solidFill>
            <a:srgbClr val="EB4233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969F07B-9B4C-4C4E-8FB7-C7996A4E5611}"/>
              </a:ext>
            </a:extLst>
          </p:cNvPr>
          <p:cNvSpPr/>
          <p:nvPr/>
        </p:nvSpPr>
        <p:spPr>
          <a:xfrm>
            <a:off x="7127815" y="3671787"/>
            <a:ext cx="591266" cy="589547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51F91D4-7C86-C54B-8332-1F8D81AAD376}"/>
              </a:ext>
            </a:extLst>
          </p:cNvPr>
          <p:cNvSpPr/>
          <p:nvPr/>
        </p:nvSpPr>
        <p:spPr>
          <a:xfrm>
            <a:off x="5952158" y="3671787"/>
            <a:ext cx="591266" cy="589547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546D343-6923-064E-B124-6E833AD110AC}"/>
              </a:ext>
            </a:extLst>
          </p:cNvPr>
          <p:cNvSpPr/>
          <p:nvPr/>
        </p:nvSpPr>
        <p:spPr>
          <a:xfrm>
            <a:off x="5354017" y="4261334"/>
            <a:ext cx="591266" cy="589547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A9C42F2-EFE2-0947-A97E-89C5ECBBF690}"/>
              </a:ext>
            </a:extLst>
          </p:cNvPr>
          <p:cNvSpPr/>
          <p:nvPr/>
        </p:nvSpPr>
        <p:spPr>
          <a:xfrm>
            <a:off x="4762751" y="4850881"/>
            <a:ext cx="591266" cy="589547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AB90A32-B05C-DB43-8046-87227E986DA7}"/>
              </a:ext>
            </a:extLst>
          </p:cNvPr>
          <p:cNvCxnSpPr>
            <a:stCxn id="7" idx="5"/>
            <a:endCxn id="25" idx="1"/>
          </p:cNvCxnSpPr>
          <p:nvPr/>
        </p:nvCxnSpPr>
        <p:spPr>
          <a:xfrm>
            <a:off x="6449960" y="2995903"/>
            <a:ext cx="173178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2241A62-4359-394F-91A3-99C475F0955D}"/>
              </a:ext>
            </a:extLst>
          </p:cNvPr>
          <p:cNvCxnSpPr>
            <a:stCxn id="25" idx="5"/>
            <a:endCxn id="26" idx="1"/>
          </p:cNvCxnSpPr>
          <p:nvPr/>
        </p:nvCxnSpPr>
        <p:spPr>
          <a:xfrm>
            <a:off x="7041226" y="3585450"/>
            <a:ext cx="173178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0C1B1A5-70EC-9B44-B416-CCF3B5B29162}"/>
              </a:ext>
            </a:extLst>
          </p:cNvPr>
          <p:cNvCxnSpPr>
            <a:cxnSpLocks/>
            <a:stCxn id="25" idx="3"/>
            <a:endCxn id="27" idx="7"/>
          </p:cNvCxnSpPr>
          <p:nvPr/>
        </p:nvCxnSpPr>
        <p:spPr>
          <a:xfrm flipH="1">
            <a:off x="6456835" y="3585450"/>
            <a:ext cx="166303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E438FA1-4829-0345-80D2-5913B7587C85}"/>
              </a:ext>
            </a:extLst>
          </p:cNvPr>
          <p:cNvCxnSpPr>
            <a:stCxn id="27" idx="3"/>
            <a:endCxn id="28" idx="7"/>
          </p:cNvCxnSpPr>
          <p:nvPr/>
        </p:nvCxnSpPr>
        <p:spPr>
          <a:xfrm flipH="1">
            <a:off x="5858694" y="4174997"/>
            <a:ext cx="180053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24940CB-CF72-FF4E-80F7-0E990EF3B7DB}"/>
              </a:ext>
            </a:extLst>
          </p:cNvPr>
          <p:cNvCxnSpPr>
            <a:stCxn id="28" idx="3"/>
            <a:endCxn id="29" idx="7"/>
          </p:cNvCxnSpPr>
          <p:nvPr/>
        </p:nvCxnSpPr>
        <p:spPr>
          <a:xfrm flipH="1">
            <a:off x="5267428" y="4764544"/>
            <a:ext cx="173178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E88E750-D635-0743-BD84-1B6D6AD5B35D}"/>
              </a:ext>
            </a:extLst>
          </p:cNvPr>
          <p:cNvCxnSpPr>
            <a:stCxn id="27" idx="6"/>
            <a:endCxn id="26" idx="2"/>
          </p:cNvCxnSpPr>
          <p:nvPr/>
        </p:nvCxnSpPr>
        <p:spPr>
          <a:xfrm>
            <a:off x="6543424" y="3966561"/>
            <a:ext cx="584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45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( 1 )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7A66CE6-E5D7-4CFE-B1EE-A7CB10619D19}"/>
              </a:ext>
            </a:extLst>
          </p:cNvPr>
          <p:cNvSpPr/>
          <p:nvPr/>
        </p:nvSpPr>
        <p:spPr>
          <a:xfrm>
            <a:off x="807172" y="874649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ko-KR" altLang="en-US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문제 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2F0F53-D80B-458A-AE8E-5335AA573C02}"/>
              </a:ext>
            </a:extLst>
          </p:cNvPr>
          <p:cNvSpPr/>
          <p:nvPr/>
        </p:nvSpPr>
        <p:spPr>
          <a:xfrm>
            <a:off x="1958630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문제 포인트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아이디어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알고리즘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FF0ABA-7186-4B16-9D76-7D2E957E6636}"/>
              </a:ext>
            </a:extLst>
          </p:cNvPr>
          <p:cNvSpPr/>
          <p:nvPr/>
        </p:nvSpPr>
        <p:spPr>
          <a:xfrm>
            <a:off x="5626163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 코드</a:t>
            </a:r>
            <a:endParaRPr lang="en-US" altLang="ko-KR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3059A6-743E-44B3-94F2-9BB9F989138A}"/>
              </a:ext>
            </a:extLst>
          </p:cNvPr>
          <p:cNvCxnSpPr/>
          <p:nvPr/>
        </p:nvCxnSpPr>
        <p:spPr>
          <a:xfrm>
            <a:off x="56261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65DC4-6137-6543-AE62-7F621853A8A0}"/>
              </a:ext>
            </a:extLst>
          </p:cNvPr>
          <p:cNvSpPr txBox="1"/>
          <p:nvPr/>
        </p:nvSpPr>
        <p:spPr>
          <a:xfrm>
            <a:off x="1189995" y="2492693"/>
            <a:ext cx="29898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 (</a:t>
            </a:r>
            <a:r>
              <a:rPr kumimoji="1" lang="ko-KR" altLang="en-US" dirty="0"/>
              <a:t>배우려는 기술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선후 학습 관계도</a:t>
            </a:r>
            <a:endParaRPr kumimoji="1" lang="en-US" altLang="ko-KR" dirty="0"/>
          </a:p>
          <a:p>
            <a:r>
              <a:rPr kumimoji="1" lang="en-US" altLang="ko-KR" dirty="0"/>
              <a:t>[1]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[2]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</a:p>
          <a:p>
            <a:r>
              <a:rPr kumimoji="1" lang="en-US" altLang="ko-KR" dirty="0"/>
              <a:t>[3]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-&gt;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1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D6E5E20-59F2-9A42-9E81-485A0B6955D9}"/>
              </a:ext>
            </a:extLst>
          </p:cNvPr>
          <p:cNvSpPr/>
          <p:nvPr/>
        </p:nvSpPr>
        <p:spPr>
          <a:xfrm>
            <a:off x="5945283" y="2492693"/>
            <a:ext cx="591266" cy="589547"/>
          </a:xfrm>
          <a:prstGeom prst="ellipse">
            <a:avLst/>
          </a:prstGeom>
          <a:solidFill>
            <a:srgbClr val="EB4233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6226E77-D3DE-A84F-8BF0-ECAFE9594081}"/>
              </a:ext>
            </a:extLst>
          </p:cNvPr>
          <p:cNvSpPr/>
          <p:nvPr/>
        </p:nvSpPr>
        <p:spPr>
          <a:xfrm>
            <a:off x="6536549" y="3082240"/>
            <a:ext cx="591266" cy="589547"/>
          </a:xfrm>
          <a:prstGeom prst="ellipse">
            <a:avLst/>
          </a:prstGeom>
          <a:solidFill>
            <a:srgbClr val="EB4233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969F07B-9B4C-4C4E-8FB7-C7996A4E5611}"/>
              </a:ext>
            </a:extLst>
          </p:cNvPr>
          <p:cNvSpPr/>
          <p:nvPr/>
        </p:nvSpPr>
        <p:spPr>
          <a:xfrm>
            <a:off x="7127815" y="3671787"/>
            <a:ext cx="591266" cy="589547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51F91D4-7C86-C54B-8332-1F8D81AAD376}"/>
              </a:ext>
            </a:extLst>
          </p:cNvPr>
          <p:cNvSpPr/>
          <p:nvPr/>
        </p:nvSpPr>
        <p:spPr>
          <a:xfrm>
            <a:off x="5952158" y="3671787"/>
            <a:ext cx="591266" cy="589547"/>
          </a:xfrm>
          <a:prstGeom prst="ellipse">
            <a:avLst/>
          </a:prstGeom>
          <a:solidFill>
            <a:srgbClr val="EB4233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546D343-6923-064E-B124-6E833AD110AC}"/>
              </a:ext>
            </a:extLst>
          </p:cNvPr>
          <p:cNvSpPr/>
          <p:nvPr/>
        </p:nvSpPr>
        <p:spPr>
          <a:xfrm>
            <a:off x="5354017" y="4261334"/>
            <a:ext cx="591266" cy="589547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A9C42F2-EFE2-0947-A97E-89C5ECBBF690}"/>
              </a:ext>
            </a:extLst>
          </p:cNvPr>
          <p:cNvSpPr/>
          <p:nvPr/>
        </p:nvSpPr>
        <p:spPr>
          <a:xfrm>
            <a:off x="4762751" y="4850881"/>
            <a:ext cx="591266" cy="589547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AB90A32-B05C-DB43-8046-87227E986DA7}"/>
              </a:ext>
            </a:extLst>
          </p:cNvPr>
          <p:cNvCxnSpPr>
            <a:stCxn id="7" idx="5"/>
            <a:endCxn id="25" idx="1"/>
          </p:cNvCxnSpPr>
          <p:nvPr/>
        </p:nvCxnSpPr>
        <p:spPr>
          <a:xfrm>
            <a:off x="6449960" y="2995903"/>
            <a:ext cx="173178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2241A62-4359-394F-91A3-99C475F0955D}"/>
              </a:ext>
            </a:extLst>
          </p:cNvPr>
          <p:cNvCxnSpPr>
            <a:stCxn id="25" idx="5"/>
            <a:endCxn id="26" idx="1"/>
          </p:cNvCxnSpPr>
          <p:nvPr/>
        </p:nvCxnSpPr>
        <p:spPr>
          <a:xfrm>
            <a:off x="7041226" y="3585450"/>
            <a:ext cx="173178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0C1B1A5-70EC-9B44-B416-CCF3B5B29162}"/>
              </a:ext>
            </a:extLst>
          </p:cNvPr>
          <p:cNvCxnSpPr>
            <a:cxnSpLocks/>
            <a:stCxn id="25" idx="3"/>
            <a:endCxn id="27" idx="7"/>
          </p:cNvCxnSpPr>
          <p:nvPr/>
        </p:nvCxnSpPr>
        <p:spPr>
          <a:xfrm flipH="1">
            <a:off x="6456835" y="3585450"/>
            <a:ext cx="166303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E438FA1-4829-0345-80D2-5913B7587C85}"/>
              </a:ext>
            </a:extLst>
          </p:cNvPr>
          <p:cNvCxnSpPr>
            <a:stCxn id="27" idx="3"/>
            <a:endCxn id="28" idx="7"/>
          </p:cNvCxnSpPr>
          <p:nvPr/>
        </p:nvCxnSpPr>
        <p:spPr>
          <a:xfrm flipH="1">
            <a:off x="5858694" y="4174997"/>
            <a:ext cx="180053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24940CB-CF72-FF4E-80F7-0E990EF3B7DB}"/>
              </a:ext>
            </a:extLst>
          </p:cNvPr>
          <p:cNvCxnSpPr>
            <a:stCxn id="28" idx="3"/>
            <a:endCxn id="29" idx="7"/>
          </p:cNvCxnSpPr>
          <p:nvPr/>
        </p:nvCxnSpPr>
        <p:spPr>
          <a:xfrm flipH="1">
            <a:off x="5267428" y="4764544"/>
            <a:ext cx="173178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E88E750-D635-0743-BD84-1B6D6AD5B35D}"/>
              </a:ext>
            </a:extLst>
          </p:cNvPr>
          <p:cNvCxnSpPr>
            <a:stCxn id="27" idx="6"/>
            <a:endCxn id="26" idx="2"/>
          </p:cNvCxnSpPr>
          <p:nvPr/>
        </p:nvCxnSpPr>
        <p:spPr>
          <a:xfrm>
            <a:off x="6543424" y="3966561"/>
            <a:ext cx="584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79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7A66CE6-E5D7-4CFE-B1EE-A7CB10619D19}"/>
              </a:ext>
            </a:extLst>
          </p:cNvPr>
          <p:cNvSpPr/>
          <p:nvPr/>
        </p:nvSpPr>
        <p:spPr>
          <a:xfrm>
            <a:off x="807172" y="874649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ko-KR" altLang="en-US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문제 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2F0F53-D80B-458A-AE8E-5335AA573C02}"/>
              </a:ext>
            </a:extLst>
          </p:cNvPr>
          <p:cNvSpPr/>
          <p:nvPr/>
        </p:nvSpPr>
        <p:spPr>
          <a:xfrm>
            <a:off x="1958630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문제 포인트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아이디어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알고리즘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FF0ABA-7186-4B16-9D76-7D2E957E6636}"/>
              </a:ext>
            </a:extLst>
          </p:cNvPr>
          <p:cNvSpPr/>
          <p:nvPr/>
        </p:nvSpPr>
        <p:spPr>
          <a:xfrm>
            <a:off x="5626163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 코드</a:t>
            </a:r>
            <a:endParaRPr lang="en-US" altLang="ko-KR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3059A6-743E-44B3-94F2-9BB9F989138A}"/>
              </a:ext>
            </a:extLst>
          </p:cNvPr>
          <p:cNvCxnSpPr/>
          <p:nvPr/>
        </p:nvCxnSpPr>
        <p:spPr>
          <a:xfrm>
            <a:off x="56261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65DC4-6137-6543-AE62-7F621853A8A0}"/>
              </a:ext>
            </a:extLst>
          </p:cNvPr>
          <p:cNvSpPr txBox="1"/>
          <p:nvPr/>
        </p:nvSpPr>
        <p:spPr>
          <a:xfrm>
            <a:off x="1189995" y="2492693"/>
            <a:ext cx="29898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 (</a:t>
            </a:r>
            <a:r>
              <a:rPr kumimoji="1" lang="ko-KR" altLang="en-US" dirty="0"/>
              <a:t>배우려는 기술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선후 학습 관계도</a:t>
            </a:r>
            <a:endParaRPr kumimoji="1" lang="en-US" altLang="ko-KR" dirty="0"/>
          </a:p>
          <a:p>
            <a:r>
              <a:rPr kumimoji="1" lang="en-US" altLang="ko-KR" dirty="0"/>
              <a:t>[1]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[2]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</a:p>
          <a:p>
            <a:r>
              <a:rPr kumimoji="1" lang="en-US" altLang="ko-KR" dirty="0"/>
              <a:t>[3]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-&gt;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1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D6E5E20-59F2-9A42-9E81-485A0B6955D9}"/>
              </a:ext>
            </a:extLst>
          </p:cNvPr>
          <p:cNvSpPr/>
          <p:nvPr/>
        </p:nvSpPr>
        <p:spPr>
          <a:xfrm>
            <a:off x="5945283" y="2492693"/>
            <a:ext cx="591266" cy="589547"/>
          </a:xfrm>
          <a:prstGeom prst="ellipse">
            <a:avLst/>
          </a:prstGeom>
          <a:solidFill>
            <a:srgbClr val="EB4233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6226E77-D3DE-A84F-8BF0-ECAFE9594081}"/>
              </a:ext>
            </a:extLst>
          </p:cNvPr>
          <p:cNvSpPr/>
          <p:nvPr/>
        </p:nvSpPr>
        <p:spPr>
          <a:xfrm>
            <a:off x="6536549" y="3082240"/>
            <a:ext cx="591266" cy="589547"/>
          </a:xfrm>
          <a:prstGeom prst="ellipse">
            <a:avLst/>
          </a:prstGeom>
          <a:solidFill>
            <a:srgbClr val="EB4233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969F07B-9B4C-4C4E-8FB7-C7996A4E5611}"/>
              </a:ext>
            </a:extLst>
          </p:cNvPr>
          <p:cNvSpPr/>
          <p:nvPr/>
        </p:nvSpPr>
        <p:spPr>
          <a:xfrm>
            <a:off x="7127815" y="3671787"/>
            <a:ext cx="591266" cy="589547"/>
          </a:xfrm>
          <a:prstGeom prst="ellipse">
            <a:avLst/>
          </a:prstGeom>
          <a:solidFill>
            <a:srgbClr val="EB4233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51F91D4-7C86-C54B-8332-1F8D81AAD376}"/>
              </a:ext>
            </a:extLst>
          </p:cNvPr>
          <p:cNvSpPr/>
          <p:nvPr/>
        </p:nvSpPr>
        <p:spPr>
          <a:xfrm>
            <a:off x="5952158" y="3671787"/>
            <a:ext cx="591266" cy="589547"/>
          </a:xfrm>
          <a:prstGeom prst="ellipse">
            <a:avLst/>
          </a:prstGeom>
          <a:solidFill>
            <a:srgbClr val="EB4233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546D343-6923-064E-B124-6E833AD110AC}"/>
              </a:ext>
            </a:extLst>
          </p:cNvPr>
          <p:cNvSpPr/>
          <p:nvPr/>
        </p:nvSpPr>
        <p:spPr>
          <a:xfrm>
            <a:off x="5354017" y="4261334"/>
            <a:ext cx="591266" cy="589547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A9C42F2-EFE2-0947-A97E-89C5ECBBF690}"/>
              </a:ext>
            </a:extLst>
          </p:cNvPr>
          <p:cNvSpPr/>
          <p:nvPr/>
        </p:nvSpPr>
        <p:spPr>
          <a:xfrm>
            <a:off x="4762751" y="4850881"/>
            <a:ext cx="591266" cy="589547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AB90A32-B05C-DB43-8046-87227E986DA7}"/>
              </a:ext>
            </a:extLst>
          </p:cNvPr>
          <p:cNvCxnSpPr>
            <a:stCxn id="7" idx="5"/>
            <a:endCxn id="25" idx="1"/>
          </p:cNvCxnSpPr>
          <p:nvPr/>
        </p:nvCxnSpPr>
        <p:spPr>
          <a:xfrm>
            <a:off x="6449960" y="2995903"/>
            <a:ext cx="173178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2241A62-4359-394F-91A3-99C475F0955D}"/>
              </a:ext>
            </a:extLst>
          </p:cNvPr>
          <p:cNvCxnSpPr>
            <a:stCxn id="25" idx="5"/>
            <a:endCxn id="26" idx="1"/>
          </p:cNvCxnSpPr>
          <p:nvPr/>
        </p:nvCxnSpPr>
        <p:spPr>
          <a:xfrm>
            <a:off x="7041226" y="3585450"/>
            <a:ext cx="173178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0C1B1A5-70EC-9B44-B416-CCF3B5B29162}"/>
              </a:ext>
            </a:extLst>
          </p:cNvPr>
          <p:cNvCxnSpPr>
            <a:cxnSpLocks/>
            <a:stCxn id="25" idx="3"/>
            <a:endCxn id="27" idx="7"/>
          </p:cNvCxnSpPr>
          <p:nvPr/>
        </p:nvCxnSpPr>
        <p:spPr>
          <a:xfrm flipH="1">
            <a:off x="6456835" y="3585450"/>
            <a:ext cx="166303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E438FA1-4829-0345-80D2-5913B7587C85}"/>
              </a:ext>
            </a:extLst>
          </p:cNvPr>
          <p:cNvCxnSpPr>
            <a:stCxn id="27" idx="3"/>
            <a:endCxn id="28" idx="7"/>
          </p:cNvCxnSpPr>
          <p:nvPr/>
        </p:nvCxnSpPr>
        <p:spPr>
          <a:xfrm flipH="1">
            <a:off x="5858694" y="4174997"/>
            <a:ext cx="180053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24940CB-CF72-FF4E-80F7-0E990EF3B7DB}"/>
              </a:ext>
            </a:extLst>
          </p:cNvPr>
          <p:cNvCxnSpPr>
            <a:stCxn id="28" idx="3"/>
            <a:endCxn id="29" idx="7"/>
          </p:cNvCxnSpPr>
          <p:nvPr/>
        </p:nvCxnSpPr>
        <p:spPr>
          <a:xfrm flipH="1">
            <a:off x="5267428" y="4764544"/>
            <a:ext cx="173178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E88E750-D635-0743-BD84-1B6D6AD5B35D}"/>
              </a:ext>
            </a:extLst>
          </p:cNvPr>
          <p:cNvCxnSpPr>
            <a:stCxn id="27" idx="6"/>
            <a:endCxn id="26" idx="2"/>
          </p:cNvCxnSpPr>
          <p:nvPr/>
        </p:nvCxnSpPr>
        <p:spPr>
          <a:xfrm>
            <a:off x="6543424" y="3966561"/>
            <a:ext cx="584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2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문제 예시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( 1 )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7A66CE6-E5D7-4CFE-B1EE-A7CB10619D19}"/>
              </a:ext>
            </a:extLst>
          </p:cNvPr>
          <p:cNvSpPr/>
          <p:nvPr/>
        </p:nvSpPr>
        <p:spPr>
          <a:xfrm>
            <a:off x="807172" y="874649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ko-KR" altLang="en-US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문제 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2F0F53-D80B-458A-AE8E-5335AA573C02}"/>
              </a:ext>
            </a:extLst>
          </p:cNvPr>
          <p:cNvSpPr/>
          <p:nvPr/>
        </p:nvSpPr>
        <p:spPr>
          <a:xfrm>
            <a:off x="1958630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문제 포인트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아이디어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알고리즘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FF0ABA-7186-4B16-9D76-7D2E957E6636}"/>
              </a:ext>
            </a:extLst>
          </p:cNvPr>
          <p:cNvSpPr/>
          <p:nvPr/>
        </p:nvSpPr>
        <p:spPr>
          <a:xfrm>
            <a:off x="5626163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 코드</a:t>
            </a:r>
            <a:endParaRPr lang="en-US" altLang="ko-KR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3059A6-743E-44B3-94F2-9BB9F989138A}"/>
              </a:ext>
            </a:extLst>
          </p:cNvPr>
          <p:cNvCxnSpPr/>
          <p:nvPr/>
        </p:nvCxnSpPr>
        <p:spPr>
          <a:xfrm>
            <a:off x="56261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무천도사와의 수련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65DC4-6137-6543-AE62-7F621853A8A0}"/>
              </a:ext>
            </a:extLst>
          </p:cNvPr>
          <p:cNvSpPr txBox="1"/>
          <p:nvPr/>
        </p:nvSpPr>
        <p:spPr>
          <a:xfrm>
            <a:off x="1189995" y="2492693"/>
            <a:ext cx="29898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 (</a:t>
            </a:r>
            <a:r>
              <a:rPr kumimoji="1" lang="ko-KR" altLang="en-US" dirty="0"/>
              <a:t>배우려는 기술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선후 학습 관계도</a:t>
            </a:r>
            <a:endParaRPr kumimoji="1" lang="en-US" altLang="ko-KR" dirty="0"/>
          </a:p>
          <a:p>
            <a:r>
              <a:rPr kumimoji="1" lang="en-US" altLang="ko-KR" dirty="0"/>
              <a:t>[1]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[2]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</a:p>
          <a:p>
            <a:r>
              <a:rPr kumimoji="1" lang="en-US" altLang="ko-KR" dirty="0"/>
              <a:t>[3]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-&gt;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1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D6E5E20-59F2-9A42-9E81-485A0B6955D9}"/>
              </a:ext>
            </a:extLst>
          </p:cNvPr>
          <p:cNvSpPr/>
          <p:nvPr/>
        </p:nvSpPr>
        <p:spPr>
          <a:xfrm>
            <a:off x="5945283" y="2492693"/>
            <a:ext cx="591266" cy="589547"/>
          </a:xfrm>
          <a:prstGeom prst="ellipse">
            <a:avLst/>
          </a:prstGeom>
          <a:solidFill>
            <a:srgbClr val="EB4233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6226E77-D3DE-A84F-8BF0-ECAFE9594081}"/>
              </a:ext>
            </a:extLst>
          </p:cNvPr>
          <p:cNvSpPr/>
          <p:nvPr/>
        </p:nvSpPr>
        <p:spPr>
          <a:xfrm>
            <a:off x="6536549" y="3082240"/>
            <a:ext cx="591266" cy="589547"/>
          </a:xfrm>
          <a:prstGeom prst="ellipse">
            <a:avLst/>
          </a:prstGeom>
          <a:solidFill>
            <a:srgbClr val="EB4233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969F07B-9B4C-4C4E-8FB7-C7996A4E5611}"/>
              </a:ext>
            </a:extLst>
          </p:cNvPr>
          <p:cNvSpPr/>
          <p:nvPr/>
        </p:nvSpPr>
        <p:spPr>
          <a:xfrm>
            <a:off x="7127815" y="3671787"/>
            <a:ext cx="591266" cy="589547"/>
          </a:xfrm>
          <a:prstGeom prst="ellipse">
            <a:avLst/>
          </a:prstGeom>
          <a:solidFill>
            <a:srgbClr val="EB4233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51F91D4-7C86-C54B-8332-1F8D81AAD376}"/>
              </a:ext>
            </a:extLst>
          </p:cNvPr>
          <p:cNvSpPr/>
          <p:nvPr/>
        </p:nvSpPr>
        <p:spPr>
          <a:xfrm>
            <a:off x="5952158" y="3671787"/>
            <a:ext cx="591266" cy="589547"/>
          </a:xfrm>
          <a:prstGeom prst="ellipse">
            <a:avLst/>
          </a:prstGeom>
          <a:solidFill>
            <a:srgbClr val="EB4233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546D343-6923-064E-B124-6E833AD110AC}"/>
              </a:ext>
            </a:extLst>
          </p:cNvPr>
          <p:cNvSpPr/>
          <p:nvPr/>
        </p:nvSpPr>
        <p:spPr>
          <a:xfrm>
            <a:off x="5354017" y="4261334"/>
            <a:ext cx="591266" cy="589547"/>
          </a:xfrm>
          <a:prstGeom prst="ellipse">
            <a:avLst/>
          </a:prstGeom>
          <a:solidFill>
            <a:srgbClr val="EB4233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A9C42F2-EFE2-0947-A97E-89C5ECBBF690}"/>
              </a:ext>
            </a:extLst>
          </p:cNvPr>
          <p:cNvSpPr/>
          <p:nvPr/>
        </p:nvSpPr>
        <p:spPr>
          <a:xfrm>
            <a:off x="4762751" y="4850881"/>
            <a:ext cx="591266" cy="589547"/>
          </a:xfrm>
          <a:prstGeom prst="ellipse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kumimoji="1"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AB90A32-B05C-DB43-8046-87227E986DA7}"/>
              </a:ext>
            </a:extLst>
          </p:cNvPr>
          <p:cNvCxnSpPr>
            <a:stCxn id="7" idx="5"/>
            <a:endCxn id="25" idx="1"/>
          </p:cNvCxnSpPr>
          <p:nvPr/>
        </p:nvCxnSpPr>
        <p:spPr>
          <a:xfrm>
            <a:off x="6449960" y="2995903"/>
            <a:ext cx="173178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2241A62-4359-394F-91A3-99C475F0955D}"/>
              </a:ext>
            </a:extLst>
          </p:cNvPr>
          <p:cNvCxnSpPr>
            <a:stCxn id="25" idx="5"/>
            <a:endCxn id="26" idx="1"/>
          </p:cNvCxnSpPr>
          <p:nvPr/>
        </p:nvCxnSpPr>
        <p:spPr>
          <a:xfrm>
            <a:off x="7041226" y="3585450"/>
            <a:ext cx="173178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0C1B1A5-70EC-9B44-B416-CCF3B5B29162}"/>
              </a:ext>
            </a:extLst>
          </p:cNvPr>
          <p:cNvCxnSpPr>
            <a:cxnSpLocks/>
            <a:stCxn id="25" idx="3"/>
            <a:endCxn id="27" idx="7"/>
          </p:cNvCxnSpPr>
          <p:nvPr/>
        </p:nvCxnSpPr>
        <p:spPr>
          <a:xfrm flipH="1">
            <a:off x="6456835" y="3585450"/>
            <a:ext cx="166303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E438FA1-4829-0345-80D2-5913B7587C85}"/>
              </a:ext>
            </a:extLst>
          </p:cNvPr>
          <p:cNvCxnSpPr>
            <a:stCxn id="27" idx="3"/>
            <a:endCxn id="28" idx="7"/>
          </p:cNvCxnSpPr>
          <p:nvPr/>
        </p:nvCxnSpPr>
        <p:spPr>
          <a:xfrm flipH="1">
            <a:off x="5858694" y="4174997"/>
            <a:ext cx="180053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24940CB-CF72-FF4E-80F7-0E990EF3B7DB}"/>
              </a:ext>
            </a:extLst>
          </p:cNvPr>
          <p:cNvCxnSpPr>
            <a:stCxn id="28" idx="3"/>
            <a:endCxn id="29" idx="7"/>
          </p:cNvCxnSpPr>
          <p:nvPr/>
        </p:nvCxnSpPr>
        <p:spPr>
          <a:xfrm flipH="1">
            <a:off x="5267428" y="4764544"/>
            <a:ext cx="173178" cy="17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E88E750-D635-0743-BD84-1B6D6AD5B35D}"/>
              </a:ext>
            </a:extLst>
          </p:cNvPr>
          <p:cNvCxnSpPr>
            <a:stCxn id="27" idx="6"/>
            <a:endCxn id="26" idx="2"/>
          </p:cNvCxnSpPr>
          <p:nvPr/>
        </p:nvCxnSpPr>
        <p:spPr>
          <a:xfrm>
            <a:off x="6543424" y="3966561"/>
            <a:ext cx="584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21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084F4"/>
        </a:solidFill>
      </a:spPr>
      <a:bodyPr wrap="none" anchor="ctr">
        <a:noAutofit/>
      </a:bodyPr>
      <a:lstStyle>
        <a:defPPr algn="ctr">
          <a:defRPr sz="1200" b="1" spc="-100" smtClean="0">
            <a:ln>
              <a:solidFill>
                <a:prstClr val="white">
                  <a:lumMod val="85000"/>
                  <a:alpha val="9000"/>
                </a:prstClr>
              </a:solidFill>
            </a:ln>
            <a:solidFill>
              <a:schemeClr val="bg1"/>
            </a:solidFill>
            <a:latin typeface="아리따-돋움(TTF)-Medium" panose="02020603020101020101" pitchFamily="18" charset="-127"/>
            <a:ea typeface="아리따-돋움(TTF)-Medium" panose="02020603020101020101" pitchFamily="18" charset="-127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6244</TotalTime>
  <Words>2837</Words>
  <Application>Microsoft Macintosh PowerPoint</Application>
  <PresentationFormat>화면 슬라이드 쇼(4:3)</PresentationFormat>
  <Paragraphs>1671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7" baseType="lpstr">
      <vt:lpstr>Calibri</vt:lpstr>
      <vt:lpstr>Arial</vt:lpstr>
      <vt:lpstr>맑은 고딕</vt:lpstr>
      <vt:lpstr>아리따-돋움(TTF)-Bold</vt:lpstr>
      <vt:lpstr>Calibri Light</vt:lpstr>
      <vt:lpstr>아리따-돋움(TTF)-Medium</vt:lpstr>
      <vt:lpstr>Office 테마</vt:lpstr>
      <vt:lpstr>PowerPoint 프레젠테이션</vt:lpstr>
      <vt:lpstr>PowerPoint 프레젠테이션</vt:lpstr>
      <vt:lpstr>무천도사와의 수련</vt:lpstr>
      <vt:lpstr>무천도사와의 수련</vt:lpstr>
      <vt:lpstr>무천도사와의 수련</vt:lpstr>
      <vt:lpstr>무천도사와의 수련</vt:lpstr>
      <vt:lpstr>무천도사와의 수련</vt:lpstr>
      <vt:lpstr>무천도사와의 수련</vt:lpstr>
      <vt:lpstr>무천도사와의 수련</vt:lpstr>
      <vt:lpstr>무천도사와의 수련</vt:lpstr>
      <vt:lpstr>무천도사와의 수련</vt:lpstr>
      <vt:lpstr>무천도사와의 수련</vt:lpstr>
      <vt:lpstr>PowerPoint 프레젠테이션</vt:lpstr>
      <vt:lpstr>무천도사와의 수련</vt:lpstr>
      <vt:lpstr>무천도사와의 수련</vt:lpstr>
      <vt:lpstr>무천도사와의 수련</vt:lpstr>
      <vt:lpstr>무천도사와의 수련</vt:lpstr>
      <vt:lpstr>무천도사와의 수련</vt:lpstr>
      <vt:lpstr>무천도사와의 수련</vt:lpstr>
      <vt:lpstr>무천도사와의 수련</vt:lpstr>
      <vt:lpstr>무천도사와의 수련</vt:lpstr>
      <vt:lpstr>무천도사와의 수련</vt:lpstr>
      <vt:lpstr>무천도사와의 수련</vt:lpstr>
      <vt:lpstr>무천도사와의 수련</vt:lpstr>
      <vt:lpstr>무천도사와의 수련</vt:lpstr>
      <vt:lpstr>무천도사와의 수련</vt:lpstr>
      <vt:lpstr>무천도사와의 수련</vt:lpstr>
      <vt:lpstr>무천도사와의 수련</vt:lpstr>
      <vt:lpstr>무천도사와의 수련</vt:lpstr>
      <vt:lpstr>무천도사와의 수련</vt:lpstr>
      <vt:lpstr>무천도사와의 수련</vt:lpstr>
      <vt:lpstr>무천도사와의 수련</vt:lpstr>
      <vt:lpstr>무천도사와의 수련</vt:lpstr>
      <vt:lpstr>무천도사와의 수련</vt:lpstr>
      <vt:lpstr>무천도사와의 수련</vt:lpstr>
      <vt:lpstr>무천도사와의 수련</vt:lpstr>
      <vt:lpstr>무천도사와의 수련</vt:lpstr>
      <vt:lpstr>무천도사와의 수련</vt:lpstr>
      <vt:lpstr>무천도사와의 수련</vt:lpstr>
      <vt:lpstr>무천도사와의 수련</vt:lpstr>
      <vt:lpstr>무천도사와의 수련</vt:lpstr>
      <vt:lpstr>무천도사와의 수련</vt:lpstr>
      <vt:lpstr>무천도사와의 수련</vt:lpstr>
      <vt:lpstr>무천도사와의 수련</vt:lpstr>
      <vt:lpstr>무천도사와의 수련</vt:lpstr>
      <vt:lpstr>무천도사와의 수련</vt:lpstr>
      <vt:lpstr>무천도사와의 수련</vt:lpstr>
      <vt:lpstr>무천도사와의 수련</vt:lpstr>
      <vt:lpstr>무천도사와의 수련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Daeun Kim</dc:creator>
  <cp:lastModifiedBy>서 형중</cp:lastModifiedBy>
  <cp:revision>31</cp:revision>
  <dcterms:created xsi:type="dcterms:W3CDTF">2018-08-29T18:01:22Z</dcterms:created>
  <dcterms:modified xsi:type="dcterms:W3CDTF">2019-06-06T07:49:48Z</dcterms:modified>
</cp:coreProperties>
</file>