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  <p:sldMasterId id="2147483685" r:id="rId2"/>
    <p:sldMasterId id="2147483698" r:id="rId3"/>
  </p:sldMasterIdLst>
  <p:notesMasterIdLst>
    <p:notesMasterId r:id="rId31"/>
  </p:notesMasterIdLst>
  <p:sldIdLst>
    <p:sldId id="262" r:id="rId4"/>
    <p:sldId id="265" r:id="rId5"/>
    <p:sldId id="328" r:id="rId6"/>
    <p:sldId id="339" r:id="rId7"/>
    <p:sldId id="330" r:id="rId8"/>
    <p:sldId id="331" r:id="rId9"/>
    <p:sldId id="332" r:id="rId10"/>
    <p:sldId id="342" r:id="rId11"/>
    <p:sldId id="362" r:id="rId12"/>
    <p:sldId id="369" r:id="rId13"/>
    <p:sldId id="368" r:id="rId14"/>
    <p:sldId id="371" r:id="rId15"/>
    <p:sldId id="373" r:id="rId16"/>
    <p:sldId id="374" r:id="rId17"/>
    <p:sldId id="375" r:id="rId18"/>
    <p:sldId id="340" r:id="rId19"/>
    <p:sldId id="341" r:id="rId20"/>
    <p:sldId id="295" r:id="rId21"/>
    <p:sldId id="372" r:id="rId22"/>
    <p:sldId id="356" r:id="rId23"/>
    <p:sldId id="355" r:id="rId24"/>
    <p:sldId id="358" r:id="rId25"/>
    <p:sldId id="363" r:id="rId26"/>
    <p:sldId id="364" r:id="rId27"/>
    <p:sldId id="346" r:id="rId28"/>
    <p:sldId id="359" r:id="rId29"/>
    <p:sldId id="360" r:id="rId30"/>
  </p:sldIdLst>
  <p:sldSz cx="9144000" cy="6858000" type="screen4x3"/>
  <p:notesSz cx="6797675" cy="9874250"/>
  <p:embeddedFontLst>
    <p:embeddedFont>
      <p:font typeface="Cambria Math" panose="02040503050406030204" pitchFamily="18" charset="0"/>
      <p:regular r:id="rId32"/>
    </p:embeddedFont>
    <p:embeddedFont>
      <p:font typeface="함초롬바탕" panose="02030604000101010101" pitchFamily="18" charset="-127"/>
      <p:regular r:id="rId33"/>
      <p:bold r:id="rId34"/>
    </p:embeddedFont>
    <p:embeddedFont>
      <p:font typeface="Lato" panose="020B0600000101010101" charset="-127"/>
      <p:regular r:id="rId35"/>
      <p:bold r:id="rId36"/>
      <p:italic r:id="rId37"/>
      <p:boldItalic r:id="rId38"/>
    </p:embeddedFont>
    <p:embeddedFont>
      <p:font typeface="나눔고딕" panose="020B0600000101010101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F45AB-653E-4F20-BE51-7E12B7210B23}" v="11" dt="2019-03-08T01:56:09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 snapToGrid="0">
      <p:cViewPr varScale="1">
        <p:scale>
          <a:sx n="96" d="100"/>
          <a:sy n="96" d="100"/>
        </p:scale>
        <p:origin x="8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9" d="100"/>
          <a:sy n="109" d="100"/>
        </p:scale>
        <p:origin x="-2268" y="-90"/>
      </p:cViewPr>
      <p:guideLst>
        <p:guide orient="horz" pos="2880"/>
        <p:guide pos="2160"/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yangDaeHun" userId="75e6ada7-3213-4a3b-9049-94cd1922494d" providerId="ADAL" clId="{A454E50E-BEA3-435B-8CAB-7188EAA2CFB3}"/>
    <pc:docChg chg="modSld sldOrd">
      <pc:chgData name="NyangDaeHun" userId="75e6ada7-3213-4a3b-9049-94cd1922494d" providerId="ADAL" clId="{A454E50E-BEA3-435B-8CAB-7188EAA2CFB3}" dt="2019-03-08T01:56:09.574" v="10"/>
      <pc:docMkLst>
        <pc:docMk/>
      </pc:docMkLst>
      <pc:sldChg chg="ord">
        <pc:chgData name="NyangDaeHun" userId="75e6ada7-3213-4a3b-9049-94cd1922494d" providerId="ADAL" clId="{A454E50E-BEA3-435B-8CAB-7188EAA2CFB3}" dt="2019-03-08T01:44:59.398" v="1"/>
        <pc:sldMkLst>
          <pc:docMk/>
          <pc:sldMk cId="2751835897" sldId="332"/>
        </pc:sldMkLst>
      </pc:sldChg>
      <pc:sldChg chg="modSp">
        <pc:chgData name="NyangDaeHun" userId="75e6ada7-3213-4a3b-9049-94cd1922494d" providerId="ADAL" clId="{A454E50E-BEA3-435B-8CAB-7188EAA2CFB3}" dt="2019-03-08T01:56:01.587" v="8" actId="14100"/>
        <pc:sldMkLst>
          <pc:docMk/>
          <pc:sldMk cId="1827875082" sldId="368"/>
        </pc:sldMkLst>
        <pc:spChg chg="mod">
          <ac:chgData name="NyangDaeHun" userId="75e6ada7-3213-4a3b-9049-94cd1922494d" providerId="ADAL" clId="{A454E50E-BEA3-435B-8CAB-7188EAA2CFB3}" dt="2019-03-08T01:56:01.587" v="8" actId="14100"/>
          <ac:spMkLst>
            <pc:docMk/>
            <pc:sldMk cId="1827875082" sldId="368"/>
            <ac:spMk id="15" creationId="{00000000-0000-0000-0000-000000000000}"/>
          </ac:spMkLst>
        </pc:spChg>
        <pc:cxnChg chg="mod">
          <ac:chgData name="NyangDaeHun" userId="75e6ada7-3213-4a3b-9049-94cd1922494d" providerId="ADAL" clId="{A454E50E-BEA3-435B-8CAB-7188EAA2CFB3}" dt="2019-03-08T01:56:01.587" v="8" actId="14100"/>
          <ac:cxnSpMkLst>
            <pc:docMk/>
            <pc:sldMk cId="1827875082" sldId="368"/>
            <ac:cxnSpMk id="17" creationId="{00000000-0000-0000-0000-000000000000}"/>
          </ac:cxnSpMkLst>
        </pc:cxnChg>
      </pc:sldChg>
      <pc:sldChg chg="modSp">
        <pc:chgData name="NyangDaeHun" userId="75e6ada7-3213-4a3b-9049-94cd1922494d" providerId="ADAL" clId="{A454E50E-BEA3-435B-8CAB-7188EAA2CFB3}" dt="2019-03-08T01:56:09.574" v="10"/>
        <pc:sldMkLst>
          <pc:docMk/>
          <pc:sldMk cId="3975908131" sldId="371"/>
        </pc:sldMkLst>
        <pc:spChg chg="mod">
          <ac:chgData name="NyangDaeHun" userId="75e6ada7-3213-4a3b-9049-94cd1922494d" providerId="ADAL" clId="{A454E50E-BEA3-435B-8CAB-7188EAA2CFB3}" dt="2019-03-08T01:56:09.574" v="10"/>
          <ac:spMkLst>
            <pc:docMk/>
            <pc:sldMk cId="3975908131" sldId="371"/>
            <ac:spMk id="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7568-3C2F-40C6-9A3D-C96D8A49C7FB}" type="datetimeFigureOut">
              <a:rPr lang="ko-KR" altLang="en-US" smtClean="0"/>
              <a:pPr/>
              <a:t>2019-03-08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2A58D-885E-4ED4-803C-A2097EAFB0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69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9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86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67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2A58D-885E-4ED4-803C-A2097EAFB0A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30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50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95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72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" y="2747079"/>
            <a:ext cx="7873503" cy="9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87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72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7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57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544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1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8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8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33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986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536" y="1196752"/>
            <a:ext cx="8352928" cy="511256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4" name="Picture 3" descr="C:\Users\Administrator\Desktop\menu_underline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82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901838A-738B-4625-BE95-60D0FF981E7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5701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9147403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382" y="1728216"/>
            <a:ext cx="9144647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699248" y="1298448"/>
            <a:ext cx="987552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7013448" y="1929384"/>
            <a:ext cx="512064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685800" y="4114800"/>
            <a:ext cx="1216152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21792" y="2212847"/>
            <a:ext cx="7927848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486400"/>
            <a:ext cx="64008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7200" y="1801368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8165592" y="667512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882128" y="1353312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 bwMode="invGray">
          <a:xfrm>
            <a:off x="-52" y="0"/>
            <a:ext cx="9144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8065008" y="3849624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790688" y="453542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301752" y="3840480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3000" y="5129784"/>
            <a:ext cx="7287768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143000" y="4425696"/>
            <a:ext cx="7287768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9144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382" y="228600"/>
            <a:ext cx="9144381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311896" y="100584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562088" y="173736"/>
            <a:ext cx="36576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932688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7452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24328"/>
            <a:ext cx="4040188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24328"/>
            <a:ext cx="4041775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8229600" y="1005840"/>
            <a:ext cx="612648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699248" y="969264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786384"/>
            <a:ext cx="996696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457200" y="1874520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4645025" y="1874520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Picture 3" descr="C:\Users\Administrator\Desktop\title_underba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05050"/>
            <a:ext cx="5307663" cy="61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9846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4632" y="813816"/>
            <a:ext cx="82296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52" y="-1972"/>
            <a:ext cx="9150672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905255" y="273050"/>
            <a:ext cx="7781544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304" y="1371600"/>
            <a:ext cx="5111750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12" y="1362456"/>
            <a:ext cx="2569464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257800" y="987552"/>
            <a:ext cx="3730752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30352" y="1216152"/>
            <a:ext cx="4645152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6088" y="1901952"/>
            <a:ext cx="3712464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537960"/>
            <a:ext cx="2133600" cy="246888"/>
          </a:xfrm>
        </p:spPr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893651" y="2887705"/>
            <a:ext cx="6891618" cy="1104314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6858000" y="3886200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5788152" y="457200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 bwMode="gray">
          <a:xfrm>
            <a:off x="1216152" y="384048"/>
            <a:ext cx="73152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>
            <a:off x="-52" y="-1972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074152" y="3840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7498080" y="429768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10312" y="210312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57200" y="649224"/>
            <a:ext cx="82296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9150620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52" y="5780270"/>
            <a:ext cx="9144052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gray">
          <a:xfrm>
            <a:off x="8147304" y="5641848"/>
            <a:ext cx="758952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gray">
          <a:xfrm>
            <a:off x="8641080" y="5212080"/>
            <a:ext cx="384048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gray">
          <a:xfrm>
            <a:off x="283464" y="5641848"/>
            <a:ext cx="832104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6931152" y="274638"/>
            <a:ext cx="1755648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0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395536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1"/>
          </p:nvPr>
        </p:nvSpPr>
        <p:spPr>
          <a:xfrm>
            <a:off x="4644008" y="1124744"/>
            <a:ext cx="4104456" cy="5184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7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196752"/>
            <a:ext cx="410185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10343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7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0"/>
          </p:nvPr>
        </p:nvSpPr>
        <p:spPr>
          <a:xfrm>
            <a:off x="395536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1"/>
          </p:nvPr>
        </p:nvSpPr>
        <p:spPr>
          <a:xfrm>
            <a:off x="4644008" y="1844824"/>
            <a:ext cx="4104456" cy="44644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6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Administrator\Desktop\menu_underl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19969"/>
            <a:ext cx="85725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5536" y="374998"/>
            <a:ext cx="8352928" cy="634082"/>
          </a:xfrm>
        </p:spPr>
        <p:txBody>
          <a:bodyPr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1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395536" y="646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790497A-496B-4937-9878-CBF36ED4EA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48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352928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95536" y="6453336"/>
            <a:ext cx="8352928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Administrator\Desktop\isrl.png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66" y="6498755"/>
            <a:ext cx="936898" cy="24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395536" y="0"/>
            <a:ext cx="8352928" cy="288032"/>
            <a:chOff x="395536" y="0"/>
            <a:chExt cx="8352928" cy="288032"/>
          </a:xfrm>
        </p:grpSpPr>
        <p:sp>
          <p:nvSpPr>
            <p:cNvPr id="16" name="모서리가 둥근 직사각형 15"/>
            <p:cNvSpPr/>
            <p:nvPr userDrawn="1"/>
          </p:nvSpPr>
          <p:spPr>
            <a:xfrm>
              <a:off x="395536" y="0"/>
              <a:ext cx="8352928" cy="28803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95536" y="0"/>
              <a:ext cx="8352928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96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9153196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 bwMode="invGray">
          <a:xfrm>
            <a:off x="-52" y="0"/>
            <a:ext cx="9153196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2AAEE-0ECC-4F9E-94C1-A5210D63F3AE}" type="datetimeFigureOut">
              <a:rPr lang="en-US" smtClean="0"/>
              <a:pPr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5813-3A47-4C55-A2C5-485AA4AF0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문제해결기법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/>
              <a:t>(Problem</a:t>
            </a:r>
            <a:r>
              <a:rPr lang="ko-KR" altLang="en-US" b="0" dirty="0"/>
              <a:t> </a:t>
            </a:r>
            <a:r>
              <a:rPr lang="en-US" altLang="ko-KR" b="0" dirty="0"/>
              <a:t>Solving)</a:t>
            </a:r>
            <a:endParaRPr lang="ko-KR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8650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Google Shape;141;p21"/>
          <p:cNvSpPr/>
          <p:nvPr/>
        </p:nvSpPr>
        <p:spPr>
          <a:xfrm>
            <a:off x="2123506" y="2329778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(a,e)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42;p21"/>
          <p:cNvSpPr/>
          <p:nvPr/>
        </p:nvSpPr>
        <p:spPr>
          <a:xfrm>
            <a:off x="2843506" y="2329778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(b,f)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43;p21"/>
          <p:cNvSpPr/>
          <p:nvPr/>
        </p:nvSpPr>
        <p:spPr>
          <a:xfrm>
            <a:off x="3563506" y="2329778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(c,g)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44;p21"/>
          <p:cNvSpPr/>
          <p:nvPr/>
        </p:nvSpPr>
        <p:spPr>
          <a:xfrm>
            <a:off x="4283506" y="2329778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(d,h)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45;p21"/>
          <p:cNvSpPr txBox="1"/>
          <p:nvPr/>
        </p:nvSpPr>
        <p:spPr>
          <a:xfrm>
            <a:off x="1172756" y="4172328"/>
            <a:ext cx="2688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Google Shape;14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581" y="2343091"/>
            <a:ext cx="12954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81" y="2754553"/>
            <a:ext cx="16764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8;p21"/>
          <p:cNvSpPr txBox="1"/>
          <p:nvPr/>
        </p:nvSpPr>
        <p:spPr>
          <a:xfrm>
            <a:off x="1165906" y="3114603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Lato"/>
                <a:ea typeface="Lato"/>
                <a:cs typeface="Lato"/>
                <a:sym typeface="Lato"/>
              </a:rPr>
              <a:t>T = 0</a:t>
            </a:r>
            <a:r>
              <a:rPr lang="en-US" altLang="ko" dirty="0">
                <a:latin typeface="Lato"/>
                <a:ea typeface="Lato"/>
                <a:cs typeface="Lato"/>
                <a:sym typeface="Lato"/>
              </a:rPr>
              <a:t>  //time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26444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Google Shape;153;p22"/>
          <p:cNvSpPr/>
          <p:nvPr/>
        </p:nvSpPr>
        <p:spPr>
          <a:xfrm>
            <a:off x="2123506" y="2329777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(a,e)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54;p22"/>
          <p:cNvSpPr/>
          <p:nvPr/>
        </p:nvSpPr>
        <p:spPr>
          <a:xfrm>
            <a:off x="2843506" y="2329777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(b,f)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55;p22"/>
          <p:cNvSpPr/>
          <p:nvPr/>
        </p:nvSpPr>
        <p:spPr>
          <a:xfrm>
            <a:off x="3563506" y="2329777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(c,g)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56;p22"/>
          <p:cNvSpPr/>
          <p:nvPr/>
        </p:nvSpPr>
        <p:spPr>
          <a:xfrm>
            <a:off x="4283506" y="2329777"/>
            <a:ext cx="72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(d,h)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57;p22"/>
          <p:cNvSpPr txBox="1"/>
          <p:nvPr/>
        </p:nvSpPr>
        <p:spPr>
          <a:xfrm>
            <a:off x="1172756" y="4172327"/>
            <a:ext cx="2688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Google Shape;15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1581" y="2343090"/>
            <a:ext cx="12954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81" y="2754552"/>
            <a:ext cx="167640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0;p22"/>
          <p:cNvSpPr/>
          <p:nvPr/>
        </p:nvSpPr>
        <p:spPr>
          <a:xfrm>
            <a:off x="1666631" y="3812327"/>
            <a:ext cx="144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(a,e)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161;p22"/>
          <p:cNvSpPr txBox="1"/>
          <p:nvPr/>
        </p:nvSpPr>
        <p:spPr>
          <a:xfrm>
            <a:off x="1431206" y="4172327"/>
            <a:ext cx="4317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62;p22"/>
          <p:cNvSpPr/>
          <p:nvPr/>
        </p:nvSpPr>
        <p:spPr>
          <a:xfrm>
            <a:off x="1306631" y="3812327"/>
            <a:ext cx="360000" cy="36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63;p22"/>
          <p:cNvSpPr txBox="1"/>
          <p:nvPr/>
        </p:nvSpPr>
        <p:spPr>
          <a:xfrm>
            <a:off x="2878880" y="4172327"/>
            <a:ext cx="888049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T+e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64;p22"/>
          <p:cNvSpPr txBox="1"/>
          <p:nvPr/>
        </p:nvSpPr>
        <p:spPr>
          <a:xfrm>
            <a:off x="1165906" y="3114602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T = 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65;p22"/>
          <p:cNvSpPr/>
          <p:nvPr/>
        </p:nvSpPr>
        <p:spPr>
          <a:xfrm>
            <a:off x="1576929" y="4590777"/>
            <a:ext cx="1541552" cy="7200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Lato"/>
                <a:ea typeface="Lato"/>
                <a:cs typeface="Lato"/>
                <a:sym typeface="Lato"/>
              </a:rPr>
              <a:t>Waiting: T - </a:t>
            </a:r>
            <a:r>
              <a:rPr lang="ko" sz="1100" dirty="0" smtClean="0">
                <a:latin typeface="Lato"/>
                <a:ea typeface="Lato"/>
                <a:cs typeface="Lato"/>
                <a:sym typeface="Lato"/>
              </a:rPr>
              <a:t>a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ko" sz="1100" dirty="0">
                <a:latin typeface="Lato"/>
                <a:ea typeface="Lato"/>
                <a:cs typeface="Lato"/>
                <a:sym typeface="Lato"/>
              </a:rPr>
              <a:t>Response: T - a</a:t>
            </a:r>
            <a:r>
              <a:rPr lang="ko" altLang="ko-KR" sz="1100" dirty="0">
                <a:latin typeface="Lato"/>
                <a:ea typeface="Lato"/>
                <a:cs typeface="Lato"/>
                <a:sym typeface="Lato"/>
              </a:rPr>
              <a:t> + e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166;p22"/>
          <p:cNvSpPr/>
          <p:nvPr/>
        </p:nvSpPr>
        <p:spPr>
          <a:xfrm>
            <a:off x="3676156" y="4590777"/>
            <a:ext cx="2038844" cy="72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Lato"/>
                <a:ea typeface="Lato"/>
                <a:cs typeface="Lato"/>
                <a:sym typeface="Lato"/>
              </a:rPr>
              <a:t>Total Wait Time 과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latin typeface="Lato"/>
                <a:ea typeface="Lato"/>
                <a:cs typeface="Lato"/>
                <a:sym typeface="Lato"/>
              </a:rPr>
              <a:t>Total Response Time에 누산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" name="Google Shape;167;p22"/>
          <p:cNvCxnSpPr>
            <a:cxnSpLocks/>
            <a:stCxn id="15" idx="3"/>
            <a:endCxn id="16" idx="1"/>
          </p:cNvCxnSpPr>
          <p:nvPr/>
        </p:nvCxnSpPr>
        <p:spPr>
          <a:xfrm>
            <a:off x="3118481" y="4950777"/>
            <a:ext cx="55767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168;p22"/>
          <p:cNvSpPr/>
          <p:nvPr/>
        </p:nvSpPr>
        <p:spPr>
          <a:xfrm>
            <a:off x="1666631" y="3701219"/>
            <a:ext cx="1440000" cy="111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Lato"/>
                <a:ea typeface="Lato"/>
                <a:cs typeface="Lato"/>
                <a:sym typeface="Lato"/>
              </a:rPr>
              <a:t>Response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278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43049" y="2329778"/>
            <a:ext cx="7248012" cy="2981000"/>
            <a:chOff x="494571" y="2518621"/>
            <a:chExt cx="7248012" cy="2981000"/>
          </a:xfrm>
        </p:grpSpPr>
        <p:sp>
          <p:nvSpPr>
            <p:cNvPr id="3" name="Google Shape;173;p23"/>
            <p:cNvSpPr/>
            <p:nvPr/>
          </p:nvSpPr>
          <p:spPr>
            <a:xfrm>
              <a:off x="1876496" y="2518621"/>
              <a:ext cx="720000" cy="36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(a,e)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" name="Google Shape;174;p23"/>
            <p:cNvSpPr/>
            <p:nvPr/>
          </p:nvSpPr>
          <p:spPr>
            <a:xfrm>
              <a:off x="2596496" y="2518621"/>
              <a:ext cx="720000" cy="36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(b,f)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" name="Google Shape;175;p23"/>
            <p:cNvSpPr/>
            <p:nvPr/>
          </p:nvSpPr>
          <p:spPr>
            <a:xfrm>
              <a:off x="3316496" y="2518621"/>
              <a:ext cx="720000" cy="36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(c,g)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" name="Google Shape;176;p23"/>
            <p:cNvSpPr/>
            <p:nvPr/>
          </p:nvSpPr>
          <p:spPr>
            <a:xfrm>
              <a:off x="4036496" y="2518621"/>
              <a:ext cx="720000" cy="36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(d,h)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" name="Google Shape;177;p23"/>
            <p:cNvSpPr txBox="1"/>
            <p:nvPr/>
          </p:nvSpPr>
          <p:spPr>
            <a:xfrm>
              <a:off x="925746" y="4361171"/>
              <a:ext cx="268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0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8" name="Google Shape;178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4571" y="2531934"/>
              <a:ext cx="1295400" cy="333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7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4571" y="2943396"/>
              <a:ext cx="1676400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80;p23"/>
            <p:cNvSpPr/>
            <p:nvPr/>
          </p:nvSpPr>
          <p:spPr>
            <a:xfrm>
              <a:off x="1419621" y="4001171"/>
              <a:ext cx="1440000" cy="36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(a,e)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81;p23"/>
            <p:cNvSpPr/>
            <p:nvPr/>
          </p:nvSpPr>
          <p:spPr>
            <a:xfrm>
              <a:off x="1059621" y="4001171"/>
              <a:ext cx="360000" cy="3600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82;p23"/>
            <p:cNvSpPr txBox="1"/>
            <p:nvPr/>
          </p:nvSpPr>
          <p:spPr>
            <a:xfrm>
              <a:off x="2716771" y="4361171"/>
              <a:ext cx="2994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T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Google Shape;183;p23"/>
            <p:cNvSpPr txBox="1"/>
            <p:nvPr/>
          </p:nvSpPr>
          <p:spPr>
            <a:xfrm>
              <a:off x="918896" y="3303446"/>
              <a:ext cx="40752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T = a+e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Google Shape;184;p23"/>
            <p:cNvSpPr/>
            <p:nvPr/>
          </p:nvSpPr>
          <p:spPr>
            <a:xfrm>
              <a:off x="2859621" y="4001171"/>
              <a:ext cx="2160000" cy="360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(b,f)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85;p23"/>
            <p:cNvSpPr txBox="1"/>
            <p:nvPr/>
          </p:nvSpPr>
          <p:spPr>
            <a:xfrm>
              <a:off x="1908034" y="4361171"/>
              <a:ext cx="4317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b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86;p23"/>
            <p:cNvSpPr txBox="1"/>
            <p:nvPr/>
          </p:nvSpPr>
          <p:spPr>
            <a:xfrm>
              <a:off x="4665695" y="4361171"/>
              <a:ext cx="679800" cy="2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latin typeface="Lato"/>
                  <a:ea typeface="Lato"/>
                  <a:cs typeface="Lato"/>
                  <a:sym typeface="Lato"/>
                </a:rPr>
                <a:t>T+f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87;p23"/>
            <p:cNvSpPr/>
            <p:nvPr/>
          </p:nvSpPr>
          <p:spPr>
            <a:xfrm>
              <a:off x="2871471" y="4779621"/>
              <a:ext cx="2160000" cy="7200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Lato"/>
                  <a:ea typeface="Lato"/>
                  <a:cs typeface="Lato"/>
                  <a:sym typeface="Lato"/>
                </a:rPr>
                <a:t>Waiting: T - b </a:t>
              </a:r>
              <a:r>
                <a:rPr lang="en-US" altLang="ko" sz="1100" dirty="0">
                  <a:latin typeface="Lato"/>
                  <a:ea typeface="Lato"/>
                  <a:cs typeface="Lato"/>
                  <a:sym typeface="Lato"/>
                </a:rPr>
                <a:t>(!=</a:t>
              </a:r>
              <a:r>
                <a:rPr lang="ko" sz="1100" dirty="0">
                  <a:latin typeface="Lato"/>
                  <a:ea typeface="Lato"/>
                  <a:cs typeface="Lato"/>
                  <a:sym typeface="Lato"/>
                </a:rPr>
                <a:t> 0</a:t>
              </a:r>
              <a:r>
                <a:rPr lang="en-US" altLang="ko" sz="1100" dirty="0">
                  <a:latin typeface="Lato"/>
                  <a:ea typeface="Lato"/>
                  <a:cs typeface="Lato"/>
                  <a:sym typeface="Lato"/>
                </a:rPr>
                <a:t>)</a:t>
              </a:r>
              <a:endParaRPr sz="1100" dirty="0">
                <a:latin typeface="Lato"/>
                <a:ea typeface="Lato"/>
                <a:cs typeface="Lato"/>
                <a:sym typeface="Lato"/>
              </a:endParaRPr>
            </a:p>
            <a:p>
              <a:pPr lvl="0"/>
              <a:r>
                <a:rPr lang="ko" sz="1100" dirty="0">
                  <a:latin typeface="Lato"/>
                  <a:ea typeface="Lato"/>
                  <a:cs typeface="Lato"/>
                  <a:sym typeface="Lato"/>
                </a:rPr>
                <a:t>Response: T - b</a:t>
              </a:r>
              <a:r>
                <a:rPr lang="ko" altLang="ko-KR" sz="1100" dirty="0">
                  <a:latin typeface="Lato"/>
                  <a:ea typeface="Lato"/>
                  <a:cs typeface="Lato"/>
                  <a:sym typeface="Lato"/>
                </a:rPr>
                <a:t> + f</a:t>
              </a:r>
              <a:endParaRPr sz="1100"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188;p23"/>
            <p:cNvSpPr/>
            <p:nvPr/>
          </p:nvSpPr>
          <p:spPr>
            <a:xfrm>
              <a:off x="2110671" y="3890171"/>
              <a:ext cx="2909100" cy="111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Lato"/>
                  <a:ea typeface="Lato"/>
                  <a:cs typeface="Lato"/>
                  <a:sym typeface="Lato"/>
                </a:rPr>
                <a:t>Response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Google Shape;189;p23"/>
            <p:cNvSpPr/>
            <p:nvPr/>
          </p:nvSpPr>
          <p:spPr>
            <a:xfrm>
              <a:off x="2110671" y="3773621"/>
              <a:ext cx="760800" cy="111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latin typeface="Lato"/>
                  <a:ea typeface="Lato"/>
                  <a:cs typeface="Lato"/>
                  <a:sym typeface="Lato"/>
                </a:rPr>
                <a:t>Waiting</a:t>
              </a:r>
              <a:endParaRPr sz="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" name="Google Shape;190;p23"/>
            <p:cNvSpPr/>
            <p:nvPr/>
          </p:nvSpPr>
          <p:spPr>
            <a:xfrm>
              <a:off x="5615321" y="4779621"/>
              <a:ext cx="2127262" cy="720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Lato"/>
                  <a:ea typeface="Lato"/>
                  <a:cs typeface="Lato"/>
                  <a:sym typeface="Lato"/>
                </a:rPr>
                <a:t>Total Wait Time 과</a:t>
              </a:r>
              <a:endParaRPr sz="1100" dirty="0">
                <a:latin typeface="Lato"/>
                <a:ea typeface="Lato"/>
                <a:cs typeface="Lato"/>
                <a:sym typeface="La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 dirty="0">
                  <a:latin typeface="Lato"/>
                  <a:ea typeface="Lato"/>
                  <a:cs typeface="Lato"/>
                  <a:sym typeface="Lato"/>
                </a:rPr>
                <a:t>Total Response Time에 누산</a:t>
              </a:r>
              <a:endParaRPr sz="1100" dirty="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1" name="Google Shape;191;p23"/>
            <p:cNvCxnSpPr>
              <a:stCxn id="17" idx="3"/>
              <a:endCxn id="20" idx="1"/>
            </p:cNvCxnSpPr>
            <p:nvPr/>
          </p:nvCxnSpPr>
          <p:spPr>
            <a:xfrm>
              <a:off x="5031471" y="5139621"/>
              <a:ext cx="58385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5908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ko-KR" altLang="en-US"/>
              <a:t>문제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Inputs </a:t>
            </a:r>
          </a:p>
          <a:p>
            <a:pPr marL="0" indent="0">
              <a:buNone/>
            </a:pPr>
            <a:r>
              <a:rPr lang="en-US" altLang="ko-KR" sz="1600" dirty="0" smtClean="0"/>
              <a:t>     N : The number of processes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P : Pairs of Process </a:t>
            </a:r>
            <a:r>
              <a:rPr lang="en-US" altLang="ko-KR" sz="1600" dirty="0" smtClean="0"/>
              <a:t>Creation </a:t>
            </a:r>
            <a:r>
              <a:rPr lang="en-US" altLang="ko-KR" sz="1600" dirty="0" smtClean="0"/>
              <a:t>Time (</a:t>
            </a:r>
            <a:r>
              <a:rPr lang="en-US" altLang="ko-KR" sz="1600" dirty="0" smtClean="0"/>
              <a:t>T</a:t>
            </a:r>
            <a:r>
              <a:rPr lang="en-US" altLang="ko-KR" sz="1600" baseline="-25000" dirty="0" smtClean="0"/>
              <a:t>C</a:t>
            </a:r>
            <a:r>
              <a:rPr lang="en-US" altLang="ko-KR" sz="1600" dirty="0" smtClean="0"/>
              <a:t>) </a:t>
            </a:r>
            <a:r>
              <a:rPr lang="en-US" altLang="ko-KR" sz="1600" dirty="0" smtClean="0"/>
              <a:t>and Process Occupation Time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T</a:t>
            </a:r>
            <a:r>
              <a:rPr lang="en-US" altLang="ko-KR" sz="1600" baseline="-25000" dirty="0" smtClean="0"/>
              <a:t>O</a:t>
            </a:r>
            <a:r>
              <a:rPr lang="en-US" altLang="ko-KR" sz="1600" dirty="0" smtClean="0"/>
              <a:t>) </a:t>
            </a:r>
          </a:p>
          <a:p>
            <a:pPr marL="0" indent="0">
              <a:buNone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utputs         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TW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/>
              <a:t>총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대기시간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TR :</a:t>
            </a:r>
            <a:r>
              <a:rPr lang="ko-KR" altLang="en-US" sz="1600" smtClean="0"/>
              <a:t>총 응답 시간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Procedure </a:t>
            </a:r>
            <a:r>
              <a:rPr lang="en-US" altLang="ko-KR" sz="1600" dirty="0" err="1" smtClean="0"/>
              <a:t>FIFO_Schedule</a:t>
            </a:r>
            <a:r>
              <a:rPr lang="en-US" altLang="ko-KR" sz="1600" dirty="0" smtClean="0"/>
              <a:t> (N, P)</a:t>
            </a:r>
          </a:p>
          <a:p>
            <a:pPr marL="400050" lvl="1" indent="0">
              <a:buNone/>
            </a:pPr>
            <a:r>
              <a:rPr lang="en-US" altLang="ko-KR" sz="1600" dirty="0"/>
              <a:t>T = </a:t>
            </a:r>
            <a:r>
              <a:rPr lang="en-US" altLang="ko-KR" sz="1600" dirty="0" smtClean="0"/>
              <a:t>TW= TR= </a:t>
            </a:r>
            <a:r>
              <a:rPr lang="en-US" altLang="ko-KR" sz="1600" dirty="0" smtClean="0"/>
              <a:t>0</a:t>
            </a:r>
            <a:r>
              <a:rPr lang="en-US" altLang="ko-KR" sz="1600" dirty="0"/>
              <a:t>	</a:t>
            </a:r>
            <a:r>
              <a:rPr lang="en-US" altLang="ko-KR" sz="1200" dirty="0" smtClean="0"/>
              <a:t>		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For I = 1 to N</a:t>
            </a:r>
            <a:endParaRPr lang="en-US" altLang="ko-KR" sz="14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/>
              <a:t>If </a:t>
            </a:r>
            <a:r>
              <a:rPr lang="en-US" altLang="ko-KR" sz="1400" dirty="0" smtClean="0"/>
              <a:t>T &lt; P[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r>
              <a:rPr lang="en-US" altLang="ko-KR" sz="1400" dirty="0" smtClean="0"/>
              <a:t>       </a:t>
            </a:r>
            <a:r>
              <a:rPr lang="en-US" altLang="ko-KR" sz="1200" dirty="0" smtClean="0"/>
              <a:t>//</a:t>
            </a:r>
            <a:r>
              <a:rPr lang="ko-KR" altLang="en-US" sz="1200" smtClean="0"/>
              <a:t>대기중인 프로세스가 </a:t>
            </a:r>
            <a:r>
              <a:rPr lang="ko-KR" altLang="en-US" sz="1200" smtClean="0"/>
              <a:t>없는 </a:t>
            </a:r>
            <a:r>
              <a:rPr lang="ko-KR" altLang="en-US" sz="1200" smtClean="0"/>
              <a:t>경우</a:t>
            </a:r>
            <a:endParaRPr lang="en-US" altLang="ko-KR" sz="12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 T = P[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   </a:t>
            </a:r>
            <a:r>
              <a:rPr lang="ko-KR" altLang="en-US" sz="1400" smtClean="0"/>
              <a:t> </a:t>
            </a:r>
            <a:r>
              <a:rPr lang="en-US" altLang="ko-KR" sz="1200" dirty="0" smtClean="0"/>
              <a:t>//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</a:t>
            </a:r>
            <a:r>
              <a:rPr lang="ko-KR" altLang="en-US" sz="1200"/>
              <a:t>프로세스 </a:t>
            </a:r>
            <a:r>
              <a:rPr lang="ko-KR" altLang="en-US" sz="1200" smtClean="0"/>
              <a:t>시작으로</a:t>
            </a:r>
            <a:r>
              <a:rPr lang="en-US" altLang="ko-KR" sz="1200" dirty="0" smtClean="0"/>
              <a:t> T </a:t>
            </a:r>
            <a:r>
              <a:rPr lang="ko-KR" altLang="en-US" sz="1200" smtClean="0"/>
              <a:t>변경</a:t>
            </a:r>
            <a:endParaRPr lang="en-US" altLang="ko-KR" sz="1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TW += </a:t>
            </a:r>
            <a:r>
              <a:rPr lang="en-US" altLang="ko-KR" sz="1400" dirty="0" smtClean="0"/>
              <a:t>T -  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baseline="-250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 = T +  </a:t>
            </a:r>
            <a:r>
              <a:rPr lang="en-US" altLang="ko-KR" sz="1400" dirty="0"/>
              <a:t>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O  </a:t>
            </a:r>
            <a:r>
              <a:rPr lang="en-US" altLang="ko-KR" sz="1200" baseline="-25000" dirty="0"/>
              <a:t> </a:t>
            </a:r>
            <a:r>
              <a:rPr lang="en-US" altLang="ko-KR" sz="1200" dirty="0" smtClean="0"/>
              <a:t>//T</a:t>
            </a:r>
            <a:r>
              <a:rPr lang="ko-KR" altLang="en-US" sz="1200" smtClean="0"/>
              <a:t>는 </a:t>
            </a:r>
            <a:r>
              <a:rPr lang="en-US" altLang="ko-KR" sz="1200" dirty="0"/>
              <a:t>i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번째 프로세스가 종료되는 시</a:t>
            </a:r>
            <a:r>
              <a:rPr lang="ko-KR" altLang="en-US" sz="1200"/>
              <a:t>각</a:t>
            </a:r>
            <a:endParaRPr lang="en-US" altLang="ko-KR" sz="1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TR +=  </a:t>
            </a:r>
            <a:r>
              <a:rPr lang="en-US" altLang="ko-KR" sz="1400" dirty="0" smtClean="0"/>
              <a:t>T </a:t>
            </a:r>
            <a:r>
              <a:rPr lang="en-US" altLang="ko-KR" sz="1400" dirty="0"/>
              <a:t>- 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baseline="-25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End 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Return </a:t>
            </a:r>
            <a:r>
              <a:rPr lang="en-US" altLang="ko-KR" sz="1400" dirty="0" smtClean="0"/>
              <a:t>TW/N,  TR/N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2372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의사코드 </a:t>
            </a:r>
            <a:r>
              <a:rPr lang="en-US" altLang="ko-KR" dirty="0" smtClean="0"/>
              <a:t>(Time Complexity)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14296" y="5655365"/>
                <a:ext cx="2010843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96" y="5655365"/>
                <a:ext cx="201084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3864514" y="4808912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514" y="4808912"/>
                <a:ext cx="104314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오른쪽 중괄호 7">
            <a:extLst>
              <a:ext uri="{FF2B5EF4-FFF2-40B4-BE49-F238E27FC236}">
                <a16:creationId xmlns:a16="http://schemas.microsoft.com/office/drawing/2014/main" xmlns="" id="{A9296F78-EDA7-4583-B96C-F90183761A7F}"/>
              </a:ext>
            </a:extLst>
          </p:cNvPr>
          <p:cNvSpPr/>
          <p:nvPr/>
        </p:nvSpPr>
        <p:spPr>
          <a:xfrm>
            <a:off x="3424578" y="4270237"/>
            <a:ext cx="320214" cy="1385128"/>
          </a:xfrm>
          <a:prstGeom prst="rightBrace">
            <a:avLst>
              <a:gd name="adj1" fmla="val 8333"/>
              <a:gd name="adj2" fmla="val 5092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Inputs </a:t>
            </a:r>
          </a:p>
          <a:p>
            <a:pPr marL="0" indent="0">
              <a:buNone/>
            </a:pPr>
            <a:r>
              <a:rPr lang="en-US" altLang="ko-KR" sz="1600" dirty="0" smtClean="0"/>
              <a:t>     N : The number of processes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P : Pairs of Process </a:t>
            </a:r>
            <a:r>
              <a:rPr lang="en-US" altLang="ko-KR" sz="1600" dirty="0" smtClean="0"/>
              <a:t>Creation </a:t>
            </a:r>
            <a:r>
              <a:rPr lang="en-US" altLang="ko-KR" sz="1600" dirty="0" smtClean="0"/>
              <a:t>Time (</a:t>
            </a:r>
            <a:r>
              <a:rPr lang="en-US" altLang="ko-KR" sz="1600" dirty="0" smtClean="0"/>
              <a:t>T</a:t>
            </a:r>
            <a:r>
              <a:rPr lang="en-US" altLang="ko-KR" sz="1600" baseline="-25000" dirty="0" smtClean="0"/>
              <a:t>C</a:t>
            </a:r>
            <a:r>
              <a:rPr lang="en-US" altLang="ko-KR" sz="1600" dirty="0" smtClean="0"/>
              <a:t>) </a:t>
            </a:r>
            <a:r>
              <a:rPr lang="en-US" altLang="ko-KR" sz="1600" dirty="0" smtClean="0"/>
              <a:t>and Process Occupation Time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T</a:t>
            </a:r>
            <a:r>
              <a:rPr lang="en-US" altLang="ko-KR" sz="1600" baseline="-25000" dirty="0" smtClean="0"/>
              <a:t>O</a:t>
            </a:r>
            <a:r>
              <a:rPr lang="en-US" altLang="ko-KR" sz="1600" dirty="0" smtClean="0"/>
              <a:t>) </a:t>
            </a:r>
          </a:p>
          <a:p>
            <a:pPr marL="0" indent="0">
              <a:buNone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utputs         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TW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/>
              <a:t>총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대기시간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TR :</a:t>
            </a:r>
            <a:r>
              <a:rPr lang="ko-KR" altLang="en-US" sz="1600" smtClean="0"/>
              <a:t>총 응답 시간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Procedure </a:t>
            </a:r>
            <a:r>
              <a:rPr lang="en-US" altLang="ko-KR" sz="1600" dirty="0" err="1" smtClean="0"/>
              <a:t>FIFO_Schedule</a:t>
            </a:r>
            <a:r>
              <a:rPr lang="en-US" altLang="ko-KR" sz="1600" dirty="0" smtClean="0"/>
              <a:t> (N, P)</a:t>
            </a:r>
          </a:p>
          <a:p>
            <a:pPr marL="400050" lvl="1" indent="0">
              <a:buNone/>
            </a:pPr>
            <a:r>
              <a:rPr lang="en-US" altLang="ko-KR" sz="1600" dirty="0"/>
              <a:t>T = </a:t>
            </a:r>
            <a:r>
              <a:rPr lang="en-US" altLang="ko-KR" sz="1600" dirty="0" smtClean="0"/>
              <a:t>TW= TR= </a:t>
            </a:r>
            <a:r>
              <a:rPr lang="en-US" altLang="ko-KR" sz="1600" dirty="0" smtClean="0"/>
              <a:t>0</a:t>
            </a:r>
            <a:r>
              <a:rPr lang="en-US" altLang="ko-KR" sz="1600" dirty="0"/>
              <a:t>	</a:t>
            </a:r>
            <a:r>
              <a:rPr lang="en-US" altLang="ko-KR" sz="1200" dirty="0" smtClean="0"/>
              <a:t>		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For I = 1 to N</a:t>
            </a:r>
            <a:endParaRPr lang="en-US" altLang="ko-KR" sz="14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/>
              <a:t>If </a:t>
            </a:r>
            <a:r>
              <a:rPr lang="en-US" altLang="ko-KR" sz="1400" dirty="0" smtClean="0"/>
              <a:t>T &lt; P[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r>
              <a:rPr lang="en-US" altLang="ko-KR" sz="1400" dirty="0" smtClean="0"/>
              <a:t>       </a:t>
            </a:r>
            <a:endParaRPr lang="en-US" altLang="ko-KR" sz="12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 T = P[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TW += </a:t>
            </a:r>
            <a:r>
              <a:rPr lang="en-US" altLang="ko-KR" sz="1400" dirty="0" smtClean="0"/>
              <a:t>T -  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baseline="-250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 = T +  </a:t>
            </a:r>
            <a:r>
              <a:rPr lang="en-US" altLang="ko-KR" sz="1400" dirty="0"/>
              <a:t>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O</a:t>
            </a:r>
            <a:endParaRPr lang="en-US" altLang="ko-KR" sz="1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TR +=  </a:t>
            </a:r>
            <a:r>
              <a:rPr lang="en-US" altLang="ko-KR" sz="1400" dirty="0" smtClean="0"/>
              <a:t>T </a:t>
            </a:r>
            <a:r>
              <a:rPr lang="en-US" altLang="ko-KR" sz="1400" dirty="0"/>
              <a:t>- 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baseline="-25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End 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Return </a:t>
            </a:r>
            <a:r>
              <a:rPr lang="en-US" altLang="ko-KR" sz="1400" dirty="0" smtClean="0"/>
              <a:t>TW/N,  TR/N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014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의사코드 </a:t>
            </a:r>
            <a:r>
              <a:rPr lang="en-US" altLang="ko-KR" dirty="0" smtClean="0"/>
              <a:t>(Memory Complexity)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14296" y="5655365"/>
                <a:ext cx="2010843" cy="40011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Total</m:t>
                      </m:r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m:t>:</m:t>
                      </m:r>
                      <m:r>
                        <a:rPr lang="en-US" altLang="ko-K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96" y="5655365"/>
                <a:ext cx="201084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3297983" y="3810694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(1)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983" y="3810694"/>
                <a:ext cx="1043144" cy="3077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591BA89-3159-4546-A10A-0A9931610E8B}"/>
                  </a:ext>
                </a:extLst>
              </p:cNvPr>
              <p:cNvSpPr txBox="1"/>
              <p:nvPr/>
            </p:nvSpPr>
            <p:spPr>
              <a:xfrm>
                <a:off x="7830227" y="2354702"/>
                <a:ext cx="1043144" cy="30777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91BA89-3159-4546-A10A-0A9931610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27" y="2354702"/>
                <a:ext cx="1043144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/>
              <a:t>Inputs </a:t>
            </a:r>
          </a:p>
          <a:p>
            <a:pPr marL="0" indent="0">
              <a:buNone/>
            </a:pPr>
            <a:r>
              <a:rPr lang="en-US" altLang="ko-KR" sz="1600" dirty="0" smtClean="0"/>
              <a:t>     N : The number of processes 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P : Pairs of Process </a:t>
            </a:r>
            <a:r>
              <a:rPr lang="en-US" altLang="ko-KR" sz="1600" dirty="0" smtClean="0"/>
              <a:t>Creation </a:t>
            </a:r>
            <a:r>
              <a:rPr lang="en-US" altLang="ko-KR" sz="1600" dirty="0" smtClean="0"/>
              <a:t>Time (</a:t>
            </a:r>
            <a:r>
              <a:rPr lang="en-US" altLang="ko-KR" sz="1600" dirty="0" smtClean="0"/>
              <a:t>T</a:t>
            </a:r>
            <a:r>
              <a:rPr lang="en-US" altLang="ko-KR" sz="1600" baseline="-25000" dirty="0" smtClean="0"/>
              <a:t>C</a:t>
            </a:r>
            <a:r>
              <a:rPr lang="en-US" altLang="ko-KR" sz="1600" dirty="0" smtClean="0"/>
              <a:t>) </a:t>
            </a:r>
            <a:r>
              <a:rPr lang="en-US" altLang="ko-KR" sz="1600" dirty="0" smtClean="0"/>
              <a:t>and Process Occupation Time </a:t>
            </a:r>
            <a:r>
              <a:rPr lang="en-US" altLang="ko-KR" sz="1600" dirty="0"/>
              <a:t>(</a:t>
            </a:r>
            <a:r>
              <a:rPr lang="en-US" altLang="ko-KR" sz="1600" dirty="0" smtClean="0"/>
              <a:t>T</a:t>
            </a:r>
            <a:r>
              <a:rPr lang="en-US" altLang="ko-KR" sz="1600" baseline="-25000" dirty="0" smtClean="0"/>
              <a:t>O</a:t>
            </a:r>
            <a:r>
              <a:rPr lang="en-US" altLang="ko-KR" sz="1600" dirty="0" smtClean="0"/>
              <a:t>) </a:t>
            </a:r>
          </a:p>
          <a:p>
            <a:pPr marL="0" indent="0">
              <a:buNone/>
            </a:pPr>
            <a:r>
              <a:rPr lang="en-US" altLang="ko-KR" sz="1600" dirty="0"/>
              <a:t>O</a:t>
            </a:r>
            <a:r>
              <a:rPr lang="en-US" altLang="ko-KR" sz="1600" dirty="0" smtClean="0"/>
              <a:t>utputs         </a:t>
            </a:r>
          </a:p>
          <a:p>
            <a:pPr marL="0" indent="0"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smtClean="0"/>
              <a:t>TW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/>
              <a:t>총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대기시간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TR :</a:t>
            </a:r>
            <a:r>
              <a:rPr lang="ko-KR" altLang="en-US" sz="1600" smtClean="0"/>
              <a:t>총 응답 시간</a:t>
            </a:r>
            <a:endParaRPr lang="en-US" altLang="ko-KR" sz="1600" dirty="0" smtClean="0"/>
          </a:p>
          <a:p>
            <a:pPr marL="0" indent="0">
              <a:buNone/>
            </a:pPr>
            <a:endParaRPr lang="en-US" altLang="ko-KR" sz="1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 smtClean="0"/>
              <a:t>Procedure </a:t>
            </a:r>
            <a:r>
              <a:rPr lang="en-US" altLang="ko-KR" sz="1600" dirty="0" err="1" smtClean="0"/>
              <a:t>FIFO_Schedule</a:t>
            </a:r>
            <a:r>
              <a:rPr lang="en-US" altLang="ko-KR" sz="1600" dirty="0" smtClean="0"/>
              <a:t> (N, P)</a:t>
            </a:r>
          </a:p>
          <a:p>
            <a:pPr marL="400050" lvl="1" indent="0">
              <a:buNone/>
            </a:pPr>
            <a:r>
              <a:rPr lang="en-US" altLang="ko-KR" sz="1600" dirty="0"/>
              <a:t>T = </a:t>
            </a:r>
            <a:r>
              <a:rPr lang="en-US" altLang="ko-KR" sz="1600" dirty="0" smtClean="0"/>
              <a:t>TW= TR= </a:t>
            </a:r>
            <a:r>
              <a:rPr lang="en-US" altLang="ko-KR" sz="1600" dirty="0" smtClean="0"/>
              <a:t>0</a:t>
            </a:r>
            <a:r>
              <a:rPr lang="en-US" altLang="ko-KR" sz="1600" dirty="0"/>
              <a:t>	</a:t>
            </a:r>
            <a:r>
              <a:rPr lang="en-US" altLang="ko-KR" sz="1200" dirty="0" smtClean="0"/>
              <a:t>		</a:t>
            </a:r>
            <a:endParaRPr lang="en-US" altLang="ko-KR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For I = 1 to N</a:t>
            </a:r>
            <a:endParaRPr lang="en-US" altLang="ko-KR" sz="1400" dirty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/>
              <a:t>If </a:t>
            </a:r>
            <a:r>
              <a:rPr lang="en-US" altLang="ko-KR" sz="1400" dirty="0" smtClean="0"/>
              <a:t>T &lt; P[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r>
              <a:rPr lang="en-US" altLang="ko-KR" sz="1400" dirty="0" smtClean="0"/>
              <a:t>       </a:t>
            </a:r>
            <a:endParaRPr lang="en-US" altLang="ko-KR" sz="1200" dirty="0" smtClean="0"/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400" dirty="0" smtClean="0"/>
              <a:t> T = P[</a:t>
            </a:r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TW += </a:t>
            </a:r>
            <a:r>
              <a:rPr lang="en-US" altLang="ko-KR" sz="1400" dirty="0" smtClean="0"/>
              <a:t>T -  P[</a:t>
            </a:r>
            <a:r>
              <a:rPr lang="en-US" altLang="ko-KR" sz="1400" dirty="0" err="1" smtClean="0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baseline="-250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 = T +  </a:t>
            </a:r>
            <a:r>
              <a:rPr lang="en-US" altLang="ko-KR" sz="1400" dirty="0"/>
              <a:t>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O</a:t>
            </a:r>
            <a:endParaRPr lang="en-US" altLang="ko-KR" sz="1400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400" dirty="0" smtClean="0"/>
              <a:t>TR +=  </a:t>
            </a:r>
            <a:r>
              <a:rPr lang="en-US" altLang="ko-KR" sz="1400" dirty="0" smtClean="0"/>
              <a:t>T </a:t>
            </a:r>
            <a:r>
              <a:rPr lang="en-US" altLang="ko-KR" sz="1400" dirty="0"/>
              <a:t>-  P[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 </a:t>
            </a:r>
            <a:r>
              <a:rPr lang="en-US" altLang="ko-KR" sz="1400" dirty="0" smtClean="0"/>
              <a:t>T</a:t>
            </a:r>
            <a:r>
              <a:rPr lang="en-US" altLang="ko-KR" sz="1400" baseline="-25000" dirty="0" smtClean="0"/>
              <a:t>C</a:t>
            </a:r>
            <a:endParaRPr lang="en-US" altLang="ko-KR" sz="1400" baseline="-250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End For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400" dirty="0" smtClean="0"/>
              <a:t>Return </a:t>
            </a:r>
            <a:r>
              <a:rPr lang="en-US" altLang="ko-KR" sz="1400" dirty="0" smtClean="0"/>
              <a:t>TW/N,  TR/N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15207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4632" y="1441782"/>
                <a:ext cx="8276084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강력한 기마민족인 </a:t>
                </a:r>
                <a:r>
                  <a:rPr lang="ko-KR" altLang="ko-KR" sz="14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도트락족의</a:t>
                </a:r>
                <a:r>
                  <a:rPr lang="ko-KR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전사들은 싸움에서 패배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</a:t>
                </a:r>
                <a:r>
                  <a:rPr lang="ko-KR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할 때마다 머리카락을 자르는 전통이 있어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머리카락이 길수록 더 강한 전사이다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도트락족의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군대는 부대단위로 구성되어 있으며 각 부대의 부대원의 수는 다양하다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각 부대의 부대원들은 머리카락의 길이를 정확히 알고 있지는 않지만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머리카락의 길이를 기준으로 오름차순으로 정렬되어 번호가 정해져 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부대에서 머리카락의 길이가 가장 긴 부대원이 부대장을 맡게 된다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</a:t>
                </a:r>
                <a:endParaRPr lang="en-US" altLang="ko-KR" sz="900" dirty="0"/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그런데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도트락족의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 족장은 가끔 부대장들에게 머리카락의 길이가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함초롬바탕" panose="02030604000101010101" pitchFamily="18" charset="-127"/>
                      </a:rPr>
                      <m:t>𝑋</m:t>
                    </m:r>
                  </m:oMath>
                </a14:m>
                <a:r>
                  <a:rPr lang="ko-KR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인 전사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(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반드시 존재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가 부대 내에서 몇 번째로 강한 전사인지 부대장에게 물어본다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족장의 성격이 급해서 부대장은 최대한 빨리 답을 해야 한다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</a:t>
                </a:r>
                <a:endParaRPr lang="en-US" altLang="ko-KR" sz="300" dirty="0"/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사용할 수 있는 언어는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C, C++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로 제한한다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프로그램의 실행 시간은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4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초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를 초과할 수 없다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</a:rPr>
                  <a:t>.</a:t>
                </a:r>
                <a:endParaRPr lang="en-US" altLang="ko-KR" sz="3200" dirty="0">
                  <a:latin typeface="Arial" panose="020B0604020202020204" pitchFamily="34" charset="0"/>
                </a:endParaRPr>
              </a:p>
              <a:p>
                <a:pPr lvl="0" algn="just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ko-KR" altLang="en-US" sz="1200" dirty="0">
                  <a:latin typeface="Arial" panose="020B0604020202020204" pitchFamily="34" charset="0"/>
                </a:endParaRPr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en-US" altLang="ko-KR" sz="1200" dirty="0"/>
              </a:p>
              <a:p>
                <a:pPr fontAlgn="base"/>
                <a:endParaRPr lang="ko-KR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  <a:p>
                <a:pPr>
                  <a:lnSpc>
                    <a:spcPct val="150000"/>
                  </a:lnSpc>
                </a:pPr>
                <a:endParaRPr lang="en-US" altLang="ko-KR" sz="1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441782"/>
                <a:ext cx="8276084" cy="4339650"/>
              </a:xfrm>
              <a:prstGeom prst="rect">
                <a:avLst/>
              </a:prstGeom>
              <a:blipFill rotWithShape="0">
                <a:blip r:embed="rId2"/>
                <a:stretch>
                  <a:fillRect l="-221" r="-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9548" y="3813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48767192" descr="EMB00004b64190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97" y="4121133"/>
            <a:ext cx="3548063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8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47675" y="1857375"/>
                <a:ext cx="6326349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/>
                  <a:t>입력 형식</a:t>
                </a:r>
              </a:p>
              <a:p>
                <a:endParaRPr lang="ko-KR" altLang="en-US" sz="1400" dirty="0"/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1. </a:t>
                </a:r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첫 번째 줄에는 테스트케이스의 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(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테스트케이스의 첫 번째 줄에 부대원의 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과 </a:t>
                </a: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질의의 수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3,000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 공백을 사이에 두고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두 번째 줄에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명의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전사들의 머리카락 길이가 </a:t>
                </a: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공백을 사이에 두고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4.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이후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개의 줄에 순위를 알고 싶은 전사의 머리카락 길이</a:t>
                </a: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pPr fontAlgn="base"/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  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)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가 한 줄에 하나씩 주어진다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</a:t>
                </a:r>
                <a:endParaRPr lang="ko-KR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endParaRPr lang="en-US" altLang="ko-KR" sz="1400" b="1" dirty="0"/>
              </a:p>
              <a:p>
                <a:r>
                  <a:rPr lang="ko-KR" altLang="en-US" sz="1400" b="1" dirty="0"/>
                  <a:t>출력 형식</a:t>
                </a:r>
              </a:p>
              <a:p>
                <a:endParaRPr lang="ko-KR" altLang="en-US" sz="1400" dirty="0"/>
              </a:p>
              <a:p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출력은 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standard out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으로 표시하며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, </a:t>
                </a:r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각 테스트 케이스마다 </a:t>
                </a:r>
                <a:endParaRPr lang="en-US" altLang="ko-KR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ko-KR" altLang="en-US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개의 각 줄에 질의에 대한 답변을 하나씩 출력한다</a:t>
                </a:r>
                <a:r>
                  <a:rPr lang="en-US" altLang="ko-KR" sz="14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. </a:t>
                </a:r>
                <a:endParaRPr lang="ko-KR" altLang="en-US" sz="14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857375"/>
                <a:ext cx="6326349" cy="3754874"/>
              </a:xfrm>
              <a:prstGeom prst="rect">
                <a:avLst/>
              </a:prstGeom>
              <a:blipFill rotWithShape="0">
                <a:blip r:embed="rId2"/>
                <a:stretch>
                  <a:fillRect l="-289" t="-325" b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906125" y="1555973"/>
            <a:ext cx="3136301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입력과 출력의 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입력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2</a:t>
            </a:r>
          </a:p>
          <a:p>
            <a:pPr fontAlgn="base"/>
            <a:r>
              <a:rPr lang="en-US" altLang="ko-KR" sz="1400" dirty="0"/>
              <a:t>10 3</a:t>
            </a:r>
          </a:p>
          <a:p>
            <a:pPr fontAlgn="base"/>
            <a:r>
              <a:rPr lang="en-US" altLang="ko-KR" sz="1400" dirty="0"/>
              <a:t>3 13 17 43 54 111 123 132 231 421</a:t>
            </a:r>
          </a:p>
          <a:p>
            <a:pPr fontAlgn="base"/>
            <a:r>
              <a:rPr lang="en-US" altLang="ko-KR" sz="1400" dirty="0"/>
              <a:t>43</a:t>
            </a:r>
          </a:p>
          <a:p>
            <a:pPr fontAlgn="base"/>
            <a:r>
              <a:rPr lang="en-US" altLang="ko-KR" sz="1400" dirty="0"/>
              <a:t>231</a:t>
            </a:r>
          </a:p>
          <a:p>
            <a:pPr fontAlgn="base"/>
            <a:r>
              <a:rPr lang="en-US" altLang="ko-KR" sz="1400" dirty="0"/>
              <a:t>123</a:t>
            </a:r>
          </a:p>
          <a:p>
            <a:pPr fontAlgn="base"/>
            <a:r>
              <a:rPr lang="en-US" altLang="ko-KR" sz="1400" dirty="0"/>
              <a:t>10 1</a:t>
            </a:r>
          </a:p>
          <a:p>
            <a:pPr fontAlgn="base"/>
            <a:r>
              <a:rPr lang="en-US" altLang="ko-KR" sz="1400" dirty="0"/>
              <a:t>12 13 33 43 73 84 213 324 513 523</a:t>
            </a:r>
          </a:p>
          <a:p>
            <a:pPr fontAlgn="base"/>
            <a:r>
              <a:rPr lang="en-US" altLang="ko-KR" sz="1400" dirty="0"/>
              <a:t>33</a:t>
            </a:r>
          </a:p>
          <a:p>
            <a:r>
              <a:rPr lang="en-US" altLang="ko-KR" sz="1400" dirty="0"/>
              <a:t>(empty line)</a:t>
            </a:r>
          </a:p>
          <a:p>
            <a:endParaRPr lang="en-US" altLang="ko-KR" sz="1400" dirty="0"/>
          </a:p>
          <a:p>
            <a:r>
              <a:rPr lang="ko-KR" altLang="en-US" sz="1400" dirty="0"/>
              <a:t>출력</a:t>
            </a:r>
            <a:endParaRPr lang="en-US" altLang="ko-KR" sz="1400" dirty="0"/>
          </a:p>
          <a:p>
            <a:pPr fontAlgn="base"/>
            <a:r>
              <a:rPr lang="en-US" altLang="ko-KR" sz="1400" dirty="0"/>
              <a:t>4</a:t>
            </a:r>
          </a:p>
          <a:p>
            <a:pPr fontAlgn="base"/>
            <a:r>
              <a:rPr lang="en-US" altLang="ko-KR" sz="1400" dirty="0"/>
              <a:t>9</a:t>
            </a:r>
          </a:p>
          <a:p>
            <a:pPr fontAlgn="base"/>
            <a:r>
              <a:rPr lang="en-US" altLang="ko-KR" sz="1400" dirty="0"/>
              <a:t>7</a:t>
            </a:r>
          </a:p>
          <a:p>
            <a:pPr fontAlgn="base"/>
            <a:r>
              <a:rPr lang="en-US" altLang="ko-KR" sz="1400" dirty="0"/>
              <a:t>3</a:t>
            </a:r>
            <a:endParaRPr lang="ko-KR" altLang="ko-KR" sz="1400" dirty="0"/>
          </a:p>
          <a:p>
            <a:pPr fontAlgn="base"/>
            <a:r>
              <a:rPr lang="en-US" altLang="ko-KR" sz="1400" dirty="0"/>
              <a:t>(empty line)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97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200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910699" y="453384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463157" y="4549513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8121" y="2944368"/>
            <a:ext cx="142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73420" y="524912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55672" y="531507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4409412" y="453384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7061" y="524912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25278" y="357994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80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57199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910699" y="453384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7463157" y="4549513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73420" y="524912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155672" y="531507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60" name="직선 화살표 연결선 59"/>
          <p:cNvCxnSpPr/>
          <p:nvPr/>
        </p:nvCxnSpPr>
        <p:spPr>
          <a:xfrm flipV="1">
            <a:off x="4409412" y="453384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07061" y="524912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25278" y="357994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8121" y="2944368"/>
            <a:ext cx="305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 &gt; array[Mid]</a:t>
            </a:r>
          </a:p>
          <a:p>
            <a:r>
              <a:rPr lang="en-US" altLang="ko-KR" dirty="0"/>
              <a:t>          Left = Mid+1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사용되는 연산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비교연산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2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9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7461" y="2937223"/>
            <a:ext cx="8352928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/>
              <a:t>주차 </a:t>
            </a:r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풀이</a:t>
            </a:r>
          </a:p>
        </p:txBody>
      </p:sp>
    </p:spTree>
    <p:extLst>
      <p:ext uri="{BB962C8B-B14F-4D97-AF65-F5344CB8AC3E}">
        <p14:creationId xmlns:p14="http://schemas.microsoft.com/office/powerpoint/2010/main" val="2131051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8121" y="2944368"/>
            <a:ext cx="305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</a:t>
            </a:r>
            <a:endParaRPr lang="ko-KR" altLang="en-US" dirty="0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4973257" y="459979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7463157" y="4549513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5978" y="531507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155672" y="531507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>
          <a:xfrm flipV="1">
            <a:off x="6198176" y="4633681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95825" y="5348956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1625278" y="357994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내용 개체 틀 2"/>
          <p:cNvSpPr txBox="1">
            <a:spLocks/>
          </p:cNvSpPr>
          <p:nvPr/>
        </p:nvSpPr>
        <p:spPr>
          <a:xfrm>
            <a:off x="457199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130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8121" y="2944368"/>
            <a:ext cx="305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 &lt; array[Mid]</a:t>
            </a:r>
          </a:p>
          <a:p>
            <a:r>
              <a:rPr lang="en-US" altLang="ko-KR" dirty="0"/>
              <a:t>          Right = Mid-1</a:t>
            </a:r>
            <a:endParaRPr lang="ko-KR" altLang="en-US" dirty="0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57199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4973257" y="459979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7463157" y="4549513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978" y="531507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55672" y="531507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6198176" y="460072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95825" y="5316004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625278" y="3579941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8121" y="2944368"/>
            <a:ext cx="305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 &gt; array[Mid]</a:t>
            </a:r>
          </a:p>
          <a:p>
            <a:r>
              <a:rPr lang="en-US" altLang="ko-KR" dirty="0"/>
              <a:t>          Left = Mid+1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사용되는 연산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비교연산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2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V="1">
            <a:off x="4956781" y="4610557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556911" y="4594153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19502" y="5325832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49426" y="5326762"/>
            <a:ext cx="77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650487" y="6063921"/>
            <a:ext cx="162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Mid=(6+7)/2 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608802" y="359069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구부러진 연결선 8"/>
          <p:cNvCxnSpPr>
            <a:stCxn id="45" idx="1"/>
          </p:cNvCxnSpPr>
          <p:nvPr/>
        </p:nvCxnSpPr>
        <p:spPr>
          <a:xfrm rot="10800000" flipH="1">
            <a:off x="4650486" y="4608603"/>
            <a:ext cx="220247" cy="1639985"/>
          </a:xfrm>
          <a:prstGeom prst="curvedConnector4">
            <a:avLst>
              <a:gd name="adj1" fmla="val -287066"/>
              <a:gd name="adj2" fmla="val 65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내용 개체 틀 2"/>
          <p:cNvSpPr txBox="1">
            <a:spLocks/>
          </p:cNvSpPr>
          <p:nvPr/>
        </p:nvSpPr>
        <p:spPr>
          <a:xfrm>
            <a:off x="457199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6594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8121" y="2944368"/>
            <a:ext cx="305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 &gt; array[Mid]</a:t>
            </a:r>
          </a:p>
          <a:p>
            <a:r>
              <a:rPr lang="en-US" altLang="ko-KR" dirty="0"/>
              <a:t>          Left = Mid+1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사용되는 연산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비교연산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2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V="1">
            <a:off x="5604933" y="456119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95808" y="4561200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00989" y="5249928"/>
            <a:ext cx="19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Left, Mid, Right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608802" y="359069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5417753" y="4561198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 txBox="1">
            <a:spLocks/>
          </p:cNvSpPr>
          <p:nvPr/>
        </p:nvSpPr>
        <p:spPr>
          <a:xfrm>
            <a:off x="457199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155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8121" y="2944368"/>
            <a:ext cx="305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Target:123 == array[Mid]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탐색 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사용되는 연산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비교연산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140" y="2945144"/>
                <a:ext cx="4745541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02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화살표 연결선 32"/>
          <p:cNvCxnSpPr/>
          <p:nvPr/>
        </p:nvCxnSpPr>
        <p:spPr>
          <a:xfrm flipV="1">
            <a:off x="5604933" y="4561199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95808" y="4561200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00989" y="5249928"/>
            <a:ext cx="198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Left, Mid, Right</a:t>
            </a:r>
            <a:endParaRPr lang="ko-KR" altLang="en-US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1608802" y="3590699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6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7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8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9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10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 flipV="1">
            <a:off x="5417753" y="4561198"/>
            <a:ext cx="0" cy="64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 txBox="1">
            <a:spLocks/>
          </p:cNvSpPr>
          <p:nvPr/>
        </p:nvSpPr>
        <p:spPr>
          <a:xfrm>
            <a:off x="457199" y="1801368"/>
            <a:ext cx="8432157" cy="214941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2400" dirty="0"/>
              <a:t>이진탐색</a:t>
            </a:r>
            <a:r>
              <a:rPr lang="en-US" altLang="ko-KR" sz="2400" dirty="0"/>
              <a:t>(Binary Search)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pPr>
              <a:buFont typeface="Wingdings"/>
              <a:buChar char="à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3717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84632" y="1701443"/>
            <a:ext cx="8229600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600" dirty="0" err="1"/>
              <a:t>BinarySearch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*Array,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Left,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Right,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key) // Key</a:t>
            </a:r>
            <a:r>
              <a:rPr lang="ko-KR" altLang="en-US" sz="1600" dirty="0"/>
              <a:t>가 위치한 인덱스를 탐색</a:t>
            </a:r>
            <a:endParaRPr lang="en-US" altLang="ko-KR" sz="1600" dirty="0"/>
          </a:p>
          <a:p>
            <a:pPr marL="400050" lvl="1" indent="0">
              <a:buNone/>
            </a:pPr>
            <a:r>
              <a:rPr lang="en-US" altLang="ko-KR" sz="1200" dirty="0"/>
              <a:t>				</a:t>
            </a:r>
            <a:endParaRPr lang="en-US" altLang="ko-KR" sz="1600" dirty="0"/>
          </a:p>
          <a:p>
            <a:pPr marL="857250" lvl="1" indent="-457200">
              <a:buFont typeface="+mj-lt"/>
              <a:buAutoNum type="arabicPeriod"/>
            </a:pPr>
            <a:endParaRPr lang="en-US" altLang="ko-KR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800" dirty="0"/>
              <a:t>If Left &gt; Right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800" dirty="0"/>
              <a:t>Return false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800" dirty="0"/>
              <a:t>Else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800" dirty="0"/>
              <a:t>Mid = (Left + Right)/2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800" dirty="0"/>
              <a:t>If key == Array[Mid]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800" dirty="0"/>
              <a:t>Return Mid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800" dirty="0"/>
              <a:t>Else if key &lt; Array[Mid]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800" dirty="0"/>
              <a:t>Return </a:t>
            </a:r>
            <a:r>
              <a:rPr lang="en-US" altLang="ko-KR" sz="1800" dirty="0" err="1"/>
              <a:t>BinarySearch</a:t>
            </a:r>
            <a:r>
              <a:rPr lang="en-US" altLang="ko-KR" sz="1800" dirty="0"/>
              <a:t>(Array,Left,mid-1,key)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800" dirty="0"/>
              <a:t>else</a:t>
            </a:r>
          </a:p>
          <a:p>
            <a:pPr lvl="3" indent="-342900">
              <a:buFont typeface="+mj-lt"/>
              <a:buAutoNum type="arabicPeriod"/>
            </a:pPr>
            <a:r>
              <a:rPr lang="en-US" altLang="ko-KR" sz="1800" dirty="0"/>
              <a:t>Return </a:t>
            </a:r>
            <a:r>
              <a:rPr lang="en-US" altLang="ko-KR" sz="1800" dirty="0" err="1"/>
              <a:t>BinarySearch</a:t>
            </a:r>
            <a:r>
              <a:rPr lang="en-US" altLang="ko-KR" sz="1800" dirty="0"/>
              <a:t>(Array,mid+1,Right,key)  </a:t>
            </a:r>
          </a:p>
        </p:txBody>
      </p:sp>
    </p:spTree>
    <p:extLst>
      <p:ext uri="{BB962C8B-B14F-4D97-AF65-F5344CB8AC3E}">
        <p14:creationId xmlns:p14="http://schemas.microsoft.com/office/powerpoint/2010/main" val="279134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5900" y="1664428"/>
            <a:ext cx="2944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61588" y="2431153"/>
                <a:ext cx="1303153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88" y="2431153"/>
                <a:ext cx="130315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/>
          <p:cNvSpPr/>
          <p:nvPr/>
        </p:nvSpPr>
        <p:spPr>
          <a:xfrm>
            <a:off x="1941454" y="3323174"/>
            <a:ext cx="555244" cy="311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107269" y="3954644"/>
            <a:ext cx="852142" cy="311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386023" y="3958892"/>
            <a:ext cx="828267" cy="311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93139" y="4951942"/>
            <a:ext cx="689147" cy="311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079934" y="4939027"/>
            <a:ext cx="692692" cy="311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382286" y="5132143"/>
            <a:ext cx="1700035" cy="1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1150612" y="4328590"/>
            <a:ext cx="278211" cy="498972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56262" y="4280186"/>
            <a:ext cx="308908" cy="569934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/>
          <p:nvPr/>
        </p:nvCxnSpPr>
        <p:spPr>
          <a:xfrm rot="5400000" flipH="1" flipV="1">
            <a:off x="-82519" y="2935340"/>
            <a:ext cx="907659" cy="3834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436459" y="3387498"/>
            <a:ext cx="0" cy="1721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23" idx="2"/>
          </p:cNvCxnSpPr>
          <p:nvPr/>
        </p:nvCxnSpPr>
        <p:spPr>
          <a:xfrm flipH="1">
            <a:off x="436459" y="5107505"/>
            <a:ext cx="256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H="1">
            <a:off x="436459" y="3387498"/>
            <a:ext cx="256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1781475" y="3619610"/>
            <a:ext cx="294632" cy="342165"/>
          </a:xfrm>
          <a:prstGeom prst="line">
            <a:avLst/>
          </a:prstGeom>
          <a:ln w="412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2393861" y="3595000"/>
            <a:ext cx="262816" cy="366775"/>
          </a:xfrm>
          <a:prstGeom prst="line">
            <a:avLst/>
          </a:prstGeom>
          <a:ln w="412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67201" y="3315197"/>
            <a:ext cx="83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1,N</a:t>
            </a:r>
            <a:endParaRPr lang="ko-KR" alt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1104399" y="3971100"/>
            <a:ext cx="91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1,(N+1)/2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2294129" y="3964497"/>
            <a:ext cx="10741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(N+1)/2 , N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767626" y="4971087"/>
            <a:ext cx="91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1 , 1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166652" y="4965179"/>
            <a:ext cx="911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 ,N</a:t>
            </a:r>
            <a:endParaRPr lang="ko-KR" altLang="en-US" sz="1200" dirty="0"/>
          </a:p>
        </p:txBody>
      </p:sp>
      <p:cxnSp>
        <p:nvCxnSpPr>
          <p:cNvPr id="85" name="직선 연결선 84"/>
          <p:cNvCxnSpPr/>
          <p:nvPr/>
        </p:nvCxnSpPr>
        <p:spPr>
          <a:xfrm flipH="1" flipV="1">
            <a:off x="1858574" y="4338837"/>
            <a:ext cx="10678" cy="536950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H="1" flipV="1">
            <a:off x="2519930" y="4350572"/>
            <a:ext cx="10678" cy="536950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2240330" y="4722657"/>
            <a:ext cx="6351" cy="268475"/>
          </a:xfrm>
          <a:prstGeom prst="line">
            <a:avLst/>
          </a:prstGeom>
          <a:ln w="412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>
            <a:off x="174021" y="4118668"/>
            <a:ext cx="256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174021" y="3569126"/>
            <a:ext cx="5759" cy="562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5641" y="2479003"/>
            <a:ext cx="82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Depth:</a:t>
            </a:r>
            <a:endParaRPr lang="ko-KR" altLang="en-US" dirty="0"/>
          </a:p>
        </p:txBody>
      </p:sp>
      <p:sp>
        <p:nvSpPr>
          <p:cNvPr id="28" name="자유형 27"/>
          <p:cNvSpPr/>
          <p:nvPr/>
        </p:nvSpPr>
        <p:spPr>
          <a:xfrm rot="352592">
            <a:off x="683996" y="3222838"/>
            <a:ext cx="1062681" cy="1893765"/>
          </a:xfrm>
          <a:custGeom>
            <a:avLst/>
            <a:gdLst>
              <a:gd name="connsiteX0" fmla="*/ 1062681 w 1062681"/>
              <a:gd name="connsiteY0" fmla="*/ 2165 h 1616782"/>
              <a:gd name="connsiteX1" fmla="*/ 469556 w 1062681"/>
              <a:gd name="connsiteY1" fmla="*/ 257538 h 1616782"/>
              <a:gd name="connsiteX2" fmla="*/ 0 w 1062681"/>
              <a:gd name="connsiteY2" fmla="*/ 1616782 h 16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681" h="1616782">
                <a:moveTo>
                  <a:pt x="1062681" y="2165"/>
                </a:moveTo>
                <a:cubicBezTo>
                  <a:pt x="854675" y="-4700"/>
                  <a:pt x="646669" y="-11565"/>
                  <a:pt x="469556" y="257538"/>
                </a:cubicBezTo>
                <a:cubicBezTo>
                  <a:pt x="292442" y="526641"/>
                  <a:pt x="146221" y="1071711"/>
                  <a:pt x="0" y="1616782"/>
                </a:cubicBezTo>
              </a:path>
            </a:pathLst>
          </a:custGeom>
          <a:noFill/>
          <a:ln>
            <a:solidFill>
              <a:srgbClr val="FF0000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145" y="5669578"/>
                <a:ext cx="26787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어떠한 경우도 </a:t>
                </a:r>
                <a:r>
                  <a:rPr lang="en-US" altLang="ko-KR" dirty="0"/>
                  <a:t>depth</a:t>
                </a:r>
                <a:r>
                  <a:rPr lang="ko-KR" altLang="en-US" dirty="0"/>
                  <a:t>가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r>
                  <a:rPr lang="ko-KR" altLang="en-US" dirty="0"/>
                  <a:t> 을 넘지 않는다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5" y="5669578"/>
                <a:ext cx="267879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18" t="-4717" r="-4318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791063" y="5841801"/>
                <a:ext cx="688450" cy="3485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ko-KR" sz="1600" b="0" dirty="0">
                  <a:solidFill>
                    <a:schemeClr val="tx1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63" y="5841801"/>
                <a:ext cx="688450" cy="3485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7166223" y="6011079"/>
            <a:ext cx="41273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내용 개체 틀 2"/>
          <p:cNvSpPr txBox="1">
            <a:spLocks/>
          </p:cNvSpPr>
          <p:nvPr/>
        </p:nvSpPr>
        <p:spPr>
          <a:xfrm>
            <a:off x="3323353" y="1956815"/>
            <a:ext cx="6667791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400" dirty="0" err="1"/>
              <a:t>BinarySearch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*Array,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Left,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Right,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key)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If Left &gt; Right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Return false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Else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Mid = (Left + Right)/2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If key == Array[Mid]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600" dirty="0"/>
              <a:t>Return Mid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Else if key &lt; Array[Mid]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600" dirty="0"/>
              <a:t>Return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(Array,Left,mid-1,key)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else</a:t>
            </a:r>
          </a:p>
          <a:p>
            <a:pPr lvl="3" indent="-342900">
              <a:buFont typeface="+mj-lt"/>
              <a:buAutoNum type="arabicPeriod"/>
            </a:pPr>
            <a:r>
              <a:rPr lang="en-US" altLang="ko-KR" sz="1600" dirty="0"/>
              <a:t>Return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(Array,mid+1,Right,key) 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36601" y="5882619"/>
            <a:ext cx="3503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BinarySearch</a:t>
            </a:r>
            <a:r>
              <a:rPr lang="en-US" altLang="ko-KR" sz="1400" dirty="0"/>
              <a:t> </a:t>
            </a:r>
            <a:r>
              <a:rPr lang="ko-KR" altLang="en-US" sz="1400" dirty="0"/>
              <a:t>함수에 사용되는 </a:t>
            </a:r>
            <a:r>
              <a:rPr lang="ko-KR" altLang="en-US" sz="1400" dirty="0" err="1"/>
              <a:t>모든연산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9765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문제 </a:t>
            </a:r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9410" y="4371335"/>
                <a:ext cx="1190379" cy="46166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410" y="4371335"/>
                <a:ext cx="1190379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왼쪽 중괄호 6"/>
          <p:cNvSpPr/>
          <p:nvPr/>
        </p:nvSpPr>
        <p:spPr>
          <a:xfrm rot="5400000">
            <a:off x="3031823" y="2480340"/>
            <a:ext cx="494811" cy="5457200"/>
          </a:xfrm>
          <a:prstGeom prst="leftBrace">
            <a:avLst>
              <a:gd name="adj1" fmla="val 8333"/>
              <a:gd name="adj2" fmla="val 680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280" y="1246333"/>
            <a:ext cx="1608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E8C2E"/>
              </a:buClr>
              <a:buSzPct val="85000"/>
              <a:buFont typeface="Wingdings" pitchFamily="2" charset="2"/>
              <a:buChar char="¢"/>
            </a:pPr>
            <a:r>
              <a:rPr lang="en-US" altLang="ko-KR" sz="3200" dirty="0">
                <a:solidFill>
                  <a:prstClr val="black"/>
                </a:solidFill>
              </a:rPr>
              <a:t>Space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7162" y="6188904"/>
            <a:ext cx="310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크기 </a:t>
            </a:r>
            <a:r>
              <a:rPr lang="en-US" altLang="ko-KR" dirty="0"/>
              <a:t>N</a:t>
            </a:r>
            <a:r>
              <a:rPr lang="ko-KR" altLang="en-US" dirty="0"/>
              <a:t>인 배열만이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231229" y="5354855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</a:t>
                      </a:r>
                      <a:endParaRPr lang="ko-KR" altLang="en-US" sz="105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706413" y="5908216"/>
            <a:ext cx="3829414" cy="6552"/>
          </a:xfrm>
          <a:prstGeom prst="line">
            <a:avLst/>
          </a:prstGeom>
          <a:ln w="349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 txBox="1">
            <a:spLocks/>
          </p:cNvSpPr>
          <p:nvPr/>
        </p:nvSpPr>
        <p:spPr>
          <a:xfrm>
            <a:off x="3312732" y="1662624"/>
            <a:ext cx="6667791" cy="4526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ko-KR" sz="1400" dirty="0" err="1"/>
              <a:t>BinarySearch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*Array,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Left,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Right,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key)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If Left &gt; Right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Return false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ko-KR" sz="1600" dirty="0"/>
              <a:t>Else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Mid = (Left + Right)/2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If key == Array[Mid]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600" dirty="0"/>
              <a:t>Return Mid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Else if key &lt; Array[Mid]</a:t>
            </a:r>
          </a:p>
          <a:p>
            <a:pPr marL="1714500" lvl="3" indent="-457200">
              <a:buFont typeface="+mj-lt"/>
              <a:buAutoNum type="arabicPeriod"/>
            </a:pPr>
            <a:r>
              <a:rPr lang="en-US" altLang="ko-KR" sz="1600" dirty="0"/>
              <a:t>Return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(Array,Left,mid-1,key)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altLang="ko-KR" sz="1600" dirty="0"/>
              <a:t>else</a:t>
            </a:r>
          </a:p>
          <a:p>
            <a:pPr lvl="3" indent="-342900">
              <a:buFont typeface="+mj-lt"/>
              <a:buAutoNum type="arabicPeriod"/>
            </a:pPr>
            <a:r>
              <a:rPr lang="en-US" altLang="ko-KR" sz="1600" dirty="0"/>
              <a:t>Return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(Array,mid+1,Right,key)  </a:t>
            </a:r>
          </a:p>
        </p:txBody>
      </p:sp>
    </p:spTree>
    <p:extLst>
      <p:ext uri="{BB962C8B-B14F-4D97-AF65-F5344CB8AC3E}">
        <p14:creationId xmlns:p14="http://schemas.microsoft.com/office/powerpoint/2010/main" val="199858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768" y="1972002"/>
            <a:ext cx="8284464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멀티태스크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>
              <a:buClr>
                <a:srgbClr val="000000"/>
              </a:buClr>
              <a:buSzPts val="1100"/>
            </a:pPr>
            <a:r>
              <a:rPr lang="ko-KR" altLang="en-US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600" dirty="0"/>
              <a:t>김인하는 운영체제를 개발하는 회사에서 일하고 있다</a:t>
            </a:r>
            <a:r>
              <a:rPr lang="en-US" altLang="ko-KR" sz="1600" dirty="0"/>
              <a:t>. </a:t>
            </a:r>
            <a:r>
              <a:rPr lang="ko-KR" altLang="en-US" sz="1600"/>
              <a:t>멀티태스크 환경에서 시스템의 성능 예측을 위해 각 태스크들의 평균 대기시간</a:t>
            </a:r>
            <a:r>
              <a:rPr lang="en-US" altLang="ko-KR" sz="1600" dirty="0"/>
              <a:t>(average waiting time)</a:t>
            </a:r>
            <a:r>
              <a:rPr lang="ko-KR" altLang="en-US" sz="1600"/>
              <a:t>과 평균 응답시간</a:t>
            </a:r>
            <a:r>
              <a:rPr lang="en-US" altLang="ko-KR" sz="1600" dirty="0"/>
              <a:t>(average response time)</a:t>
            </a:r>
            <a:r>
              <a:rPr lang="ko-KR" altLang="en-US" sz="1600"/>
              <a:t>을 계산하는 프로그램을 작성하고자 한다</a:t>
            </a:r>
            <a:r>
              <a:rPr lang="en-US" altLang="ko-KR" sz="1600" dirty="0"/>
              <a:t>. </a:t>
            </a:r>
            <a:r>
              <a:rPr lang="ko-KR" altLang="en-US" sz="1600"/>
              <a:t>참고로 대기시간과 응답시간의 정의는 아래와 같다</a:t>
            </a:r>
            <a:r>
              <a:rPr lang="en-US" altLang="ko-KR" sz="1600" dirty="0"/>
              <a:t>. </a:t>
            </a:r>
            <a:endParaRPr lang="ko-KR" altLang="en-US" sz="1600"/>
          </a:p>
          <a:p>
            <a:pPr marL="457200" lvl="0" indent="-317500">
              <a:spcBef>
                <a:spcPts val="1600"/>
              </a:spcBef>
              <a:buSzPts val="1400"/>
              <a:buChar char="-"/>
            </a:pPr>
            <a:r>
              <a:rPr lang="ko-KR" altLang="en-US" sz="1600" dirty="0"/>
              <a:t>대기시간</a:t>
            </a:r>
            <a:r>
              <a:rPr lang="en-US" altLang="ko-KR" sz="1600" dirty="0"/>
              <a:t>: </a:t>
            </a:r>
            <a:r>
              <a:rPr lang="ko-KR" altLang="ko-KR" sz="1600"/>
              <a:t>프로세스가 대기상태로 진입하여 실제 </a:t>
            </a:r>
            <a:r>
              <a:rPr lang="en-US" altLang="ko-KR" sz="1600" dirty="0"/>
              <a:t>CPU</a:t>
            </a:r>
            <a:r>
              <a:rPr lang="ko-KR" altLang="ko-KR" sz="1600"/>
              <a:t>를 할당 받아 실행을 시작하는 데까지 기다리는 시간</a:t>
            </a:r>
            <a:endParaRPr lang="ko-KR" altLang="en-US" sz="1600"/>
          </a:p>
          <a:p>
            <a:pPr marL="457200" lvl="0" indent="-317500">
              <a:buSzPts val="1400"/>
              <a:buChar char="-"/>
            </a:pPr>
            <a:r>
              <a:rPr lang="ko-KR" altLang="en-US" sz="1600" dirty="0"/>
              <a:t>응답시간</a:t>
            </a:r>
            <a:r>
              <a:rPr lang="en-US" altLang="ko-KR" sz="1600" dirty="0" smtClean="0"/>
              <a:t>: </a:t>
            </a:r>
            <a:r>
              <a:rPr lang="ko-KR" altLang="ko-KR" sz="1600"/>
              <a:t>프로세스가 대기상태로부터 결과를 만들어서 사용자에게 알려주는데 걸리는 시간</a:t>
            </a:r>
            <a:endParaRPr lang="ko-KR" altLang="en-US" sz="1600" smtClean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ko-KR" altLang="en-US" sz="1600" dirty="0" smtClean="0"/>
              <a:t>해당 운영체제는 먼저 발생한 태스크를 완료하고 나서 다음 발생한 태스크를 처리하는 방식이다</a:t>
            </a:r>
            <a:r>
              <a:rPr lang="en-US" altLang="ko-KR" sz="1600" dirty="0" smtClean="0"/>
              <a:t>. (</a:t>
            </a:r>
            <a:r>
              <a:rPr lang="ko-KR" altLang="en-US" sz="1600" smtClean="0"/>
              <a:t>이것을 </a:t>
            </a:r>
            <a:r>
              <a:rPr lang="en-US" altLang="ko-KR" sz="1600" dirty="0" smtClean="0"/>
              <a:t>FIFO </a:t>
            </a:r>
            <a:r>
              <a:rPr lang="ko-KR" altLang="en-US" sz="1600" smtClean="0"/>
              <a:t>스케줄링 방식이라고 한다</a:t>
            </a:r>
            <a:r>
              <a:rPr lang="en-US" altLang="ko-KR" sz="1600" dirty="0" smtClean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726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632" y="1404002"/>
            <a:ext cx="8284464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멀티태스크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/>
            <a:r>
              <a:rPr lang="ko-KR" altLang="en-US" sz="1400" dirty="0"/>
              <a:t>예를 들어 두 개의 태스크가 있다고 가정하자</a:t>
            </a:r>
            <a:r>
              <a:rPr lang="en-US" altLang="ko-KR" sz="1400" dirty="0"/>
              <a:t>. </a:t>
            </a:r>
            <a:r>
              <a:rPr lang="ko-KR" altLang="en-US" sz="1400"/>
              <a:t>한 태스크는 시간 </a:t>
            </a:r>
            <a:r>
              <a:rPr lang="en-US" altLang="ko-KR" sz="1400" dirty="0"/>
              <a:t>0</a:t>
            </a:r>
            <a:r>
              <a:rPr lang="ko-KR" altLang="en-US" sz="1400"/>
              <a:t>초에서 발생하고 결과를 만드는데 </a:t>
            </a:r>
            <a:r>
              <a:rPr lang="en-US" altLang="ko-KR" sz="1400" dirty="0"/>
              <a:t>10</a:t>
            </a:r>
            <a:r>
              <a:rPr lang="ko-KR" altLang="en-US" sz="1400"/>
              <a:t>초가 필요하다</a:t>
            </a:r>
            <a:r>
              <a:rPr lang="en-US" altLang="ko-KR" sz="1400" dirty="0"/>
              <a:t>. </a:t>
            </a:r>
            <a:r>
              <a:rPr lang="ko-KR" altLang="en-US" sz="1400"/>
              <a:t>다른 태스크는 </a:t>
            </a:r>
            <a:r>
              <a:rPr lang="en-US" altLang="ko-KR" sz="1400" dirty="0"/>
              <a:t>2</a:t>
            </a:r>
            <a:r>
              <a:rPr lang="ko-KR" altLang="en-US" sz="1400"/>
              <a:t>초에서 발생하여 결과를 만드는데 </a:t>
            </a:r>
            <a:r>
              <a:rPr lang="en-US" altLang="ko-KR" sz="1400" dirty="0"/>
              <a:t>10</a:t>
            </a:r>
            <a:r>
              <a:rPr lang="ko-KR" altLang="en-US" sz="1400"/>
              <a:t>초가 필요하다</a:t>
            </a:r>
            <a:r>
              <a:rPr lang="en-US" altLang="ko-KR" sz="1400" dirty="0"/>
              <a:t>. </a:t>
            </a:r>
            <a:r>
              <a:rPr lang="ko-KR" altLang="en-US" sz="1400"/>
              <a:t>이때 첫 태스크는 대기시간은 </a:t>
            </a:r>
            <a:r>
              <a:rPr lang="en-US" altLang="ko-KR" sz="1400" dirty="0"/>
              <a:t>0</a:t>
            </a:r>
            <a:r>
              <a:rPr lang="ko-KR" altLang="en-US" sz="1400"/>
              <a:t>초</a:t>
            </a:r>
            <a:r>
              <a:rPr lang="en-US" altLang="ko-KR" sz="1400" dirty="0"/>
              <a:t>, </a:t>
            </a:r>
            <a:r>
              <a:rPr lang="ko-KR" altLang="en-US" sz="1400"/>
              <a:t>응답시간은 </a:t>
            </a:r>
            <a:r>
              <a:rPr lang="en-US" altLang="ko-KR" sz="1400" dirty="0"/>
              <a:t>10</a:t>
            </a:r>
            <a:r>
              <a:rPr lang="ko-KR" altLang="en-US" sz="1400"/>
              <a:t>초이다</a:t>
            </a:r>
            <a:r>
              <a:rPr lang="en-US" altLang="ko-KR" sz="1400" dirty="0"/>
              <a:t>. </a:t>
            </a:r>
            <a:r>
              <a:rPr lang="ko-KR" altLang="en-US" sz="1400"/>
              <a:t>두 번째 태스크는 </a:t>
            </a:r>
            <a:r>
              <a:rPr lang="en-US" altLang="ko-KR" sz="1400" dirty="0"/>
              <a:t>2</a:t>
            </a:r>
            <a:r>
              <a:rPr lang="ko-KR" altLang="en-US" sz="1400"/>
              <a:t>초에 발생하여 </a:t>
            </a:r>
            <a:r>
              <a:rPr lang="en-US" altLang="ko-KR" sz="1400" dirty="0"/>
              <a:t>10</a:t>
            </a:r>
            <a:r>
              <a:rPr lang="ko-KR" altLang="en-US" sz="1400"/>
              <a:t>초에 실행이 시작되므로</a:t>
            </a:r>
            <a:r>
              <a:rPr lang="en-US" altLang="ko-KR" sz="1400" dirty="0"/>
              <a:t>, </a:t>
            </a:r>
            <a:r>
              <a:rPr lang="ko-KR" altLang="en-US" sz="1400"/>
              <a:t>대기시간은 </a:t>
            </a:r>
            <a:r>
              <a:rPr lang="en-US" altLang="ko-KR" sz="1400" dirty="0"/>
              <a:t>8</a:t>
            </a:r>
            <a:r>
              <a:rPr lang="ko-KR" altLang="en-US" sz="1400"/>
              <a:t>초</a:t>
            </a:r>
            <a:r>
              <a:rPr lang="en-US" altLang="ko-KR" sz="1400" dirty="0"/>
              <a:t>, </a:t>
            </a:r>
            <a:r>
              <a:rPr lang="ko-KR" altLang="en-US" sz="1400"/>
              <a:t>응답시간은 </a:t>
            </a:r>
            <a:r>
              <a:rPr lang="en-US" altLang="ko-KR" sz="1400" dirty="0"/>
              <a:t>18</a:t>
            </a:r>
            <a:r>
              <a:rPr lang="ko-KR" altLang="en-US" sz="1400"/>
              <a:t>초가 된다</a:t>
            </a:r>
            <a:r>
              <a:rPr lang="en-US" altLang="ko-KR" sz="1400" dirty="0"/>
              <a:t>. </a:t>
            </a:r>
            <a:r>
              <a:rPr lang="ko-KR" altLang="en-US" sz="1400"/>
              <a:t>이 때의 평균 대기시간과 평균 응답시간은 각각 </a:t>
            </a:r>
            <a:r>
              <a:rPr lang="en-US" altLang="ko-KR" sz="1400" dirty="0"/>
              <a:t>4</a:t>
            </a:r>
            <a:r>
              <a:rPr lang="ko-KR" altLang="en-US" sz="1400"/>
              <a:t>초와 </a:t>
            </a:r>
            <a:r>
              <a:rPr lang="en-US" altLang="ko-KR" sz="1400" dirty="0"/>
              <a:t>14</a:t>
            </a:r>
            <a:r>
              <a:rPr lang="ko-KR" altLang="en-US" sz="1400"/>
              <a:t>초이다</a:t>
            </a:r>
            <a:r>
              <a:rPr lang="en-US" altLang="ko-KR" sz="1400" dirty="0"/>
              <a:t>.</a:t>
            </a:r>
            <a:endParaRPr lang="ko-KR" altLang="en-US" sz="1400"/>
          </a:p>
          <a:p>
            <a:pPr lvl="0">
              <a:spcBef>
                <a:spcPts val="1600"/>
              </a:spcBef>
            </a:pPr>
            <a:endParaRPr lang="ko-KR" altLang="en-US" sz="1400" dirty="0"/>
          </a:p>
          <a:p>
            <a:pPr lvl="0">
              <a:spcBef>
                <a:spcPts val="1600"/>
              </a:spcBef>
            </a:pPr>
            <a:endParaRPr lang="ko-KR" altLang="en-US" sz="1400" dirty="0"/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ko-KR" altLang="en-US" sz="1400" dirty="0"/>
              <a:t>입력으로 여러 개의 태스크들에 대하여 각각의 태스크가 발생한 시간과 완료되는데 필요한 시간</a:t>
            </a:r>
            <a:r>
              <a:rPr lang="en-US" altLang="ko-KR" sz="1400" dirty="0"/>
              <a:t>(</a:t>
            </a:r>
            <a:r>
              <a:rPr lang="ko-KR" altLang="en-US" sz="1400"/>
              <a:t>결과를 만들어 내는데 필요한 시간</a:t>
            </a:r>
            <a:r>
              <a:rPr lang="en-US" altLang="ko-KR" sz="1400" dirty="0"/>
              <a:t>)</a:t>
            </a:r>
            <a:r>
              <a:rPr lang="ko-KR" altLang="en-US" sz="1400"/>
              <a:t>이 주어졌을 때</a:t>
            </a:r>
            <a:r>
              <a:rPr lang="en-US" altLang="ko-KR" sz="1400" dirty="0"/>
              <a:t>, </a:t>
            </a:r>
            <a:r>
              <a:rPr lang="ko-KR" altLang="en-US" sz="1400"/>
              <a:t>평균 대기시간과 평균 응답시간을 계산하는 프로그램을 작성하시오</a:t>
            </a:r>
            <a:r>
              <a:rPr lang="en-US" altLang="ko-KR" sz="1400" dirty="0"/>
              <a:t>.</a:t>
            </a:r>
            <a:endParaRPr lang="ko-KR" altLang="en-US" sz="1400"/>
          </a:p>
          <a:p>
            <a:pPr fontAlgn="base">
              <a:lnSpc>
                <a:spcPct val="150000"/>
              </a:lnSpc>
            </a:pP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 사용할 수 있는 언어는 </a:t>
            </a:r>
            <a:r>
              <a:rPr lang="en-US" altLang="ko-KR" sz="1400" dirty="0"/>
              <a:t>C, C++</a:t>
            </a:r>
            <a:r>
              <a:rPr lang="ko-KR" altLang="en-US" sz="1400" dirty="0"/>
              <a:t>로 제한한다</a:t>
            </a:r>
            <a:r>
              <a:rPr lang="en-US" altLang="ko-KR" sz="1400" dirty="0"/>
              <a:t>. </a:t>
            </a:r>
            <a:r>
              <a:rPr lang="ko-KR" altLang="en-US" sz="1400" dirty="0"/>
              <a:t>프로그램의 실행 시간은 </a:t>
            </a:r>
            <a:r>
              <a:rPr lang="en-US" altLang="ko-KR" sz="1400" dirty="0"/>
              <a:t>1</a:t>
            </a:r>
            <a:r>
              <a:rPr lang="ko-KR" altLang="en-US" sz="1400" dirty="0"/>
              <a:t>초</a:t>
            </a:r>
            <a:r>
              <a:rPr lang="en-US" altLang="ko-KR" sz="1400" dirty="0"/>
              <a:t>, </a:t>
            </a:r>
            <a:r>
              <a:rPr lang="ko-KR" altLang="en-US" sz="1400" dirty="0"/>
              <a:t>메모리는 </a:t>
            </a:r>
            <a:r>
              <a:rPr lang="en-US" altLang="ko-KR" sz="1400" dirty="0"/>
              <a:t>1MB</a:t>
            </a:r>
            <a:r>
              <a:rPr lang="ko-KR" altLang="en-US" sz="1400" dirty="0"/>
              <a:t>를 초과할 수 없다</a:t>
            </a:r>
            <a:r>
              <a:rPr lang="en-US" altLang="ko-KR" sz="1400" dirty="0"/>
              <a:t>. C++</a:t>
            </a:r>
            <a:r>
              <a:rPr lang="ko-KR" altLang="en-US" sz="1400" dirty="0"/>
              <a:t>의 경우 </a:t>
            </a:r>
            <a:r>
              <a:rPr lang="en-US" altLang="ko-KR" sz="1400" dirty="0"/>
              <a:t>main </a:t>
            </a:r>
            <a:r>
              <a:rPr lang="ko-KR" altLang="en-US" sz="1400" dirty="0"/>
              <a:t>함수 내의 시작 지점에 다음 내용을 추가함으로써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</a:t>
            </a:r>
            <a:r>
              <a:rPr lang="ko-KR" altLang="en-US" sz="1400" dirty="0"/>
              <a:t>입력 속도를 개선할 수 있다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1400" dirty="0" err="1"/>
              <a:t>std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ios</a:t>
            </a:r>
            <a:r>
              <a:rPr lang="en-US" altLang="ko-KR" sz="1400" dirty="0"/>
              <a:t>::</a:t>
            </a:r>
            <a:r>
              <a:rPr lang="en-US" altLang="ko-KR" sz="1400" dirty="0" err="1"/>
              <a:t>sync_with_stdio</a:t>
            </a:r>
            <a:r>
              <a:rPr lang="en-US" altLang="ko-KR" sz="1400" dirty="0"/>
              <a:t>(false);</a:t>
            </a:r>
            <a:endParaRPr lang="ko-KR" altLang="en-US" sz="1400" dirty="0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</a:t>
            </a:r>
          </a:p>
        </p:txBody>
      </p:sp>
      <p:sp>
        <p:nvSpPr>
          <p:cNvPr id="5" name="Google Shape;82;p15"/>
          <p:cNvSpPr/>
          <p:nvPr/>
        </p:nvSpPr>
        <p:spPr>
          <a:xfrm>
            <a:off x="1081330" y="3330084"/>
            <a:ext cx="360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A</a:t>
            </a:r>
            <a:endParaRPr sz="1400"/>
          </a:p>
        </p:txBody>
      </p:sp>
      <p:sp>
        <p:nvSpPr>
          <p:cNvPr id="7" name="Google Shape;83;p15"/>
          <p:cNvSpPr/>
          <p:nvPr/>
        </p:nvSpPr>
        <p:spPr>
          <a:xfrm>
            <a:off x="4681330" y="3330084"/>
            <a:ext cx="3600000" cy="36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B</a:t>
            </a:r>
            <a:endParaRPr sz="1400"/>
          </a:p>
        </p:txBody>
      </p:sp>
      <p:sp>
        <p:nvSpPr>
          <p:cNvPr id="8" name="Google Shape;84;p15"/>
          <p:cNvSpPr txBox="1"/>
          <p:nvPr/>
        </p:nvSpPr>
        <p:spPr>
          <a:xfrm>
            <a:off x="937105" y="3690084"/>
            <a:ext cx="2688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0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85;p15"/>
          <p:cNvSpPr txBox="1"/>
          <p:nvPr/>
        </p:nvSpPr>
        <p:spPr>
          <a:xfrm>
            <a:off x="8051255" y="3690084"/>
            <a:ext cx="4317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20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86;p15"/>
          <p:cNvSpPr txBox="1"/>
          <p:nvPr/>
        </p:nvSpPr>
        <p:spPr>
          <a:xfrm>
            <a:off x="4465480" y="3690084"/>
            <a:ext cx="431700" cy="2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10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782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4334" y="1972002"/>
            <a:ext cx="8539666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입력 형식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>
              <a:spcBef>
                <a:spcPts val="1600"/>
              </a:spcBef>
              <a:buClr>
                <a:srgbClr val="000000"/>
              </a:buClr>
              <a:buSzPts val="1100"/>
            </a:pPr>
            <a:r>
              <a:rPr lang="ko-KR" altLang="en-US" sz="1600" dirty="0"/>
              <a:t>입력은 </a:t>
            </a:r>
            <a:r>
              <a:rPr lang="en-US" altLang="ko-KR" sz="1600" dirty="0"/>
              <a:t>standard in</a:t>
            </a:r>
            <a:r>
              <a:rPr lang="ko-KR" altLang="en-US" sz="1600"/>
              <a:t>으로 다음과 같이 주어진다</a:t>
            </a:r>
            <a:r>
              <a:rPr lang="en-US" altLang="ko-KR" sz="1600" dirty="0"/>
              <a:t>.</a:t>
            </a:r>
            <a:endParaRPr lang="ko-KR" altLang="en-US" sz="1600"/>
          </a:p>
          <a:p>
            <a:pPr marL="457200" lvl="0" indent="-317500">
              <a:spcBef>
                <a:spcPts val="1600"/>
              </a:spcBef>
              <a:buSzPts val="1400"/>
              <a:buAutoNum type="arabicPeriod"/>
            </a:pPr>
            <a:r>
              <a:rPr lang="ko-KR" altLang="en-US" sz="1600" dirty="0"/>
              <a:t>첫 번째 줄에는 테스트케이스의 수 </a:t>
            </a:r>
            <a:r>
              <a:rPr lang="en-US" altLang="ko-KR" sz="1600" dirty="0"/>
              <a:t>T</a:t>
            </a:r>
            <a:r>
              <a:rPr lang="ko-KR" altLang="en-US" sz="1600"/>
              <a:t>가 주어진다</a:t>
            </a:r>
            <a:r>
              <a:rPr lang="en-US" altLang="ko-KR" sz="1600" dirty="0"/>
              <a:t>. (0&lt;T≤1,000)</a:t>
            </a:r>
            <a:endParaRPr lang="ko-KR" altLang="en-US" sz="1600"/>
          </a:p>
          <a:p>
            <a:pPr marL="457200" lvl="0" indent="-317500">
              <a:buSzPts val="1400"/>
              <a:buAutoNum type="arabicPeriod"/>
            </a:pPr>
            <a:r>
              <a:rPr lang="ko-KR" altLang="en-US" sz="1600" dirty="0"/>
              <a:t>두 번째 줄에는 첫 번째 테스트 케이스에서 주어진 태스크의 숫자 </a:t>
            </a:r>
            <a:r>
              <a:rPr lang="en-US" altLang="ko-KR" sz="1600" dirty="0"/>
              <a:t>N (2≤N≤1,000)</a:t>
            </a:r>
            <a:r>
              <a:rPr lang="ko-KR" altLang="en-US" sz="1600"/>
              <a:t>이 주어진다</a:t>
            </a:r>
            <a:r>
              <a:rPr lang="en-US" altLang="ko-KR" sz="1600" dirty="0"/>
              <a:t>.</a:t>
            </a:r>
            <a:endParaRPr lang="ko-KR" altLang="en-US" sz="1600"/>
          </a:p>
          <a:p>
            <a:pPr marL="457200" lvl="0" indent="-317500">
              <a:buSzPts val="1400"/>
              <a:buAutoNum type="arabicPeriod"/>
            </a:pPr>
            <a:r>
              <a:rPr lang="ko-KR" altLang="en-US" sz="1600" dirty="0"/>
              <a:t>세 번째 줄 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-US" altLang="ko-KR" sz="1600" dirty="0"/>
              <a:t>N+2 </a:t>
            </a:r>
            <a:r>
              <a:rPr lang="ko-KR" altLang="en-US" sz="1600"/>
              <a:t>까지의 </a:t>
            </a:r>
            <a:r>
              <a:rPr lang="en-US" altLang="ko-KR" sz="1600" dirty="0"/>
              <a:t>N </a:t>
            </a:r>
            <a:r>
              <a:rPr lang="ko-KR" altLang="en-US" sz="1600"/>
              <a:t>개의 줄에는 각 태스크가 발생하는 시간과 완료되는데 </a:t>
            </a:r>
            <a:r>
              <a:rPr lang="en-US" altLang="ko-KR" sz="1600" dirty="0"/>
              <a:t>(</a:t>
            </a:r>
            <a:r>
              <a:rPr lang="ko-KR" altLang="en-US" sz="1600"/>
              <a:t>결과를 만들어 내는데</a:t>
            </a:r>
            <a:r>
              <a:rPr lang="en-US" altLang="ko-KR" sz="1600" dirty="0"/>
              <a:t>) </a:t>
            </a:r>
            <a:r>
              <a:rPr lang="ko-KR" altLang="en-US" sz="1600"/>
              <a:t>필요한 </a:t>
            </a:r>
            <a:r>
              <a:rPr lang="en-US" altLang="ko-KR" sz="1600" dirty="0"/>
              <a:t>CPU time</a:t>
            </a:r>
            <a:r>
              <a:rPr lang="ko-KR" altLang="en-US" sz="1600"/>
              <a:t>을 의미하는 </a:t>
            </a:r>
            <a:r>
              <a:rPr lang="en-US" altLang="ko-KR" sz="1600" dirty="0"/>
              <a:t>2</a:t>
            </a:r>
            <a:r>
              <a:rPr lang="ko-KR" altLang="en-US" sz="1600"/>
              <a:t>개의 자연수가 빈칸을 사이에 두고 주어진다</a:t>
            </a:r>
            <a:r>
              <a:rPr lang="en-US" altLang="ko-KR" sz="1600" dirty="0"/>
              <a:t>. (</a:t>
            </a:r>
            <a:r>
              <a:rPr lang="ko-KR" altLang="en-US" sz="1600"/>
              <a:t>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태스크의 발생시간의 순서대로 입</a:t>
            </a:r>
            <a:r>
              <a:rPr lang="ko-KR" altLang="en-US" sz="1600"/>
              <a:t>력되며 같은 시간에 여러 태스크가 발생하는 경우는 없다</a:t>
            </a:r>
            <a:r>
              <a:rPr lang="en-US" altLang="ko-KR" sz="1600" dirty="0"/>
              <a:t>)</a:t>
            </a:r>
            <a:endParaRPr lang="ko-KR" altLang="en-US" sz="1600"/>
          </a:p>
          <a:p>
            <a:pPr marL="457200" lvl="0" indent="-317500">
              <a:buSzPts val="1400"/>
              <a:buAutoNum type="arabicPeriod"/>
            </a:pPr>
            <a:r>
              <a:rPr lang="ko-KR" altLang="en-US" sz="1600" dirty="0"/>
              <a:t>그 이후에는 위의 </a:t>
            </a:r>
            <a:r>
              <a:rPr lang="en-US" altLang="ko-KR" sz="1600" dirty="0"/>
              <a:t>2, 3</a:t>
            </a:r>
            <a:r>
              <a:rPr lang="ko-KR" altLang="en-US" sz="1600"/>
              <a:t>단계가 </a:t>
            </a:r>
            <a:r>
              <a:rPr lang="en-US" altLang="ko-KR" sz="1600" dirty="0"/>
              <a:t>T-1 </a:t>
            </a:r>
            <a:r>
              <a:rPr lang="ko-KR" altLang="en-US" sz="1600"/>
              <a:t>번 반복된다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</a:t>
            </a:r>
          </a:p>
        </p:txBody>
      </p:sp>
    </p:spTree>
    <p:extLst>
      <p:ext uri="{BB962C8B-B14F-4D97-AF65-F5344CB8AC3E}">
        <p14:creationId xmlns:p14="http://schemas.microsoft.com/office/powerpoint/2010/main" val="128004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5637" y="1972002"/>
            <a:ext cx="83127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출력 형식</a:t>
            </a:r>
            <a:endParaRPr lang="en-US" altLang="ko-K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ko-KR" dirty="0"/>
          </a:p>
          <a:p>
            <a:pPr lvl="0">
              <a:spcAft>
                <a:spcPts val="1600"/>
              </a:spcAft>
            </a:pPr>
            <a:r>
              <a:rPr lang="ko-KR" altLang="en-US" sz="1600"/>
              <a:t>출력은 </a:t>
            </a:r>
            <a:r>
              <a:rPr lang="en-US" altLang="ko-KR" sz="1600" dirty="0"/>
              <a:t>standard out</a:t>
            </a:r>
            <a:r>
              <a:rPr lang="ko-KR" altLang="en-US" sz="1600"/>
              <a:t>으로 표시하며</a:t>
            </a:r>
            <a:r>
              <a:rPr lang="en-US" altLang="ko-KR" sz="1600" dirty="0"/>
              <a:t>, </a:t>
            </a:r>
            <a:r>
              <a:rPr lang="ko-KR" altLang="en-US" sz="1600"/>
              <a:t>총 </a:t>
            </a:r>
            <a:r>
              <a:rPr lang="en-US" altLang="ko-KR" sz="1600" dirty="0"/>
              <a:t>T</a:t>
            </a:r>
            <a:r>
              <a:rPr lang="ko-KR" altLang="en-US" sz="1600"/>
              <a:t>줄로 이루어진다</a:t>
            </a:r>
            <a:r>
              <a:rPr lang="en-US" altLang="ko-KR" sz="1600" dirty="0"/>
              <a:t>. </a:t>
            </a:r>
            <a:r>
              <a:rPr lang="ko-KR" altLang="en-US" sz="1600"/>
              <a:t>각 줄에는 각 테스트케이스 별로 주어진 태스크들의 평균 대기시간과 평균 응답시간을 의미하는 두 숫자를 빈칸을 사이에 두고 출력한다</a:t>
            </a:r>
            <a:r>
              <a:rPr lang="en-US" altLang="ko-KR" sz="1600" dirty="0"/>
              <a:t>. (</a:t>
            </a:r>
            <a:r>
              <a:rPr lang="ko-KR" altLang="en-US" sz="1600"/>
              <a:t>단</a:t>
            </a:r>
            <a:r>
              <a:rPr lang="en-US" altLang="ko-KR" sz="1600" dirty="0"/>
              <a:t>, </a:t>
            </a:r>
            <a:r>
              <a:rPr lang="ko-KR" altLang="en-US" sz="1600"/>
              <a:t>소수점 이하는 무시하고 정수로 표시할 것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</a:t>
            </a:r>
          </a:p>
        </p:txBody>
      </p:sp>
    </p:spTree>
    <p:extLst>
      <p:ext uri="{BB962C8B-B14F-4D97-AF65-F5344CB8AC3E}">
        <p14:creationId xmlns:p14="http://schemas.microsoft.com/office/powerpoint/2010/main" val="3878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80851" y="2313432"/>
            <a:ext cx="3291149" cy="2796150"/>
            <a:chOff x="1482629" y="2671135"/>
            <a:chExt cx="3291149" cy="2796150"/>
          </a:xfrm>
        </p:grpSpPr>
        <p:sp>
          <p:nvSpPr>
            <p:cNvPr id="6" name="TextBox 5"/>
            <p:cNvSpPr txBox="1"/>
            <p:nvPr/>
          </p:nvSpPr>
          <p:spPr>
            <a:xfrm>
              <a:off x="1482629" y="2671135"/>
              <a:ext cx="1789272" cy="2796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입력 예</a:t>
              </a:r>
              <a:endParaRPr lang="en-US" altLang="ko-KR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" sz="1400" dirty="0"/>
                <a:t>2</a:t>
              </a:r>
              <a:r>
                <a:rPr lang="en-US" altLang="ko-KR" sz="1400" dirty="0">
                  <a:solidFill>
                    <a:schemeClr val="accent4">
                      <a:lumMod val="75000"/>
                    </a:schemeClr>
                  </a:solidFill>
                </a:rPr>
                <a:t>// </a:t>
              </a:r>
              <a:r>
                <a:rPr lang="ko-KR" altLang="en-US" sz="1400">
                  <a:solidFill>
                    <a:schemeClr val="accent4">
                      <a:lumMod val="75000"/>
                    </a:schemeClr>
                  </a:solidFill>
                </a:rPr>
                <a:t>테스트케이스 수</a:t>
              </a:r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2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0 10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2 10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3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1 3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2 4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</a:pPr>
              <a:r>
                <a:rPr lang="en-US" altLang="ko" sz="1400" dirty="0"/>
                <a:t>3 7</a:t>
              </a:r>
              <a:endParaRPr lang="ko" altLang="en-US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(empty line)</a:t>
              </a:r>
              <a:endParaRPr lang="ko-KR" alt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25643" y="2671135"/>
              <a:ext cx="1148135" cy="1234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dirty="0"/>
                <a:t>출력 예</a:t>
              </a:r>
              <a:endParaRPr lang="en-US" altLang="ko-KR" sz="1400" dirty="0"/>
            </a:p>
            <a:p>
              <a:pPr lvl="0">
                <a:lnSpc>
                  <a:spcPct val="115000"/>
                </a:lnSpc>
                <a:buClr>
                  <a:srgbClr val="000000"/>
                </a:buClr>
                <a:buSzPts val="1100"/>
              </a:pPr>
              <a:r>
                <a:rPr lang="en-US" altLang="ko" sz="1400" dirty="0"/>
                <a:t>4 14</a:t>
              </a:r>
              <a:endParaRPr lang="ko" altLang="en-US" sz="1400" dirty="0"/>
            </a:p>
            <a:p>
              <a:pPr lvl="0">
                <a:lnSpc>
                  <a:spcPct val="115000"/>
                </a:lnSpc>
              </a:pPr>
              <a:r>
                <a:rPr lang="en-US" altLang="ko" sz="1400" dirty="0"/>
                <a:t>2 7 </a:t>
              </a:r>
              <a:endParaRPr lang="ko" altLang="en-US" sz="1400" dirty="0"/>
            </a:p>
            <a:p>
              <a:pPr fontAlgn="base">
                <a:lnSpc>
                  <a:spcPct val="150000"/>
                </a:lnSpc>
              </a:pPr>
              <a:r>
                <a:rPr lang="en-US" altLang="ko-KR" sz="1400" dirty="0"/>
                <a:t>(empty line)</a:t>
              </a:r>
              <a:endParaRPr lang="ko-KR" altLang="en-US" sz="1400" dirty="0"/>
            </a:p>
          </p:txBody>
        </p:sp>
      </p:grp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84632" y="813816"/>
            <a:ext cx="8229600" cy="11430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문제</a:t>
            </a:r>
          </a:p>
        </p:txBody>
      </p:sp>
    </p:spTree>
    <p:extLst>
      <p:ext uri="{BB962C8B-B14F-4D97-AF65-F5344CB8AC3E}">
        <p14:creationId xmlns:p14="http://schemas.microsoft.com/office/powerpoint/2010/main" val="275183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구해야 하는 것은 평균 대기시간 과 평균 응답시간</a:t>
            </a:r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endParaRPr lang="ko-KR" altLang="en-US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ko-KR" altLang="en-US" sz="2400"/>
              <a:t>각 프로세스 들에 대해 시작 시각과 발생 시각</a:t>
            </a:r>
            <a:r>
              <a:rPr lang="en-US" altLang="ko-KR" sz="2400" dirty="0"/>
              <a:t>, </a:t>
            </a:r>
            <a:r>
              <a:rPr lang="ko-KR" altLang="en-US" sz="2400"/>
              <a:t>종료시각을 구하자</a:t>
            </a:r>
            <a:r>
              <a:rPr lang="en-US" altLang="ko-KR" sz="2400" dirty="0"/>
              <a:t>!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Idea</a:t>
            </a:r>
            <a:endParaRPr lang="ko-KR" altLang="en-US" dirty="0"/>
          </a:p>
        </p:txBody>
      </p:sp>
      <p:pic>
        <p:nvPicPr>
          <p:cNvPr id="7" name="Google Shape;13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7001" y="2532838"/>
            <a:ext cx="5895975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31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10" name="Google Shape;82;p15"/>
          <p:cNvSpPr/>
          <p:nvPr/>
        </p:nvSpPr>
        <p:spPr>
          <a:xfrm>
            <a:off x="1011757" y="2067339"/>
            <a:ext cx="211703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0</a:t>
            </a:r>
            <a:endParaRPr sz="1400" dirty="0"/>
          </a:p>
        </p:txBody>
      </p:sp>
      <p:sp>
        <p:nvSpPr>
          <p:cNvPr id="11" name="Google Shape;83;p15"/>
          <p:cNvSpPr/>
          <p:nvPr/>
        </p:nvSpPr>
        <p:spPr>
          <a:xfrm>
            <a:off x="3128791" y="2067339"/>
            <a:ext cx="211703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</a:t>
            </a:r>
            <a:endParaRPr sz="1400" dirty="0"/>
          </a:p>
        </p:txBody>
      </p:sp>
      <p:sp>
        <p:nvSpPr>
          <p:cNvPr id="14" name="Google Shape;84;p15"/>
          <p:cNvSpPr txBox="1"/>
          <p:nvPr/>
        </p:nvSpPr>
        <p:spPr>
          <a:xfrm>
            <a:off x="698688" y="2430576"/>
            <a:ext cx="32691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0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85;p15"/>
          <p:cNvSpPr txBox="1"/>
          <p:nvPr/>
        </p:nvSpPr>
        <p:spPr>
          <a:xfrm>
            <a:off x="4885766" y="2558214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20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" name="Google Shape;86;p15"/>
          <p:cNvSpPr txBox="1"/>
          <p:nvPr/>
        </p:nvSpPr>
        <p:spPr>
          <a:xfrm>
            <a:off x="2782957" y="2558214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Lato"/>
                <a:ea typeface="Lato"/>
                <a:cs typeface="Lato"/>
                <a:sym typeface="Lato"/>
              </a:rPr>
              <a:t>10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7309" y="267499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대기시간 </a:t>
            </a:r>
            <a:r>
              <a:rPr lang="en-US" altLang="ko-KR" sz="1200" dirty="0"/>
              <a:t>: 0</a:t>
            </a:r>
            <a:endParaRPr lang="ko-KR" altLang="en-US" sz="1200"/>
          </a:p>
        </p:txBody>
      </p:sp>
      <p:sp>
        <p:nvSpPr>
          <p:cNvPr id="24" name="TextBox 23"/>
          <p:cNvSpPr txBox="1"/>
          <p:nvPr/>
        </p:nvSpPr>
        <p:spPr>
          <a:xfrm>
            <a:off x="1527136" y="3001359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응답시간 </a:t>
            </a:r>
            <a:r>
              <a:rPr lang="en-US" altLang="ko-KR" sz="1200" dirty="0"/>
              <a:t>: 10</a:t>
            </a:r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3518754" y="2685720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대기시간 </a:t>
            </a:r>
            <a:r>
              <a:rPr lang="en-US" altLang="ko-KR" sz="1200" dirty="0"/>
              <a:t>: 10-2</a:t>
            </a:r>
            <a:endParaRPr lang="ko-KR" altLang="en-US" sz="1200"/>
          </a:p>
        </p:txBody>
      </p:sp>
      <p:sp>
        <p:nvSpPr>
          <p:cNvPr id="26" name="TextBox 25"/>
          <p:cNvSpPr txBox="1"/>
          <p:nvPr/>
        </p:nvSpPr>
        <p:spPr>
          <a:xfrm>
            <a:off x="3510322" y="297542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응답시간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10+10 </a:t>
            </a:r>
            <a:r>
              <a:rPr lang="en-US" altLang="ko-KR" sz="1200" dirty="0"/>
              <a:t>-2</a:t>
            </a:r>
            <a:endParaRPr lang="ko-KR" altLang="en-US" sz="1200"/>
          </a:p>
        </p:txBody>
      </p:sp>
      <p:sp>
        <p:nvSpPr>
          <p:cNvPr id="28" name="Google Shape;100;p17"/>
          <p:cNvSpPr/>
          <p:nvPr/>
        </p:nvSpPr>
        <p:spPr>
          <a:xfrm>
            <a:off x="6694754" y="1528716"/>
            <a:ext cx="2332547" cy="13933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</a:t>
            </a:r>
            <a:r>
              <a:rPr lang="en-US" altLang="ko" sz="1000" dirty="0"/>
              <a:t>0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Requested Time: 0s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Occupation Time: 10s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TASK1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Requested Time: 2s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Occupation Time: 10s</a:t>
            </a:r>
            <a:endParaRPr sz="1000" dirty="0"/>
          </a:p>
        </p:txBody>
      </p:sp>
      <p:sp>
        <p:nvSpPr>
          <p:cNvPr id="29" name="Google Shape;82;p15"/>
          <p:cNvSpPr/>
          <p:nvPr/>
        </p:nvSpPr>
        <p:spPr>
          <a:xfrm>
            <a:off x="514801" y="4224130"/>
            <a:ext cx="2117034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0</a:t>
            </a:r>
            <a:endParaRPr sz="1400" dirty="0"/>
          </a:p>
        </p:txBody>
      </p:sp>
      <p:sp>
        <p:nvSpPr>
          <p:cNvPr id="30" name="Google Shape;83;p15"/>
          <p:cNvSpPr/>
          <p:nvPr/>
        </p:nvSpPr>
        <p:spPr>
          <a:xfrm>
            <a:off x="2631835" y="4224130"/>
            <a:ext cx="1756975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1</a:t>
            </a:r>
            <a:endParaRPr sz="1400" dirty="0"/>
          </a:p>
        </p:txBody>
      </p:sp>
      <p:sp>
        <p:nvSpPr>
          <p:cNvPr id="31" name="Google Shape;84;p15"/>
          <p:cNvSpPr txBox="1"/>
          <p:nvPr/>
        </p:nvSpPr>
        <p:spPr>
          <a:xfrm>
            <a:off x="201732" y="4587367"/>
            <a:ext cx="32691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>
                <a:latin typeface="Lato"/>
                <a:ea typeface="Lato"/>
                <a:cs typeface="Lato"/>
                <a:sym typeface="Lato"/>
              </a:rPr>
              <a:t>1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Google Shape;85;p15"/>
          <p:cNvSpPr txBox="1"/>
          <p:nvPr/>
        </p:nvSpPr>
        <p:spPr>
          <a:xfrm>
            <a:off x="4126292" y="4715005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>
                <a:latin typeface="Lato"/>
                <a:ea typeface="Lato"/>
                <a:cs typeface="Lato"/>
                <a:sym typeface="Lato"/>
              </a:rPr>
              <a:t>8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" name="Google Shape;86;p15"/>
          <p:cNvSpPr txBox="1"/>
          <p:nvPr/>
        </p:nvSpPr>
        <p:spPr>
          <a:xfrm>
            <a:off x="2286001" y="4715005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>
                <a:latin typeface="Lato"/>
                <a:ea typeface="Lato"/>
                <a:cs typeface="Lato"/>
                <a:sym typeface="Lato"/>
              </a:rPr>
              <a:t>4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3006" y="492623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대기시간 </a:t>
            </a:r>
            <a:r>
              <a:rPr lang="en-US" altLang="ko-KR" sz="1200" dirty="0"/>
              <a:t>: 0</a:t>
            </a:r>
            <a:endParaRPr lang="ko-KR" altLang="en-US" sz="1200"/>
          </a:p>
        </p:txBody>
      </p:sp>
      <p:sp>
        <p:nvSpPr>
          <p:cNvPr id="35" name="TextBox 34"/>
          <p:cNvSpPr txBox="1"/>
          <p:nvPr/>
        </p:nvSpPr>
        <p:spPr>
          <a:xfrm>
            <a:off x="895206" y="5247281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응답시간 </a:t>
            </a:r>
            <a:r>
              <a:rPr lang="en-US" altLang="ko-KR" sz="1200" dirty="0"/>
              <a:t>: 3</a:t>
            </a:r>
            <a:endParaRPr lang="ko-KR" altLang="en-US" sz="1200"/>
          </a:p>
        </p:txBody>
      </p:sp>
      <p:sp>
        <p:nvSpPr>
          <p:cNvPr id="36" name="TextBox 35"/>
          <p:cNvSpPr txBox="1"/>
          <p:nvPr/>
        </p:nvSpPr>
        <p:spPr>
          <a:xfrm>
            <a:off x="2730911" y="492623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대기시간 </a:t>
            </a:r>
            <a:r>
              <a:rPr lang="en-US" altLang="ko-KR" sz="1200" dirty="0"/>
              <a:t>: 4-2</a:t>
            </a:r>
            <a:endParaRPr lang="ko-KR" altLang="en-US" sz="1200"/>
          </a:p>
        </p:txBody>
      </p:sp>
      <p:sp>
        <p:nvSpPr>
          <p:cNvPr id="37" name="TextBox 36"/>
          <p:cNvSpPr txBox="1"/>
          <p:nvPr/>
        </p:nvSpPr>
        <p:spPr>
          <a:xfrm>
            <a:off x="2706867" y="5203234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응답시간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4+4 </a:t>
            </a:r>
            <a:r>
              <a:rPr lang="en-US" altLang="ko-KR" sz="1200" dirty="0"/>
              <a:t>-2</a:t>
            </a:r>
            <a:endParaRPr lang="ko-KR" altLang="en-US" sz="1200"/>
          </a:p>
        </p:txBody>
      </p:sp>
      <p:sp>
        <p:nvSpPr>
          <p:cNvPr id="38" name="Google Shape;83;p15"/>
          <p:cNvSpPr/>
          <p:nvPr/>
        </p:nvSpPr>
        <p:spPr>
          <a:xfrm>
            <a:off x="4388810" y="4224130"/>
            <a:ext cx="1854621" cy="37041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/>
              <a:t>2</a:t>
            </a:r>
            <a:endParaRPr sz="1400" dirty="0"/>
          </a:p>
        </p:txBody>
      </p:sp>
      <p:sp>
        <p:nvSpPr>
          <p:cNvPr id="39" name="Google Shape;101;p17"/>
          <p:cNvSpPr/>
          <p:nvPr/>
        </p:nvSpPr>
        <p:spPr>
          <a:xfrm>
            <a:off x="6694754" y="4081356"/>
            <a:ext cx="2272982" cy="196675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TASK0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Requested Time: 1s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Occupation Time: 3s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TASK1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Requested Time: 2s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Occupation Time: 4s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TASK2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Requested Time: 3s</a:t>
            </a:r>
            <a:endParaRPr sz="10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 dirty="0"/>
              <a:t>Occupation Time: 7s</a:t>
            </a:r>
            <a:endParaRPr sz="1050" dirty="0"/>
          </a:p>
        </p:txBody>
      </p:sp>
      <p:sp>
        <p:nvSpPr>
          <p:cNvPr id="40" name="Google Shape;85;p15"/>
          <p:cNvSpPr txBox="1"/>
          <p:nvPr/>
        </p:nvSpPr>
        <p:spPr>
          <a:xfrm>
            <a:off x="5924039" y="4715005"/>
            <a:ext cx="525036" cy="25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400" dirty="0">
                <a:latin typeface="Lato"/>
                <a:ea typeface="Lato"/>
                <a:cs typeface="Lato"/>
                <a:sym typeface="Lato"/>
              </a:rPr>
              <a:t>15</a:t>
            </a:r>
            <a:endParaRPr sz="1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50320" y="4926235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대기시간 </a:t>
            </a:r>
            <a:r>
              <a:rPr lang="en-US" altLang="ko-KR" sz="1200" dirty="0"/>
              <a:t>: 8-3</a:t>
            </a:r>
            <a:endParaRPr lang="ko-KR" altLang="en-US" sz="1200"/>
          </a:p>
        </p:txBody>
      </p:sp>
      <p:sp>
        <p:nvSpPr>
          <p:cNvPr id="42" name="TextBox 41"/>
          <p:cNvSpPr txBox="1"/>
          <p:nvPr/>
        </p:nvSpPr>
        <p:spPr>
          <a:xfrm>
            <a:off x="4726276" y="5203234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응답시간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8+7 </a:t>
            </a:r>
            <a:r>
              <a:rPr lang="en-US" altLang="ko-KR" sz="1200" dirty="0"/>
              <a:t>-3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640145712"/>
      </p:ext>
    </p:extLst>
  </p:cSld>
  <p:clrMapOvr>
    <a:masterClrMapping/>
  </p:clrMapOvr>
</p:sld>
</file>

<file path=ppt/theme/theme1.xml><?xml version="1.0" encoding="utf-8"?>
<a:theme xmlns:a="http://schemas.openxmlformats.org/drawingml/2006/main" name="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컴퓨터보안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ISRL2011</Template>
  <TotalTime>19425</TotalTime>
  <Words>1540</Words>
  <Application>Microsoft Office PowerPoint</Application>
  <PresentationFormat>화면 슬라이드 쇼(4:3)</PresentationFormat>
  <Paragraphs>492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Cambria Math</vt:lpstr>
      <vt:lpstr>함초롬바탕</vt:lpstr>
      <vt:lpstr>Lato</vt:lpstr>
      <vt:lpstr>나눔고딕</vt:lpstr>
      <vt:lpstr>Wingdings</vt:lpstr>
      <vt:lpstr>Arial</vt:lpstr>
      <vt:lpstr>맑은 고딕</vt:lpstr>
      <vt:lpstr>Tahoma</vt:lpstr>
      <vt:lpstr>컴퓨터보안 2011</vt:lpstr>
      <vt:lpstr>1_컴퓨터보안 2011</vt:lpstr>
      <vt:lpstr>New_Natural01</vt:lpstr>
      <vt:lpstr>문제해결기법 (Problem Solving)</vt:lpstr>
      <vt:lpstr>1주차 문제 풀이</vt:lpstr>
      <vt:lpstr>2주차 문제</vt:lpstr>
      <vt:lpstr>2주차 문제</vt:lpstr>
      <vt:lpstr>2주차 문제</vt:lpstr>
      <vt:lpstr>2주차 문제</vt:lpstr>
      <vt:lpstr>2주차 문제</vt:lpstr>
      <vt:lpstr>Idea</vt:lpstr>
      <vt:lpstr>Examples</vt:lpstr>
      <vt:lpstr>PowerPoint 프레젠테이션</vt:lpstr>
      <vt:lpstr>PowerPoint 프레젠테이션</vt:lpstr>
      <vt:lpstr>PowerPoint 프레젠테이션</vt:lpstr>
      <vt:lpstr>1주차 문제 A</vt:lpstr>
      <vt:lpstr>의사코드 (Time Complexity)</vt:lpstr>
      <vt:lpstr>의사코드 (Memory Complexity)</vt:lpstr>
      <vt:lpstr>1 주차 문제 B</vt:lpstr>
      <vt:lpstr>1주차 문제 B</vt:lpstr>
      <vt:lpstr>Idea</vt:lpstr>
      <vt:lpstr>Idea</vt:lpstr>
      <vt:lpstr>Idea</vt:lpstr>
      <vt:lpstr>Idea</vt:lpstr>
      <vt:lpstr>Idea</vt:lpstr>
      <vt:lpstr>Idea</vt:lpstr>
      <vt:lpstr>Idea</vt:lpstr>
      <vt:lpstr>1주차 문제 B</vt:lpstr>
      <vt:lpstr>1주차 문제 B</vt:lpstr>
      <vt:lpstr>1주차 문제 B</vt:lpstr>
    </vt:vector>
  </TitlesOfParts>
  <Company>인하대학교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강전일</dc:creator>
  <cp:lastModifiedBy>joonseok</cp:lastModifiedBy>
  <cp:revision>341</cp:revision>
  <cp:lastPrinted>2016-04-03T20:03:45Z</cp:lastPrinted>
  <dcterms:created xsi:type="dcterms:W3CDTF">2014-02-26T05:36:39Z</dcterms:created>
  <dcterms:modified xsi:type="dcterms:W3CDTF">2019-03-08T07:37:22Z</dcterms:modified>
</cp:coreProperties>
</file>