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5" r:id="rId2"/>
    <p:sldMasterId id="2147483698" r:id="rId3"/>
  </p:sldMasterIdLst>
  <p:notesMasterIdLst>
    <p:notesMasterId r:id="rId69"/>
  </p:notesMasterIdLst>
  <p:sldIdLst>
    <p:sldId id="262" r:id="rId4"/>
    <p:sldId id="265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328" r:id="rId22"/>
    <p:sldId id="339" r:id="rId23"/>
    <p:sldId id="373" r:id="rId24"/>
    <p:sldId id="374" r:id="rId25"/>
    <p:sldId id="375" r:id="rId26"/>
    <p:sldId id="330" r:id="rId27"/>
    <p:sldId id="331" r:id="rId28"/>
    <p:sldId id="332" r:id="rId29"/>
    <p:sldId id="342" r:id="rId30"/>
    <p:sldId id="362" r:id="rId31"/>
    <p:sldId id="369" r:id="rId32"/>
    <p:sldId id="368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365" r:id="rId63"/>
    <p:sldId id="405" r:id="rId64"/>
    <p:sldId id="406" r:id="rId65"/>
    <p:sldId id="407" r:id="rId66"/>
    <p:sldId id="408" r:id="rId67"/>
    <p:sldId id="409" r:id="rId68"/>
  </p:sldIdLst>
  <p:sldSz cx="9144000" cy="6858000" type="screen4x3"/>
  <p:notesSz cx="6797675" cy="9874250"/>
  <p:embeddedFontLst>
    <p:embeddedFont>
      <p:font typeface="나눔고딕" panose="020B0600000101010101" charset="-127"/>
      <p:regular r:id="rId70"/>
      <p:bold r:id="rId71"/>
    </p:embeddedFont>
    <p:embeddedFont>
      <p:font typeface="Cambria Math" panose="02040503050406030204" pitchFamily="18" charset="0"/>
      <p:regular r:id="rId72"/>
    </p:embeddedFont>
    <p:embeddedFont>
      <p:font typeface="Century Gothic" panose="020B0502020202020204" pitchFamily="34" charset="0"/>
      <p:regular r:id="rId73"/>
      <p:bold r:id="rId74"/>
      <p:italic r:id="rId75"/>
      <p:boldItalic r:id="rId76"/>
    </p:embeddedFont>
    <p:embeddedFont>
      <p:font typeface="Tahoma" panose="020B0604030504040204" pitchFamily="34" charset="0"/>
      <p:regular r:id="rId77"/>
      <p:bold r:id="rId78"/>
    </p:embeddedFont>
    <p:embeddedFont>
      <p:font typeface="맑은 고딕" panose="020B0503020000020004" pitchFamily="50" charset="-127"/>
      <p:regular r:id="rId79"/>
      <p:bold r:id="rId80"/>
    </p:embeddedFont>
    <p:embeddedFont>
      <p:font typeface="함초롬바탕" panose="02030604000101010101" pitchFamily="18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2880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font" Target="fonts/font7.fntdata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font" Target="fonts/font13.fntdata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4T18:58:21.4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4T18:58:21.4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4T18:58:21.4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4T18:58:21.4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4T18:58:21.4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9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67697" y="4303713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95365" y="4339164"/>
            <a:ext cx="160813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테스트케이스 수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4 2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0 1 1 0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1 2 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3 2</a:t>
            </a:r>
            <a:endParaRPr lang="ko-KR" altLang="ko-KR" sz="1200" dirty="0"/>
          </a:p>
          <a:p>
            <a:r>
              <a:rPr lang="en-US" altLang="ko-KR" sz="1200" dirty="0"/>
              <a:t>(</a:t>
            </a:r>
            <a:r>
              <a:rPr lang="ko-KR" altLang="ko-KR" sz="1200" dirty="0"/>
              <a:t>빈 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51432" y="1956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0059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057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415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122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3915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225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01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4576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228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(3,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3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5707" y="2294308"/>
            <a:ext cx="60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  1          2                                    …                                    ?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5324" y="2911098"/>
          <a:ext cx="109610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1551432" y="2285984"/>
            <a:ext cx="312537" cy="8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455324" y="4303713"/>
          <a:ext cx="65649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12902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598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55324" y="3534851"/>
          <a:ext cx="109610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47" idx="3"/>
          </p:cNvCxnSpPr>
          <p:nvPr/>
        </p:nvCxnSpPr>
        <p:spPr>
          <a:xfrm flipV="1">
            <a:off x="1551432" y="2294308"/>
            <a:ext cx="1552253" cy="14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3498" y="5216327"/>
            <a:ext cx="33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세균들의 위치를 기록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5324" y="1956816"/>
          <a:ext cx="65649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383639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3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9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67697" y="4303713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95365" y="4339164"/>
            <a:ext cx="160813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테스트케이스 수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4 2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0 1 1 0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1 2 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3 2</a:t>
            </a:r>
            <a:endParaRPr lang="ko-KR" altLang="ko-KR" sz="1200" dirty="0"/>
          </a:p>
          <a:p>
            <a:r>
              <a:rPr lang="en-US" altLang="ko-KR" sz="1200" dirty="0"/>
              <a:t>(</a:t>
            </a:r>
            <a:r>
              <a:rPr lang="ko-KR" altLang="ko-KR" sz="1200" dirty="0"/>
              <a:t>빈 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51432" y="1956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0059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057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415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122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3915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225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01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4576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228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(0,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3)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(3, 1)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(3, 3)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3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5707" y="2294308"/>
            <a:ext cx="60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  1          2                                    …                                    ?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5324" y="2911098"/>
          <a:ext cx="109610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1551432" y="2306820"/>
            <a:ext cx="1525876" cy="78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455324" y="4303713"/>
          <a:ext cx="65649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12902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598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55324" y="3534851"/>
          <a:ext cx="109610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47" idx="3"/>
          </p:cNvCxnSpPr>
          <p:nvPr/>
        </p:nvCxnSpPr>
        <p:spPr>
          <a:xfrm flipV="1">
            <a:off x="1551432" y="2310982"/>
            <a:ext cx="3961345" cy="140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9380" y="4939328"/>
            <a:ext cx="330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아직 번식하지 않은 세균들에 대해 번식 시작</a:t>
            </a:r>
            <a:r>
              <a:rPr lang="en-US" altLang="ko-KR" dirty="0"/>
              <a:t>, </a:t>
            </a:r>
            <a:r>
              <a:rPr lang="ko-KR" altLang="en-US" dirty="0"/>
              <a:t>번식 할 때 마다 </a:t>
            </a:r>
            <a:r>
              <a:rPr lang="en-US" altLang="ko-KR" dirty="0"/>
              <a:t>0</a:t>
            </a:r>
            <a:r>
              <a:rPr lang="ko-KR" altLang="en-US" dirty="0"/>
              <a:t>의 개수 </a:t>
            </a:r>
            <a:r>
              <a:rPr lang="en-US" altLang="ko-KR" dirty="0"/>
              <a:t>count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55324" y="1956816"/>
          <a:ext cx="65649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383639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3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7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67697" y="4303713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95365" y="4339164"/>
            <a:ext cx="160813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테스트케이스 수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4 2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0 1 1 0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1 2 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3 2</a:t>
            </a:r>
            <a:endParaRPr lang="ko-KR" altLang="ko-KR" sz="1200" dirty="0"/>
          </a:p>
          <a:p>
            <a:r>
              <a:rPr lang="en-US" altLang="ko-KR" sz="1200" dirty="0"/>
              <a:t>(</a:t>
            </a:r>
            <a:r>
              <a:rPr lang="ko-KR" altLang="ko-KR" sz="1200" dirty="0"/>
              <a:t>빈 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51432" y="1956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0059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057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415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122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3915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225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01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4576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228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(3, 1)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(3, 3)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3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5707" y="2294308"/>
            <a:ext cx="60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  1          2                                    …                                    ?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5324" y="2911098"/>
          <a:ext cx="109610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1551432" y="2306820"/>
            <a:ext cx="1525876" cy="78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455324" y="4303713"/>
          <a:ext cx="65649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12902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598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55324" y="3534851"/>
          <a:ext cx="109610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47" idx="3"/>
          </p:cNvCxnSpPr>
          <p:nvPr/>
        </p:nvCxnSpPr>
        <p:spPr>
          <a:xfrm flipV="1">
            <a:off x="1551432" y="2310982"/>
            <a:ext cx="3961345" cy="140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9380" y="5077827"/>
            <a:ext cx="330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세균 수가 늘어났으면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r>
              <a:rPr lang="en-US" altLang="ko-KR" dirty="0"/>
              <a:t>count</a:t>
            </a:r>
            <a:r>
              <a:rPr lang="ko-KR" altLang="en-US" dirty="0"/>
              <a:t>를 올린다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5324" y="1956816"/>
          <a:ext cx="65649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383639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3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8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67697" y="4303713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95365" y="4339164"/>
            <a:ext cx="160813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테스트케이스 수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4 2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0 1 1 0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1 2 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3 2</a:t>
            </a:r>
            <a:endParaRPr lang="ko-KR" altLang="ko-KR" sz="1200" dirty="0"/>
          </a:p>
          <a:p>
            <a:r>
              <a:rPr lang="en-US" altLang="ko-KR" sz="1200" dirty="0"/>
              <a:t>(</a:t>
            </a:r>
            <a:r>
              <a:rPr lang="ko-KR" altLang="ko-KR" sz="1200" dirty="0"/>
              <a:t>빈 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51432" y="1956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0059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057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415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122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3915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225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01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4576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228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(0,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(3, 1)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(3, 3)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3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5707" y="2294308"/>
            <a:ext cx="60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  1          2                                    …                                    ?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5324" y="2911098"/>
          <a:ext cx="109610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1551432" y="2306820"/>
            <a:ext cx="1525876" cy="78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55324" y="4303713"/>
          <a:ext cx="65649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12902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598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55324" y="3534851"/>
          <a:ext cx="109610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47" idx="3"/>
          </p:cNvCxnSpPr>
          <p:nvPr/>
        </p:nvCxnSpPr>
        <p:spPr>
          <a:xfrm flipV="1">
            <a:off x="1551432" y="2310982"/>
            <a:ext cx="3961345" cy="140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3498" y="5216327"/>
            <a:ext cx="33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(2 -&gt; 3 -&gt; 4</a:t>
            </a:r>
            <a:r>
              <a:rPr lang="ko-KR" altLang="en-US" dirty="0"/>
              <a:t>를 반복해 보세요</a:t>
            </a:r>
            <a:r>
              <a:rPr lang="en-US" altLang="ko-KR" dirty="0"/>
              <a:t>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5324" y="1956816"/>
          <a:ext cx="65649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383639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3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04720" y="2844190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81436" y="2844190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1872762" y="2145323"/>
            <a:ext cx="0" cy="317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8824" y="4484077"/>
            <a:ext cx="3708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758962" y="2409092"/>
            <a:ext cx="0" cy="305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69877" y="2998177"/>
            <a:ext cx="300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4237" y="6027436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(x, y)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3319" y="6027436"/>
            <a:ext cx="15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 – y, x + 1)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54745" y="1956816"/>
            <a:ext cx="88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4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19" idx="3"/>
            <a:endCxn id="20" idx="1"/>
          </p:cNvCxnSpPr>
          <p:nvPr/>
        </p:nvCxnSpPr>
        <p:spPr>
          <a:xfrm>
            <a:off x="2757622" y="6212102"/>
            <a:ext cx="3155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59624" y="5842770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4237" y="2474858"/>
            <a:ext cx="7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3C7D9"/>
                </a:solidFill>
              </a:rPr>
              <a:t>(1, 2)</a:t>
            </a:r>
            <a:endParaRPr lang="ko-KR" altLang="en-US" b="1" dirty="0">
              <a:solidFill>
                <a:srgbClr val="43C7D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4378" y="2474858"/>
            <a:ext cx="83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(2, 2)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8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Inputs </a:t>
            </a:r>
          </a:p>
          <a:p>
            <a:pPr marL="0" indent="0">
              <a:buNone/>
            </a:pPr>
            <a:r>
              <a:rPr lang="en-US" altLang="ko-KR" sz="1600" dirty="0"/>
              <a:t>    M: Map of habitability with outer non-habitable boundaries</a:t>
            </a:r>
          </a:p>
          <a:p>
            <a:pPr marL="0" indent="0">
              <a:buNone/>
            </a:pPr>
            <a:r>
              <a:rPr lang="en-US" altLang="ko-KR" sz="1600" dirty="0"/>
              <a:t>    H: Number of remaining habitable areas (</a:t>
            </a:r>
            <a:r>
              <a:rPr lang="ko-KR" altLang="en-US" sz="1600" dirty="0"/>
              <a:t>전체 </a:t>
            </a:r>
            <a:r>
              <a:rPr lang="en-US" altLang="ko-KR" sz="1600" dirty="0"/>
              <a:t>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– (</a:t>
            </a:r>
            <a:r>
              <a:rPr lang="ko-KR" altLang="en-US" sz="1600" dirty="0"/>
              <a:t>세균이 못사는 지역</a:t>
            </a:r>
            <a:r>
              <a:rPr lang="en-US" altLang="ko-KR" sz="1600" dirty="0"/>
              <a:t>+</a:t>
            </a:r>
            <a:r>
              <a:rPr lang="ko-KR" altLang="en-US" sz="1600" dirty="0"/>
              <a:t>초기세균</a:t>
            </a:r>
            <a:r>
              <a:rPr lang="en-US" altLang="ko-KR" sz="1600" dirty="0"/>
              <a:t>))</a:t>
            </a:r>
          </a:p>
          <a:p>
            <a:pPr marL="0" indent="0">
              <a:buNone/>
            </a:pPr>
            <a:r>
              <a:rPr lang="en-US" altLang="ko-KR" sz="1600" dirty="0"/>
              <a:t>    Q: Queue of positions of germ</a:t>
            </a:r>
          </a:p>
          <a:p>
            <a:pPr marL="0" indent="0">
              <a:buNone/>
            </a:pPr>
            <a:r>
              <a:rPr lang="en-US" altLang="ko-KR" sz="1600" dirty="0"/>
              <a:t>Outputs         </a:t>
            </a:r>
          </a:p>
          <a:p>
            <a:pPr marL="0" indent="0">
              <a:buNone/>
            </a:pPr>
            <a:r>
              <a:rPr lang="en-US" altLang="ko-KR" sz="1600" dirty="0"/>
              <a:t>    R: The time amount to populate in all area, if germ can populate in all possible area.</a:t>
            </a:r>
          </a:p>
          <a:p>
            <a:pPr marL="0" indent="0">
              <a:buNone/>
            </a:pPr>
            <a:r>
              <a:rPr lang="en-US" altLang="ko-KR" sz="1600" dirty="0"/>
              <a:t>        If not, -1</a:t>
            </a:r>
          </a:p>
          <a:p>
            <a:pPr marL="0" indent="0">
              <a:buNone/>
            </a:pPr>
            <a:r>
              <a:rPr lang="en-US" altLang="ko-KR" sz="1600" dirty="0"/>
              <a:t>    L: The queue’s length before each time of population</a:t>
            </a:r>
          </a:p>
          <a:p>
            <a:pPr marL="0" indent="0">
              <a:buNone/>
            </a:pPr>
            <a:r>
              <a:rPr lang="en-US" altLang="ko-KR" sz="1600" dirty="0"/>
              <a:t>    I: Count of iteration</a:t>
            </a:r>
          </a:p>
        </p:txBody>
      </p:sp>
    </p:spTree>
    <p:extLst>
      <p:ext uri="{BB962C8B-B14F-4D97-AF65-F5344CB8AC3E}">
        <p14:creationId xmlns:p14="http://schemas.microsoft.com/office/powerpoint/2010/main" val="252372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function Populate (M, H, Q)</a:t>
            </a:r>
          </a:p>
          <a:p>
            <a:pPr marL="400050" lvl="1" indent="0">
              <a:buNone/>
            </a:pPr>
            <a:r>
              <a:rPr lang="en-US" altLang="ko-KR" sz="1100" dirty="0"/>
              <a:t>R = 0</a:t>
            </a:r>
          </a:p>
          <a:p>
            <a:pPr marL="400050" lvl="1" indent="0">
              <a:buNone/>
            </a:pPr>
            <a:r>
              <a:rPr lang="en-US" altLang="ko-KR" sz="1100" dirty="0"/>
              <a:t>while Q is</a:t>
            </a:r>
            <a:r>
              <a:rPr lang="ko-KR" altLang="en-US" sz="1100" dirty="0"/>
              <a:t> </a:t>
            </a:r>
            <a:r>
              <a:rPr lang="en-US" altLang="ko-KR" sz="1100" dirty="0"/>
              <a:t>not</a:t>
            </a:r>
            <a:r>
              <a:rPr lang="ko-KR" altLang="en-US" sz="1100" dirty="0"/>
              <a:t> </a:t>
            </a:r>
            <a:r>
              <a:rPr lang="en-US" altLang="ko-KR" sz="1100" dirty="0"/>
              <a:t>empty</a:t>
            </a:r>
            <a:r>
              <a:rPr lang="ko-KR" altLang="en-US" sz="1100" dirty="0"/>
              <a:t> </a:t>
            </a:r>
            <a:r>
              <a:rPr lang="en-US" altLang="ko-KR" sz="1100" dirty="0"/>
              <a:t>//Q </a:t>
            </a:r>
            <a:r>
              <a:rPr lang="ko-KR" altLang="en-US" sz="1100" dirty="0"/>
              <a:t>에 원소가 있는 동안 아래를 반복함</a:t>
            </a:r>
            <a:r>
              <a:rPr lang="en-US" altLang="ko-KR" sz="1100" dirty="0"/>
              <a:t>, </a:t>
            </a:r>
            <a:r>
              <a:rPr lang="ko-KR" altLang="en-US" sz="1100" dirty="0"/>
              <a:t>최초세균위치가 들어가 있음</a:t>
            </a:r>
            <a:endParaRPr lang="en-US" altLang="ko-KR" sz="1100" dirty="0"/>
          </a:p>
          <a:p>
            <a:pPr marL="400050" lvl="1" indent="0">
              <a:buNone/>
            </a:pP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L = </a:t>
            </a:r>
            <a:r>
              <a:rPr lang="en-US" altLang="ko-KR" sz="1100" dirty="0" err="1"/>
              <a:t>Q.length</a:t>
            </a:r>
            <a:r>
              <a:rPr lang="en-US" altLang="ko-KR" sz="1100" dirty="0"/>
              <a:t>() //R </a:t>
            </a:r>
            <a:r>
              <a:rPr lang="ko-KR" altLang="en-US" sz="1100" dirty="0"/>
              <a:t>시간에 새로 세균이 번식한 셀의 숫자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for I = 1 to L  //Q</a:t>
            </a:r>
            <a:r>
              <a:rPr lang="ko-KR" altLang="en-US" sz="1100" dirty="0"/>
              <a:t>에 있는 갈 셀마다 아래의 작업을 반복함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       a=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Q.pop</a:t>
            </a:r>
            <a:r>
              <a:rPr lang="en-US" altLang="ko-KR" sz="1100" dirty="0"/>
              <a:t>()</a:t>
            </a:r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오른쪽 셀에 세균이 번식가능한지 여부 확인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오른쪽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r>
              <a:rPr lang="en-US" altLang="ko-KR" sz="1100" dirty="0"/>
              <a:t> </a:t>
            </a:r>
          </a:p>
          <a:p>
            <a:pPr marL="400050" lvl="1" indent="0">
              <a:buNone/>
            </a:pPr>
            <a:r>
              <a:rPr lang="ko-KR" altLang="en-US" sz="1100" dirty="0"/>
              <a:t>            해당 셀의 왼쪽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왼쪽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위쪽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위쪽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아래쪽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위쪽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R++</a:t>
            </a:r>
          </a:p>
          <a:p>
            <a:pPr marL="400050" lvl="1" indent="0">
              <a:buNone/>
            </a:pPr>
            <a:r>
              <a:rPr lang="en-US" altLang="ko-KR" sz="1100" dirty="0"/>
              <a:t> </a:t>
            </a:r>
          </a:p>
          <a:p>
            <a:pPr marL="400050" lvl="1" indent="0">
              <a:buNone/>
            </a:pPr>
            <a:r>
              <a:rPr lang="en-US" altLang="ko-KR" sz="1100" dirty="0"/>
              <a:t>if H != 0   //</a:t>
            </a:r>
            <a:r>
              <a:rPr lang="ko-KR" altLang="en-US" sz="1100" dirty="0"/>
              <a:t>세균이 번식하지 못한 셀이 남아있음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R = -1</a:t>
            </a:r>
          </a:p>
          <a:p>
            <a:pPr marL="400050" lvl="1" indent="0">
              <a:buNone/>
            </a:pPr>
            <a:r>
              <a:rPr lang="en-US" altLang="ko-KR" sz="1100" dirty="0"/>
              <a:t>return R</a:t>
            </a:r>
          </a:p>
        </p:txBody>
      </p:sp>
    </p:spTree>
    <p:extLst>
      <p:ext uri="{BB962C8B-B14F-4D97-AF65-F5344CB8AC3E}">
        <p14:creationId xmlns:p14="http://schemas.microsoft.com/office/powerpoint/2010/main" val="296309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function Populate (M, H, Q)</a:t>
            </a:r>
          </a:p>
          <a:p>
            <a:pPr marL="400050" lvl="1" indent="0">
              <a:buNone/>
            </a:pPr>
            <a:r>
              <a:rPr lang="en-US" altLang="ko-KR" sz="1100" dirty="0"/>
              <a:t>R = 0</a:t>
            </a:r>
          </a:p>
          <a:p>
            <a:pPr marL="400050" lvl="1" indent="0">
              <a:buNone/>
            </a:pPr>
            <a:r>
              <a:rPr lang="en-US" altLang="ko-KR" sz="1100" dirty="0"/>
              <a:t>while Q is</a:t>
            </a:r>
            <a:r>
              <a:rPr lang="ko-KR" altLang="en-US" sz="1100" dirty="0"/>
              <a:t> </a:t>
            </a:r>
            <a:r>
              <a:rPr lang="en-US" altLang="ko-KR" sz="1100" dirty="0"/>
              <a:t>not</a:t>
            </a:r>
            <a:r>
              <a:rPr lang="ko-KR" altLang="en-US" sz="1100" dirty="0"/>
              <a:t> </a:t>
            </a:r>
            <a:r>
              <a:rPr lang="en-US" altLang="ko-KR" sz="1100" dirty="0"/>
              <a:t>empty</a:t>
            </a:r>
            <a:r>
              <a:rPr lang="ko-KR" altLang="en-US" sz="1100" dirty="0"/>
              <a:t> </a:t>
            </a:r>
            <a:r>
              <a:rPr lang="en-US" altLang="ko-KR" sz="1100" dirty="0"/>
              <a:t>//Q </a:t>
            </a:r>
            <a:r>
              <a:rPr lang="ko-KR" altLang="en-US" sz="1100" dirty="0"/>
              <a:t>에 원소가 있는 동안 아래를 반복함</a:t>
            </a:r>
            <a:r>
              <a:rPr lang="en-US" altLang="ko-KR" sz="1100" dirty="0"/>
              <a:t>, </a:t>
            </a:r>
            <a:r>
              <a:rPr lang="ko-KR" altLang="en-US" sz="1100" dirty="0"/>
              <a:t>최초세균위치가 들어가 있음</a:t>
            </a:r>
            <a:endParaRPr lang="en-US" altLang="ko-KR" sz="1100" dirty="0"/>
          </a:p>
          <a:p>
            <a:pPr marL="400050" lvl="1" indent="0">
              <a:buNone/>
            </a:pP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L = </a:t>
            </a:r>
            <a:r>
              <a:rPr lang="en-US" altLang="ko-KR" sz="1100" dirty="0" err="1"/>
              <a:t>Q.length</a:t>
            </a:r>
            <a:r>
              <a:rPr lang="en-US" altLang="ko-KR" sz="1100" dirty="0"/>
              <a:t>() //R </a:t>
            </a:r>
            <a:r>
              <a:rPr lang="ko-KR" altLang="en-US" sz="1100" dirty="0"/>
              <a:t>시간에 새로 세균이 번식한 셀의 숫자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for I = 1 to L  //Q</a:t>
            </a:r>
            <a:r>
              <a:rPr lang="ko-KR" altLang="en-US" sz="1100" dirty="0"/>
              <a:t>에 있는 갈 셀마다 아래의 작업을 반복함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       a=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Q.pop</a:t>
            </a:r>
            <a:r>
              <a:rPr lang="en-US" altLang="ko-KR" sz="1100" dirty="0"/>
              <a:t>()</a:t>
            </a:r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오른쪽 셀에 세균이 번식가능한지 여부 확인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오른쪽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r>
              <a:rPr lang="en-US" altLang="ko-KR" sz="1100" dirty="0"/>
              <a:t> </a:t>
            </a:r>
          </a:p>
          <a:p>
            <a:pPr marL="400050" lvl="1" indent="0">
              <a:buNone/>
            </a:pPr>
            <a:r>
              <a:rPr lang="ko-KR" altLang="en-US" sz="1100" dirty="0"/>
              <a:t>            해당 셀의 왼쪽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왼쪽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위쪽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위쪽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</a:t>
            </a:r>
            <a:r>
              <a:rPr lang="ko-KR" altLang="en-US" sz="1100" dirty="0"/>
              <a:t>해당 셀의 아래쪽 셀에 세균이 번식가능한지 여부 확인 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      </a:t>
            </a:r>
            <a:r>
              <a:rPr lang="ko-KR" altLang="en-US" sz="1100" dirty="0"/>
              <a:t>위쪽 셀을 </a:t>
            </a:r>
            <a:r>
              <a:rPr lang="en-US" altLang="ko-KR" sz="1100" dirty="0"/>
              <a:t>1</a:t>
            </a:r>
            <a:r>
              <a:rPr lang="ko-KR" altLang="en-US" sz="1100" dirty="0"/>
              <a:t>로 변경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Q</a:t>
            </a:r>
            <a:r>
              <a:rPr lang="ko-KR" altLang="en-US" sz="1100" dirty="0"/>
              <a:t>에 삽입</a:t>
            </a:r>
            <a:r>
              <a:rPr lang="en-US" altLang="ko-KR" sz="1100" dirty="0"/>
              <a:t> </a:t>
            </a:r>
            <a:r>
              <a:rPr lang="ko-KR" altLang="en-US" sz="1100" dirty="0"/>
              <a:t>하고 </a:t>
            </a:r>
            <a:r>
              <a:rPr lang="en-US" altLang="ko-KR" sz="1100" dirty="0"/>
              <a:t>H</a:t>
            </a:r>
            <a:r>
              <a:rPr lang="ko-KR" altLang="en-US" sz="1100" dirty="0"/>
              <a:t>를 </a:t>
            </a:r>
            <a:r>
              <a:rPr lang="en-US" altLang="ko-KR" sz="1100" dirty="0"/>
              <a:t>1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     R++</a:t>
            </a:r>
          </a:p>
          <a:p>
            <a:pPr marL="400050" lvl="1" indent="0">
              <a:buNone/>
            </a:pPr>
            <a:r>
              <a:rPr lang="en-US" altLang="ko-KR" sz="1100" dirty="0"/>
              <a:t> </a:t>
            </a:r>
          </a:p>
          <a:p>
            <a:pPr marL="400050" lvl="1" indent="0">
              <a:buNone/>
            </a:pPr>
            <a:r>
              <a:rPr lang="en-US" altLang="ko-KR" sz="1100" dirty="0"/>
              <a:t>if H != 0   //</a:t>
            </a:r>
            <a:r>
              <a:rPr lang="ko-KR" altLang="en-US" sz="1100" dirty="0"/>
              <a:t>세균이 번식하지 못한 셀이 남아있음</a:t>
            </a:r>
            <a:endParaRPr lang="en-US" altLang="ko-KR" sz="1100" dirty="0"/>
          </a:p>
          <a:p>
            <a:pPr marL="400050" lvl="1" indent="0">
              <a:buNone/>
            </a:pPr>
            <a:r>
              <a:rPr lang="en-US" altLang="ko-KR" sz="1100" dirty="0"/>
              <a:t>	R = -1</a:t>
            </a:r>
          </a:p>
          <a:p>
            <a:pPr marL="400050" lvl="1" indent="0">
              <a:buNone/>
            </a:pPr>
            <a:r>
              <a:rPr lang="en-US" altLang="ko-KR" sz="1100" dirty="0"/>
              <a:t>return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608619-9267-4579-81F2-F192EA51F088}"/>
                  </a:ext>
                </a:extLst>
              </p:cNvPr>
              <p:cNvSpPr txBox="1"/>
              <p:nvPr/>
            </p:nvSpPr>
            <p:spPr>
              <a:xfrm>
                <a:off x="7100261" y="3429000"/>
                <a:ext cx="73049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608619-9267-4579-81F2-F192EA5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61" y="3429000"/>
                <a:ext cx="73049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37DF8EA-7B5B-4637-848C-1339C8ECA279}"/>
              </a:ext>
            </a:extLst>
          </p:cNvPr>
          <p:cNvSpPr/>
          <p:nvPr/>
        </p:nvSpPr>
        <p:spPr>
          <a:xfrm>
            <a:off x="6627064" y="2127946"/>
            <a:ext cx="320214" cy="2854759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9A8B4-C0FC-4490-8E27-6401B17BE0D7}"/>
                  </a:ext>
                </a:extLst>
              </p:cNvPr>
              <p:cNvSpPr txBox="1"/>
              <p:nvPr/>
            </p:nvSpPr>
            <p:spPr>
              <a:xfrm>
                <a:off x="6787171" y="5644074"/>
                <a:ext cx="1689178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9A8B4-C0FC-4490-8E27-6401B17B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71" y="5644074"/>
                <a:ext cx="168917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245EE-5647-4273-85FC-D8F09A93C81C}"/>
                  </a:ext>
                </a:extLst>
              </p:cNvPr>
              <p:cNvSpPr txBox="1"/>
              <p:nvPr/>
            </p:nvSpPr>
            <p:spPr>
              <a:xfrm>
                <a:off x="5502291" y="6244964"/>
                <a:ext cx="3195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Input</a:t>
                </a:r>
                <a:r>
                  <a:rPr lang="ko-KR" altLang="en-US" sz="1400" dirty="0"/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/>
                  <a:t> 이므로</a:t>
                </a:r>
                <a:r>
                  <a:rPr lang="en-US" altLang="ko-KR" sz="1400" dirty="0"/>
                  <a:t> linear algorithm</a:t>
                </a:r>
                <a:r>
                  <a:rPr lang="ko-KR" altLang="en-US" sz="1400" dirty="0"/>
                  <a:t>임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245EE-5647-4273-85FC-D8F09A9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91" y="6244964"/>
                <a:ext cx="3195940" cy="307777"/>
              </a:xfrm>
              <a:prstGeom prst="rect">
                <a:avLst/>
              </a:prstGeom>
              <a:blipFill>
                <a:blip r:embed="rId4"/>
                <a:stretch>
                  <a:fillRect l="-573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  <a:r>
              <a:rPr lang="en-US" altLang="ko-KR" dirty="0"/>
              <a:t>(Memory Complexity)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Inputs </a:t>
            </a:r>
          </a:p>
          <a:p>
            <a:pPr marL="0" indent="0">
              <a:buNone/>
            </a:pPr>
            <a:r>
              <a:rPr lang="en-US" altLang="ko-KR" sz="1600" dirty="0"/>
              <a:t>    M: Map of habitability with outer non-habitable boundaries</a:t>
            </a:r>
          </a:p>
          <a:p>
            <a:pPr marL="0" indent="0">
              <a:buNone/>
            </a:pPr>
            <a:r>
              <a:rPr lang="en-US" altLang="ko-KR" sz="1600" dirty="0"/>
              <a:t>    H: Number of remaining habitable areas</a:t>
            </a:r>
          </a:p>
          <a:p>
            <a:pPr marL="0" indent="0">
              <a:buNone/>
            </a:pPr>
            <a:r>
              <a:rPr lang="en-US" altLang="ko-KR" sz="1600" dirty="0"/>
              <a:t>    Q: Queue of positions of germ</a:t>
            </a:r>
          </a:p>
          <a:p>
            <a:pPr marL="0" indent="0">
              <a:buNone/>
            </a:pPr>
            <a:r>
              <a:rPr lang="en-US" altLang="ko-KR" sz="1600" dirty="0"/>
              <a:t>Outputs         </a:t>
            </a:r>
          </a:p>
          <a:p>
            <a:pPr marL="0" indent="0">
              <a:buNone/>
            </a:pPr>
            <a:r>
              <a:rPr lang="en-US" altLang="ko-KR" sz="1600" dirty="0"/>
              <a:t>    R: The time amount to populate in all area, if germ can populate in all possible area.</a:t>
            </a:r>
          </a:p>
          <a:p>
            <a:pPr marL="0" indent="0">
              <a:buNone/>
            </a:pPr>
            <a:r>
              <a:rPr lang="en-US" altLang="ko-KR" sz="1600" dirty="0"/>
              <a:t>        If not, -1</a:t>
            </a:r>
          </a:p>
          <a:p>
            <a:pPr marL="0" indent="0">
              <a:buNone/>
            </a:pPr>
            <a:r>
              <a:rPr lang="en-US" altLang="ko-KR" sz="1600" dirty="0"/>
              <a:t>    L: The queue’s length before each time of population</a:t>
            </a:r>
          </a:p>
          <a:p>
            <a:pPr marL="0" indent="0">
              <a:buNone/>
            </a:pPr>
            <a:r>
              <a:rPr lang="en-US" altLang="ko-KR" sz="1600" dirty="0"/>
              <a:t>    I: Count of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8546123" y="3591634"/>
                <a:ext cx="52648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23" y="3591634"/>
                <a:ext cx="52648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9296F78-EDA7-4583-B96C-F90183761A7F}"/>
              </a:ext>
            </a:extLst>
          </p:cNvPr>
          <p:cNvSpPr/>
          <p:nvPr/>
        </p:nvSpPr>
        <p:spPr>
          <a:xfrm>
            <a:off x="8379558" y="3191608"/>
            <a:ext cx="166565" cy="1107830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4487008" y="2312559"/>
                <a:ext cx="526483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08" y="2312559"/>
                <a:ext cx="52648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6169270" y="2004782"/>
                <a:ext cx="644767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70" y="2004782"/>
                <a:ext cx="64476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3602151" y="2620336"/>
                <a:ext cx="64453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51" y="2620336"/>
                <a:ext cx="6445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4185" y="5827572"/>
                <a:ext cx="1610047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85" y="5827572"/>
                <a:ext cx="16100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03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0589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456" y="1972002"/>
            <a:ext cx="86030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박인하의 이벤트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+mn-ea"/>
              </a:rPr>
              <a:t>좋아하는 여자친구에게 이벤트를 하려고 고민 중인 박인하는 최근에 이벤트 방법을 생각했다고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계획은 다음과 같다고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여자친구에게 나올 장소를 알려주고 자신은 다른 장소에 나와서 여자친구에게 연락을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멀리서 스케치북으로 하고 싶은 말을 전하고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만나서 여자친구가 있는 건물의 맨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윗층에서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식사를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여자친구는 식당이 있는 건물의 맨 위에 나타날 예정이며 박인하씨는 동일한 높이에서 이벤트를 할 예정이기 때문에 여자친구가 있을 건물보다 작은 건물에는 갈 수 없고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두 사람 사이에 큰 건물이 있으면 보이지 않기에 이벤트를 할 수 없다고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또 태양이 너무 밝으면 여자친구가 스케치북을 볼 수 없기에 태양은 여자친구가 있는 곳에서 박인하씨 방향으로 비추도록 위치한다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26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461" y="2937223"/>
            <a:ext cx="835292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주차 문제</a:t>
            </a:r>
            <a:r>
              <a:rPr lang="en-US" altLang="ko-KR" dirty="0"/>
              <a:t> </a:t>
            </a:r>
            <a:r>
              <a:rPr lang="ko-KR" altLang="en-US" dirty="0"/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213105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678943624" descr="EMB0000395c0aca">
            <a:extLst>
              <a:ext uri="{FF2B5EF4-FFF2-40B4-BE49-F238E27FC236}">
                <a16:creationId xmlns:a16="http://schemas.microsoft.com/office/drawing/2014/main" id="{98D88711-DC13-4852-A1CD-55BDE319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90947" y="4110433"/>
            <a:ext cx="779463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378E11-1E22-449F-8874-FF0103A3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85443"/>
              </p:ext>
            </p:extLst>
          </p:nvPr>
        </p:nvGraphicFramePr>
        <p:xfrm>
          <a:off x="1206862" y="2821428"/>
          <a:ext cx="6571983" cy="3750212"/>
        </p:xfrm>
        <a:graphic>
          <a:graphicData uri="http://schemas.openxmlformats.org/drawingml/2006/table">
            <a:tbl>
              <a:tblPr/>
              <a:tblGrid>
                <a:gridCol w="989336">
                  <a:extLst>
                    <a:ext uri="{9D8B030D-6E8A-4147-A177-3AD203B41FA5}">
                      <a16:colId xmlns:a16="http://schemas.microsoft.com/office/drawing/2014/main" val="1635208362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772737843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2680196684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3920582426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2012934633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282250923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4006669569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419340035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1464132444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2924283631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678158696"/>
                    </a:ext>
                  </a:extLst>
                </a:gridCol>
                <a:gridCol w="497190">
                  <a:extLst>
                    <a:ext uri="{9D8B030D-6E8A-4147-A177-3AD203B41FA5}">
                      <a16:colId xmlns:a16="http://schemas.microsoft.com/office/drawing/2014/main" val="2841224222"/>
                    </a:ext>
                  </a:extLst>
                </a:gridCol>
                <a:gridCol w="300331">
                  <a:extLst>
                    <a:ext uri="{9D8B030D-6E8A-4147-A177-3AD203B41FA5}">
                      <a16:colId xmlns:a16="http://schemas.microsoft.com/office/drawing/2014/main" val="2427037403"/>
                    </a:ext>
                  </a:extLst>
                </a:gridCol>
                <a:gridCol w="590816">
                  <a:extLst>
                    <a:ext uri="{9D8B030D-6E8A-4147-A177-3AD203B41FA5}">
                      <a16:colId xmlns:a16="http://schemas.microsoft.com/office/drawing/2014/main" val="318812215"/>
                    </a:ext>
                  </a:extLst>
                </a:gridCol>
                <a:gridCol w="206705">
                  <a:extLst>
                    <a:ext uri="{9D8B030D-6E8A-4147-A177-3AD203B41FA5}">
                      <a16:colId xmlns:a16="http://schemas.microsoft.com/office/drawing/2014/main" val="3644212096"/>
                    </a:ext>
                  </a:extLst>
                </a:gridCol>
              </a:tblGrid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45502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36208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19205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76896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08242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769285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644863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78688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075312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876742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43096"/>
                  </a:ext>
                </a:extLst>
              </a:tr>
              <a:tr h="2991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821" marR="76821" marT="21239" marB="212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886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632" y="1058494"/>
            <a:ext cx="82844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박인하의 이벤트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예를 들어 높이가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6, 8, 1, 5, 5, 10, 4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인 일곱 개의 건물이 일직선 위에 있고 햇빛은 오른쪽에서 왼쪽으로 비추고 있다고 하자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만약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</a:rPr>
              <a:t>여자친구가 높이가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번 건물에서 나타난다면 박인하씨는 어느 곳에서도 이벤트를 할 수 없다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햇빛 때문에 스케치북이 안보임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444947"/>
            <a:ext cx="8229600" cy="77011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29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_x572673312" descr="EMB0000395c0ae4">
            <a:extLst>
              <a:ext uri="{FF2B5EF4-FFF2-40B4-BE49-F238E27FC236}">
                <a16:creationId xmlns:a16="http://schemas.microsoft.com/office/drawing/2014/main" id="{3C1A060E-3DD9-40CC-9452-EE17E1B5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29555" y="3416120"/>
            <a:ext cx="1734422" cy="17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632" y="1058494"/>
            <a:ext cx="8284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박인하의 이벤트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여자친구가 높이가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건물에서 나타난다면 이 경우에도 박인하씨는 어느 곳에서도 이벤트를 할 수 없다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444947"/>
            <a:ext cx="8229600" cy="77011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051EFB-C7C1-4A99-A624-D8E45E1B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B292BC-620C-4A04-A911-04377625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2213"/>
              </p:ext>
            </p:extLst>
          </p:nvPr>
        </p:nvGraphicFramePr>
        <p:xfrm>
          <a:off x="1313644" y="2712670"/>
          <a:ext cx="6516707" cy="3892880"/>
        </p:xfrm>
        <a:graphic>
          <a:graphicData uri="http://schemas.openxmlformats.org/drawingml/2006/table">
            <a:tbl>
              <a:tblPr/>
              <a:tblGrid>
                <a:gridCol w="981016">
                  <a:extLst>
                    <a:ext uri="{9D8B030D-6E8A-4147-A177-3AD203B41FA5}">
                      <a16:colId xmlns:a16="http://schemas.microsoft.com/office/drawing/2014/main" val="3434423422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309010323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583385427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3060270873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1328581430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1147680958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3601442901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1574497953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772366646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822161475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1458210984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3671727752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984286718"/>
                    </a:ext>
                  </a:extLst>
                </a:gridCol>
                <a:gridCol w="493008">
                  <a:extLst>
                    <a:ext uri="{9D8B030D-6E8A-4147-A177-3AD203B41FA5}">
                      <a16:colId xmlns:a16="http://schemas.microsoft.com/office/drawing/2014/main" val="2172482740"/>
                    </a:ext>
                  </a:extLst>
                </a:gridCol>
                <a:gridCol w="297805">
                  <a:extLst>
                    <a:ext uri="{9D8B030D-6E8A-4147-A177-3AD203B41FA5}">
                      <a16:colId xmlns:a16="http://schemas.microsoft.com/office/drawing/2014/main" val="2214527411"/>
                    </a:ext>
                  </a:extLst>
                </a:gridCol>
              </a:tblGrid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62628"/>
                  </a:ext>
                </a:extLst>
              </a:tr>
              <a:tr h="32315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01435"/>
                  </a:ext>
                </a:extLst>
              </a:tr>
              <a:tr h="32315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703776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73835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08296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6402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71798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60576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86077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06174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26153"/>
                  </a:ext>
                </a:extLst>
              </a:tr>
              <a:tr h="3231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69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0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_x573164296" descr="EMB0000395c0af1">
            <a:extLst>
              <a:ext uri="{FF2B5EF4-FFF2-40B4-BE49-F238E27FC236}">
                <a16:creationId xmlns:a16="http://schemas.microsoft.com/office/drawing/2014/main" id="{70561513-51B1-489D-B72E-29E57F31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 rot="10800000">
            <a:off x="3574916" y="4158642"/>
            <a:ext cx="1149484" cy="2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632" y="1058494"/>
            <a:ext cx="8284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박인하의 이벤트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방법으로 여자친구가 높이가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건물에서 나타난다면 박인하씨는 높이가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건물에서 이벤트를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444947"/>
            <a:ext cx="8229600" cy="77011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051EFB-C7C1-4A99-A624-D8E45E1B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9D5E6-2E5C-4004-B810-E94A95B8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743744-9A16-4958-AA77-FF72BDB3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49136"/>
              </p:ext>
            </p:extLst>
          </p:nvPr>
        </p:nvGraphicFramePr>
        <p:xfrm>
          <a:off x="1184855" y="2271256"/>
          <a:ext cx="6774288" cy="4339939"/>
        </p:xfrm>
        <a:graphic>
          <a:graphicData uri="http://schemas.openxmlformats.org/drawingml/2006/table">
            <a:tbl>
              <a:tblPr/>
              <a:tblGrid>
                <a:gridCol w="1019791">
                  <a:extLst>
                    <a:ext uri="{9D8B030D-6E8A-4147-A177-3AD203B41FA5}">
                      <a16:colId xmlns:a16="http://schemas.microsoft.com/office/drawing/2014/main" val="2921282436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4106776087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2533429606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1599040557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1917933770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2545462144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1228303989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4193000514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3382629079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3979944386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60498041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4141521715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3891962249"/>
                    </a:ext>
                  </a:extLst>
                </a:gridCol>
                <a:gridCol w="512495">
                  <a:extLst>
                    <a:ext uri="{9D8B030D-6E8A-4147-A177-3AD203B41FA5}">
                      <a16:colId xmlns:a16="http://schemas.microsoft.com/office/drawing/2014/main" val="460873292"/>
                    </a:ext>
                  </a:extLst>
                </a:gridCol>
                <a:gridCol w="309576">
                  <a:extLst>
                    <a:ext uri="{9D8B030D-6E8A-4147-A177-3AD203B41FA5}">
                      <a16:colId xmlns:a16="http://schemas.microsoft.com/office/drawing/2014/main" val="3755848313"/>
                    </a:ext>
                  </a:extLst>
                </a:gridCol>
              </a:tblGrid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1531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57857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793707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41850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28459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7B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9065" marR="129065" marT="64532" marB="645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688830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26582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96053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350484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14484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2925"/>
                  </a:ext>
                </a:extLst>
              </a:tr>
              <a:tr h="356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1" marR="91421" marT="25275" marB="252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2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444947"/>
            <a:ext cx="8229600" cy="77011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051EFB-C7C1-4A99-A624-D8E45E1B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9D5E6-2E5C-4004-B810-E94A95B8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9CA02-E120-4D0F-9EFA-103E0B02ED71}"/>
              </a:ext>
            </a:extLst>
          </p:cNvPr>
          <p:cNvSpPr txBox="1"/>
          <p:nvPr/>
        </p:nvSpPr>
        <p:spPr>
          <a:xfrm>
            <a:off x="484632" y="1058494"/>
            <a:ext cx="82844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박인하의 이벤트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요약하자면 </a:t>
            </a:r>
            <a:r>
              <a:rPr lang="ko-K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왼쪽부터 오른쪽으로 건물 번호를 붙인다고 할 때 여자친구가 있는 건물보다 왼쪽에 더 높거나 같은 높이인 건물이 있다면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건물들 중에 여자친구가 있는 건물에 가장 가까운 곳에서 박인하씨는 이벤트를 할 수 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건물의 개수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왼쪽부터 차례로 건물의 높이가 주어질 때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건물에 대하여 박인하씨가 이벤트를 할 수 있는 건물의 위치를 알아내는 프로그램을 작성하라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햇빛의 방향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항상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오른쪽에서 왼쪽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불가능한 경우는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출력한다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출력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D9CA2A-D8D7-485D-A84B-437C906E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68626"/>
              </p:ext>
            </p:extLst>
          </p:nvPr>
        </p:nvGraphicFramePr>
        <p:xfrm>
          <a:off x="484632" y="4842510"/>
          <a:ext cx="8284464" cy="1370838"/>
        </p:xfrm>
        <a:graphic>
          <a:graphicData uri="http://schemas.openxmlformats.org/drawingml/2006/table">
            <a:tbl>
              <a:tblPr/>
              <a:tblGrid>
                <a:gridCol w="3224483">
                  <a:extLst>
                    <a:ext uri="{9D8B030D-6E8A-4147-A177-3AD203B41FA5}">
                      <a16:colId xmlns:a16="http://schemas.microsoft.com/office/drawing/2014/main" val="3756168951"/>
                    </a:ext>
                  </a:extLst>
                </a:gridCol>
                <a:gridCol w="673699">
                  <a:extLst>
                    <a:ext uri="{9D8B030D-6E8A-4147-A177-3AD203B41FA5}">
                      <a16:colId xmlns:a16="http://schemas.microsoft.com/office/drawing/2014/main" val="800210327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971465872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489153104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667681698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2730474364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3308924063"/>
                    </a:ext>
                  </a:extLst>
                </a:gridCol>
                <a:gridCol w="731047">
                  <a:extLst>
                    <a:ext uri="{9D8B030D-6E8A-4147-A177-3AD203B41FA5}">
                      <a16:colId xmlns:a16="http://schemas.microsoft.com/office/drawing/2014/main" val="1271626859"/>
                    </a:ext>
                  </a:extLst>
                </a:gridCol>
              </a:tblGrid>
              <a:tr h="350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번호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54021"/>
                  </a:ext>
                </a:extLst>
              </a:tr>
              <a:tr h="324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높이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4871"/>
                  </a:ext>
                </a:extLst>
              </a:tr>
              <a:tr h="324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가능한 건물의 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4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55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118" y="2087912"/>
            <a:ext cx="8539666" cy="353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ko-KR" altLang="en-US" sz="1600" dirty="0"/>
              <a:t>입력은 </a:t>
            </a:r>
            <a:r>
              <a:rPr lang="en-US" altLang="ko-KR" sz="1600" dirty="0"/>
              <a:t>standard in</a:t>
            </a:r>
            <a:r>
              <a:rPr lang="ko-KR" altLang="en-US" sz="1600" dirty="0"/>
              <a:t>으로 다음과 같이 주어진다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0" indent="-317500">
              <a:lnSpc>
                <a:spcPct val="150000"/>
              </a:lnSpc>
              <a:spcBef>
                <a:spcPts val="1600"/>
              </a:spcBef>
              <a:buSzPts val="1400"/>
              <a:buAutoNum type="arabicPeriod"/>
            </a:pPr>
            <a:r>
              <a:rPr lang="ko-KR" altLang="en-US" sz="1600" dirty="0"/>
              <a:t>첫 번째 줄에는 테스트케이스의 수 </a:t>
            </a:r>
            <a:r>
              <a:rPr lang="en-US" altLang="ko-KR" sz="1600" dirty="0"/>
              <a:t>T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(0&lt; T ≤100)</a:t>
            </a:r>
            <a:endParaRPr lang="ko-KR" altLang="en-US" sz="1600" dirty="0"/>
          </a:p>
          <a:p>
            <a:pPr marL="457200" lvl="0" indent="-317500">
              <a:lnSpc>
                <a:spcPct val="150000"/>
              </a:lnSpc>
              <a:buSzPts val="1400"/>
              <a:buAutoNum type="arabicPeriod"/>
            </a:pPr>
            <a:r>
              <a:rPr lang="ko-KR" altLang="en-US" sz="1600" dirty="0"/>
              <a:t>두 번째 줄부터는 다음이 반복된다</a:t>
            </a:r>
            <a:r>
              <a:rPr lang="en-US" altLang="ko-KR" sz="1600" dirty="0"/>
              <a:t>.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ko-KR" sz="1600" dirty="0"/>
              <a:t>  - </a:t>
            </a:r>
            <a:r>
              <a:rPr lang="ko-KR" altLang="en-US" sz="1600" dirty="0"/>
              <a:t>건물의 수를 나타내는 정수 </a:t>
            </a:r>
            <a:r>
              <a:rPr lang="en-US" altLang="ko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N ≤50,000)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ko-KR" sz="1600" dirty="0"/>
              <a:t>  - N</a:t>
            </a:r>
            <a:r>
              <a:rPr lang="ko-KR" altLang="en-US" sz="1600" dirty="0"/>
              <a:t>개의 건물들의 높이 </a:t>
            </a:r>
            <a:r>
              <a:rPr lang="en-US" altLang="ko-KR" sz="1600" dirty="0"/>
              <a:t>H</a:t>
            </a:r>
            <a:r>
              <a:rPr lang="ko-KR" altLang="en-US" sz="1600" dirty="0"/>
              <a:t>가 직선상에 놓인 순서대로 하나의 빈칸을 사이에 두고 주어진다</a:t>
            </a:r>
            <a:r>
              <a:rPr lang="en-US" altLang="ko-KR" sz="1600" dirty="0"/>
              <a:t>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altLang="ko-KR" sz="1600" dirty="0"/>
              <a:t>    (1 ≤ H ≤100,000,000)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04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1972002"/>
            <a:ext cx="8312728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standard out</a:t>
            </a:r>
            <a:r>
              <a:rPr lang="ko-KR" altLang="en-US" dirty="0"/>
              <a:t>으로 표시하며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각 케이스들에 대하여 건물들의 순서대로 각각의 건물들에 대해 이벤트를 할 수 있는 위치의 번호를 하나의 빈칸을 사이에 두고 출력한다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b="1" dirty="0"/>
              <a:t>만약 이벤트를 할 수 없는 건물이라면 </a:t>
            </a:r>
            <a:r>
              <a:rPr lang="en-US" altLang="ko-KR" b="1" dirty="0"/>
              <a:t>0</a:t>
            </a:r>
            <a:r>
              <a:rPr lang="ko-KR" altLang="en-US" b="1" dirty="0"/>
              <a:t>을 출력한다</a:t>
            </a:r>
            <a:r>
              <a:rPr lang="en-US" altLang="ko-KR" b="1" dirty="0"/>
              <a:t>.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264715"/>
            <a:ext cx="8229600" cy="68013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CC003-0300-456B-9D69-0055DBCC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50899"/>
              </p:ext>
            </p:extLst>
          </p:nvPr>
        </p:nvGraphicFramePr>
        <p:xfrm>
          <a:off x="70832" y="1015520"/>
          <a:ext cx="5157989" cy="5416562"/>
        </p:xfrm>
        <a:graphic>
          <a:graphicData uri="http://schemas.openxmlformats.org/drawingml/2006/table">
            <a:tbl>
              <a:tblPr/>
              <a:tblGrid>
                <a:gridCol w="442113">
                  <a:extLst>
                    <a:ext uri="{9D8B030D-6E8A-4147-A177-3AD203B41FA5}">
                      <a16:colId xmlns:a16="http://schemas.microsoft.com/office/drawing/2014/main" val="79115623"/>
                    </a:ext>
                  </a:extLst>
                </a:gridCol>
                <a:gridCol w="416106">
                  <a:extLst>
                    <a:ext uri="{9D8B030D-6E8A-4147-A177-3AD203B41FA5}">
                      <a16:colId xmlns:a16="http://schemas.microsoft.com/office/drawing/2014/main" val="1788321356"/>
                    </a:ext>
                  </a:extLst>
                </a:gridCol>
                <a:gridCol w="4299770">
                  <a:extLst>
                    <a:ext uri="{9D8B030D-6E8A-4147-A177-3AD203B41FA5}">
                      <a16:colId xmlns:a16="http://schemas.microsoft.com/office/drawing/2014/main" val="1988487694"/>
                    </a:ext>
                  </a:extLst>
                </a:gridCol>
              </a:tblGrid>
              <a:tr h="18660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6 8 1 5 5 10 4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5 3 7 9 11 23 31 15 18 17 21 20 7 15 19 13 10 8 4 6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10 9 8 7 6 5 4 3 2 1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1 2 3 4 5 6 7 8 9 10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5 5 5 5 5 5 5 5 5 5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93843"/>
                  </a:ext>
                </a:extLst>
              </a:tr>
              <a:tr h="848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0 0 2 2 4 0 6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0 1 0 0 0 0 0 7 7 9 7 11 12 12 12 15 16 17 18 18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0 1 2 3 4 5 6 7 8 9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0 0 0 0 0 0 0 0 0 0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0 1 2 3 4 5 6 7 8 9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5030" marR="45030" marT="12449" marB="124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86384"/>
                  </a:ext>
                </a:extLst>
              </a:tr>
            </a:tbl>
          </a:graphicData>
        </a:graphic>
      </p:graphicFrame>
      <p:sp>
        <p:nvSpPr>
          <p:cNvPr id="9" name="Rectangle 16">
            <a:extLst>
              <a:ext uri="{FF2B5EF4-FFF2-40B4-BE49-F238E27FC236}">
                <a16:creationId xmlns:a16="http://schemas.microsoft.com/office/drawing/2014/main" id="{3C9ED284-7F42-4BF0-BB05-6C5B5185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83" name="_x575181024" descr="EMB0000395c0ba8">
            <a:extLst>
              <a:ext uri="{FF2B5EF4-FFF2-40B4-BE49-F238E27FC236}">
                <a16:creationId xmlns:a16="http://schemas.microsoft.com/office/drawing/2014/main" id="{5FECEF6F-A548-43D2-AA66-6B7BFBAE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56" y="3449527"/>
            <a:ext cx="4046538" cy="30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3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3183" y="1801368"/>
            <a:ext cx="8757634" cy="4526280"/>
          </a:xfrm>
        </p:spPr>
        <p:txBody>
          <a:bodyPr/>
          <a:lstStyle/>
          <a:p>
            <a:r>
              <a:rPr lang="ko-KR" altLang="en-US" sz="2400" dirty="0"/>
              <a:t>구해야 하는 것은 박인하가 이벤트를 할 수 있는 건물의 위치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왼쪽부터 오른쪽으로 진행되는 건물들에 대해서 박인하가 이벤트를 할 수 있는 왼쪽 건물의 위치를 알아내야 하므로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Stack</a:t>
            </a:r>
            <a:r>
              <a:rPr lang="ko-KR" altLang="en-US" sz="2400" dirty="0"/>
              <a:t>을 사용한다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1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693012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4BEB242-5EC6-42AD-B174-6BB51EEEAF96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752600"/>
            <a:ext cx="7016824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>
                <a:ea typeface="굴림" charset="-127"/>
              </a:rPr>
              <a:t>다음과 같이 입력이 주어졌다고 가정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dirty="0"/>
              <a:t>7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dirty="0"/>
              <a:t>6 8 1 5 5 10 4</a:t>
            </a:r>
          </a:p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CEECE0-B8C2-4B9B-B471-44EAC106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50261"/>
              </p:ext>
            </p:extLst>
          </p:nvPr>
        </p:nvGraphicFramePr>
        <p:xfrm>
          <a:off x="1371601" y="3429000"/>
          <a:ext cx="6360835" cy="2610110"/>
        </p:xfrm>
        <a:graphic>
          <a:graphicData uri="http://schemas.openxmlformats.org/drawingml/2006/table">
            <a:tbl>
              <a:tblPr firstRow="1" bandRow="1"/>
              <a:tblGrid>
                <a:gridCol w="489295">
                  <a:extLst>
                    <a:ext uri="{9D8B030D-6E8A-4147-A177-3AD203B41FA5}">
                      <a16:colId xmlns:a16="http://schemas.microsoft.com/office/drawing/2014/main" val="2700640810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80549681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35789289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44405607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45295117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6764050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368656023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56785596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91560577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775088547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33575910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91569576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574739376"/>
                    </a:ext>
                  </a:extLst>
                </a:gridCol>
              </a:tblGrid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0015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99950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74925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49056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3055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46344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95280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27151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8442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9953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7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45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C79387F-FA45-45CF-B198-C025B7C21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44128"/>
              </p:ext>
            </p:extLst>
          </p:nvPr>
        </p:nvGraphicFramePr>
        <p:xfrm>
          <a:off x="1768445" y="2178200"/>
          <a:ext cx="6360835" cy="2610110"/>
        </p:xfrm>
        <a:graphic>
          <a:graphicData uri="http://schemas.openxmlformats.org/drawingml/2006/table">
            <a:tbl>
              <a:tblPr firstRow="1" bandRow="1"/>
              <a:tblGrid>
                <a:gridCol w="489295">
                  <a:extLst>
                    <a:ext uri="{9D8B030D-6E8A-4147-A177-3AD203B41FA5}">
                      <a16:colId xmlns:a16="http://schemas.microsoft.com/office/drawing/2014/main" val="2700640810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80549681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35789289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44405607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45295117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6764050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368656023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56785596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91560577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775088547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33575910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91569576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574739376"/>
                    </a:ext>
                  </a:extLst>
                </a:gridCol>
              </a:tblGrid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0015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99950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74925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49056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3055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46344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95280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27151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84427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sz="5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9953"/>
                  </a:ext>
                </a:extLst>
              </a:tr>
              <a:tr h="229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500" b="1" baseline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7626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17520"/>
          </a:xfrm>
        </p:spPr>
        <p:txBody>
          <a:bodyPr/>
          <a:lstStyle/>
          <a:p>
            <a:r>
              <a:rPr lang="en-US" altLang="ko-KR"/>
              <a:t>Example</a:t>
            </a:r>
            <a:r>
              <a:rPr lang="ko-KR" altLang="en-US" dirty="0"/>
              <a:t> 결과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4BC79C-9FDA-46A5-8FFC-E068D9D74CA9}"/>
              </a:ext>
            </a:extLst>
          </p:cNvPr>
          <p:cNvCxnSpPr>
            <a:cxnSpLocks/>
          </p:cNvCxnSpPr>
          <p:nvPr/>
        </p:nvCxnSpPr>
        <p:spPr>
          <a:xfrm flipH="1">
            <a:off x="3219436" y="4338440"/>
            <a:ext cx="500308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21C3F1-CD8A-4C31-9168-5CD6B45CA638}"/>
              </a:ext>
            </a:extLst>
          </p:cNvPr>
          <p:cNvCxnSpPr>
            <a:cxnSpLocks/>
          </p:cNvCxnSpPr>
          <p:nvPr/>
        </p:nvCxnSpPr>
        <p:spPr>
          <a:xfrm flipH="1">
            <a:off x="1313204" y="3194206"/>
            <a:ext cx="455241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B33564-2DC4-4E73-B76D-E2FAC204CE24}"/>
              </a:ext>
            </a:extLst>
          </p:cNvPr>
          <p:cNvCxnSpPr>
            <a:cxnSpLocks/>
          </p:cNvCxnSpPr>
          <p:nvPr/>
        </p:nvCxnSpPr>
        <p:spPr>
          <a:xfrm flipH="1">
            <a:off x="5189299" y="3437848"/>
            <a:ext cx="483532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1D31B-C806-48B5-84A8-AF80D424F037}"/>
              </a:ext>
            </a:extLst>
          </p:cNvPr>
          <p:cNvCxnSpPr>
            <a:cxnSpLocks/>
          </p:cNvCxnSpPr>
          <p:nvPr/>
        </p:nvCxnSpPr>
        <p:spPr>
          <a:xfrm flipH="1">
            <a:off x="7146524" y="3644994"/>
            <a:ext cx="4841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C7AFB9-5AF0-4943-88F3-2706C073B792}"/>
              </a:ext>
            </a:extLst>
          </p:cNvPr>
          <p:cNvCxnSpPr>
            <a:cxnSpLocks/>
          </p:cNvCxnSpPr>
          <p:nvPr/>
        </p:nvCxnSpPr>
        <p:spPr>
          <a:xfrm flipH="1">
            <a:off x="1313204" y="2266980"/>
            <a:ext cx="5345048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4589418-2B13-42E2-919B-4DCF2E7E6273}"/>
              </a:ext>
            </a:extLst>
          </p:cNvPr>
          <p:cNvCxnSpPr>
            <a:cxnSpLocks/>
          </p:cNvCxnSpPr>
          <p:nvPr/>
        </p:nvCxnSpPr>
        <p:spPr>
          <a:xfrm flipH="1">
            <a:off x="1313204" y="2717768"/>
            <a:ext cx="1429996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A87DAE1-F59A-484E-9EFC-03B80626431F}"/>
              </a:ext>
            </a:extLst>
          </p:cNvPr>
          <p:cNvCxnSpPr>
            <a:cxnSpLocks/>
          </p:cNvCxnSpPr>
          <p:nvPr/>
        </p:nvCxnSpPr>
        <p:spPr>
          <a:xfrm flipH="1">
            <a:off x="3211302" y="3429987"/>
            <a:ext cx="1484985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BDE85BD-B774-4614-A1FF-D3F87E9AD71F}"/>
              </a:ext>
            </a:extLst>
          </p:cNvPr>
          <p:cNvCxnSpPr>
            <a:cxnSpLocks/>
          </p:cNvCxnSpPr>
          <p:nvPr/>
        </p:nvCxnSpPr>
        <p:spPr>
          <a:xfrm flipH="1">
            <a:off x="1313204" y="5309320"/>
            <a:ext cx="326504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98176E0-1865-4584-B196-F61DF2C18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91603"/>
              </p:ext>
            </p:extLst>
          </p:nvPr>
        </p:nvGraphicFramePr>
        <p:xfrm>
          <a:off x="1768445" y="5061655"/>
          <a:ext cx="6360835" cy="518160"/>
        </p:xfrm>
        <a:graphic>
          <a:graphicData uri="http://schemas.openxmlformats.org/drawingml/2006/table">
            <a:tbl>
              <a:tblPr firstRow="1" bandRow="1"/>
              <a:tblGrid>
                <a:gridCol w="489295">
                  <a:extLst>
                    <a:ext uri="{9D8B030D-6E8A-4147-A177-3AD203B41FA5}">
                      <a16:colId xmlns:a16="http://schemas.microsoft.com/office/drawing/2014/main" val="500252643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101797968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819207799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00519128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304821901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449401791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36510580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8292526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638613929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12559335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911930735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2173175086"/>
                    </a:ext>
                  </a:extLst>
                </a:gridCol>
                <a:gridCol w="489295">
                  <a:extLst>
                    <a:ext uri="{9D8B030D-6E8A-4147-A177-3AD203B41FA5}">
                      <a16:colId xmlns:a16="http://schemas.microsoft.com/office/drawing/2014/main" val="16185333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8F8F8"/>
                      </a:solidFill>
                    </a:lnL>
                    <a:lnR w="12700" cmpd="sng">
                      <a:solidFill>
                        <a:srgbClr val="F8F8F8"/>
                      </a:solidFill>
                    </a:lnR>
                    <a:lnT w="12700" cmpd="sng">
                      <a:solidFill>
                        <a:srgbClr val="F8F8F8"/>
                      </a:solidFill>
                    </a:lnT>
                    <a:lnB w="38100" cmpd="sng">
                      <a:solidFill>
                        <a:srgbClr val="F8F8F8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77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4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56816"/>
            <a:ext cx="8284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세균 번식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fontAlgn="base"/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/>
              <a:t>N*N</a:t>
            </a:r>
            <a:r>
              <a:rPr lang="ko-KR" altLang="ko-KR" dirty="0"/>
              <a:t>의 크기로 주어진 영역 중 몇 개의 위치에서 세균이 번식하기 시작하고</a:t>
            </a:r>
            <a:r>
              <a:rPr lang="en-US" altLang="ko-KR" dirty="0"/>
              <a:t>, 1</a:t>
            </a:r>
            <a:r>
              <a:rPr lang="ko-KR" altLang="ko-KR" dirty="0"/>
              <a:t>초 마다 주변 동서남북의 한 칸씩 확장된다</a:t>
            </a:r>
            <a:r>
              <a:rPr lang="en-US" altLang="ko-KR" dirty="0"/>
              <a:t>. </a:t>
            </a:r>
            <a:r>
              <a:rPr lang="ko-KR" altLang="ko-KR" dirty="0"/>
              <a:t>다만</a:t>
            </a:r>
            <a:r>
              <a:rPr lang="en-US" altLang="ko-KR" dirty="0"/>
              <a:t>, N*N</a:t>
            </a:r>
            <a:r>
              <a:rPr lang="ko-KR" altLang="ko-KR" dirty="0"/>
              <a:t>의 전체 영역 중 일부의 위치는 세균이 전혀 살 수 없는 칸도 있다</a:t>
            </a:r>
            <a:r>
              <a:rPr lang="en-US" altLang="ko-KR" dirty="0"/>
              <a:t>. </a:t>
            </a:r>
            <a:r>
              <a:rPr lang="ko-KR" altLang="ko-KR" dirty="0"/>
              <a:t>처음 세균이 발생한 </a:t>
            </a:r>
            <a:r>
              <a:rPr lang="en-US" altLang="ko-KR" dirty="0"/>
              <a:t>M</a:t>
            </a:r>
            <a:r>
              <a:rPr lang="ko-KR" altLang="ko-KR" dirty="0"/>
              <a:t>개의 위치와 세균이 살 수 없는 위치들이 좌표로 주어 질 경우</a:t>
            </a:r>
            <a:r>
              <a:rPr lang="en-US" altLang="ko-KR" dirty="0"/>
              <a:t>, </a:t>
            </a:r>
            <a:r>
              <a:rPr lang="ko-KR" altLang="ko-KR" dirty="0"/>
              <a:t>전체 영역 중 세균이 살 수 있는 모든 위치까지 세균이 번식하는데 걸리는 시간을 계산</a:t>
            </a:r>
            <a:r>
              <a:rPr lang="en-US" altLang="ko-KR" dirty="0"/>
              <a:t> </a:t>
            </a:r>
            <a:r>
              <a:rPr lang="ko-KR" altLang="ko-KR" dirty="0"/>
              <a:t>하시오</a:t>
            </a:r>
            <a:r>
              <a:rPr lang="en-US" altLang="ko-KR" dirty="0"/>
              <a:t>.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7330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1FA1EC2-533B-4A3E-BA3E-D665D388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752600"/>
            <a:ext cx="694481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건물이 갖는 값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(struct)</a:t>
            </a:r>
          </a:p>
          <a:p>
            <a:pPr marL="0" indent="0">
              <a:buFontTx/>
              <a:buNone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: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건물의 번호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,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건물의 높이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,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건물의 번호</a:t>
            </a:r>
            <a:endParaRPr lang="en-US" altLang="ko-KR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endParaRPr lang="en-US" altLang="ko-KR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풀이에 사용된 자료구조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: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스택</a:t>
            </a:r>
            <a:endParaRPr lang="en-US" altLang="ko-KR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>
              <a:buFontTx/>
              <a:buChar char="-"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O-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스택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: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전체 건물이 입력 되어있는 스택</a:t>
            </a:r>
            <a:endParaRPr lang="en-US" altLang="ko-KR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>
              <a:buFontTx/>
              <a:buChar char="-"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R-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스택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: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건물의 위치가 정해져 있지 않은 건물들이 임시로 쌓일 스택</a:t>
            </a:r>
            <a:endParaRPr lang="en-US" altLang="ko-KR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87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0DBAB0-0715-46F2-8CE6-BFC118CF4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7" y="4797152"/>
            <a:ext cx="7110037" cy="127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1.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초기값 입력 시 </a:t>
            </a:r>
            <a:r>
              <a:rPr lang="ko-KR" altLang="en-US" b="1" kern="0" dirty="0">
                <a:solidFill>
                  <a:srgbClr val="FF0000"/>
                </a:solidFill>
                <a:ea typeface="굴림" charset="-127"/>
              </a:rPr>
              <a:t>건물의 번호는 순서대로 저장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하고 </a:t>
            </a:r>
            <a:r>
              <a:rPr lang="ko-KR" altLang="en-US" b="1" kern="0" dirty="0">
                <a:solidFill>
                  <a:srgbClr val="FF0000"/>
                </a:solidFill>
                <a:ea typeface="굴림" charset="-127"/>
              </a:rPr>
              <a:t>높이는 입력 받는 값을 저장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하여 스택에 저장한다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. </a:t>
            </a:r>
            <a:r>
              <a:rPr lang="ko-KR" altLang="en-US" b="1" kern="0" dirty="0">
                <a:solidFill>
                  <a:srgbClr val="FF0000"/>
                </a:solidFill>
                <a:ea typeface="굴림" charset="-127"/>
              </a:rPr>
              <a:t>이벤트 장소는 </a:t>
            </a:r>
            <a:r>
              <a:rPr lang="en-US" altLang="ko-KR" b="1" kern="0" dirty="0">
                <a:solidFill>
                  <a:srgbClr val="FF0000"/>
                </a:solidFill>
                <a:ea typeface="굴림" charset="-127"/>
              </a:rPr>
              <a:t>0</a:t>
            </a:r>
            <a:r>
              <a:rPr lang="ko-KR" altLang="en-US" b="1" kern="0" dirty="0">
                <a:solidFill>
                  <a:srgbClr val="FF0000"/>
                </a:solidFill>
                <a:ea typeface="굴림" charset="-127"/>
              </a:rPr>
              <a:t>으로 초기화</a:t>
            </a:r>
            <a:r>
              <a:rPr lang="en-US" altLang="ko-KR" kern="0" dirty="0">
                <a:solidFill>
                  <a:srgbClr val="FF0000"/>
                </a:solidFill>
                <a:ea typeface="굴림" charset="-127"/>
              </a:rPr>
              <a:t>. (O-</a:t>
            </a:r>
            <a:r>
              <a:rPr lang="ko-KR" altLang="en-US" kern="0" dirty="0">
                <a:solidFill>
                  <a:srgbClr val="FF0000"/>
                </a:solidFill>
                <a:ea typeface="굴림" charset="-127"/>
              </a:rPr>
              <a:t>스택</a:t>
            </a:r>
            <a:r>
              <a:rPr lang="en-US" altLang="ko-KR" kern="0" dirty="0">
                <a:solidFill>
                  <a:srgbClr val="FF0000"/>
                </a:solidFill>
                <a:ea typeface="굴림" charset="-127"/>
              </a:rPr>
              <a:t>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0B723F-8B6D-4F0F-9C85-46B633B4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0737"/>
              </p:ext>
            </p:extLst>
          </p:nvPr>
        </p:nvGraphicFramePr>
        <p:xfrm>
          <a:off x="1691680" y="1714907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300605-4C2D-4696-84CC-2FBEF7F5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19803"/>
              </p:ext>
            </p:extLst>
          </p:nvPr>
        </p:nvGraphicFramePr>
        <p:xfrm>
          <a:off x="3059832" y="3584347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1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3515ADB-11DF-4942-B560-EFE0E5CB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812040"/>
            <a:ext cx="6368752" cy="92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2.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각 건물에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대해 박인하가 이벤트를 할 수 있는 건물의 번호를 구하기 위해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R-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스택을 하나 만든다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A493B-07CC-41C1-B14F-BD4EB61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99667"/>
              </p:ext>
            </p:extLst>
          </p:nvPr>
        </p:nvGraphicFramePr>
        <p:xfrm>
          <a:off x="1043608" y="1598935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A7B369-8A95-4EF3-AF63-D9D39FD9E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63223"/>
              </p:ext>
            </p:extLst>
          </p:nvPr>
        </p:nvGraphicFramePr>
        <p:xfrm>
          <a:off x="2267744" y="1598935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4FD9CF4-19DA-4E7D-9760-30972A875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0694"/>
              </p:ext>
            </p:extLst>
          </p:nvPr>
        </p:nvGraphicFramePr>
        <p:xfrm>
          <a:off x="3416189" y="3429000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9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E53C67E-8124-4E70-B1D4-56F06090A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752600"/>
                <a:ext cx="7232848" cy="4286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3.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O-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스택이 비워질 때까지 다음을 반복한다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①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O-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스택의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top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의 값을 </a:t>
                </a:r>
                <a:r>
                  <a:rPr lang="en-US" altLang="ko-KR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tmp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에 저장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②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R-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스택에 있는 값들을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비교하며 다음을 반복한다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180000" indent="0">
                  <a:buFontTx/>
                  <a:buNone/>
                </a:pP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If(R-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스택의 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top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 kern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 </a:t>
                </a:r>
                <a:r>
                  <a:rPr lang="en-US" altLang="ko-KR" sz="2000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tmp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의 높이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)</a:t>
                </a:r>
              </a:p>
              <a:p>
                <a:pPr marL="360000" indent="0">
                  <a:buFontTx/>
                  <a:buNone/>
                </a:pP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R-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스택의 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top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에 있는 건물의 건물은 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O-stack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의 크기를 입력 및 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R-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 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pop 1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회 실행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180000" indent="0">
                  <a:buFontTx/>
                  <a:buNone/>
                </a:pP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Else </a:t>
                </a:r>
                <a:r>
                  <a:rPr lang="ko-KR" altLang="en-US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비교 중지</a:t>
                </a:r>
                <a:r>
                  <a:rPr lang="en-US" altLang="ko-KR" sz="20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③ </a:t>
                </a:r>
                <a:r>
                  <a:rPr lang="en-US" altLang="ko-KR" kern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tmp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를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R-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스택에 저장하고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O-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스택의 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pop 1</a:t>
                </a:r>
                <a:r>
                  <a:rPr lang="ko-KR" altLang="en-US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회</a:t>
                </a:r>
                <a:r>
                  <a:rPr lang="en-US" altLang="ko-KR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E53C67E-8124-4E70-B1D4-56F06090A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752600"/>
                <a:ext cx="7232848" cy="4286250"/>
              </a:xfrm>
              <a:prstGeom prst="rect">
                <a:avLst/>
              </a:prstGeom>
              <a:blipFill>
                <a:blip r:embed="rId2"/>
                <a:stretch>
                  <a:fillRect l="-1264" t="-1422" r="-14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20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DC4D6A8-298F-4FCA-BC0C-D6F39381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05279"/>
              </p:ext>
            </p:extLst>
          </p:nvPr>
        </p:nvGraphicFramePr>
        <p:xfrm>
          <a:off x="1043608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2B6E80-BD12-4DD0-8647-DE9E6F760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94077"/>
              </p:ext>
            </p:extLst>
          </p:nvPr>
        </p:nvGraphicFramePr>
        <p:xfrm>
          <a:off x="2267744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D93E7F-093F-463E-A22A-AC7FAB4D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1814"/>
              </p:ext>
            </p:extLst>
          </p:nvPr>
        </p:nvGraphicFramePr>
        <p:xfrm>
          <a:off x="3491880" y="1830432"/>
          <a:ext cx="864096" cy="741680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537418F5-ACD9-452C-911C-1CDF6778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D9CF64-D340-46E0-9329-5D23E2FB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84053"/>
              </p:ext>
            </p:extLst>
          </p:nvPr>
        </p:nvGraphicFramePr>
        <p:xfrm>
          <a:off x="3416189" y="3685480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43357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E0CEAF8-9FE4-4958-B219-464DF577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86600"/>
              </p:ext>
            </p:extLst>
          </p:nvPr>
        </p:nvGraphicFramePr>
        <p:xfrm>
          <a:off x="982712" y="1433797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4781BA-B279-424D-8683-6E5831BEE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72755"/>
              </p:ext>
            </p:extLst>
          </p:nvPr>
        </p:nvGraphicFramePr>
        <p:xfrm>
          <a:off x="2206848" y="1433797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12596A-47EB-427D-BF74-537D8359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5601"/>
              </p:ext>
            </p:extLst>
          </p:nvPr>
        </p:nvGraphicFramePr>
        <p:xfrm>
          <a:off x="3430984" y="1430349"/>
          <a:ext cx="864096" cy="741680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BF5DD959-9328-4CD5-BC20-936FB5367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54685"/>
                <a:ext cx="7112496" cy="20882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BF5DD959-9328-4CD5-BC20-936FB536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54685"/>
                <a:ext cx="7112496" cy="2088232"/>
              </a:xfrm>
              <a:prstGeom prst="rect">
                <a:avLst/>
              </a:prstGeom>
              <a:blipFill>
                <a:blip r:embed="rId2"/>
                <a:stretch>
                  <a:fillRect l="-1372" t="-3216" r="-1973" b="-76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1E6BB816-AA4B-41A6-83BE-FDBC9673079B}"/>
              </a:ext>
            </a:extLst>
          </p:cNvPr>
          <p:cNvSpPr/>
          <p:nvPr/>
        </p:nvSpPr>
        <p:spPr>
          <a:xfrm>
            <a:off x="4721672" y="1558225"/>
            <a:ext cx="3439616" cy="1097280"/>
          </a:xfrm>
          <a:prstGeom prst="wedgeRectCallout">
            <a:avLst>
              <a:gd name="adj1" fmla="val -97086"/>
              <a:gd name="adj2" fmla="val 86181"/>
            </a:avLst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R-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스택이 비교할 값이 없으면 다음으로 넘어간다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.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6266942-BD5F-4096-B2B4-22A264513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00233"/>
              </p:ext>
            </p:extLst>
          </p:nvPr>
        </p:nvGraphicFramePr>
        <p:xfrm>
          <a:off x="3415679" y="3303237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10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EA732EC-F1A3-4151-A824-DB291D009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25242"/>
              </p:ext>
            </p:extLst>
          </p:nvPr>
        </p:nvGraphicFramePr>
        <p:xfrm>
          <a:off x="103326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D5AE655-8213-4A05-8F89-29F6CD9D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14621"/>
              </p:ext>
            </p:extLst>
          </p:nvPr>
        </p:nvGraphicFramePr>
        <p:xfrm>
          <a:off x="225740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6DBDB8-FE8A-4313-AA4B-2E714A5D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84802"/>
              </p:ext>
            </p:extLst>
          </p:nvPr>
        </p:nvGraphicFramePr>
        <p:xfrm>
          <a:off x="3481536" y="1700808"/>
          <a:ext cx="864096" cy="741680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5D3A8C8-2017-4372-BD85-C7E7030D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DF0AFC-1F89-4AD3-8594-C7CD4EFCE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62408"/>
              </p:ext>
            </p:extLst>
          </p:nvPr>
        </p:nvGraphicFramePr>
        <p:xfrm>
          <a:off x="3415679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2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D1173EA-121D-4668-ACC8-7347139D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67032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B2E0EC8-27BD-4CDC-BFCB-A76A2998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94997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(7,4,0)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9A225-7425-4A07-A3F5-515CCC23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27371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C8762F28-4686-48B0-A523-370C875E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E81AE1-4C8C-4193-9D88-7CE5F133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59918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80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66084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88C075-DE28-4606-AA96-2D9502814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85816"/>
              </p:ext>
            </p:extLst>
          </p:nvPr>
        </p:nvGraphicFramePr>
        <p:xfrm>
          <a:off x="1008112" y="135652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05A4203-D7DF-4125-BCF1-4997067E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38243"/>
              </p:ext>
            </p:extLst>
          </p:nvPr>
        </p:nvGraphicFramePr>
        <p:xfrm>
          <a:off x="2232248" y="135652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19F0C66-5562-4E25-8C60-353BC2A8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7347"/>
              </p:ext>
            </p:extLst>
          </p:nvPr>
        </p:nvGraphicFramePr>
        <p:xfrm>
          <a:off x="3456384" y="1353076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08900FE-F358-42FD-8458-BDD95BE90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457" y="4332816"/>
                <a:ext cx="7112496" cy="20608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08900FE-F358-42FD-8458-BDD95BE9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457" y="4332816"/>
                <a:ext cx="7112496" cy="2060820"/>
              </a:xfrm>
              <a:prstGeom prst="rect">
                <a:avLst/>
              </a:prstGeom>
              <a:blipFill>
                <a:blip r:embed="rId2"/>
                <a:stretch>
                  <a:fillRect l="-1285" t="-3254" r="-1971" b="-887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EEAE2E4-E0E0-4C6A-A37C-49DE52271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4418"/>
              </p:ext>
            </p:extLst>
          </p:nvPr>
        </p:nvGraphicFramePr>
        <p:xfrm>
          <a:off x="3456384" y="3225964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4B07F7-8976-46BE-8EAA-28CD8B5453CE}"/>
              </a:ext>
            </a:extLst>
          </p:cNvPr>
          <p:cNvSpPr/>
          <p:nvPr/>
        </p:nvSpPr>
        <p:spPr>
          <a:xfrm>
            <a:off x="2232248" y="3594584"/>
            <a:ext cx="959768" cy="3600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(7,4,0)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3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6608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600180-AE52-46B3-98DB-8A0B6A20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7014"/>
              </p:ext>
            </p:extLst>
          </p:nvPr>
        </p:nvGraphicFramePr>
        <p:xfrm>
          <a:off x="1008112" y="135652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6831AFB-FE86-4168-B6E3-2DBDA11E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73777"/>
              </p:ext>
            </p:extLst>
          </p:nvPr>
        </p:nvGraphicFramePr>
        <p:xfrm>
          <a:off x="2232248" y="135652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E9BF49-15B2-4C12-8C61-60DE83E44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2638"/>
              </p:ext>
            </p:extLst>
          </p:nvPr>
        </p:nvGraphicFramePr>
        <p:xfrm>
          <a:off x="3456384" y="135307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8B9EFD6E-BD41-4EB0-A488-1CACFBF78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457" y="4332818"/>
                <a:ext cx="7112496" cy="206082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8B9EFD6E-BD41-4EB0-A488-1CACFBF7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457" y="4332818"/>
                <a:ext cx="7112496" cy="2060820"/>
              </a:xfrm>
              <a:prstGeom prst="rect">
                <a:avLst/>
              </a:prstGeom>
              <a:blipFill>
                <a:blip r:embed="rId2"/>
                <a:stretch>
                  <a:fillRect l="-1285" t="-3254" r="-1971" b="-887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D1811AB-32DA-47BA-A8A0-35A02453C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14318"/>
              </p:ext>
            </p:extLst>
          </p:nvPr>
        </p:nvGraphicFramePr>
        <p:xfrm>
          <a:off x="3456384" y="322596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03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632" y="1404002"/>
            <a:ext cx="8284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세균 번식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fontAlgn="base"/>
            <a:r>
              <a:rPr lang="en-US" altLang="ko-KR" dirty="0"/>
              <a:t> </a:t>
            </a:r>
            <a:r>
              <a:rPr lang="ko-KR" altLang="ko-KR" dirty="0"/>
              <a:t>예를 들어 아래와 같이</a:t>
            </a:r>
            <a:r>
              <a:rPr lang="en-US" altLang="ko-KR" dirty="0"/>
              <a:t> 4*4</a:t>
            </a:r>
            <a:r>
              <a:rPr lang="ko-KR" altLang="ko-KR" dirty="0"/>
              <a:t>의 영역 중 </a:t>
            </a:r>
            <a:r>
              <a:rPr lang="en-US" altLang="ko-KR" dirty="0"/>
              <a:t>A(1,2), B(3,2) </a:t>
            </a:r>
            <a:r>
              <a:rPr lang="ko-KR" altLang="ko-KR" dirty="0"/>
              <a:t>두 곳에 세균이 처음 발생하였고</a:t>
            </a:r>
            <a:r>
              <a:rPr lang="en-US" altLang="ko-KR" dirty="0"/>
              <a:t>, </a:t>
            </a:r>
            <a:r>
              <a:rPr lang="ko-KR" altLang="ko-KR" dirty="0"/>
              <a:t>검은 색 영역에는 세균이 번식할 수 없다면</a:t>
            </a:r>
            <a:r>
              <a:rPr lang="en-US" altLang="ko-KR" dirty="0"/>
              <a:t>, </a:t>
            </a:r>
            <a:r>
              <a:rPr lang="ko-KR" altLang="ko-KR" dirty="0"/>
              <a:t>세균이 모두 퍼지는 데 필요한 시간은 </a:t>
            </a:r>
            <a:r>
              <a:rPr lang="en-US" altLang="ko-KR" dirty="0"/>
              <a:t>4</a:t>
            </a:r>
            <a:r>
              <a:rPr lang="ko-KR" altLang="ko-KR" dirty="0"/>
              <a:t>초이다</a:t>
            </a:r>
            <a:r>
              <a:rPr lang="en-US" altLang="ko-KR" dirty="0"/>
              <a:t>. </a:t>
            </a:r>
            <a:r>
              <a:rPr lang="ko-KR" altLang="ko-KR" dirty="0"/>
              <a:t>만약 </a:t>
            </a:r>
            <a:r>
              <a:rPr lang="en-US" altLang="ko-KR" dirty="0"/>
              <a:t>A, B, C(1,0) </a:t>
            </a:r>
            <a:r>
              <a:rPr lang="ko-KR" altLang="ko-KR" dirty="0"/>
              <a:t>세 곳에서 세균이 처음 발생했다면</a:t>
            </a:r>
            <a:r>
              <a:rPr lang="en-US" altLang="ko-KR" dirty="0"/>
              <a:t>, 2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만에 전체 공간에 세균이 퍼지게 된다</a:t>
            </a:r>
            <a:r>
              <a:rPr lang="en-US" altLang="ko-KR" dirty="0"/>
              <a:t>. (</a:t>
            </a:r>
            <a:r>
              <a:rPr lang="ko-KR" altLang="ko-KR" dirty="0"/>
              <a:t>검은 영역의 모양에 따라서 시간이 아무리 흘러도 세균이 전체 공간에 퍼지지 않을 수도 있다</a:t>
            </a:r>
            <a:r>
              <a:rPr lang="en-US" altLang="ko-KR" dirty="0"/>
              <a:t>.)</a:t>
            </a:r>
            <a:endParaRPr lang="ko-KR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80" y="4179400"/>
            <a:ext cx="1809750" cy="158813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97097" y="3957804"/>
            <a:ext cx="457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ko-KR" altLang="ko-KR" dirty="0"/>
              <a:t>사용할 수 있는 언어는</a:t>
            </a:r>
            <a:r>
              <a:rPr lang="en-US" altLang="ko-KR" dirty="0"/>
              <a:t> C, C++</a:t>
            </a:r>
            <a:r>
              <a:rPr lang="ko-KR" altLang="ko-KR" dirty="0"/>
              <a:t>로 제한한다</a:t>
            </a:r>
            <a:r>
              <a:rPr lang="en-US" altLang="ko-KR" dirty="0"/>
              <a:t>. </a:t>
            </a:r>
            <a:r>
              <a:rPr lang="ko-KR" altLang="ko-KR" dirty="0"/>
              <a:t>프로그램의 실행 시간은 </a:t>
            </a:r>
            <a:r>
              <a:rPr lang="en-US" altLang="ko-KR" dirty="0"/>
              <a:t>3</a:t>
            </a:r>
            <a:r>
              <a:rPr lang="ko-KR" altLang="ko-KR" dirty="0"/>
              <a:t>초를 초과할 수 없고 사용할 수 있는 메모리 공간은 </a:t>
            </a:r>
            <a:r>
              <a:rPr lang="en-US" altLang="ko-KR" dirty="0"/>
              <a:t>500KB</a:t>
            </a:r>
            <a:r>
              <a:rPr lang="ko-KR" altLang="ko-KR" dirty="0"/>
              <a:t>를 초과할 수 없다</a:t>
            </a:r>
            <a:r>
              <a:rPr lang="en-US" altLang="ko-KR" dirty="0"/>
              <a:t>. C++</a:t>
            </a:r>
            <a:r>
              <a:rPr lang="ko-KR" altLang="ko-KR" dirty="0"/>
              <a:t>의 경우</a:t>
            </a:r>
            <a:r>
              <a:rPr lang="en-US" altLang="ko-KR" dirty="0"/>
              <a:t> main </a:t>
            </a:r>
            <a:r>
              <a:rPr lang="ko-KR" altLang="ko-KR" dirty="0"/>
              <a:t>함수 내의 시작 지점에 다음 내용을 추가함으로써</a:t>
            </a:r>
            <a:r>
              <a:rPr lang="en-US" altLang="ko-KR" dirty="0"/>
              <a:t>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ko-KR" dirty="0"/>
              <a:t>입력 속도를 개선할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608993" y="3833446"/>
            <a:ext cx="8792" cy="215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71120" y="5556738"/>
            <a:ext cx="24425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1930" y="5556738"/>
            <a:ext cx="2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3C7D9"/>
                </a:solidFill>
              </a:rPr>
              <a:t>x</a:t>
            </a:r>
            <a:endParaRPr lang="ko-KR" altLang="en-US" dirty="0">
              <a:solidFill>
                <a:srgbClr val="43C7D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6431" y="3810068"/>
            <a:ext cx="2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3C7D9"/>
                </a:solidFill>
              </a:rPr>
              <a:t>y</a:t>
            </a:r>
            <a:endParaRPr lang="ko-KR" altLang="en-US" dirty="0">
              <a:solidFill>
                <a:srgbClr val="43C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7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760F614-40E5-44C8-A17B-7408F9E10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32353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028B41-1CC3-4AF7-A52A-FC2FA7AED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470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A39DFB-29F6-4DB1-9966-1F6373CF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8738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FD3762BB-F65C-48DE-8669-D60A97EC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E0CF07-09EA-4EC9-9FB7-0E9E59EC2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52019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5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6347A1-D481-417D-898C-6246B584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94019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E99AB3-1C03-4AD6-B98E-55EAEA9F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70199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C6CBBC9-406C-4E6E-B382-B2ECAD7E4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0704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61798333-9D47-483F-92A1-4B435EDDA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19BAA6E-9190-4833-A5D0-41D1ED4A1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53230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03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311539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B0ED2F-3780-4210-99FF-292F51AD1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81681"/>
              </p:ext>
            </p:extLst>
          </p:nvPr>
        </p:nvGraphicFramePr>
        <p:xfrm>
          <a:off x="1008112" y="1201979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E6BDF2-1C82-40CE-8FA8-2B4A9CED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27665"/>
              </p:ext>
            </p:extLst>
          </p:nvPr>
        </p:nvGraphicFramePr>
        <p:xfrm>
          <a:off x="2232248" y="1201979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3D47A2-D08C-4AD7-887A-4B334F05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13732"/>
              </p:ext>
            </p:extLst>
          </p:nvPr>
        </p:nvGraphicFramePr>
        <p:xfrm>
          <a:off x="3456384" y="1198531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A9953D2-320B-487C-B6E6-CDFCEB604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112" y="4222867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A9953D2-320B-487C-B6E6-CDFCEB604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112" y="4222867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285" t="-2743" r="-19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EF1B8C-DCB0-4BC2-A5FB-4112B9E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81607"/>
              </p:ext>
            </p:extLst>
          </p:nvPr>
        </p:nvGraphicFramePr>
        <p:xfrm>
          <a:off x="3456384" y="3071419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18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6EA271-CF4F-403C-A00C-C056BADF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09675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E62981-86BC-449F-906C-E05ED60B4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2491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AA1B90-810E-453B-BA28-59DED217F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24617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807A01AB-15E9-4B74-AB5D-764B2703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52950A-A240-42ED-B6C1-D49B8552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75897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41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D0F8DC-B42E-4210-9412-DB819653F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23848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F67838-E946-4827-BF55-860F3B11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10901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(5,5,0)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3DF94C-1847-4CA9-9795-5ED62310C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89939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E15977F-3F73-4F8E-9389-DD7540D2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F0A549-BA36-4BB6-BC3B-89245AFE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96331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90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78968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883CFF-1BB9-436F-8102-7170E836D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41866"/>
              </p:ext>
            </p:extLst>
          </p:nvPr>
        </p:nvGraphicFramePr>
        <p:xfrm>
          <a:off x="1008112" y="1369408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408157F-7F85-4FBF-9509-CAE9992C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30676"/>
              </p:ext>
            </p:extLst>
          </p:nvPr>
        </p:nvGraphicFramePr>
        <p:xfrm>
          <a:off x="2232248" y="1369408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C7CB7C-5B97-4D0E-9AF2-D1C0E7CCC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95634"/>
              </p:ext>
            </p:extLst>
          </p:nvPr>
        </p:nvGraphicFramePr>
        <p:xfrm>
          <a:off x="3456384" y="1365960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597EA9D-3019-4B47-A078-1047A72E9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318288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597EA9D-3019-4B47-A078-1047A72E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318288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B3CB3F-3625-44D0-A6BB-072F61F2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49582"/>
              </p:ext>
            </p:extLst>
          </p:nvPr>
        </p:nvGraphicFramePr>
        <p:xfrm>
          <a:off x="3456384" y="3238848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A0786-5972-428C-91EB-EE478D3EDA53}"/>
              </a:ext>
            </a:extLst>
          </p:cNvPr>
          <p:cNvSpPr/>
          <p:nvPr/>
        </p:nvSpPr>
        <p:spPr>
          <a:xfrm>
            <a:off x="2244080" y="3238848"/>
            <a:ext cx="959768" cy="3600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(5,5,0)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05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78962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1EB84B-AF76-4C73-BD03-1339443D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24728"/>
              </p:ext>
            </p:extLst>
          </p:nvPr>
        </p:nvGraphicFramePr>
        <p:xfrm>
          <a:off x="1008112" y="136940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44F042-D5DE-42EF-B831-2473D11E8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7532"/>
              </p:ext>
            </p:extLst>
          </p:nvPr>
        </p:nvGraphicFramePr>
        <p:xfrm>
          <a:off x="2232248" y="136940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EDC089-69F5-4194-9234-D91D2C2D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4878"/>
              </p:ext>
            </p:extLst>
          </p:nvPr>
        </p:nvGraphicFramePr>
        <p:xfrm>
          <a:off x="3456384" y="1365954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B3AF0BB-585F-4107-90B9-92E110345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318282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B3AF0BB-585F-4107-90B9-92E110345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318282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B3FDCA-7CD3-424C-ACEA-1DA079B7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35289"/>
              </p:ext>
            </p:extLst>
          </p:nvPr>
        </p:nvGraphicFramePr>
        <p:xfrm>
          <a:off x="3456384" y="323884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66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B149AD-5AF3-4265-9A24-42187987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41978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5FC0D1-A85B-477E-B4C5-DDA18DA5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74007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4165B2-61A7-4486-A368-5B0F9E3F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31909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91DF4950-38DD-4D59-8E9F-776C68E7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D702691-4BFC-45DA-8918-F68BCB349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050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22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6A07EE-10E0-42CC-A077-712EF966E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25386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8C456C-A18E-459E-AF25-8355AD0B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91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D55328-1B7D-4535-8992-6B432335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47623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CDA777A-63C2-4B6B-9575-F2919D0B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122EDBE-87C9-4B9B-AB87-2C67DCCF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40031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75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69119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1F128C-4EB1-4E68-825B-C8901D4B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67235"/>
              </p:ext>
            </p:extLst>
          </p:nvPr>
        </p:nvGraphicFramePr>
        <p:xfrm>
          <a:off x="1008112" y="1459559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725064-3191-4805-B9F8-CBD31887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25260"/>
              </p:ext>
            </p:extLst>
          </p:nvPr>
        </p:nvGraphicFramePr>
        <p:xfrm>
          <a:off x="2232248" y="1459559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932945-EF3F-4B6C-80B1-E4986BDB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2019"/>
              </p:ext>
            </p:extLst>
          </p:nvPr>
        </p:nvGraphicFramePr>
        <p:xfrm>
          <a:off x="3456384" y="1456111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30128DFD-2FA7-49A9-9E14-39D668F0F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08439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30128DFD-2FA7-49A9-9E14-39D668F0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08439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EE22729-E4E9-4E34-A2F0-176A0F541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79111"/>
              </p:ext>
            </p:extLst>
          </p:nvPr>
        </p:nvGraphicFramePr>
        <p:xfrm>
          <a:off x="3456384" y="3328999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599" y="1956816"/>
                <a:ext cx="8539666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입력 형식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ko-KR" altLang="en-US" dirty="0"/>
                  <a:t>입</a:t>
                </a:r>
                <a:r>
                  <a:rPr lang="ko-KR" altLang="ko-KR" dirty="0"/>
                  <a:t>력은</a:t>
                </a:r>
                <a:r>
                  <a:rPr lang="en-US" altLang="ko-KR" dirty="0"/>
                  <a:t> standard in</a:t>
                </a:r>
                <a:r>
                  <a:rPr lang="ko-KR" altLang="ko-KR" dirty="0"/>
                  <a:t>으로 주어진다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fontAlgn="base"/>
                <a:r>
                  <a:rPr lang="en-US" altLang="ko-KR" dirty="0"/>
                  <a:t>1. </a:t>
                </a:r>
                <a:r>
                  <a:rPr lang="ko-KR" altLang="ko-KR" dirty="0"/>
                  <a:t>첫 번째 줄에 테스트케이스 개수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dirty="0"/>
                  <a:t>가 주어진다</a:t>
                </a:r>
                <a:r>
                  <a:rPr lang="en-US" altLang="ko-KR" dirty="0"/>
                  <a:t>.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≤1,000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ko-KR" dirty="0"/>
              </a:p>
              <a:p>
                <a:pPr fontAlgn="base"/>
                <a:r>
                  <a:rPr lang="en-US" altLang="ko-KR" dirty="0"/>
                  <a:t>2. </a:t>
                </a:r>
                <a:r>
                  <a:rPr lang="ko-KR" altLang="ko-KR" dirty="0"/>
                  <a:t>두 번째 줄에는 첫 번째 테스트케이스에 대한 전체 영역 크기를 나타내는</a:t>
                </a:r>
                <a:r>
                  <a:rPr lang="en-US" altLang="ko-KR" dirty="0"/>
                  <a:t> </a:t>
                </a:r>
                <a:r>
                  <a:rPr lang="ko-KR" altLang="ko-KR" dirty="0"/>
                  <a:t>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ko-KR" altLang="ko-KR" dirty="0"/>
                  <a:t>과 세균이 처음 나타날 좌표의 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이 빈칸을 사이에 두고 주어진다</a:t>
                </a:r>
                <a:r>
                  <a:rPr lang="en-US" altLang="ko-KR" dirty="0"/>
                  <a:t>.  </a:t>
                </a:r>
                <a:endParaRPr lang="ko-KR" altLang="ko-KR" dirty="0"/>
              </a:p>
              <a:p>
                <a:pPr fontAlgn="base"/>
                <a:r>
                  <a:rPr lang="en-US" altLang="ko-KR" dirty="0"/>
                  <a:t>3. </a:t>
                </a:r>
                <a:r>
                  <a:rPr lang="ko-KR" altLang="ko-KR" dirty="0"/>
                  <a:t>세 번째 줄부터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번째 줄까지의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ko-KR" dirty="0"/>
                  <a:t>개의 줄에는 영역의 행 정보를 나타내는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ko-KR" dirty="0"/>
                  <a:t>개의</a:t>
                </a:r>
                <a:r>
                  <a:rPr lang="en-US" altLang="ko-KR" dirty="0"/>
                  <a:t> bit</a:t>
                </a:r>
                <a:r>
                  <a:rPr lang="ko-KR" altLang="ko-KR" dirty="0"/>
                  <a:t>가 빈 칸 하나씩을 사이에 두고 주어진다</a:t>
                </a:r>
                <a:r>
                  <a:rPr lang="en-US" altLang="ko-KR" dirty="0"/>
                  <a:t>. </a:t>
                </a:r>
                <a:r>
                  <a:rPr lang="ko-KR" altLang="ko-KR" dirty="0"/>
                  <a:t>이 때</a:t>
                </a:r>
                <a:r>
                  <a:rPr lang="en-US" altLang="ko-KR" dirty="0"/>
                  <a:t> 0</a:t>
                </a:r>
                <a:r>
                  <a:rPr lang="ko-KR" altLang="ko-KR" dirty="0"/>
                  <a:t>은 세균이 번식할 수 있는 영역</a:t>
                </a:r>
                <a:r>
                  <a:rPr lang="en-US" altLang="ko-KR" dirty="0"/>
                  <a:t>, 1</a:t>
                </a:r>
                <a:r>
                  <a:rPr lang="ko-KR" altLang="ko-KR" dirty="0"/>
                  <a:t>은 번식 불가능한 영역을 의미한다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fontAlgn="base"/>
                <a:r>
                  <a:rPr lang="en-US" altLang="ko-KR" dirty="0"/>
                  <a:t>4.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번째 줄부터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번째 줄까지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개의 줄에는 세균의 번식 시작 좌표를 의미하는 두 개의 정수</a:t>
                </a:r>
                <a:r>
                  <a:rPr lang="en-US" altLang="ko-KR" dirty="0"/>
                  <a:t>(x, y</a:t>
                </a:r>
                <a:r>
                  <a:rPr lang="ko-KR" altLang="ko-KR" dirty="0"/>
                  <a:t>순서</a:t>
                </a:r>
                <a:r>
                  <a:rPr lang="en-US" altLang="ko-KR" dirty="0"/>
                  <a:t>)</a:t>
                </a:r>
                <a:r>
                  <a:rPr lang="ko-KR" altLang="ko-KR" dirty="0"/>
                  <a:t>가 빈칸 하나를 사이에 두고 주어진다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r>
                  <a:rPr lang="en-US" altLang="ko-KR" dirty="0"/>
                  <a:t>5. </a:t>
                </a:r>
                <a:r>
                  <a:rPr lang="ko-KR" altLang="ko-KR" dirty="0"/>
                  <a:t>이 후</a:t>
                </a:r>
                <a:r>
                  <a:rPr lang="en-US" altLang="ko-KR" dirty="0"/>
                  <a:t> 2, 3, 4 </a:t>
                </a:r>
                <a:r>
                  <a:rPr lang="ko-KR" altLang="ko-KR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번 반복된다</a:t>
                </a:r>
                <a:r>
                  <a:rPr lang="en-US" altLang="ko-KR" dirty="0"/>
                  <a:t>.</a:t>
                </a:r>
                <a:endParaRPr lang="ko-KR" altLang="ko-KR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9" y="1956816"/>
                <a:ext cx="8539666" cy="3847207"/>
              </a:xfrm>
              <a:prstGeom prst="rect">
                <a:avLst/>
              </a:prstGeom>
              <a:blipFill>
                <a:blip r:embed="rId2"/>
                <a:stretch>
                  <a:fillRect l="-1499" t="-1743" r="-71" b="-1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4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D5A611-388E-4C11-8AE3-9CA14AE83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3828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C37A59A-5E28-4330-8BC6-F6D3F09C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13870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1D4CF55-882E-4235-B8A3-E6117D74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93006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D5666B77-CF77-4B18-AB84-AF688280B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343ECF-4BF1-4D85-BC04-1986D3184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52074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91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B1CC2B-BAB9-48AA-B3CE-CC149E24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20169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57F75A-A892-4C82-82F4-D4A046081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05629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(3,1,0)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(4,5,0)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FA81BCD-84BF-4A34-B270-3D7F37A84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90000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CFE83584-F116-4253-8751-778EC14F9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2120E90-0E11-4A5C-AB0C-AD57D2BC4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96165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9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81994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C58E4EC-54A7-48E1-954A-7CA5040A0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53697"/>
              </p:ext>
            </p:extLst>
          </p:nvPr>
        </p:nvGraphicFramePr>
        <p:xfrm>
          <a:off x="1008112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E95D437-1A82-4AF5-840B-CD389883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9058"/>
              </p:ext>
            </p:extLst>
          </p:nvPr>
        </p:nvGraphicFramePr>
        <p:xfrm>
          <a:off x="2232248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F858905-AD77-4FE8-9BA3-8F4C90B3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62939"/>
              </p:ext>
            </p:extLst>
          </p:nvPr>
        </p:nvGraphicFramePr>
        <p:xfrm>
          <a:off x="3456384" y="1468986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C0671F07-7FF3-42D7-9022-63B34AAE4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C0671F07-7FF3-42D7-9022-63B34AAE4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CB0B5CA-5E51-47C7-99C1-13EC4D81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755"/>
              </p:ext>
            </p:extLst>
          </p:nvPr>
        </p:nvGraphicFramePr>
        <p:xfrm>
          <a:off x="3456384" y="3341874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F2D22-B8C0-4CCA-8B82-9551FF93D93C}"/>
              </a:ext>
            </a:extLst>
          </p:cNvPr>
          <p:cNvSpPr/>
          <p:nvPr/>
        </p:nvSpPr>
        <p:spPr>
          <a:xfrm>
            <a:off x="2232248" y="3341874"/>
            <a:ext cx="959768" cy="3600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(4,5,0)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948564-8E01-4D47-959D-77E926CBF4B3}"/>
              </a:ext>
            </a:extLst>
          </p:cNvPr>
          <p:cNvSpPr/>
          <p:nvPr/>
        </p:nvSpPr>
        <p:spPr>
          <a:xfrm>
            <a:off x="2232248" y="2973431"/>
            <a:ext cx="959768" cy="3600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(3,1,0)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265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81994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A961EE-440A-49AB-A94B-1437B581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76790"/>
              </p:ext>
            </p:extLst>
          </p:nvPr>
        </p:nvGraphicFramePr>
        <p:xfrm>
          <a:off x="1008112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190FA4A-93EC-4227-B6E9-CC169031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47756"/>
              </p:ext>
            </p:extLst>
          </p:nvPr>
        </p:nvGraphicFramePr>
        <p:xfrm>
          <a:off x="2232248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F27B22-CE3D-4AEB-AE12-ABDD54DA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63708"/>
              </p:ext>
            </p:extLst>
          </p:nvPr>
        </p:nvGraphicFramePr>
        <p:xfrm>
          <a:off x="3456384" y="1468986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D5D5A7F-7711-404A-BB6B-DE3C70356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D5D5A7F-7711-404A-BB6B-DE3C7035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1A4C24-7F56-4C29-90CB-BE285E84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4836"/>
              </p:ext>
            </p:extLst>
          </p:nvPr>
        </p:nvGraphicFramePr>
        <p:xfrm>
          <a:off x="3456384" y="3341874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FCC5B5-884C-46F8-8C3D-50224E164ECA}"/>
              </a:ext>
            </a:extLst>
          </p:cNvPr>
          <p:cNvSpPr/>
          <p:nvPr/>
        </p:nvSpPr>
        <p:spPr>
          <a:xfrm>
            <a:off x="2232248" y="3341874"/>
            <a:ext cx="959768" cy="3600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(4,5,0)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20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81993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395A7B-37EE-478B-84CD-234110C2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0765"/>
              </p:ext>
            </p:extLst>
          </p:nvPr>
        </p:nvGraphicFramePr>
        <p:xfrm>
          <a:off x="1008112" y="1472433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11D1A4-3121-4F13-85CE-5EE409E6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23426"/>
              </p:ext>
            </p:extLst>
          </p:nvPr>
        </p:nvGraphicFramePr>
        <p:xfrm>
          <a:off x="2232248" y="1472433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B24BC4-5B42-41BA-B144-4748959B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24429"/>
              </p:ext>
            </p:extLst>
          </p:nvPr>
        </p:nvGraphicFramePr>
        <p:xfrm>
          <a:off x="3456384" y="1468985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5BFA65D-B79E-422B-9BBD-4C229D823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21313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5BFA65D-B79E-422B-9BBD-4C229D823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21313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0AE201-CDC7-4E39-9777-634A25102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98055"/>
              </p:ext>
            </p:extLst>
          </p:nvPr>
        </p:nvGraphicFramePr>
        <p:xfrm>
          <a:off x="3456384" y="3341873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80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5FAA26B-F4A8-484A-89BC-4A1A2355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14780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9830FE-04A8-4091-BA87-0315F6648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93192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BB6167-BFFE-4628-8DA7-EA675AB2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43248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E5CDAB-2DD6-4097-8492-79FA62AA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B1D526-9361-4F3C-A084-30042847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84998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8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AF7B014-8B92-4CE6-9E20-B83AD020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52431"/>
              </p:ext>
            </p:extLst>
          </p:nvPr>
        </p:nvGraphicFramePr>
        <p:xfrm>
          <a:off x="991096" y="1816040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45A1FE-E646-4780-A24C-BD53415FF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8972"/>
              </p:ext>
            </p:extLst>
          </p:nvPr>
        </p:nvGraphicFramePr>
        <p:xfrm>
          <a:off x="2215232" y="1830432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D94EB9-F9DB-410E-BB0D-C1998206B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97598"/>
              </p:ext>
            </p:extLst>
          </p:nvPr>
        </p:nvGraphicFramePr>
        <p:xfrm>
          <a:off x="3439368" y="1830432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E9AAAAFB-01D1-4034-A7A3-88F09708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085184"/>
            <a:ext cx="6824464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①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top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의 값을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kern="0" dirty="0">
                <a:solidFill>
                  <a:srgbClr val="000000"/>
                </a:solidFill>
                <a:latin typeface="Century Gothic"/>
                <a:ea typeface="굴림" charset="-127"/>
              </a:rPr>
              <a:t>에 저장</a:t>
            </a:r>
            <a:r>
              <a:rPr lang="en-US" altLang="ko-KR" kern="0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A86DD4-CCCE-439F-BF46-5DCC50E9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29396"/>
              </p:ext>
            </p:extLst>
          </p:nvPr>
        </p:nvGraphicFramePr>
        <p:xfrm>
          <a:off x="3415679" y="3699872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12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581994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19B30A-8376-42F2-AA20-52A97CB0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9522"/>
              </p:ext>
            </p:extLst>
          </p:nvPr>
        </p:nvGraphicFramePr>
        <p:xfrm>
          <a:off x="1008112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7C19FFB-52E8-4674-B877-2810FB6AE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71119"/>
              </p:ext>
            </p:extLst>
          </p:nvPr>
        </p:nvGraphicFramePr>
        <p:xfrm>
          <a:off x="2232248" y="1472434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FD50B9C-B938-41C7-BCDB-93E52D2E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96607"/>
              </p:ext>
            </p:extLst>
          </p:nvPr>
        </p:nvGraphicFramePr>
        <p:xfrm>
          <a:off x="3456384" y="1468986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A6A8F2DB-AFE3-4E5F-9E18-3DA22CF05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Clr>
                    <a:srgbClr val="000000"/>
                  </a:buCl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② 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스택에 있는 값들을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비교하며 다음을 반복한다</a:t>
                </a:r>
                <a:r>
                  <a:rPr lang="en-US" altLang="ko-KR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If(R-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굴림" charset="-127"/>
                      </a:rPr>
                      <m:t>≤</m:t>
                    </m:r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</a:t>
                </a:r>
                <a:r>
                  <a:rPr lang="en-US" altLang="ko-KR" sz="2000" dirty="0" err="1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tmp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높이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)</a:t>
                </a:r>
              </a:p>
              <a:p>
                <a:pPr marL="36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top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에 있는 건물의 건물은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O-stack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의 크기를 입력 및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 R-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스택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pop 1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회 실행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  <a:p>
                <a:pPr marL="180000" indent="0">
                  <a:buClr>
                    <a:srgbClr val="000000"/>
                  </a:buClr>
                  <a:buFontTx/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Else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비교 중지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Century Gothic"/>
                    <a:ea typeface="굴림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A6A8F2DB-AFE3-4E5F-9E18-3DA22CF0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752" y="4421314"/>
                <a:ext cx="7112496" cy="2448272"/>
              </a:xfrm>
              <a:prstGeom prst="rect">
                <a:avLst/>
              </a:prstGeom>
              <a:blipFill>
                <a:blip r:embed="rId2"/>
                <a:stretch>
                  <a:fillRect l="-1372" t="-2736" r="-197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6054C1-BC5B-4752-80A0-6F9B94167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56845"/>
              </p:ext>
            </p:extLst>
          </p:nvPr>
        </p:nvGraphicFramePr>
        <p:xfrm>
          <a:off x="3456384" y="3341874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6F236C-4E71-47AA-926B-48DD8D97E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85879"/>
              </p:ext>
            </p:extLst>
          </p:nvPr>
        </p:nvGraphicFramePr>
        <p:xfrm>
          <a:off x="1011684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7501E7-CE73-46E0-9BAB-5715E8BF3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6671"/>
              </p:ext>
            </p:extLst>
          </p:nvPr>
        </p:nvGraphicFramePr>
        <p:xfrm>
          <a:off x="2235820" y="1704256"/>
          <a:ext cx="959768" cy="296672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15323746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6813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317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740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277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52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(2,8,0)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901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(6,10,0)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221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R-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284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49F6B6A-1AF8-45CB-99E7-EEBA71DE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62480"/>
              </p:ext>
            </p:extLst>
          </p:nvPr>
        </p:nvGraphicFramePr>
        <p:xfrm>
          <a:off x="3459956" y="1700808"/>
          <a:ext cx="959768" cy="741680"/>
        </p:xfrm>
        <a:graphic>
          <a:graphicData uri="http://schemas.openxmlformats.org/drawingml/2006/table">
            <a:tbl>
              <a:tblPr firstRow="1" bandRow="1"/>
              <a:tblGrid>
                <a:gridCol w="959768">
                  <a:extLst>
                    <a:ext uri="{9D8B030D-6E8A-4147-A177-3AD203B41FA5}">
                      <a16:colId xmlns:a16="http://schemas.microsoft.com/office/drawing/2014/main" val="55706214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tmp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428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(1,6,0)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0995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446D9C32-DAE4-4819-A480-ACA97DD3F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52" y="4941927"/>
            <a:ext cx="7112496" cy="431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Tx/>
              <a:buNone/>
            </a:pP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③ </a:t>
            </a:r>
            <a:r>
              <a:rPr lang="en-US" altLang="ko-KR" dirty="0" err="1">
                <a:solidFill>
                  <a:srgbClr val="000000"/>
                </a:solidFill>
                <a:latin typeface="Century Gothic"/>
                <a:ea typeface="굴림" charset="-127"/>
              </a:rPr>
              <a:t>tmp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R-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스택에 저장하고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O-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스택의 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pop 1</a:t>
            </a:r>
            <a:r>
              <a:rPr lang="ko-KR" altLang="en-US" dirty="0">
                <a:solidFill>
                  <a:srgbClr val="000000"/>
                </a:solidFill>
                <a:latin typeface="Century Gothic"/>
                <a:ea typeface="굴림" charset="-127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Century Gothic"/>
                <a:ea typeface="굴림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4B6354-50B8-433D-BE87-A13472A3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9736"/>
              </p:ext>
            </p:extLst>
          </p:nvPr>
        </p:nvGraphicFramePr>
        <p:xfrm>
          <a:off x="3456384" y="3573696"/>
          <a:ext cx="4712569" cy="109728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691733694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44780353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895497980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940911028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01336745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9601371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3954102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117852875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969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02715"/>
                  </a:ext>
                </a:extLst>
              </a:tr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8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84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720000"/>
          </a:xfrm>
        </p:spPr>
        <p:txBody>
          <a:bodyPr/>
          <a:lstStyle/>
          <a:p>
            <a:r>
              <a:rPr lang="en-US" altLang="ko-KR" dirty="0"/>
              <a:t>Solution - continue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ACACBE-3F70-41F8-8EFA-BF4E1D29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557726"/>
            <a:ext cx="7232848" cy="102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4.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O-</a:t>
            </a: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스택이 비었으므로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,</a:t>
            </a:r>
          </a:p>
          <a:p>
            <a:pPr marL="0" indent="0">
              <a:buFontTx/>
              <a:buNone/>
            </a:pPr>
            <a:r>
              <a:rPr lang="ko-KR" altLang="en-US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각 건물의 이벤트 가능 장소를 차례로 출력</a:t>
            </a:r>
            <a:r>
              <a:rPr lang="en-US" altLang="ko-KR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F6FD4A-CFB5-4712-97B7-B32D05CD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20475"/>
              </p:ext>
            </p:extLst>
          </p:nvPr>
        </p:nvGraphicFramePr>
        <p:xfrm>
          <a:off x="1981200" y="2924944"/>
          <a:ext cx="4712569" cy="36576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480410703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595701289"/>
                    </a:ext>
                  </a:extLst>
                </a:gridCol>
                <a:gridCol w="539137">
                  <a:extLst>
                    <a:ext uri="{9D8B030D-6E8A-4147-A177-3AD203B41FA5}">
                      <a16:colId xmlns:a16="http://schemas.microsoft.com/office/drawing/2014/main" val="2209727829"/>
                    </a:ext>
                  </a:extLst>
                </a:gridCol>
                <a:gridCol w="539853">
                  <a:extLst>
                    <a:ext uri="{9D8B030D-6E8A-4147-A177-3AD203B41FA5}">
                      <a16:colId xmlns:a16="http://schemas.microsoft.com/office/drawing/2014/main" val="290860493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92946014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88319471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4226310949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3979961706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이벤트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81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068" y="1956816"/>
            <a:ext cx="831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ko-KR" altLang="ko-KR" dirty="0"/>
              <a:t> 테스트케이스 별로 세균이 번식 가능한 모든 영역에 번식하는데 필요한 시간을 정수로 출력한다</a:t>
            </a:r>
            <a:r>
              <a:rPr lang="en-US" altLang="ko-KR" dirty="0"/>
              <a:t>. 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초기에 </a:t>
            </a:r>
            <a:r>
              <a:rPr lang="en-US" altLang="ko-KR" dirty="0"/>
              <a:t>1</a:t>
            </a:r>
            <a:r>
              <a:rPr lang="ko-KR" altLang="ko-KR" dirty="0"/>
              <a:t>로 주어진 영역 외에 번식이 불가능한 영역이 있는 경우에는 </a:t>
            </a:r>
            <a:r>
              <a:rPr lang="en-US" altLang="ko-KR" dirty="0"/>
              <a:t>-1</a:t>
            </a:r>
            <a:r>
              <a:rPr lang="ko-KR" altLang="ko-KR" dirty="0"/>
              <a:t>을 출력한다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882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E83DC61D-ABF6-479B-96B8-43E85E41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832512"/>
            <a:ext cx="705678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>
                <a:solidFill>
                  <a:schemeClr val="bg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- Main function -</a:t>
            </a: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Stack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O</a:t>
            </a: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Struct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tower[] (number, height, 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event_place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Variable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T, N</a:t>
            </a: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Read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 // </a:t>
            </a:r>
            <a:r>
              <a:rPr lang="ko-KR" altLang="en-US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테스트케이스 수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While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T--</a:t>
            </a: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</a:t>
            </a: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Read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 N // </a:t>
            </a:r>
            <a:r>
              <a:rPr lang="ko-KR" altLang="en-US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건물의 개수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</a:t>
            </a: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for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i:=1…N</a:t>
            </a: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	</a:t>
            </a: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Read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tower[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i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].height</a:t>
            </a: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	tower[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i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].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event_place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 = 0</a:t>
            </a: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	tower[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i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].number = 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i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	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O.push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(tower[</a:t>
            </a:r>
            <a:r>
              <a:rPr lang="en-US" altLang="ko-KR" sz="15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i</a:t>
            </a: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]) </a:t>
            </a: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</a:t>
            </a:r>
            <a:r>
              <a:rPr lang="en-US" altLang="ko-KR" sz="15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display(O, tower[], N)</a:t>
            </a: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r>
              <a:rPr lang="en-US" altLang="ko-KR" sz="1500" kern="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	</a:t>
            </a:r>
          </a:p>
          <a:p>
            <a:pPr marL="0" indent="0">
              <a:buFontTx/>
              <a:buNone/>
            </a:pP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  <a:p>
            <a:pPr marL="0" indent="0">
              <a:buFontTx/>
              <a:buNone/>
            </a:pPr>
            <a:endParaRPr lang="en-US" altLang="ko-KR" sz="1500" kern="0" dirty="0">
              <a:solidFill>
                <a:schemeClr val="tx1">
                  <a:lumMod val="95000"/>
                  <a:lumOff val="5000"/>
                </a:schemeClr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123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EF1B395-6849-4971-813A-89E544AE4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817286"/>
                <a:ext cx="7056784" cy="4392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7" rIns="92075" bIns="46037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4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200">
                    <a:solidFill>
                      <a:schemeClr val="bg1"/>
                    </a:solidFill>
                    <a:latin typeface="+mn-lt"/>
                  </a:defRPr>
                </a:lvl2pPr>
                <a:lvl3pPr marL="1085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1"/>
                    </a:solidFill>
                    <a:latin typeface="+mn-lt"/>
                  </a:defRPr>
                </a:lvl3pPr>
                <a:lvl4pPr marL="14287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>
                    <a:solidFill>
                      <a:schemeClr val="bg1"/>
                    </a:solidFill>
                    <a:latin typeface="+mn-lt"/>
                  </a:defRPr>
                </a:lvl4pPr>
                <a:lvl5pPr marL="17716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5pPr>
                <a:lvl6pPr marL="22288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- display(O, tower[], N) -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Stack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R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Struct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	// </a:t>
                </a:r>
                <a:r>
                  <a:rPr lang="ko-KR" altLang="en-US" sz="1500" kern="0" dirty="0">
                    <a:solidFill>
                      <a:schemeClr val="tx1"/>
                    </a:solidFill>
                    <a:ea typeface="굴림" charset="-127"/>
                  </a:rPr>
                  <a:t>앞의 구조체 형태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While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O is not empty: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=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O.top</a:t>
                </a: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While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R is not empty: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if</a:t>
                </a:r>
                <a:r>
                  <a:rPr lang="ko-KR" altLang="en-US" sz="1500" kern="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tmp.height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R.top.height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: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	    tower[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R.top.number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].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event_place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=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O.size</a:t>
                </a: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	   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R.pop</a:t>
                </a: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else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break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R.push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(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O.pop</a:t>
                </a: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b="1" kern="0" dirty="0">
                    <a:solidFill>
                      <a:schemeClr val="tx1"/>
                    </a:solidFill>
                    <a:ea typeface="굴림" charset="-127"/>
                  </a:rPr>
                  <a:t>Write</a:t>
                </a:r>
                <a:r>
                  <a:rPr lang="ko-KR" altLang="en-US" sz="1500" kern="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all tower[].</a:t>
                </a:r>
                <a:r>
                  <a:rPr lang="en-US" altLang="ko-KR" sz="1500" kern="0" dirty="0" err="1">
                    <a:solidFill>
                      <a:schemeClr val="tx1"/>
                    </a:solidFill>
                    <a:ea typeface="굴림" charset="-127"/>
                  </a:rPr>
                  <a:t>event_place</a:t>
                </a: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endParaRPr lang="en-US" altLang="ko-KR" sz="1500" kern="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sz="1500" kern="0" dirty="0">
                    <a:solidFill>
                      <a:schemeClr val="tx1"/>
                    </a:solidFill>
                    <a:ea typeface="굴림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EF1B395-6849-4971-813A-89E544AE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817286"/>
                <a:ext cx="7056784" cy="4392488"/>
              </a:xfrm>
              <a:prstGeom prst="rect">
                <a:avLst/>
              </a:prstGeom>
              <a:blipFill>
                <a:blip r:embed="rId2"/>
                <a:stretch>
                  <a:fillRect l="-345" t="-277" b="-24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05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FB2B715D-146C-4FEF-BBA3-D59AFCA5C7E2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58271"/>
            <a:ext cx="7056784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- Main function -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Stack</a:t>
            </a:r>
            <a:r>
              <a:rPr lang="en-US" altLang="ko-KR" sz="1500" dirty="0">
                <a:ea typeface="굴림" charset="-127"/>
              </a:rPr>
              <a:t> 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Struct</a:t>
            </a:r>
            <a:r>
              <a:rPr lang="en-US" altLang="ko-KR" sz="1500" dirty="0">
                <a:ea typeface="굴림" charset="-127"/>
              </a:rPr>
              <a:t> tower[] (number, height, </a:t>
            </a:r>
            <a:r>
              <a:rPr lang="en-US" altLang="ko-KR" sz="1500" dirty="0" err="1">
                <a:ea typeface="굴림" charset="-127"/>
              </a:rPr>
              <a:t>event_place</a:t>
            </a:r>
            <a:r>
              <a:rPr lang="en-US" altLang="ko-KR" sz="1500" dirty="0">
                <a:ea typeface="굴림" charset="-127"/>
              </a:rPr>
              <a:t>)</a:t>
            </a:r>
            <a:endParaRPr lang="ko-KR" altLang="en-US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Variable</a:t>
            </a:r>
            <a:r>
              <a:rPr lang="en-US" altLang="ko-KR" sz="1500" dirty="0">
                <a:ea typeface="굴림" charset="-127"/>
              </a:rPr>
              <a:t> T,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Read</a:t>
            </a:r>
            <a:r>
              <a:rPr lang="en-US" altLang="ko-KR" sz="1500" dirty="0">
                <a:ea typeface="굴림" charset="-127"/>
              </a:rPr>
              <a:t> T // </a:t>
            </a:r>
            <a:r>
              <a:rPr lang="ko-KR" altLang="en-US" sz="1500" dirty="0">
                <a:ea typeface="굴림" charset="-127"/>
              </a:rPr>
              <a:t>테스트케이스 수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While</a:t>
            </a:r>
            <a:r>
              <a:rPr lang="en-US" altLang="ko-KR" sz="1500" dirty="0">
                <a:ea typeface="굴림" charset="-127"/>
              </a:rPr>
              <a:t> T--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1AB9FA-02A9-451F-887B-458AB60695BB}"/>
              </a:ext>
            </a:extLst>
          </p:cNvPr>
          <p:cNvSpPr/>
          <p:nvPr/>
        </p:nvSpPr>
        <p:spPr>
          <a:xfrm>
            <a:off x="1981200" y="3874495"/>
            <a:ext cx="5472000" cy="1426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Read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 N // </a:t>
            </a:r>
            <a:r>
              <a:rPr lang="ko-KR" altLang="en-US" sz="1500" dirty="0">
                <a:solidFill>
                  <a:schemeClr val="tx1"/>
                </a:solidFill>
                <a:ea typeface="굴림" charset="-127"/>
              </a:rPr>
              <a:t>건물의 개수</a:t>
            </a: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for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i:=1…N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Read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tower[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i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].height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	tower[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i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].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event_place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= 0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	tower[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i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].number =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i</a:t>
            </a: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O.push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(tower[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i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])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8075D3-31B9-40DF-B6AD-CF47878C2320}"/>
              </a:ext>
            </a:extLst>
          </p:cNvPr>
          <p:cNvSpPr/>
          <p:nvPr/>
        </p:nvSpPr>
        <p:spPr>
          <a:xfrm>
            <a:off x="6301680" y="3990205"/>
            <a:ext cx="861120" cy="2443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sz="2000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845581-B0CA-420D-91A7-52B583C2A669}"/>
              </a:ext>
            </a:extLst>
          </p:cNvPr>
          <p:cNvSpPr/>
          <p:nvPr/>
        </p:nvSpPr>
        <p:spPr>
          <a:xfrm>
            <a:off x="5076056" y="2938391"/>
            <a:ext cx="2808313" cy="648072"/>
          </a:xfrm>
          <a:prstGeom prst="roundRect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 complexity</a:t>
            </a:r>
          </a:p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: O(T x N)</a:t>
            </a:r>
            <a:endParaRPr lang="ko-KR" altLang="en-US" sz="2000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9A7ECC-663A-4F97-9DA5-16F8277BB26D}"/>
              </a:ext>
            </a:extLst>
          </p:cNvPr>
          <p:cNvSpPr/>
          <p:nvPr/>
        </p:nvSpPr>
        <p:spPr>
          <a:xfrm>
            <a:off x="1983996" y="5396171"/>
            <a:ext cx="5472000" cy="35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display(O, tower[], N)</a:t>
            </a: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3DDA273-AC2B-4CA2-BFCC-402179CEFCFA}"/>
              </a:ext>
            </a:extLst>
          </p:cNvPr>
          <p:cNvSpPr/>
          <p:nvPr/>
        </p:nvSpPr>
        <p:spPr>
          <a:xfrm>
            <a:off x="6301680" y="5449272"/>
            <a:ext cx="861120" cy="2443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sz="2000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87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94AEB720-2035-4699-927A-0EB57A000CFE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933196"/>
            <a:ext cx="7056784" cy="4608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- display(O, tower[], N) -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Stack</a:t>
            </a:r>
            <a:r>
              <a:rPr lang="en-US" altLang="ko-KR" sz="1500" dirty="0">
                <a:ea typeface="굴림" charset="-127"/>
              </a:rPr>
              <a:t> 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Struct</a:t>
            </a:r>
            <a:r>
              <a:rPr lang="en-US" altLang="ko-KR" sz="1500" dirty="0">
                <a:ea typeface="굴림" charset="-127"/>
              </a:rPr>
              <a:t> </a:t>
            </a:r>
            <a:r>
              <a:rPr lang="en-US" altLang="ko-KR" sz="1500" dirty="0" err="1">
                <a:ea typeface="굴림" charset="-127"/>
              </a:rPr>
              <a:t>tmp</a:t>
            </a:r>
            <a:r>
              <a:rPr lang="en-US" altLang="ko-KR" sz="1500" dirty="0">
                <a:ea typeface="굴림" charset="-127"/>
              </a:rPr>
              <a:t>	// </a:t>
            </a:r>
            <a:r>
              <a:rPr lang="ko-KR" altLang="en-US" sz="1500" dirty="0">
                <a:ea typeface="굴림" charset="-127"/>
              </a:rPr>
              <a:t>앞의 구조체 형태</a:t>
            </a:r>
            <a:r>
              <a:rPr lang="en-US" altLang="ko-KR" sz="1500" dirty="0">
                <a:ea typeface="굴림" charset="-127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ko-KR" altLang="en-US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ko-KR" altLang="en-US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Write</a:t>
            </a:r>
            <a:r>
              <a:rPr lang="en-US" altLang="ko-KR" sz="1500" dirty="0">
                <a:ea typeface="굴림" charset="-127"/>
              </a:rPr>
              <a:t> all tower[].</a:t>
            </a:r>
            <a:r>
              <a:rPr lang="en-US" altLang="ko-KR" sz="1500" dirty="0" err="1">
                <a:ea typeface="굴림" charset="-127"/>
              </a:rPr>
              <a:t>event_place</a:t>
            </a:r>
            <a:endParaRPr lang="en-US" altLang="ko-KR" sz="1500" dirty="0">
              <a:ea typeface="굴림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A6AD1F-2359-409E-88F6-CDBCC171EBCA}"/>
              </a:ext>
            </a:extLst>
          </p:cNvPr>
          <p:cNvSpPr/>
          <p:nvPr/>
        </p:nvSpPr>
        <p:spPr>
          <a:xfrm>
            <a:off x="6620272" y="3158063"/>
            <a:ext cx="115212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11C05C-5229-4303-8E5B-DE8B59E7F648}"/>
              </a:ext>
            </a:extLst>
          </p:cNvPr>
          <p:cNvSpPr/>
          <p:nvPr/>
        </p:nvSpPr>
        <p:spPr>
          <a:xfrm>
            <a:off x="6300192" y="3745253"/>
            <a:ext cx="115212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O(#(R))</a:t>
            </a:r>
            <a:endParaRPr lang="ko-KR" altLang="en-US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FD6B6-BA7F-49FC-8164-F603C483A47D}"/>
                  </a:ext>
                </a:extLst>
              </p:cNvPr>
              <p:cNvSpPr/>
              <p:nvPr/>
            </p:nvSpPr>
            <p:spPr>
              <a:xfrm>
                <a:off x="1547664" y="3655216"/>
                <a:ext cx="6048672" cy="13801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indent="0">
                  <a:buNone/>
                </a:pP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While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R is not empty:</a:t>
                </a:r>
              </a:p>
              <a:p>
                <a:pPr marL="0" indent="0"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if</a:t>
                </a:r>
                <a:r>
                  <a:rPr lang="ko-KR" altLang="en-US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tmp.height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R.top.height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              </a:t>
                </a: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tower[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R.top.number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].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event_place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=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O.size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	   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R.pop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2000" b="1" dirty="0">
                    <a:solidFill>
                      <a:srgbClr val="FF0000"/>
                    </a:solidFill>
                    <a:ea typeface="굴림" charset="-127"/>
                  </a:rPr>
                  <a:t>else</a:t>
                </a:r>
                <a:r>
                  <a:rPr lang="en-US" altLang="ko-KR" sz="2000" dirty="0">
                    <a:solidFill>
                      <a:srgbClr val="FF0000"/>
                    </a:solidFill>
                    <a:ea typeface="굴림" charset="-127"/>
                  </a:rPr>
                  <a:t> break   	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이 문장에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의해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while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문 전체는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O(N)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굴림" charset="-127"/>
                  </a:rPr>
                  <a:t>  </a:t>
                </a:r>
                <a:endParaRPr lang="en-US" altLang="ko-KR" sz="15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FD6B6-BA7F-49FC-8164-F603C483A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655216"/>
                <a:ext cx="6048672" cy="1380104"/>
              </a:xfrm>
              <a:prstGeom prst="rect">
                <a:avLst/>
              </a:prstGeom>
              <a:blipFill>
                <a:blip r:embed="rId2"/>
                <a:stretch>
                  <a:fillRect l="-1103" b="-38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711161D4-41C2-4C2D-9097-BD0C86CDCA18}"/>
              </a:ext>
            </a:extLst>
          </p:cNvPr>
          <p:cNvSpPr/>
          <p:nvPr/>
        </p:nvSpPr>
        <p:spPr>
          <a:xfrm>
            <a:off x="1126676" y="3067910"/>
            <a:ext cx="6829699" cy="259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While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O is not empty: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     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tmp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O.top</a:t>
            </a: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     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R.push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tmp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     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O.pop</a:t>
            </a:r>
            <a:endParaRPr lang="en-US" altLang="ko-KR" sz="1500" dirty="0">
              <a:solidFill>
                <a:schemeClr val="tx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29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CA34F6AC-10FA-464E-AB0C-4B437E613B8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32509"/>
            <a:ext cx="7056784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ea typeface="굴림" charset="-127"/>
              </a:rPr>
              <a:t>- Main function -</a:t>
            </a:r>
          </a:p>
          <a:p>
            <a:pPr>
              <a:buFontTx/>
              <a:buChar char="-"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b="1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Variable</a:t>
            </a:r>
            <a:r>
              <a:rPr lang="en-US" altLang="ko-KR" sz="1500" dirty="0">
                <a:ea typeface="굴림" charset="-127"/>
              </a:rPr>
              <a:t> T,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Read</a:t>
            </a:r>
            <a:r>
              <a:rPr lang="en-US" altLang="ko-KR" sz="1500" dirty="0">
                <a:ea typeface="굴림" charset="-127"/>
              </a:rPr>
              <a:t> T // </a:t>
            </a:r>
            <a:r>
              <a:rPr lang="ko-KR" altLang="en-US" sz="1500" dirty="0">
                <a:ea typeface="굴림" charset="-127"/>
              </a:rPr>
              <a:t>테스트케이스 수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b="1" dirty="0">
                <a:ea typeface="굴림" charset="-127"/>
              </a:rPr>
              <a:t>While</a:t>
            </a:r>
            <a:r>
              <a:rPr lang="en-US" altLang="ko-KR" sz="1500" dirty="0">
                <a:ea typeface="굴림" charset="-127"/>
              </a:rPr>
              <a:t> T--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  <a:r>
              <a:rPr lang="en-US" altLang="ko-KR" sz="1500" b="1" dirty="0">
                <a:ea typeface="굴림" charset="-127"/>
              </a:rPr>
              <a:t>Read</a:t>
            </a:r>
            <a:r>
              <a:rPr lang="en-US" altLang="ko-KR" sz="1500" dirty="0">
                <a:ea typeface="굴림" charset="-127"/>
              </a:rPr>
              <a:t>  N // </a:t>
            </a:r>
            <a:r>
              <a:rPr lang="ko-KR" altLang="en-US" sz="1500" dirty="0">
                <a:ea typeface="굴림" charset="-127"/>
              </a:rPr>
              <a:t>건물의 개수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500" dirty="0">
                <a:ea typeface="굴림" charset="-127"/>
              </a:rPr>
              <a:t>	</a:t>
            </a:r>
            <a:r>
              <a:rPr lang="en-US" altLang="ko-KR" sz="1500" b="1" dirty="0">
                <a:ea typeface="굴림" charset="-127"/>
              </a:rPr>
              <a:t>for</a:t>
            </a:r>
            <a:r>
              <a:rPr lang="en-US" altLang="ko-KR" sz="1500" dirty="0">
                <a:ea typeface="굴림" charset="-127"/>
              </a:rPr>
              <a:t> i:=1…N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	</a:t>
            </a:r>
            <a:r>
              <a:rPr lang="en-US" altLang="ko-KR" sz="1500" b="1" dirty="0">
                <a:ea typeface="굴림" charset="-127"/>
              </a:rPr>
              <a:t>Read</a:t>
            </a:r>
            <a:r>
              <a:rPr lang="en-US" altLang="ko-KR" sz="1500" dirty="0">
                <a:ea typeface="굴림" charset="-127"/>
              </a:rPr>
              <a:t> tower[</a:t>
            </a:r>
            <a:r>
              <a:rPr lang="en-US" altLang="ko-KR" sz="1500" dirty="0" err="1">
                <a:ea typeface="굴림" charset="-127"/>
              </a:rPr>
              <a:t>i</a:t>
            </a:r>
            <a:r>
              <a:rPr lang="en-US" altLang="ko-KR" sz="1500" dirty="0">
                <a:ea typeface="굴림" charset="-127"/>
              </a:rPr>
              <a:t>].height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	tower[</a:t>
            </a:r>
            <a:r>
              <a:rPr lang="en-US" altLang="ko-KR" sz="1500" dirty="0" err="1">
                <a:ea typeface="굴림" charset="-127"/>
              </a:rPr>
              <a:t>i</a:t>
            </a:r>
            <a:r>
              <a:rPr lang="en-US" altLang="ko-KR" sz="1500" dirty="0">
                <a:ea typeface="굴림" charset="-127"/>
              </a:rPr>
              <a:t>].</a:t>
            </a:r>
            <a:r>
              <a:rPr lang="en-US" altLang="ko-KR" sz="1500" dirty="0" err="1">
                <a:ea typeface="굴림" charset="-127"/>
              </a:rPr>
              <a:t>event_place</a:t>
            </a:r>
            <a:r>
              <a:rPr lang="en-US" altLang="ko-KR" sz="1500" dirty="0">
                <a:ea typeface="굴림" charset="-127"/>
              </a:rPr>
              <a:t>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	tower[</a:t>
            </a:r>
            <a:r>
              <a:rPr lang="en-US" altLang="ko-KR" sz="1500" dirty="0" err="1">
                <a:ea typeface="굴림" charset="-127"/>
              </a:rPr>
              <a:t>i</a:t>
            </a:r>
            <a:r>
              <a:rPr lang="en-US" altLang="ko-KR" sz="1500" dirty="0">
                <a:ea typeface="굴림" charset="-127"/>
              </a:rPr>
              <a:t>].number = </a:t>
            </a:r>
            <a:r>
              <a:rPr lang="en-US" altLang="ko-KR" sz="1500" dirty="0" err="1">
                <a:ea typeface="굴림" charset="-127"/>
              </a:rPr>
              <a:t>i</a:t>
            </a: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	</a:t>
            </a:r>
            <a:r>
              <a:rPr lang="en-US" altLang="ko-KR" sz="1500" dirty="0" err="1">
                <a:ea typeface="굴림" charset="-127"/>
              </a:rPr>
              <a:t>O.push</a:t>
            </a:r>
            <a:r>
              <a:rPr lang="en-US" altLang="ko-KR" sz="1500" dirty="0">
                <a:ea typeface="굴림" charset="-127"/>
              </a:rPr>
              <a:t>(tower[</a:t>
            </a:r>
            <a:r>
              <a:rPr lang="en-US" altLang="ko-KR" sz="1500" dirty="0" err="1">
                <a:ea typeface="굴림" charset="-127"/>
              </a:rPr>
              <a:t>i</a:t>
            </a:r>
            <a:r>
              <a:rPr lang="en-US" altLang="ko-KR" sz="1500" dirty="0">
                <a:ea typeface="굴림" charset="-127"/>
              </a:rPr>
              <a:t>])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  <a:r>
              <a:rPr lang="en-US" altLang="ko-KR" sz="1500" b="1" dirty="0">
                <a:ea typeface="굴림" charset="-127"/>
              </a:rPr>
              <a:t>display(O, tower[], N)</a:t>
            </a: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>
                <a:ea typeface="굴림" charset="-127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z="1500" dirty="0">
              <a:ea typeface="굴림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3BD5A9-6B07-4A81-8688-B2F47056C766}"/>
              </a:ext>
            </a:extLst>
          </p:cNvPr>
          <p:cNvSpPr/>
          <p:nvPr/>
        </p:nvSpPr>
        <p:spPr>
          <a:xfrm>
            <a:off x="6792459" y="2300561"/>
            <a:ext cx="1152128" cy="360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8FA41-DCD4-4D7B-91C6-970A5F462C7C}"/>
              </a:ext>
            </a:extLst>
          </p:cNvPr>
          <p:cNvSpPr/>
          <p:nvPr/>
        </p:nvSpPr>
        <p:spPr>
          <a:xfrm>
            <a:off x="1115616" y="2146299"/>
            <a:ext cx="705678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Stack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O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Struct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tower[] (number, height, </a:t>
            </a:r>
            <a:r>
              <a:rPr lang="en-US" altLang="ko-KR" sz="1500" dirty="0" err="1">
                <a:solidFill>
                  <a:schemeClr val="tx1"/>
                </a:solidFill>
                <a:ea typeface="굴림" charset="-127"/>
              </a:rPr>
              <a:t>event_place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21A4A-CEB9-4727-98E4-42AB9F258E00}"/>
              </a:ext>
            </a:extLst>
          </p:cNvPr>
          <p:cNvSpPr/>
          <p:nvPr/>
        </p:nvSpPr>
        <p:spPr>
          <a:xfrm>
            <a:off x="5364088" y="2972855"/>
            <a:ext cx="2772308" cy="720080"/>
          </a:xfrm>
          <a:prstGeom prst="roundRect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Memory  complexity</a:t>
            </a:r>
          </a:p>
          <a:p>
            <a:pPr algn="ctr"/>
            <a:r>
              <a:rPr lang="en-US" altLang="ko-KR" sz="20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: O(N)</a:t>
            </a:r>
            <a:endParaRPr lang="ko-KR" altLang="en-US" sz="2000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5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850C3D4-C248-4F4F-B507-6E8E5747E06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933196"/>
                <a:ext cx="7056784" cy="387469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85000"/>
                  <a:buFont typeface="Wingdings" pitchFamily="2" charset="2"/>
                  <a:buChar char="¢"/>
                  <a:defRPr lang="en-US" sz="3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85000"/>
                  <a:buFont typeface="Wingdings" pitchFamily="2" charset="2"/>
                  <a:buChar char="¤"/>
                  <a:defRPr lang="en-US" sz="2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85000"/>
                  <a:buFont typeface="Wingdings" pitchFamily="2" charset="2"/>
                  <a:buChar char="¤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85000"/>
                  <a:buFont typeface="Wingdings" pitchFamily="2" charset="2"/>
                  <a:buChar char="¤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- display(O, tower[], N) -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altLang="ko-KR" sz="1500" b="1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ko-KR" sz="1500" b="1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Struct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	// </a:t>
                </a:r>
                <a:r>
                  <a:rPr lang="ko-KR" altLang="en-US" sz="1500" dirty="0">
                    <a:solidFill>
                      <a:schemeClr val="tx1"/>
                    </a:solidFill>
                    <a:ea typeface="굴림" charset="-127"/>
                  </a:rPr>
                  <a:t>앞의 구조체 형태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.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While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O is not empty: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=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O.top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While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R is not empty: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if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tmp.height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R.top.height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	    tower[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R.top.number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].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event_place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=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O.size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	   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R.pop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       </a:t>
                </a: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else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break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R.push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(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tmp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      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O.pop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b="1" dirty="0">
                    <a:solidFill>
                      <a:schemeClr val="tx1"/>
                    </a:solidFill>
                    <a:ea typeface="굴림" charset="-127"/>
                  </a:rPr>
                  <a:t>Write</a:t>
                </a: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 all tower[].</a:t>
                </a:r>
                <a:r>
                  <a:rPr lang="en-US" altLang="ko-KR" sz="1500" dirty="0" err="1">
                    <a:solidFill>
                      <a:schemeClr val="tx1"/>
                    </a:solidFill>
                    <a:ea typeface="굴림" charset="-127"/>
                  </a:rPr>
                  <a:t>event_place</a:t>
                </a: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ko-KR" sz="1500" dirty="0">
                  <a:solidFill>
                    <a:schemeClr val="tx1"/>
                  </a:solidFill>
                  <a:ea typeface="굴림" charset="-127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ko-KR" sz="1500" dirty="0">
                    <a:solidFill>
                      <a:schemeClr val="tx1"/>
                    </a:solidFill>
                    <a:ea typeface="굴림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850C3D4-C248-4F4F-B507-6E8E574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33196"/>
                <a:ext cx="7056784" cy="3874695"/>
              </a:xfrm>
              <a:prstGeom prst="rect">
                <a:avLst/>
              </a:prstGeom>
              <a:blipFill>
                <a:blip r:embed="rId2"/>
                <a:stretch>
                  <a:fillRect l="-345" t="-314" b="-2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C9B856B-5FB8-49A0-9D41-04DD92B07480}"/>
              </a:ext>
            </a:extLst>
          </p:cNvPr>
          <p:cNvSpPr/>
          <p:nvPr/>
        </p:nvSpPr>
        <p:spPr>
          <a:xfrm>
            <a:off x="1103890" y="2344652"/>
            <a:ext cx="7056784" cy="33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>
              <a:buNone/>
            </a:pPr>
            <a:r>
              <a:rPr lang="en-US" altLang="ko-KR" sz="1500" b="1" dirty="0">
                <a:solidFill>
                  <a:schemeClr val="tx1"/>
                </a:solidFill>
                <a:ea typeface="굴림" charset="-127"/>
              </a:rPr>
              <a:t>Stack</a:t>
            </a:r>
            <a:r>
              <a:rPr lang="en-US" altLang="ko-KR" sz="1500" dirty="0">
                <a:solidFill>
                  <a:schemeClr val="tx1"/>
                </a:solidFill>
                <a:ea typeface="굴림" charset="-127"/>
              </a:rPr>
              <a:t> 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842BFC-BF23-49C9-A9F8-E841A26C3419}"/>
              </a:ext>
            </a:extLst>
          </p:cNvPr>
          <p:cNvSpPr/>
          <p:nvPr/>
        </p:nvSpPr>
        <p:spPr>
          <a:xfrm>
            <a:off x="7087080" y="2361216"/>
            <a:ext cx="979941" cy="2849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53282" y="2313432"/>
            <a:ext cx="2837435" cy="3600986"/>
            <a:chOff x="1482629" y="2671135"/>
            <a:chExt cx="2837435" cy="3600986"/>
          </a:xfrm>
        </p:grpSpPr>
        <p:sp>
          <p:nvSpPr>
            <p:cNvPr id="6" name="TextBox 5"/>
            <p:cNvSpPr txBox="1"/>
            <p:nvPr/>
          </p:nvSpPr>
          <p:spPr>
            <a:xfrm>
              <a:off x="1482629" y="2671135"/>
              <a:ext cx="1608133" cy="36009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입력 예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2 </a:t>
              </a:r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</a:rPr>
                <a:t>// </a:t>
              </a:r>
              <a:r>
                <a:rPr lang="ko-KR" altLang="en-US" sz="1200" dirty="0">
                  <a:solidFill>
                    <a:schemeClr val="accent4">
                      <a:lumMod val="75000"/>
                    </a:schemeClr>
                  </a:solidFill>
                </a:rPr>
                <a:t>테스트케이스 수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4 2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0 0 0 0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0 0 1 0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0 1 1 0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0 0 0 0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1 2 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3 2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4 3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0 0 0 0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0 0 1 0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0 1 1 0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0 0 0 0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1 2 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3 2</a:t>
              </a:r>
              <a:endParaRPr lang="ko-KR" altLang="ko-KR" sz="1200" dirty="0"/>
            </a:p>
            <a:p>
              <a:pPr fontAlgn="base"/>
              <a:r>
                <a:rPr lang="en-US" altLang="ko-KR" sz="1200" dirty="0"/>
                <a:t>1 0</a:t>
              </a:r>
              <a:endParaRPr lang="ko-KR" altLang="ko-KR" sz="1200" dirty="0"/>
            </a:p>
            <a:p>
              <a:r>
                <a:rPr lang="en-US" altLang="ko-KR" sz="1200" dirty="0"/>
                <a:t>(</a:t>
              </a:r>
              <a:r>
                <a:rPr lang="ko-KR" altLang="ko-KR" sz="1200" dirty="0"/>
                <a:t>빈 칸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25643" y="2671135"/>
              <a:ext cx="694421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출력 예</a:t>
              </a:r>
              <a:endParaRPr lang="en-US" altLang="ko-KR" sz="1200" dirty="0"/>
            </a:p>
            <a:p>
              <a:pPr fontAlgn="base"/>
              <a:r>
                <a:rPr lang="en-US" altLang="ko-KR" sz="1200" dirty="0"/>
                <a:t>4</a:t>
              </a:r>
            </a:p>
            <a:p>
              <a:pPr fontAlgn="base"/>
              <a:r>
                <a:rPr lang="en-US" altLang="ko-KR" sz="1200" dirty="0"/>
                <a:t>2</a:t>
              </a:r>
              <a:endParaRPr lang="ko-KR" altLang="ko-KR" sz="1200" dirty="0"/>
            </a:p>
            <a:p>
              <a:r>
                <a:rPr lang="en-US" altLang="ko-KR" sz="1200" dirty="0"/>
                <a:t>(</a:t>
              </a:r>
              <a:r>
                <a:rPr lang="ko-KR" altLang="ko-KR" sz="1200" dirty="0"/>
                <a:t>빈 칸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9277" y="2848707"/>
            <a:ext cx="8405446" cy="18084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 1. </a:t>
            </a:r>
            <a:r>
              <a:rPr lang="ko-KR" altLang="en-US" sz="2000" dirty="0"/>
              <a:t>각 세균들의 상하좌우 좌표에 세균을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단 만들 수 없는 곳</a:t>
            </a:r>
            <a:r>
              <a:rPr lang="en-US" altLang="ko-KR" sz="2000" dirty="0"/>
              <a:t>(</a:t>
            </a:r>
            <a:r>
              <a:rPr lang="ko-KR" altLang="en-US" sz="2000" dirty="0"/>
              <a:t>번식 할 수 없는 곳</a:t>
            </a:r>
            <a:r>
              <a:rPr lang="en-US" altLang="ko-KR" sz="2000" dirty="0"/>
              <a:t> + </a:t>
            </a:r>
            <a:r>
              <a:rPr lang="ko-KR" altLang="en-US" sz="2000" dirty="0"/>
              <a:t>이미 번식한 곳</a:t>
            </a:r>
            <a:r>
              <a:rPr lang="en-US" altLang="ko-KR" sz="2000" dirty="0"/>
              <a:t>)</a:t>
            </a:r>
            <a:r>
              <a:rPr lang="ko-KR" altLang="en-US" sz="2000" dirty="0"/>
              <a:t>에는 번식하지 않는다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2. 1</a:t>
            </a:r>
            <a:r>
              <a:rPr lang="ko-KR" altLang="en-US" sz="2000" dirty="0"/>
              <a:t>을 더 이상 번식할 수 없을 때 까지 반복한다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3. 1</a:t>
            </a:r>
            <a:r>
              <a:rPr lang="ko-KR" altLang="en-US" sz="2000" dirty="0"/>
              <a:t>을 반복한 횟수를 출력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단 아직 번식되지 않은 곳이 있을 경우 </a:t>
            </a:r>
            <a:r>
              <a:rPr lang="en-US" altLang="ko-KR" sz="2000" dirty="0"/>
              <a:t>-1</a:t>
            </a:r>
            <a:r>
              <a:rPr lang="ko-KR" altLang="en-US" sz="2000" dirty="0"/>
              <a:t>을 출력한다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67697" y="4303713"/>
          <a:ext cx="2281194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0199">
                  <a:extLst>
                    <a:ext uri="{9D8B030D-6E8A-4147-A177-3AD203B41FA5}">
                      <a16:colId xmlns:a16="http://schemas.microsoft.com/office/drawing/2014/main" val="114871664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2502774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3108237987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444447338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78807459"/>
                    </a:ext>
                  </a:extLst>
                </a:gridCol>
                <a:gridCol w="380199">
                  <a:extLst>
                    <a:ext uri="{9D8B030D-6E8A-4147-A177-3AD203B41FA5}">
                      <a16:colId xmlns:a16="http://schemas.microsoft.com/office/drawing/2014/main" val="1250502587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74030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7151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468944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225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96198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5784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95365" y="4339164"/>
            <a:ext cx="1608133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입력 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테스트케이스 수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4 2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0 1 1 0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0 0 0 0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1 2 </a:t>
            </a:r>
            <a:endParaRPr lang="ko-KR" altLang="ko-KR" sz="1200" dirty="0"/>
          </a:p>
          <a:p>
            <a:pPr fontAlgn="base"/>
            <a:r>
              <a:rPr lang="en-US" altLang="ko-KR" sz="1200" dirty="0"/>
              <a:t>3 2</a:t>
            </a:r>
            <a:endParaRPr lang="ko-KR" altLang="ko-KR" sz="1200" dirty="0"/>
          </a:p>
          <a:p>
            <a:r>
              <a:rPr lang="en-US" altLang="ko-KR" sz="1200" dirty="0"/>
              <a:t>(</a:t>
            </a:r>
            <a:r>
              <a:rPr lang="ko-KR" altLang="ko-KR" sz="1200" dirty="0"/>
              <a:t>빈 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51432" y="1956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0059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05747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415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6122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3915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2255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01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45766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22899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9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357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5707" y="2294308"/>
            <a:ext cx="60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        1          2                                    …                                    ?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55324" y="2911098"/>
          <a:ext cx="1096108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2" idx="3"/>
          </p:cNvCxnSpPr>
          <p:nvPr/>
        </p:nvCxnSpPr>
        <p:spPr>
          <a:xfrm flipV="1">
            <a:off x="1551432" y="2285984"/>
            <a:ext cx="312537" cy="8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455324" y="4303713"/>
          <a:ext cx="656492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129028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598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455324" y="3534851"/>
          <a:ext cx="109610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6108">
                  <a:extLst>
                    <a:ext uri="{9D8B030D-6E8A-4147-A177-3AD203B41FA5}">
                      <a16:colId xmlns:a16="http://schemas.microsoft.com/office/drawing/2014/main" val="341110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25134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47" idx="3"/>
          </p:cNvCxnSpPr>
          <p:nvPr/>
        </p:nvCxnSpPr>
        <p:spPr>
          <a:xfrm flipV="1">
            <a:off x="1551432" y="2294308"/>
            <a:ext cx="312537" cy="14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9380" y="4800828"/>
            <a:ext cx="330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(N+2)*(N+2) </a:t>
            </a:r>
            <a:r>
              <a:rPr lang="ko-KR" altLang="en-US" dirty="0"/>
              <a:t>의 맵을 준비</a:t>
            </a:r>
            <a:r>
              <a:rPr lang="en-US" altLang="ko-KR" dirty="0"/>
              <a:t>, 0</a:t>
            </a:r>
            <a:r>
              <a:rPr lang="ko-KR" altLang="en-US" dirty="0"/>
              <a:t>의 개수를 기록</a:t>
            </a:r>
            <a:r>
              <a:rPr lang="en-US" altLang="ko-KR" dirty="0"/>
              <a:t>(</a:t>
            </a:r>
            <a:r>
              <a:rPr lang="ko-KR" altLang="en-US" dirty="0"/>
              <a:t>단 세균이 이미 있는 곳도 맵에선 </a:t>
            </a:r>
            <a:r>
              <a:rPr lang="en-US" altLang="ko-KR" dirty="0"/>
              <a:t>1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455324" y="1956816"/>
          <a:ext cx="65649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492">
                  <a:extLst>
                    <a:ext uri="{9D8B030D-6E8A-4147-A177-3AD203B41FA5}">
                      <a16:colId xmlns:a16="http://schemas.microsoft.com/office/drawing/2014/main" val="383639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3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047619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19439</TotalTime>
  <Words>4688</Words>
  <Application>Microsoft Office PowerPoint</Application>
  <PresentationFormat>화면 슬라이드 쇼(4:3)</PresentationFormat>
  <Paragraphs>1797</Paragraphs>
  <Slides>65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65</vt:i4>
      </vt:variant>
    </vt:vector>
  </HeadingPairs>
  <TitlesOfParts>
    <vt:vector size="78" baseType="lpstr">
      <vt:lpstr>Cambria Math</vt:lpstr>
      <vt:lpstr>함초롬바탕</vt:lpstr>
      <vt:lpstr>맑은 고딕</vt:lpstr>
      <vt:lpstr>Century Gothic</vt:lpstr>
      <vt:lpstr>한컴바탕</vt:lpstr>
      <vt:lpstr>굴림</vt:lpstr>
      <vt:lpstr>Wingdings</vt:lpstr>
      <vt:lpstr>나눔고딕</vt:lpstr>
      <vt:lpstr>Arial</vt:lpstr>
      <vt:lpstr>Tahoma</vt:lpstr>
      <vt:lpstr>컴퓨터보안 2011</vt:lpstr>
      <vt:lpstr>1_컴퓨터보안 2011</vt:lpstr>
      <vt:lpstr>New_Natural01</vt:lpstr>
      <vt:lpstr>문제해결기법 (Problem Solving)</vt:lpstr>
      <vt:lpstr>2주차 문제 풀이</vt:lpstr>
      <vt:lpstr>2주차 문제 A</vt:lpstr>
      <vt:lpstr>2주차 문제 A</vt:lpstr>
      <vt:lpstr>2주차 문제 A</vt:lpstr>
      <vt:lpstr>2주차 문제 A</vt:lpstr>
      <vt:lpstr>2주차 문제 A</vt:lpstr>
      <vt:lpstr>Idea</vt:lpstr>
      <vt:lpstr>Examples</vt:lpstr>
      <vt:lpstr>Examples</vt:lpstr>
      <vt:lpstr>Examples</vt:lpstr>
      <vt:lpstr>Examples</vt:lpstr>
      <vt:lpstr>Examples</vt:lpstr>
      <vt:lpstr>Transformation</vt:lpstr>
      <vt:lpstr>의사 코드</vt:lpstr>
      <vt:lpstr>의사 코드</vt:lpstr>
      <vt:lpstr>의사 코드</vt:lpstr>
      <vt:lpstr>의사 코드(Memory Complexity)</vt:lpstr>
      <vt:lpstr>2주차 문제 B </vt:lpstr>
      <vt:lpstr>2주차 문제 B</vt:lpstr>
      <vt:lpstr>2주차 문제 B</vt:lpstr>
      <vt:lpstr>2주차 문제 B</vt:lpstr>
      <vt:lpstr>2주차 문제 B</vt:lpstr>
      <vt:lpstr>2주차 문제 B</vt:lpstr>
      <vt:lpstr>2주차 문제 B</vt:lpstr>
      <vt:lpstr>2주차 문제 B</vt:lpstr>
      <vt:lpstr>Idea</vt:lpstr>
      <vt:lpstr>Example</vt:lpstr>
      <vt:lpstr>Example 결과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Solution - continue</vt:lpstr>
      <vt:lpstr>Pseudo Code</vt:lpstr>
      <vt:lpstr>Pseudo Code</vt:lpstr>
      <vt:lpstr>Pseudo Code</vt:lpstr>
      <vt:lpstr>Pseudo Code</vt:lpstr>
      <vt:lpstr>Pseudo Code</vt:lpstr>
      <vt:lpstr>Pseudo Code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SeungSam</cp:lastModifiedBy>
  <cp:revision>351</cp:revision>
  <cp:lastPrinted>2016-04-03T20:03:45Z</cp:lastPrinted>
  <dcterms:created xsi:type="dcterms:W3CDTF">2014-02-26T05:36:39Z</dcterms:created>
  <dcterms:modified xsi:type="dcterms:W3CDTF">2019-03-18T03:35:28Z</dcterms:modified>
</cp:coreProperties>
</file>