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5" r:id="rId2"/>
    <p:sldMasterId id="2147483698" r:id="rId3"/>
  </p:sldMasterIdLst>
  <p:notesMasterIdLst>
    <p:notesMasterId r:id="rId21"/>
  </p:notesMasterIdLst>
  <p:sldIdLst>
    <p:sldId id="262" r:id="rId4"/>
    <p:sldId id="265" r:id="rId5"/>
    <p:sldId id="328" r:id="rId6"/>
    <p:sldId id="339" r:id="rId7"/>
    <p:sldId id="330" r:id="rId8"/>
    <p:sldId id="331" r:id="rId9"/>
    <p:sldId id="332" r:id="rId10"/>
    <p:sldId id="342" r:id="rId11"/>
    <p:sldId id="378" r:id="rId12"/>
    <p:sldId id="362" r:id="rId13"/>
    <p:sldId id="380" r:id="rId14"/>
    <p:sldId id="379" r:id="rId15"/>
    <p:sldId id="381" r:id="rId16"/>
    <p:sldId id="368" r:id="rId17"/>
    <p:sldId id="373" r:id="rId18"/>
    <p:sldId id="382" r:id="rId19"/>
    <p:sldId id="383" r:id="rId20"/>
  </p:sldIdLst>
  <p:sldSz cx="9144000" cy="6858000" type="screen4x3"/>
  <p:notesSz cx="6797675" cy="9874250"/>
  <p:embeddedFontLst>
    <p:embeddedFont>
      <p:font typeface="맑은 고딕" panose="020B0503020000020004" pitchFamily="50" charset="-127"/>
      <p:regular r:id="rId22"/>
      <p:bold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Lato" panose="020B0600000101010101" charset="-127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나눔고딕" panose="020B0600000101010101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F45AB-653E-4F20-BE51-7E12B7210B23}" v="11" dt="2019-03-08T01:56:09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2880"/>
        <p:guide pos="2160"/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yangDaeHun" userId="75e6ada7-3213-4a3b-9049-94cd1922494d" providerId="ADAL" clId="{A454E50E-BEA3-435B-8CAB-7188EAA2CFB3}"/>
    <pc:docChg chg="modSld sldOrd">
      <pc:chgData name="NyangDaeHun" userId="75e6ada7-3213-4a3b-9049-94cd1922494d" providerId="ADAL" clId="{A454E50E-BEA3-435B-8CAB-7188EAA2CFB3}" dt="2019-03-08T01:56:09.574" v="10"/>
      <pc:docMkLst>
        <pc:docMk/>
      </pc:docMkLst>
      <pc:sldChg chg="ord">
        <pc:chgData name="NyangDaeHun" userId="75e6ada7-3213-4a3b-9049-94cd1922494d" providerId="ADAL" clId="{A454E50E-BEA3-435B-8CAB-7188EAA2CFB3}" dt="2019-03-08T01:44:59.398" v="1"/>
        <pc:sldMkLst>
          <pc:docMk/>
          <pc:sldMk cId="2751835897" sldId="332"/>
        </pc:sldMkLst>
      </pc:sldChg>
      <pc:sldChg chg="modSp">
        <pc:chgData name="NyangDaeHun" userId="75e6ada7-3213-4a3b-9049-94cd1922494d" providerId="ADAL" clId="{A454E50E-BEA3-435B-8CAB-7188EAA2CFB3}" dt="2019-03-08T01:56:01.587" v="8" actId="14100"/>
        <pc:sldMkLst>
          <pc:docMk/>
          <pc:sldMk cId="1827875082" sldId="368"/>
        </pc:sldMkLst>
        <pc:spChg chg="mod">
          <ac:chgData name="NyangDaeHun" userId="75e6ada7-3213-4a3b-9049-94cd1922494d" providerId="ADAL" clId="{A454E50E-BEA3-435B-8CAB-7188EAA2CFB3}" dt="2019-03-08T01:56:01.587" v="8" actId="14100"/>
          <ac:spMkLst>
            <pc:docMk/>
            <pc:sldMk cId="1827875082" sldId="368"/>
            <ac:spMk id="15" creationId="{00000000-0000-0000-0000-000000000000}"/>
          </ac:spMkLst>
        </pc:spChg>
        <pc:cxnChg chg="mod">
          <ac:chgData name="NyangDaeHun" userId="75e6ada7-3213-4a3b-9049-94cd1922494d" providerId="ADAL" clId="{A454E50E-BEA3-435B-8CAB-7188EAA2CFB3}" dt="2019-03-08T01:56:01.587" v="8" actId="14100"/>
          <ac:cxnSpMkLst>
            <pc:docMk/>
            <pc:sldMk cId="1827875082" sldId="368"/>
            <ac:cxnSpMk id="17" creationId="{00000000-0000-0000-0000-000000000000}"/>
          </ac:cxnSpMkLst>
        </pc:cxnChg>
      </pc:sldChg>
      <pc:sldChg chg="modSp">
        <pc:chgData name="NyangDaeHun" userId="75e6ada7-3213-4a3b-9049-94cd1922494d" providerId="ADAL" clId="{A454E50E-BEA3-435B-8CAB-7188EAA2CFB3}" dt="2019-03-08T01:56:09.574" v="10"/>
        <pc:sldMkLst>
          <pc:docMk/>
          <pc:sldMk cId="3975908131" sldId="371"/>
        </pc:sldMkLst>
        <pc:spChg chg="mod">
          <ac:chgData name="NyangDaeHun" userId="75e6ada7-3213-4a3b-9049-94cd1922494d" providerId="ADAL" clId="{A454E50E-BEA3-435B-8CAB-7188EAA2CFB3}" dt="2019-03-08T01:56:09.574" v="10"/>
          <ac:spMkLst>
            <pc:docMk/>
            <pc:sldMk cId="3975908131" sldId="371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9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107150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11" name="Google Shape;83;p15"/>
          <p:cNvSpPr/>
          <p:nvPr/>
        </p:nvSpPr>
        <p:spPr>
          <a:xfrm>
            <a:off x="2344183" y="2893440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T1(2,10,7)</a:t>
            </a:r>
            <a:endParaRPr sz="1400" dirty="0"/>
          </a:p>
        </p:txBody>
      </p:sp>
      <p:sp>
        <p:nvSpPr>
          <p:cNvPr id="16" name="Google Shape;86;p15"/>
          <p:cNvSpPr txBox="1"/>
          <p:nvPr/>
        </p:nvSpPr>
        <p:spPr>
          <a:xfrm>
            <a:off x="1868147" y="4057866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Lato"/>
                <a:ea typeface="Lato"/>
                <a:cs typeface="Lato"/>
                <a:sym typeface="Lato"/>
              </a:rPr>
              <a:t>10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4755" y="3608862"/>
            <a:ext cx="1726460" cy="1211019"/>
            <a:chOff x="290251" y="2000863"/>
            <a:chExt cx="1726460" cy="1211019"/>
          </a:xfrm>
        </p:grpSpPr>
        <p:sp>
          <p:nvSpPr>
            <p:cNvPr id="10" name="Google Shape;82;p15"/>
            <p:cNvSpPr/>
            <p:nvPr/>
          </p:nvSpPr>
          <p:spPr>
            <a:xfrm>
              <a:off x="603320" y="2000863"/>
              <a:ext cx="1413391" cy="3704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400" dirty="0" smtClean="0"/>
                <a:t>T0 </a:t>
              </a:r>
              <a:r>
                <a:rPr lang="en-US" altLang="ko" sz="1400" dirty="0" smtClean="0"/>
                <a:t>(0,10,7)</a:t>
              </a:r>
              <a:endParaRPr sz="1400" dirty="0"/>
            </a:p>
          </p:txBody>
        </p:sp>
        <p:sp>
          <p:nvSpPr>
            <p:cNvPr id="14" name="Google Shape;84;p15"/>
            <p:cNvSpPr txBox="1"/>
            <p:nvPr/>
          </p:nvSpPr>
          <p:spPr>
            <a:xfrm>
              <a:off x="290251" y="2364100"/>
              <a:ext cx="218258" cy="255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4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611" y="2608515"/>
              <a:ext cx="1154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대기시간 </a:t>
              </a:r>
              <a:r>
                <a:rPr lang="en-US" altLang="ko-KR" sz="1200" dirty="0"/>
                <a:t>=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0</a:t>
              </a:r>
              <a:endParaRPr lang="ko-KR" altLang="en-US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612" y="2934883"/>
              <a:ext cx="1140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=10</a:t>
              </a:r>
              <a:endParaRPr lang="ko-KR" altLang="en-US" sz="1200"/>
            </a:p>
          </p:txBody>
        </p:sp>
      </p:grpSp>
      <p:sp>
        <p:nvSpPr>
          <p:cNvPr id="28" name="Google Shape;100;p17"/>
          <p:cNvSpPr/>
          <p:nvPr/>
        </p:nvSpPr>
        <p:spPr>
          <a:xfrm>
            <a:off x="6694754" y="2445026"/>
            <a:ext cx="2332547" cy="225618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</a:t>
            </a:r>
            <a:r>
              <a:rPr lang="en-US" altLang="ko" sz="1000" dirty="0"/>
              <a:t>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Start</a:t>
            </a:r>
            <a:r>
              <a:rPr lang="ko" sz="1000" dirty="0" smtClean="0"/>
              <a:t> </a:t>
            </a:r>
            <a:r>
              <a:rPr lang="ko" sz="1000" dirty="0"/>
              <a:t>Time: 0s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Execution</a:t>
            </a:r>
            <a:r>
              <a:rPr lang="ko" sz="1000" dirty="0" smtClean="0"/>
              <a:t> </a:t>
            </a:r>
            <a:r>
              <a:rPr lang="ko" sz="1000" dirty="0"/>
              <a:t>Time: </a:t>
            </a:r>
            <a:r>
              <a:rPr lang="ko" sz="1000" dirty="0" smtClean="0"/>
              <a:t>10s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Priority : 7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TASK1</a:t>
            </a:r>
            <a:endParaRPr sz="1000" dirty="0"/>
          </a:p>
          <a:p>
            <a:pPr lvl="0"/>
            <a:r>
              <a:rPr lang="en-US" altLang="ko" sz="1000" dirty="0" smtClean="0"/>
              <a:t>Star</a:t>
            </a:r>
            <a:r>
              <a:rPr lang="en-US" altLang="ko" sz="1000" dirty="0"/>
              <a:t>t</a:t>
            </a:r>
            <a:r>
              <a:rPr lang="ko" sz="1000" dirty="0" smtClean="0"/>
              <a:t> </a:t>
            </a:r>
            <a:r>
              <a:rPr lang="ko" sz="1000" dirty="0"/>
              <a:t>Time: 2s</a:t>
            </a:r>
            <a:endParaRPr sz="1000" dirty="0"/>
          </a:p>
          <a:p>
            <a:pPr lvl="0"/>
            <a:r>
              <a:rPr lang="en-US" altLang="ko" sz="1000" dirty="0"/>
              <a:t>Execution</a:t>
            </a:r>
            <a:r>
              <a:rPr lang="ko" sz="1000" dirty="0" smtClean="0"/>
              <a:t> </a:t>
            </a:r>
            <a:r>
              <a:rPr lang="ko" sz="1000" dirty="0"/>
              <a:t>Time: </a:t>
            </a:r>
            <a:r>
              <a:rPr lang="ko" sz="1000" dirty="0" smtClean="0"/>
              <a:t>10s</a:t>
            </a:r>
            <a:endParaRPr lang="en-US" altLang="ko" sz="1000" dirty="0" smtClean="0"/>
          </a:p>
          <a:p>
            <a:r>
              <a:rPr lang="en-US" altLang="ko-KR" sz="1000" dirty="0"/>
              <a:t>Priority : </a:t>
            </a:r>
            <a:r>
              <a:rPr lang="en-US" altLang="ko-KR" sz="1000" dirty="0" smtClean="0"/>
              <a:t>7</a:t>
            </a:r>
          </a:p>
          <a:p>
            <a:endParaRPr lang="en-US" altLang="ko-KR" sz="1000" dirty="0"/>
          </a:p>
          <a:p>
            <a:pPr lvl="0"/>
            <a:r>
              <a:rPr lang="en-US" altLang="ko" sz="1000" dirty="0"/>
              <a:t>TASK2</a:t>
            </a:r>
            <a:endParaRPr lang="en-US" altLang="ko-KR" sz="1000" dirty="0"/>
          </a:p>
          <a:p>
            <a:pPr lvl="0"/>
            <a:r>
              <a:rPr lang="en-US" altLang="ko" sz="1000" dirty="0" smtClean="0"/>
              <a:t>Start </a:t>
            </a:r>
            <a:r>
              <a:rPr lang="en-US" altLang="ko" sz="1000" dirty="0"/>
              <a:t>Time: </a:t>
            </a:r>
            <a:r>
              <a:rPr lang="en-US" altLang="ko" sz="1000" dirty="0" smtClean="0"/>
              <a:t>8s</a:t>
            </a:r>
            <a:endParaRPr lang="en-US" altLang="ko-KR" sz="1000" dirty="0"/>
          </a:p>
          <a:p>
            <a:pPr lvl="0"/>
            <a:r>
              <a:rPr lang="en-US" altLang="ko" sz="1000" dirty="0"/>
              <a:t>Execution </a:t>
            </a:r>
            <a:r>
              <a:rPr lang="en-US" altLang="ko" sz="1000" dirty="0" smtClean="0"/>
              <a:t>Time</a:t>
            </a:r>
            <a:r>
              <a:rPr lang="en-US" altLang="ko" sz="1000" dirty="0"/>
              <a:t>: </a:t>
            </a:r>
            <a:r>
              <a:rPr lang="en-US" altLang="ko" sz="1000" dirty="0" smtClean="0"/>
              <a:t>5s</a:t>
            </a:r>
            <a:endParaRPr lang="en-US" altLang="ko-KR" sz="1000" dirty="0"/>
          </a:p>
          <a:p>
            <a:r>
              <a:rPr lang="en-US" altLang="ko-KR" sz="1000" dirty="0"/>
              <a:t>Priority : 4</a:t>
            </a:r>
          </a:p>
        </p:txBody>
      </p:sp>
      <p:sp>
        <p:nvSpPr>
          <p:cNvPr id="48" name="Google Shape;83;p15"/>
          <p:cNvSpPr/>
          <p:nvPr/>
        </p:nvSpPr>
        <p:spPr>
          <a:xfrm>
            <a:off x="3758076" y="2893440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T2(8,5,4)</a:t>
            </a:r>
            <a:endParaRPr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17312" y="5191551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0 : </a:t>
            </a:r>
            <a:r>
              <a:rPr lang="ko-KR" altLang="en-US" smtClean="0"/>
              <a:t>실행 중인 </a:t>
            </a:r>
            <a:r>
              <a:rPr lang="en-US" altLang="ko-KR" dirty="0" smtClean="0"/>
              <a:t>task</a:t>
            </a:r>
            <a:r>
              <a:rPr lang="ko-KR" altLang="en-US" smtClean="0"/>
              <a:t>가 없음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처음 발생한 </a:t>
            </a:r>
            <a:r>
              <a:rPr lang="en-US" altLang="ko-KR" dirty="0" smtClean="0">
                <a:sym typeface="Wingdings" panose="05000000000000000000" pitchFamily="2" charset="2"/>
              </a:rPr>
              <a:t>task </a:t>
            </a:r>
            <a:r>
              <a:rPr lang="ko-KR" altLang="en-US" smtClean="0">
                <a:sym typeface="Wingdings" panose="05000000000000000000" pitchFamily="2" charset="2"/>
              </a:rPr>
              <a:t>실행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Time 0~Time 10(</a:t>
            </a:r>
            <a:r>
              <a:rPr lang="ko-KR" altLang="en-US" smtClean="0"/>
              <a:t>종료시간</a:t>
            </a:r>
            <a:r>
              <a:rPr lang="en-US" altLang="ko-KR" dirty="0" smtClean="0"/>
              <a:t>) : T1 </a:t>
            </a:r>
            <a:r>
              <a:rPr lang="ko-KR" altLang="en-US" smtClean="0"/>
              <a:t>과 </a:t>
            </a:r>
            <a:r>
              <a:rPr lang="en-US" altLang="ko-KR" dirty="0" smtClean="0"/>
              <a:t>T2</a:t>
            </a:r>
            <a:r>
              <a:rPr lang="ko-KR" altLang="en-US" smtClean="0"/>
              <a:t>를 대기 리스트에 삽입</a:t>
            </a:r>
            <a:endParaRPr lang="ko-KR" altLang="en-US" dirty="0"/>
          </a:p>
        </p:txBody>
      </p:sp>
      <p:sp>
        <p:nvSpPr>
          <p:cNvPr id="13" name="Google Shape;83;p15"/>
          <p:cNvSpPr/>
          <p:nvPr/>
        </p:nvSpPr>
        <p:spPr>
          <a:xfrm>
            <a:off x="643013" y="1829437"/>
            <a:ext cx="2679822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 smtClean="0"/>
              <a:t>T1(</a:t>
            </a:r>
            <a:r>
              <a:rPr lang="en-US" altLang="ko" sz="1100" dirty="0" err="1" smtClean="0"/>
              <a:t>start_time</a:t>
            </a:r>
            <a:r>
              <a:rPr lang="en-US" altLang="ko" sz="1100" dirty="0" smtClean="0"/>
              <a:t>, execution time, priority )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6401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6" grpId="0"/>
      <p:bldP spid="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107150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11" name="Google Shape;83;p15"/>
          <p:cNvSpPr/>
          <p:nvPr/>
        </p:nvSpPr>
        <p:spPr>
          <a:xfrm>
            <a:off x="2334244" y="2782189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400" dirty="0"/>
              <a:t>T1(2,10,7</a:t>
            </a:r>
            <a:r>
              <a:rPr lang="en-US" altLang="ko" sz="1400" dirty="0" smtClean="0"/>
              <a:t>)</a:t>
            </a:r>
            <a:endParaRPr lang="en-US" altLang="ko-KR" sz="1400" dirty="0"/>
          </a:p>
        </p:txBody>
      </p:sp>
      <p:sp>
        <p:nvSpPr>
          <p:cNvPr id="15" name="Google Shape;85;p15"/>
          <p:cNvSpPr txBox="1"/>
          <p:nvPr/>
        </p:nvSpPr>
        <p:spPr>
          <a:xfrm>
            <a:off x="3277552" y="3941227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>
                <a:latin typeface="Lato"/>
                <a:ea typeface="Lato"/>
                <a:cs typeface="Lato"/>
                <a:sym typeface="Lato"/>
              </a:rPr>
              <a:t>15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86;p15"/>
          <p:cNvSpPr txBox="1"/>
          <p:nvPr/>
        </p:nvSpPr>
        <p:spPr>
          <a:xfrm>
            <a:off x="1858208" y="3946615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Lato"/>
                <a:ea typeface="Lato"/>
                <a:cs typeface="Lato"/>
                <a:sym typeface="Lato"/>
              </a:rPr>
              <a:t>10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14816" y="3497611"/>
            <a:ext cx="1726460" cy="1211019"/>
            <a:chOff x="290251" y="2000863"/>
            <a:chExt cx="1726460" cy="1211019"/>
          </a:xfrm>
        </p:grpSpPr>
        <p:sp>
          <p:nvSpPr>
            <p:cNvPr id="10" name="Google Shape;82;p15"/>
            <p:cNvSpPr/>
            <p:nvPr/>
          </p:nvSpPr>
          <p:spPr>
            <a:xfrm>
              <a:off x="603320" y="2000863"/>
              <a:ext cx="1413391" cy="3704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1400" dirty="0"/>
                <a:t>T0 (0,10,7)</a:t>
              </a:r>
              <a:endParaRPr lang="en-US" altLang="ko-KR" sz="1400" dirty="0"/>
            </a:p>
          </p:txBody>
        </p:sp>
        <p:sp>
          <p:nvSpPr>
            <p:cNvPr id="14" name="Google Shape;84;p15"/>
            <p:cNvSpPr txBox="1"/>
            <p:nvPr/>
          </p:nvSpPr>
          <p:spPr>
            <a:xfrm>
              <a:off x="290251" y="2364100"/>
              <a:ext cx="218258" cy="255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4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611" y="2608515"/>
              <a:ext cx="1154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대기시간 </a:t>
              </a:r>
              <a:r>
                <a:rPr lang="en-US" altLang="ko-KR" sz="1200" dirty="0"/>
                <a:t>=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0</a:t>
              </a:r>
              <a:endParaRPr lang="ko-KR" altLang="en-US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612" y="2934883"/>
              <a:ext cx="1140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=10</a:t>
              </a:r>
              <a:endParaRPr lang="ko-KR" altLang="en-US" sz="120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173927" y="4140414"/>
            <a:ext cx="1795684" cy="588691"/>
            <a:chOff x="2712192" y="2828296"/>
            <a:chExt cx="1795684" cy="588691"/>
          </a:xfrm>
        </p:grpSpPr>
        <p:sp>
          <p:nvSpPr>
            <p:cNvPr id="25" name="TextBox 24"/>
            <p:cNvSpPr txBox="1"/>
            <p:nvPr/>
          </p:nvSpPr>
          <p:spPr>
            <a:xfrm>
              <a:off x="2748744" y="2828296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대기시간 </a:t>
              </a:r>
              <a:r>
                <a:rPr lang="en-US" altLang="ko-KR" sz="1200" dirty="0" smtClean="0"/>
                <a:t>+= 10-8</a:t>
              </a:r>
              <a:endParaRPr lang="ko-KR" alt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2192" y="3139988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+= (10+5)-8</a:t>
              </a:r>
              <a:endParaRPr lang="ko-KR" altLang="en-US" sz="1200"/>
            </a:p>
          </p:txBody>
        </p:sp>
      </p:grpSp>
      <p:sp>
        <p:nvSpPr>
          <p:cNvPr id="48" name="Google Shape;83;p15"/>
          <p:cNvSpPr/>
          <p:nvPr/>
        </p:nvSpPr>
        <p:spPr>
          <a:xfrm>
            <a:off x="3748137" y="2782189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400" dirty="0"/>
              <a:t>T2(8,5,4)</a:t>
            </a:r>
            <a:endParaRPr lang="en-US" altLang="ko-KR" sz="14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875492" y="4163935"/>
            <a:ext cx="1879041" cy="588691"/>
            <a:chOff x="2712192" y="2828296"/>
            <a:chExt cx="1879041" cy="588691"/>
          </a:xfrm>
        </p:grpSpPr>
        <p:sp>
          <p:nvSpPr>
            <p:cNvPr id="50" name="TextBox 49"/>
            <p:cNvSpPr txBox="1"/>
            <p:nvPr/>
          </p:nvSpPr>
          <p:spPr>
            <a:xfrm>
              <a:off x="2748744" y="2828296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대기시간 </a:t>
              </a:r>
              <a:r>
                <a:rPr lang="en-US" altLang="ko-KR" sz="1200" dirty="0" smtClean="0"/>
                <a:t>+= 15-2</a:t>
              </a:r>
              <a:endParaRPr lang="ko-KR" altLang="en-US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12192" y="3139988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+=: (15+10)-2</a:t>
              </a:r>
              <a:endParaRPr lang="ko-KR" altLang="en-US" sz="12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01434" y="4117768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 </a:t>
            </a:r>
          </a:p>
          <a:p>
            <a:r>
              <a:rPr lang="en-US" altLang="ko-KR" dirty="0" smtClean="0"/>
              <a:t>40</a:t>
            </a:r>
            <a:endParaRPr lang="ko-KR" altLang="en-US"/>
          </a:p>
        </p:txBody>
      </p:sp>
      <p:sp>
        <p:nvSpPr>
          <p:cNvPr id="69" name="Google Shape;85;p15"/>
          <p:cNvSpPr txBox="1"/>
          <p:nvPr/>
        </p:nvSpPr>
        <p:spPr>
          <a:xfrm>
            <a:off x="4589493" y="3941227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Lato"/>
                <a:ea typeface="Lato"/>
                <a:cs typeface="Lato"/>
                <a:sym typeface="Lato"/>
              </a:rPr>
              <a:t>25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8956" y="5151129"/>
            <a:ext cx="4660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10 : </a:t>
            </a:r>
            <a:r>
              <a:rPr lang="ko-KR" altLang="en-US" smtClean="0"/>
              <a:t>대기리스트 중 </a:t>
            </a:r>
            <a:r>
              <a:rPr lang="en-US" altLang="ko-KR" dirty="0" smtClean="0"/>
              <a:t>T2</a:t>
            </a:r>
            <a:r>
              <a:rPr lang="ko-KR" altLang="en-US" smtClean="0"/>
              <a:t> 실행</a:t>
            </a:r>
            <a:endParaRPr lang="en-US" altLang="ko-KR" dirty="0" smtClean="0"/>
          </a:p>
          <a:p>
            <a:r>
              <a:rPr lang="en-US" altLang="ko-KR" dirty="0" smtClean="0"/>
              <a:t>Time 10~15 : </a:t>
            </a:r>
            <a:r>
              <a:rPr lang="ko-KR" altLang="en-US" smtClean="0"/>
              <a:t>발생 </a:t>
            </a:r>
            <a:r>
              <a:rPr lang="en-US" altLang="ko-KR" dirty="0" smtClean="0"/>
              <a:t>event</a:t>
            </a:r>
            <a:r>
              <a:rPr lang="ko-KR" altLang="en-US" smtClean="0"/>
              <a:t> 없음</a:t>
            </a:r>
            <a:endParaRPr lang="en-US" altLang="ko-KR" dirty="0" smtClean="0"/>
          </a:p>
          <a:p>
            <a:r>
              <a:rPr lang="en-US" altLang="ko-KR" dirty="0" smtClean="0"/>
              <a:t>Time 15 : T2</a:t>
            </a:r>
            <a:r>
              <a:rPr lang="ko-KR" altLang="en-US" smtClean="0"/>
              <a:t>종료</a:t>
            </a:r>
            <a:r>
              <a:rPr lang="en-US" altLang="ko-KR" dirty="0" smtClean="0"/>
              <a:t>, </a:t>
            </a:r>
            <a:r>
              <a:rPr lang="ko-KR" altLang="en-US" smtClean="0"/>
              <a:t>대기리스트에 중 </a:t>
            </a:r>
            <a:r>
              <a:rPr lang="en-US" altLang="ko-KR" dirty="0" smtClean="0"/>
              <a:t>T1 </a:t>
            </a:r>
            <a:r>
              <a:rPr lang="ko-KR" altLang="en-US" smtClean="0"/>
              <a:t>실행</a:t>
            </a:r>
            <a:endParaRPr lang="en-US" altLang="ko-KR" dirty="0" smtClean="0"/>
          </a:p>
          <a:p>
            <a:r>
              <a:rPr lang="en-US" altLang="ko-KR" dirty="0"/>
              <a:t>Time </a:t>
            </a:r>
            <a:r>
              <a:rPr lang="en-US" altLang="ko-KR" dirty="0" smtClean="0"/>
              <a:t>15~25 </a:t>
            </a:r>
            <a:r>
              <a:rPr lang="en-US" altLang="ko-KR" dirty="0"/>
              <a:t>: </a:t>
            </a:r>
            <a:r>
              <a:rPr lang="ko-KR" altLang="en-US"/>
              <a:t>발생 </a:t>
            </a:r>
            <a:r>
              <a:rPr lang="en-US" altLang="ko-KR" dirty="0"/>
              <a:t>event</a:t>
            </a:r>
            <a:r>
              <a:rPr lang="ko-KR" altLang="en-US"/>
              <a:t> </a:t>
            </a:r>
            <a:r>
              <a:rPr lang="ko-KR" altLang="en-US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Time 25 : T1</a:t>
            </a:r>
            <a:r>
              <a:rPr lang="ko-KR" altLang="en-US" smtClean="0"/>
              <a:t> 종료 </a:t>
            </a:r>
            <a:r>
              <a:rPr lang="en-US" altLang="ko-KR" dirty="0" smtClean="0"/>
              <a:t>(</a:t>
            </a:r>
            <a:r>
              <a:rPr lang="ko-KR" altLang="en-US" smtClean="0"/>
              <a:t>남은 입력 없음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2" name="Google Shape;100;p17"/>
          <p:cNvSpPr/>
          <p:nvPr/>
        </p:nvSpPr>
        <p:spPr>
          <a:xfrm>
            <a:off x="6694754" y="2445026"/>
            <a:ext cx="2332547" cy="225618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</a:t>
            </a:r>
            <a:r>
              <a:rPr lang="en-US" altLang="ko" sz="1000" dirty="0"/>
              <a:t>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Start</a:t>
            </a:r>
            <a:r>
              <a:rPr lang="ko" sz="1000" dirty="0" smtClean="0"/>
              <a:t> </a:t>
            </a:r>
            <a:r>
              <a:rPr lang="ko" sz="1000" dirty="0"/>
              <a:t>Time: 0s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Execution</a:t>
            </a:r>
            <a:r>
              <a:rPr lang="ko" sz="1000" dirty="0" smtClean="0"/>
              <a:t> </a:t>
            </a:r>
            <a:r>
              <a:rPr lang="ko" sz="1000" dirty="0"/>
              <a:t>Time: </a:t>
            </a:r>
            <a:r>
              <a:rPr lang="ko" sz="1000" dirty="0" smtClean="0"/>
              <a:t>10s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Priority : 7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TASK1</a:t>
            </a:r>
            <a:endParaRPr sz="1000" dirty="0"/>
          </a:p>
          <a:p>
            <a:pPr lvl="0"/>
            <a:r>
              <a:rPr lang="en-US" altLang="ko" sz="1000" dirty="0" smtClean="0"/>
              <a:t>Star</a:t>
            </a:r>
            <a:r>
              <a:rPr lang="en-US" altLang="ko" sz="1000" dirty="0"/>
              <a:t>t</a:t>
            </a:r>
            <a:r>
              <a:rPr lang="ko" sz="1000" dirty="0" smtClean="0"/>
              <a:t> </a:t>
            </a:r>
            <a:r>
              <a:rPr lang="ko" sz="1000" dirty="0"/>
              <a:t>Time: 2s</a:t>
            </a:r>
            <a:endParaRPr sz="1000" dirty="0"/>
          </a:p>
          <a:p>
            <a:pPr lvl="0"/>
            <a:r>
              <a:rPr lang="en-US" altLang="ko" sz="1000" dirty="0"/>
              <a:t>Execution</a:t>
            </a:r>
            <a:r>
              <a:rPr lang="ko" sz="1000" dirty="0" smtClean="0"/>
              <a:t> </a:t>
            </a:r>
            <a:r>
              <a:rPr lang="ko" sz="1000" dirty="0"/>
              <a:t>Time: </a:t>
            </a:r>
            <a:r>
              <a:rPr lang="ko" sz="1000" dirty="0" smtClean="0"/>
              <a:t>10s</a:t>
            </a:r>
            <a:endParaRPr lang="en-US" altLang="ko" sz="1000" dirty="0" smtClean="0"/>
          </a:p>
          <a:p>
            <a:r>
              <a:rPr lang="en-US" altLang="ko-KR" sz="1000" dirty="0"/>
              <a:t>Priority : </a:t>
            </a:r>
            <a:r>
              <a:rPr lang="en-US" altLang="ko-KR" sz="1000" dirty="0" smtClean="0"/>
              <a:t>7</a:t>
            </a:r>
          </a:p>
          <a:p>
            <a:endParaRPr lang="en-US" altLang="ko-KR" sz="1000" dirty="0"/>
          </a:p>
          <a:p>
            <a:pPr lvl="0"/>
            <a:r>
              <a:rPr lang="en-US" altLang="ko" sz="1000" dirty="0"/>
              <a:t>TASK2</a:t>
            </a:r>
            <a:endParaRPr lang="en-US" altLang="ko-KR" sz="1000" dirty="0"/>
          </a:p>
          <a:p>
            <a:pPr lvl="0"/>
            <a:r>
              <a:rPr lang="en-US" altLang="ko" sz="1000" dirty="0" smtClean="0"/>
              <a:t>Start </a:t>
            </a:r>
            <a:r>
              <a:rPr lang="en-US" altLang="ko" sz="1000" dirty="0"/>
              <a:t>Time: </a:t>
            </a:r>
            <a:r>
              <a:rPr lang="en-US" altLang="ko" sz="1000" dirty="0" smtClean="0"/>
              <a:t>8s</a:t>
            </a:r>
            <a:endParaRPr lang="en-US" altLang="ko-KR" sz="1000" dirty="0"/>
          </a:p>
          <a:p>
            <a:pPr lvl="0"/>
            <a:r>
              <a:rPr lang="en-US" altLang="ko" sz="1000" dirty="0"/>
              <a:t>Execution </a:t>
            </a:r>
            <a:r>
              <a:rPr lang="en-US" altLang="ko" sz="1000" dirty="0" smtClean="0"/>
              <a:t>Time</a:t>
            </a:r>
            <a:r>
              <a:rPr lang="en-US" altLang="ko" sz="1000" dirty="0"/>
              <a:t>: </a:t>
            </a:r>
            <a:r>
              <a:rPr lang="en-US" altLang="ko" sz="1000" dirty="0" smtClean="0"/>
              <a:t>5s</a:t>
            </a:r>
            <a:endParaRPr lang="en-US" altLang="ko-KR" sz="1000" dirty="0"/>
          </a:p>
          <a:p>
            <a:r>
              <a:rPr lang="en-US" altLang="ko-KR" sz="1000" dirty="0"/>
              <a:t>Priority : 4</a:t>
            </a:r>
          </a:p>
        </p:txBody>
      </p:sp>
    </p:spTree>
    <p:extLst>
      <p:ext uri="{BB962C8B-B14F-4D97-AF65-F5344CB8AC3E}">
        <p14:creationId xmlns:p14="http://schemas.microsoft.com/office/powerpoint/2010/main" val="23032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16927 0.1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2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13681 0.1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48" grpId="0" animBg="1"/>
      <p:bldP spid="7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52" name="Google Shape;100;p17"/>
          <p:cNvSpPr/>
          <p:nvPr/>
        </p:nvSpPr>
        <p:spPr>
          <a:xfrm>
            <a:off x="6694754" y="2484782"/>
            <a:ext cx="2332547" cy="250466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" sz="1000" dirty="0"/>
              <a:t>TASK0 </a:t>
            </a:r>
          </a:p>
          <a:p>
            <a:pPr lvl="0"/>
            <a:r>
              <a:rPr lang="en-US" altLang="ko" sz="1000" dirty="0"/>
              <a:t>Start Time: 0s</a:t>
            </a:r>
            <a:endParaRPr lang="en-US" altLang="ko-KR" sz="1000" dirty="0"/>
          </a:p>
          <a:p>
            <a:pPr lvl="0"/>
            <a:r>
              <a:rPr lang="en-US" altLang="ko" sz="1000" dirty="0"/>
              <a:t>Execution Time: 10s</a:t>
            </a:r>
          </a:p>
          <a:p>
            <a:pPr lvl="0"/>
            <a:r>
              <a:rPr lang="en-US" altLang="ko-KR" sz="1000" dirty="0"/>
              <a:t>Priority : 7</a:t>
            </a:r>
          </a:p>
          <a:p>
            <a:pPr lvl="0"/>
            <a:endParaRPr lang="en-US" altLang="ko-KR" sz="1000" dirty="0"/>
          </a:p>
          <a:p>
            <a:pPr lvl="0"/>
            <a:r>
              <a:rPr lang="en-US" altLang="ko" sz="1000" dirty="0"/>
              <a:t>TASK1</a:t>
            </a:r>
            <a:endParaRPr lang="en-US" altLang="ko-KR" sz="1000" dirty="0"/>
          </a:p>
          <a:p>
            <a:pPr lvl="0"/>
            <a:r>
              <a:rPr lang="en-US" altLang="ko" sz="1000" dirty="0"/>
              <a:t>Start Time: 2s</a:t>
            </a:r>
            <a:endParaRPr lang="en-US" altLang="ko-KR" sz="1000" dirty="0"/>
          </a:p>
          <a:p>
            <a:pPr lvl="0"/>
            <a:r>
              <a:rPr lang="en-US" altLang="ko" sz="1000" dirty="0"/>
              <a:t>Execution Time: 10s</a:t>
            </a:r>
          </a:p>
          <a:p>
            <a:r>
              <a:rPr lang="en-US" altLang="ko-KR" sz="1000" dirty="0"/>
              <a:t>Priority : 7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N 6 1 3</a:t>
            </a:r>
          </a:p>
          <a:p>
            <a:endParaRPr lang="en-US" altLang="ko-KR" sz="1000" dirty="0"/>
          </a:p>
          <a:p>
            <a:pPr lvl="0"/>
            <a:r>
              <a:rPr lang="en-US" altLang="ko" sz="1000" dirty="0"/>
              <a:t>TASK2</a:t>
            </a:r>
            <a:endParaRPr lang="en-US" altLang="ko-KR" sz="1000" dirty="0"/>
          </a:p>
          <a:p>
            <a:pPr lvl="0"/>
            <a:r>
              <a:rPr lang="en-US" altLang="ko" sz="1000" dirty="0"/>
              <a:t>Start Time: 8s</a:t>
            </a:r>
            <a:endParaRPr lang="en-US" altLang="ko-KR" sz="1000" dirty="0"/>
          </a:p>
          <a:p>
            <a:pPr lvl="0"/>
            <a:r>
              <a:rPr lang="en-US" altLang="ko" sz="1000" dirty="0"/>
              <a:t>Execution Time: 5s</a:t>
            </a:r>
            <a:endParaRPr lang="en-US" altLang="ko-KR" sz="1000" dirty="0"/>
          </a:p>
          <a:p>
            <a:r>
              <a:rPr lang="en-US" altLang="ko-KR" sz="1000" dirty="0"/>
              <a:t>Priority : 4</a:t>
            </a:r>
            <a:endParaRPr lang="en-US" altLang="ko-KR" sz="1000" dirty="0"/>
          </a:p>
        </p:txBody>
      </p:sp>
      <p:sp>
        <p:nvSpPr>
          <p:cNvPr id="53" name="Google Shape;83;p15"/>
          <p:cNvSpPr/>
          <p:nvPr/>
        </p:nvSpPr>
        <p:spPr>
          <a:xfrm>
            <a:off x="2344183" y="2704596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400" dirty="0"/>
              <a:t>T1(2,10,7)</a:t>
            </a:r>
            <a:endParaRPr lang="en-US" altLang="ko-KR" sz="1400" dirty="0"/>
          </a:p>
        </p:txBody>
      </p:sp>
      <p:sp>
        <p:nvSpPr>
          <p:cNvPr id="55" name="Google Shape;86;p15"/>
          <p:cNvSpPr txBox="1"/>
          <p:nvPr/>
        </p:nvSpPr>
        <p:spPr>
          <a:xfrm>
            <a:off x="1868147" y="3869022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Lato"/>
                <a:ea typeface="Lato"/>
                <a:cs typeface="Lato"/>
                <a:sym typeface="Lato"/>
              </a:rPr>
              <a:t>10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24755" y="3420018"/>
            <a:ext cx="1726460" cy="1211019"/>
            <a:chOff x="290251" y="2000863"/>
            <a:chExt cx="1726460" cy="1211019"/>
          </a:xfrm>
        </p:grpSpPr>
        <p:sp>
          <p:nvSpPr>
            <p:cNvPr id="57" name="Google Shape;82;p15"/>
            <p:cNvSpPr/>
            <p:nvPr/>
          </p:nvSpPr>
          <p:spPr>
            <a:xfrm>
              <a:off x="603320" y="2000863"/>
              <a:ext cx="1413391" cy="3704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1400" dirty="0"/>
                <a:t>T0 (0,10,7)</a:t>
              </a:r>
              <a:endParaRPr lang="en-US" altLang="ko-KR" sz="1400" dirty="0"/>
            </a:p>
          </p:txBody>
        </p:sp>
        <p:sp>
          <p:nvSpPr>
            <p:cNvPr id="58" name="Google Shape;84;p15"/>
            <p:cNvSpPr txBox="1"/>
            <p:nvPr/>
          </p:nvSpPr>
          <p:spPr>
            <a:xfrm>
              <a:off x="290251" y="2364100"/>
              <a:ext cx="218258" cy="255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4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4611" y="2608515"/>
              <a:ext cx="1154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대기시간 </a:t>
              </a:r>
              <a:r>
                <a:rPr lang="en-US" altLang="ko-KR" sz="1200" dirty="0"/>
                <a:t>=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0</a:t>
              </a:r>
              <a:endParaRPr lang="ko-KR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4612" y="2934883"/>
              <a:ext cx="1140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=10</a:t>
              </a:r>
              <a:endParaRPr lang="ko-KR" altLang="en-US" sz="1200"/>
            </a:p>
          </p:txBody>
        </p:sp>
      </p:grpSp>
      <p:sp>
        <p:nvSpPr>
          <p:cNvPr id="64" name="Google Shape;83;p15"/>
          <p:cNvSpPr/>
          <p:nvPr/>
        </p:nvSpPr>
        <p:spPr>
          <a:xfrm>
            <a:off x="3758076" y="2704596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400" dirty="0"/>
              <a:t>T2(8,5,4)</a:t>
            </a:r>
            <a:endParaRPr lang="en-US" altLang="ko-KR" sz="1400" dirty="0"/>
          </a:p>
        </p:txBody>
      </p:sp>
      <p:sp>
        <p:nvSpPr>
          <p:cNvPr id="68" name="Google Shape;83;p15"/>
          <p:cNvSpPr/>
          <p:nvPr/>
        </p:nvSpPr>
        <p:spPr>
          <a:xfrm>
            <a:off x="2344183" y="2704596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400" dirty="0" smtClean="0"/>
              <a:t>T1(2,10,3)</a:t>
            </a:r>
            <a:endParaRPr lang="en-US" altLang="ko-KR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7312" y="5191551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0 : </a:t>
            </a:r>
            <a:r>
              <a:rPr lang="ko-KR" altLang="en-US" smtClean="0"/>
              <a:t>실행 중인 </a:t>
            </a:r>
            <a:r>
              <a:rPr lang="en-US" altLang="ko-KR" dirty="0" smtClean="0"/>
              <a:t>task</a:t>
            </a:r>
            <a:r>
              <a:rPr lang="ko-KR" altLang="en-US" smtClean="0"/>
              <a:t>가 없음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처음 발생한 </a:t>
            </a:r>
            <a:r>
              <a:rPr lang="en-US" altLang="ko-KR" dirty="0" smtClean="0">
                <a:sym typeface="Wingdings" panose="05000000000000000000" pitchFamily="2" charset="2"/>
              </a:rPr>
              <a:t>task </a:t>
            </a:r>
            <a:r>
              <a:rPr lang="ko-KR" altLang="en-US" smtClean="0">
                <a:sym typeface="Wingdings" panose="05000000000000000000" pitchFamily="2" charset="2"/>
              </a:rPr>
              <a:t>실행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7874" y="5856258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T1 </a:t>
            </a:r>
            <a:r>
              <a:rPr lang="ko-KR" altLang="en-US" smtClean="0">
                <a:solidFill>
                  <a:srgbClr val="C00000"/>
                </a:solidFill>
              </a:rPr>
              <a:t>우선 순위 변경 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7311" y="5511578"/>
            <a:ext cx="7211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Time 0~Time 10(</a:t>
            </a:r>
            <a:r>
              <a:rPr lang="ko-KR" altLang="en-US"/>
              <a:t>종료시간</a:t>
            </a:r>
            <a:r>
              <a:rPr lang="en-US" altLang="ko-KR" dirty="0"/>
              <a:t>) : </a:t>
            </a:r>
            <a:r>
              <a:rPr lang="en-US" altLang="ko-KR" dirty="0" smtClean="0"/>
              <a:t>T1</a:t>
            </a:r>
            <a:r>
              <a:rPr lang="ko-KR" altLang="en-US" smtClean="0"/>
              <a:t> 대기 리스트에 삽입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4271" y="620093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T2 </a:t>
            </a:r>
            <a:r>
              <a:rPr lang="ko-KR" altLang="en-US"/>
              <a:t>대기 리스트에 삽입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4" grpId="0" animBg="1"/>
      <p:bldP spid="68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52" name="Google Shape;100;p17"/>
          <p:cNvSpPr/>
          <p:nvPr/>
        </p:nvSpPr>
        <p:spPr>
          <a:xfrm>
            <a:off x="6694754" y="2484782"/>
            <a:ext cx="2332547" cy="250466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</a:t>
            </a:r>
            <a:r>
              <a:rPr lang="en-US" altLang="ko" sz="1000" dirty="0"/>
              <a:t>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Requested Time: 0s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Occupation Time: </a:t>
            </a:r>
            <a:r>
              <a:rPr lang="ko" sz="1000" dirty="0" smtClean="0"/>
              <a:t>10s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Priority : 7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TASK1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Requested Time: 2s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Occupation Time: </a:t>
            </a:r>
            <a:r>
              <a:rPr lang="ko" sz="1000" dirty="0" smtClean="0"/>
              <a:t>10s</a:t>
            </a:r>
            <a:endParaRPr lang="en-US" altLang="ko" sz="1000" dirty="0" smtClean="0"/>
          </a:p>
          <a:p>
            <a:r>
              <a:rPr lang="en-US" altLang="ko-KR" sz="1000" dirty="0"/>
              <a:t>Priority : </a:t>
            </a:r>
            <a:r>
              <a:rPr lang="en-US" altLang="ko-KR" sz="1000" dirty="0" smtClean="0"/>
              <a:t>7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N 6 1 3</a:t>
            </a:r>
          </a:p>
          <a:p>
            <a:endParaRPr lang="en-US" altLang="ko-KR" sz="1000" dirty="0"/>
          </a:p>
          <a:p>
            <a:pPr lvl="0"/>
            <a:r>
              <a:rPr lang="en-US" altLang="ko" sz="1000" dirty="0"/>
              <a:t>TASK2</a:t>
            </a:r>
            <a:endParaRPr lang="en-US" altLang="ko-KR" sz="1000" dirty="0"/>
          </a:p>
          <a:p>
            <a:pPr lvl="0"/>
            <a:r>
              <a:rPr lang="en-US" altLang="ko" sz="1000" dirty="0"/>
              <a:t>Requested Time: </a:t>
            </a:r>
            <a:r>
              <a:rPr lang="en-US" altLang="ko" sz="1000" dirty="0" smtClean="0"/>
              <a:t>8s</a:t>
            </a:r>
            <a:endParaRPr lang="en-US" altLang="ko-KR" sz="1000" dirty="0"/>
          </a:p>
          <a:p>
            <a:pPr lvl="0"/>
            <a:r>
              <a:rPr lang="en-US" altLang="ko" sz="1000" dirty="0"/>
              <a:t>Occupation Time: </a:t>
            </a:r>
            <a:r>
              <a:rPr lang="en-US" altLang="ko" sz="1000" dirty="0" smtClean="0"/>
              <a:t>5s</a:t>
            </a:r>
            <a:endParaRPr lang="en-US" altLang="ko-KR" sz="1000" dirty="0"/>
          </a:p>
          <a:p>
            <a:r>
              <a:rPr lang="en-US" altLang="ko-KR" sz="1000" dirty="0"/>
              <a:t>Priority : 4</a:t>
            </a:r>
          </a:p>
        </p:txBody>
      </p:sp>
      <p:sp>
        <p:nvSpPr>
          <p:cNvPr id="54" name="Google Shape;85;p15"/>
          <p:cNvSpPr txBox="1"/>
          <p:nvPr/>
        </p:nvSpPr>
        <p:spPr>
          <a:xfrm>
            <a:off x="3287491" y="3863634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 smtClean="0">
                <a:latin typeface="Lato"/>
                <a:ea typeface="Lato"/>
                <a:cs typeface="Lato"/>
                <a:sym typeface="Lato"/>
              </a:rPr>
              <a:t>20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86;p15"/>
          <p:cNvSpPr txBox="1"/>
          <p:nvPr/>
        </p:nvSpPr>
        <p:spPr>
          <a:xfrm>
            <a:off x="1868147" y="3869022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Lato"/>
                <a:ea typeface="Lato"/>
                <a:cs typeface="Lato"/>
                <a:sym typeface="Lato"/>
              </a:rPr>
              <a:t>10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24755" y="3420018"/>
            <a:ext cx="1726460" cy="1211019"/>
            <a:chOff x="290251" y="2000863"/>
            <a:chExt cx="1726460" cy="1211019"/>
          </a:xfrm>
        </p:grpSpPr>
        <p:sp>
          <p:nvSpPr>
            <p:cNvPr id="57" name="Google Shape;82;p15"/>
            <p:cNvSpPr/>
            <p:nvPr/>
          </p:nvSpPr>
          <p:spPr>
            <a:xfrm>
              <a:off x="603320" y="2000863"/>
              <a:ext cx="1413391" cy="3704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1400" dirty="0"/>
                <a:t>T0 (0,10,7)</a:t>
              </a:r>
              <a:endParaRPr lang="en-US" altLang="ko-KR" sz="1400" dirty="0"/>
            </a:p>
          </p:txBody>
        </p:sp>
        <p:sp>
          <p:nvSpPr>
            <p:cNvPr id="58" name="Google Shape;84;p15"/>
            <p:cNvSpPr txBox="1"/>
            <p:nvPr/>
          </p:nvSpPr>
          <p:spPr>
            <a:xfrm>
              <a:off x="290251" y="2364100"/>
              <a:ext cx="218258" cy="255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4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4611" y="2608515"/>
              <a:ext cx="1154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대기시간 </a:t>
              </a:r>
              <a:r>
                <a:rPr lang="en-US" altLang="ko-KR" sz="1200" dirty="0"/>
                <a:t>=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0</a:t>
              </a:r>
              <a:endParaRPr lang="ko-KR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4612" y="2934883"/>
              <a:ext cx="1140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=10</a:t>
              </a:r>
              <a:endParaRPr lang="ko-KR" altLang="en-US" sz="12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29876" y="4062821"/>
            <a:ext cx="1824538" cy="588691"/>
            <a:chOff x="2712192" y="2828296"/>
            <a:chExt cx="1824538" cy="588691"/>
          </a:xfrm>
        </p:grpSpPr>
        <p:sp>
          <p:nvSpPr>
            <p:cNvPr id="62" name="TextBox 61"/>
            <p:cNvSpPr txBox="1"/>
            <p:nvPr/>
          </p:nvSpPr>
          <p:spPr>
            <a:xfrm>
              <a:off x="2748744" y="2828296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대기시간 </a:t>
              </a:r>
              <a:r>
                <a:rPr lang="en-US" altLang="ko-KR" sz="1200" dirty="0" smtClean="0"/>
                <a:t>+= 10-2</a:t>
              </a:r>
              <a:endParaRPr lang="ko-KR" altLang="en-US" sz="12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2192" y="3139988"/>
              <a:ext cx="18245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+= (10+10)-</a:t>
              </a:r>
              <a:r>
                <a:rPr lang="en-US" altLang="ko-KR" sz="1200" dirty="0"/>
                <a:t>2</a:t>
              </a:r>
              <a:endParaRPr lang="ko-KR" altLang="en-US" sz="1200"/>
            </a:p>
          </p:txBody>
        </p:sp>
      </p:grpSp>
      <p:sp>
        <p:nvSpPr>
          <p:cNvPr id="64" name="Google Shape;83;p15"/>
          <p:cNvSpPr/>
          <p:nvPr/>
        </p:nvSpPr>
        <p:spPr>
          <a:xfrm>
            <a:off x="3758076" y="2704596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400" dirty="0" smtClean="0"/>
              <a:t>T2(8,5,4)</a:t>
            </a:r>
            <a:endParaRPr sz="14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4010277" y="4062821"/>
            <a:ext cx="1795684" cy="588691"/>
            <a:chOff x="2712192" y="2828296"/>
            <a:chExt cx="1795684" cy="588691"/>
          </a:xfrm>
        </p:grpSpPr>
        <p:sp>
          <p:nvSpPr>
            <p:cNvPr id="66" name="TextBox 65"/>
            <p:cNvSpPr txBox="1"/>
            <p:nvPr/>
          </p:nvSpPr>
          <p:spPr>
            <a:xfrm>
              <a:off x="2748744" y="2828296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대기시간 </a:t>
              </a:r>
              <a:r>
                <a:rPr lang="en-US" altLang="ko-KR" sz="1200" dirty="0" smtClean="0"/>
                <a:t>+= 20-8</a:t>
              </a:r>
              <a:endParaRPr lang="ko-KR" altLang="en-US" sz="12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12192" y="3139988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응답시간 </a:t>
              </a:r>
              <a:r>
                <a:rPr lang="en-US" altLang="ko-KR" sz="1200" dirty="0" smtClean="0"/>
                <a:t>+=: (20+5)-</a:t>
              </a:r>
              <a:r>
                <a:rPr lang="en-US" altLang="ko-KR" sz="1200" dirty="0"/>
                <a:t>8</a:t>
              </a:r>
              <a:endParaRPr lang="ko-KR" altLang="en-US" sz="1200"/>
            </a:p>
          </p:txBody>
        </p:sp>
      </p:grpSp>
      <p:sp>
        <p:nvSpPr>
          <p:cNvPr id="68" name="Google Shape;83;p15"/>
          <p:cNvSpPr/>
          <p:nvPr/>
        </p:nvSpPr>
        <p:spPr>
          <a:xfrm>
            <a:off x="2350763" y="2701760"/>
            <a:ext cx="131958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400" dirty="0"/>
              <a:t>T1(2,10,3)</a:t>
            </a:r>
            <a:endParaRPr lang="en-US" altLang="ko-KR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78724" y="404695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</a:t>
            </a:r>
          </a:p>
          <a:p>
            <a:r>
              <a:rPr lang="en-US" altLang="ko-KR" dirty="0" smtClean="0"/>
              <a:t>45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0327" y="5059280"/>
            <a:ext cx="4732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10 : </a:t>
            </a:r>
            <a:r>
              <a:rPr lang="ko-KR" altLang="en-US" smtClean="0"/>
              <a:t>대기리스트 중 </a:t>
            </a:r>
            <a:r>
              <a:rPr lang="en-US" altLang="ko-KR" dirty="0" smtClean="0"/>
              <a:t>T1</a:t>
            </a:r>
            <a:r>
              <a:rPr lang="ko-KR" altLang="en-US" smtClean="0"/>
              <a:t> 실행</a:t>
            </a:r>
            <a:endParaRPr lang="en-US" altLang="ko-KR" dirty="0" smtClean="0"/>
          </a:p>
          <a:p>
            <a:r>
              <a:rPr lang="en-US" altLang="ko-KR" dirty="0" smtClean="0"/>
              <a:t>Time </a:t>
            </a:r>
            <a:r>
              <a:rPr lang="en-US" altLang="ko-KR" dirty="0" smtClean="0"/>
              <a:t>10~20 </a:t>
            </a:r>
            <a:r>
              <a:rPr lang="en-US" altLang="ko-KR" dirty="0" smtClean="0"/>
              <a:t>: </a:t>
            </a:r>
            <a:r>
              <a:rPr lang="ko-KR" altLang="en-US" smtClean="0"/>
              <a:t>발생 </a:t>
            </a:r>
            <a:r>
              <a:rPr lang="en-US" altLang="ko-KR" dirty="0" smtClean="0"/>
              <a:t>event</a:t>
            </a:r>
            <a:r>
              <a:rPr lang="ko-KR" altLang="en-US" smtClean="0"/>
              <a:t> 없음</a:t>
            </a:r>
            <a:endParaRPr lang="en-US" altLang="ko-KR" dirty="0" smtClean="0"/>
          </a:p>
          <a:p>
            <a:r>
              <a:rPr lang="en-US" altLang="ko-KR" dirty="0" smtClean="0"/>
              <a:t>Time </a:t>
            </a:r>
            <a:r>
              <a:rPr lang="en-US" altLang="ko-KR" dirty="0" smtClean="0"/>
              <a:t>20</a:t>
            </a:r>
            <a:r>
              <a:rPr lang="en-US" altLang="ko-KR" dirty="0" smtClean="0"/>
              <a:t> </a:t>
            </a:r>
            <a:r>
              <a:rPr lang="en-US" altLang="ko-KR" dirty="0" smtClean="0"/>
              <a:t>: T1 </a:t>
            </a:r>
            <a:r>
              <a:rPr lang="ko-KR" altLang="en-US" smtClean="0"/>
              <a:t>종료</a:t>
            </a:r>
            <a:r>
              <a:rPr lang="en-US" altLang="ko-KR" dirty="0" smtClean="0"/>
              <a:t>, </a:t>
            </a:r>
            <a:r>
              <a:rPr lang="ko-KR" altLang="en-US" smtClean="0"/>
              <a:t>대기리스트에 중 </a:t>
            </a:r>
            <a:r>
              <a:rPr lang="en-US" altLang="ko-KR" dirty="0" smtClean="0"/>
              <a:t>T2 </a:t>
            </a:r>
            <a:r>
              <a:rPr lang="ko-KR" altLang="en-US" smtClean="0"/>
              <a:t>실행</a:t>
            </a:r>
            <a:endParaRPr lang="en-US" altLang="ko-KR" dirty="0" smtClean="0"/>
          </a:p>
          <a:p>
            <a:r>
              <a:rPr lang="en-US" altLang="ko-KR" dirty="0"/>
              <a:t>Time </a:t>
            </a:r>
            <a:r>
              <a:rPr lang="en-US" altLang="ko-KR" dirty="0" smtClean="0"/>
              <a:t>20</a:t>
            </a:r>
            <a:r>
              <a:rPr lang="en-US" altLang="ko-KR" dirty="0" smtClean="0"/>
              <a:t>~25 </a:t>
            </a:r>
            <a:r>
              <a:rPr lang="en-US" altLang="ko-KR" dirty="0"/>
              <a:t>: </a:t>
            </a:r>
            <a:r>
              <a:rPr lang="ko-KR" altLang="en-US"/>
              <a:t>발생 </a:t>
            </a:r>
            <a:r>
              <a:rPr lang="en-US" altLang="ko-KR" dirty="0"/>
              <a:t>event</a:t>
            </a:r>
            <a:r>
              <a:rPr lang="ko-KR" altLang="en-US"/>
              <a:t> </a:t>
            </a:r>
            <a:r>
              <a:rPr lang="ko-KR" altLang="en-US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Time 25 : T2</a:t>
            </a:r>
            <a:r>
              <a:rPr lang="ko-KR" altLang="en-US" smtClean="0"/>
              <a:t> 종료 </a:t>
            </a:r>
            <a:r>
              <a:rPr lang="en-US" altLang="ko-KR" dirty="0" smtClean="0"/>
              <a:t>(</a:t>
            </a:r>
            <a:r>
              <a:rPr lang="ko-KR" altLang="en-US" smtClean="0"/>
              <a:t>남은 입력 없음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2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243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2.77778E-7 0.1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 animBg="1"/>
      <p:bldP spid="68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19" name="내용 개체 틀 4"/>
          <p:cNvSpPr txBox="1">
            <a:spLocks/>
          </p:cNvSpPr>
          <p:nvPr/>
        </p:nvSpPr>
        <p:spPr>
          <a:xfrm>
            <a:off x="457200" y="1801368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Data </a:t>
            </a:r>
            <a:r>
              <a:rPr lang="ko-KR" altLang="en-US" sz="2400" smtClean="0"/>
              <a:t>구조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Ready_List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발생 </a:t>
            </a:r>
            <a:r>
              <a:rPr lang="en-US" altLang="ko-KR" sz="2000" dirty="0" smtClean="0"/>
              <a:t>task</a:t>
            </a:r>
            <a:r>
              <a:rPr lang="ko-KR" altLang="en-US" sz="200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대기리스트 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Priority </a:t>
            </a:r>
            <a:r>
              <a:rPr lang="ko-KR" altLang="en-US" sz="1600" smtClean="0"/>
              <a:t>와 실행시간 </a:t>
            </a:r>
            <a:r>
              <a:rPr lang="en-US" altLang="ko-KR" sz="1600" dirty="0" smtClean="0"/>
              <a:t>(</a:t>
            </a:r>
            <a:r>
              <a:rPr lang="ko-KR" altLang="en-US" sz="1600" smtClean="0"/>
              <a:t>혹은 </a:t>
            </a:r>
            <a:r>
              <a:rPr lang="en-US" altLang="ko-KR" sz="1600" dirty="0" smtClean="0"/>
              <a:t>task id)</a:t>
            </a:r>
            <a:r>
              <a:rPr lang="ko-KR" altLang="en-US" sz="1600" smtClean="0"/>
              <a:t>를 이용한 정렬된 리스트</a:t>
            </a:r>
            <a:endParaRPr lang="en-US" altLang="ko-KR" sz="16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500" dirty="0" smtClean="0"/>
              <a:t>Implementation Issue</a:t>
            </a:r>
          </a:p>
          <a:p>
            <a:pPr lvl="1"/>
            <a:r>
              <a:rPr lang="ko-KR" altLang="en-US" sz="1600" dirty="0" smtClean="0"/>
              <a:t>입력된 </a:t>
            </a:r>
            <a:r>
              <a:rPr lang="en-US" altLang="ko-KR" sz="1600" dirty="0" smtClean="0"/>
              <a:t>event(s)</a:t>
            </a:r>
            <a:r>
              <a:rPr lang="ko-KR" altLang="en-US" sz="1600" smtClean="0"/>
              <a:t>와 실행 </a:t>
            </a:r>
            <a:r>
              <a:rPr lang="en-US" altLang="ko-KR" sz="1600" dirty="0" smtClean="0"/>
              <a:t>task </a:t>
            </a:r>
            <a:r>
              <a:rPr lang="ko-KR" altLang="en-US" sz="1600" smtClean="0"/>
              <a:t>종료 시간 비교를 통해 </a:t>
            </a:r>
            <a:r>
              <a:rPr lang="en-US" altLang="ko-KR" sz="1600" dirty="0" smtClean="0"/>
              <a:t>task</a:t>
            </a:r>
            <a:r>
              <a:rPr lang="ko-KR" altLang="en-US" sz="1600" smtClean="0"/>
              <a:t>선택</a:t>
            </a:r>
            <a:r>
              <a:rPr lang="en-US" altLang="ko-KR" sz="1600" dirty="0" smtClean="0"/>
              <a:t>/event</a:t>
            </a:r>
            <a:r>
              <a:rPr lang="ko-KR" altLang="en-US" sz="1600" smtClean="0"/>
              <a:t>처리를 적절히  반복 해야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우선순위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(N</a:t>
            </a:r>
            <a:r>
              <a:rPr lang="ko-KR" altLang="en-US" sz="1600" smtClean="0"/>
              <a:t>명령</a:t>
            </a:r>
            <a:r>
              <a:rPr lang="en-US" altLang="ko-KR" sz="1600" dirty="0" smtClean="0"/>
              <a:t>)</a:t>
            </a:r>
            <a:r>
              <a:rPr lang="ko-KR" altLang="en-US" sz="1600" smtClean="0"/>
              <a:t>시 </a:t>
            </a:r>
            <a:r>
              <a:rPr lang="en-US" altLang="ko-KR" sz="1600" dirty="0" smtClean="0"/>
              <a:t>list</a:t>
            </a:r>
            <a:r>
              <a:rPr lang="ko-KR" altLang="en-US" sz="1600" smtClean="0"/>
              <a:t>에 실행되지 않은 동일 </a:t>
            </a:r>
            <a:r>
              <a:rPr lang="en-US" altLang="ko-KR" sz="1600" dirty="0" smtClean="0"/>
              <a:t>ID</a:t>
            </a:r>
            <a:r>
              <a:rPr lang="ko-KR" altLang="en-US" sz="1600" smtClean="0"/>
              <a:t>를 찾아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우선순위를 </a:t>
            </a:r>
            <a:r>
              <a:rPr lang="ko-KR" altLang="en-US" sz="1600" smtClean="0"/>
              <a:t>변경함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N</a:t>
            </a:r>
            <a:r>
              <a:rPr lang="ko-KR" altLang="en-US" sz="1600" smtClean="0"/>
              <a:t>명령어 파악을 위해 </a:t>
            </a:r>
            <a:r>
              <a:rPr lang="en-US" altLang="ko-KR" sz="1600" dirty="0" err="1" smtClean="0"/>
              <a:t>atoi</a:t>
            </a:r>
            <a:r>
              <a:rPr lang="en-US" altLang="ko-KR" sz="1600" dirty="0" smtClean="0"/>
              <a:t>() </a:t>
            </a:r>
            <a:r>
              <a:rPr lang="ko-KR" altLang="en-US" sz="1600" smtClean="0"/>
              <a:t>사용 </a:t>
            </a:r>
            <a:endParaRPr lang="ko-KR" altLang="en-US" sz="1600" dirty="0" smtClean="0"/>
          </a:p>
          <a:p>
            <a:pPr marL="0" indent="0">
              <a:buFont typeface="Wingdings" pitchFamily="2" charset="2"/>
              <a:buNone/>
            </a:pP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278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24728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의사 코드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818786"/>
            <a:ext cx="8229600" cy="51565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Inputs </a:t>
            </a:r>
          </a:p>
          <a:p>
            <a:pPr marL="0" indent="0">
              <a:buNone/>
            </a:pPr>
            <a:r>
              <a:rPr lang="en-US" altLang="ko-KR" sz="1400" dirty="0" smtClean="0"/>
              <a:t>     N : The number of processes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P : {Process </a:t>
            </a:r>
            <a:r>
              <a:rPr lang="ko-KR" altLang="en-US" sz="1400" smtClean="0"/>
              <a:t>발생 이벤트</a:t>
            </a:r>
            <a:r>
              <a:rPr lang="en-US" altLang="ko-KR" sz="1400" dirty="0" smtClean="0"/>
              <a:t>} U {Priority </a:t>
            </a:r>
            <a:r>
              <a:rPr lang="ko-KR" altLang="en-US" sz="1400" smtClean="0"/>
              <a:t>변경 이벤트</a:t>
            </a:r>
            <a:r>
              <a:rPr lang="en-US" altLang="ko-KR" sz="1400" dirty="0" smtClean="0"/>
              <a:t>}</a:t>
            </a:r>
            <a:r>
              <a:rPr lang="ko-KR" altLang="en-US" sz="1400" smtClean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Outputs         </a:t>
            </a:r>
          </a:p>
          <a:p>
            <a:pPr marL="0" indent="0">
              <a:buNone/>
            </a:pPr>
            <a:r>
              <a:rPr lang="en-US" altLang="ko-KR" sz="1400" dirty="0" smtClean="0"/>
              <a:t>     TW </a:t>
            </a:r>
            <a:r>
              <a:rPr lang="en-US" altLang="ko-KR" sz="1400" dirty="0"/>
              <a:t>: </a:t>
            </a:r>
            <a:r>
              <a:rPr lang="ko-KR" altLang="en-US" sz="1400"/>
              <a:t>총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대기시간</a:t>
            </a:r>
            <a:r>
              <a:rPr lang="en-US" altLang="ko-KR" sz="1400" dirty="0" smtClean="0"/>
              <a:t>, TR :</a:t>
            </a:r>
            <a:r>
              <a:rPr lang="ko-KR" altLang="en-US" sz="1400" smtClean="0"/>
              <a:t>총 응답 시간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/>
              <a:t>Procedure </a:t>
            </a:r>
            <a:r>
              <a:rPr lang="en-US" altLang="ko-KR" sz="1400" dirty="0" err="1" smtClean="0"/>
              <a:t>PR_Schedule</a:t>
            </a:r>
            <a:r>
              <a:rPr lang="en-US" altLang="ko-KR" sz="1400" dirty="0" smtClean="0"/>
              <a:t> (N, P)</a:t>
            </a:r>
          </a:p>
          <a:p>
            <a:pPr marL="40005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smtClean="0"/>
              <a:t>T</a:t>
            </a:r>
            <a:r>
              <a:rPr lang="en-US" altLang="ko-KR" sz="1200" dirty="0" smtClean="0"/>
              <a:t>imeline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TW= TR= 0</a:t>
            </a:r>
            <a:r>
              <a:rPr lang="en-US" altLang="ko-KR" sz="1400" dirty="0"/>
              <a:t>	</a:t>
            </a:r>
            <a:r>
              <a:rPr lang="en-US" altLang="ko-KR" sz="1100" dirty="0" smtClean="0"/>
              <a:t>		</a:t>
            </a:r>
            <a:endParaRPr lang="en-US" altLang="ko-KR" sz="1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For I = 1 to N +M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process input data and find P event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if 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 &lt; </a:t>
            </a:r>
            <a:r>
              <a:rPr lang="en-US" altLang="ko-KR" sz="1200" dirty="0" smtClean="0"/>
              <a:t>Timeline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if (P == 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find event </a:t>
            </a:r>
            <a:r>
              <a:rPr lang="en-US" altLang="ko-KR" sz="1200" dirty="0" smtClean="0"/>
              <a:t>id and </a:t>
            </a:r>
            <a:r>
              <a:rPr lang="en-US" altLang="ko-KR" sz="1200" dirty="0" smtClean="0"/>
              <a:t>change priority  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else push event into </a:t>
            </a:r>
            <a:r>
              <a:rPr lang="en-US" altLang="ko-KR" sz="1200" dirty="0" err="1" smtClean="0"/>
              <a:t>ready_list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elsif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 == </a:t>
            </a:r>
            <a:r>
              <a:rPr lang="en-US" altLang="ko-KR" sz="1200" dirty="0" smtClean="0"/>
              <a:t>Timeline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apply event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task =  </a:t>
            </a:r>
            <a:r>
              <a:rPr lang="en-US" altLang="ko-KR" sz="1200" dirty="0"/>
              <a:t>Find high </a:t>
            </a:r>
            <a:r>
              <a:rPr lang="en-US" altLang="ko-KR" sz="1200" dirty="0" smtClean="0"/>
              <a:t>priority task in </a:t>
            </a:r>
            <a:r>
              <a:rPr lang="en-US" altLang="ko-KR" sz="1200" dirty="0" smtClean="0"/>
              <a:t>the 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/>
              <a:t>T</a:t>
            </a:r>
            <a:r>
              <a:rPr lang="en-US" altLang="ko-KR" sz="1200" dirty="0" smtClean="0"/>
              <a:t>imeline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= execute(task, </a:t>
            </a:r>
            <a:r>
              <a:rPr lang="en-US" altLang="ko-KR" sz="1200" dirty="0" smtClean="0"/>
              <a:t>timeline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else while (</a:t>
            </a:r>
            <a:r>
              <a:rPr lang="en-US" altLang="ko-KR" sz="1200" dirty="0" smtClean="0"/>
              <a:t>Timeline</a:t>
            </a:r>
            <a:r>
              <a:rPr lang="ko-KR" altLang="en-US" sz="1200"/>
              <a:t> </a:t>
            </a:r>
            <a:r>
              <a:rPr lang="en-US" altLang="ko-KR" sz="1200" dirty="0" smtClean="0"/>
              <a:t>&lt;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)&amp;&amp;(</a:t>
            </a:r>
            <a:r>
              <a:rPr lang="en-US" altLang="ko-KR" sz="1200" dirty="0" err="1" smtClean="0"/>
              <a:t>readly_list</a:t>
            </a:r>
            <a:r>
              <a:rPr lang="en-US" altLang="ko-KR" sz="1200" dirty="0" smtClean="0"/>
              <a:t> is not empty)</a:t>
            </a:r>
            <a:r>
              <a:rPr lang="en-US" altLang="ko-KR" sz="1200" dirty="0"/>
              <a:t>;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</a:t>
            </a:r>
            <a:r>
              <a:rPr lang="en-US" altLang="ko-KR" sz="1200" dirty="0"/>
              <a:t>task =  </a:t>
            </a:r>
            <a:r>
              <a:rPr lang="en-US" altLang="ko-KR" sz="1200" dirty="0"/>
              <a:t>Find high priority task in the 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Timeline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execute(task</a:t>
            </a:r>
            <a:r>
              <a:rPr lang="en-US" altLang="ko-KR" sz="1200" dirty="0" smtClean="0"/>
              <a:t>, Timeline)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else</a:t>
            </a:r>
            <a:endParaRPr lang="en-US" altLang="ko-KR" sz="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/>
              <a:t>apply event and execute the event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End </a:t>
            </a:r>
            <a:r>
              <a:rPr lang="en-US" altLang="ko-KR" sz="1200" dirty="0" smtClean="0"/>
              <a:t>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execute remaining tasks in the list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Return TW/N,  TR/N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377382" y="2419775"/>
            <a:ext cx="4572000" cy="13131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Execute (</a:t>
            </a:r>
            <a:r>
              <a:rPr lang="en-US" altLang="ko-KR" sz="1200" dirty="0" smtClean="0"/>
              <a:t>task, T)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TW </a:t>
            </a:r>
            <a:r>
              <a:rPr lang="en-US" altLang="ko-KR" sz="1200" dirty="0"/>
              <a:t>+= T -  </a:t>
            </a:r>
            <a:r>
              <a:rPr lang="en-US" altLang="ko-KR" sz="1200" dirty="0" smtClean="0"/>
              <a:t>task </a:t>
            </a:r>
            <a:r>
              <a:rPr lang="ko-KR" altLang="en-US" sz="1200" smtClean="0"/>
              <a:t>발생시각</a:t>
            </a:r>
            <a:endParaRPr lang="en-US" altLang="ko-KR" sz="1200" baseline="-250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T = T +  </a:t>
            </a:r>
            <a:r>
              <a:rPr lang="en-US" altLang="ko-KR" sz="1200" dirty="0" smtClean="0"/>
              <a:t>P. </a:t>
            </a:r>
            <a:r>
              <a:rPr lang="ko-KR" altLang="en-US" sz="1200" smtClean="0"/>
              <a:t>실행시간</a:t>
            </a:r>
            <a:r>
              <a:rPr lang="en-US" altLang="ko-KR" sz="1200" baseline="-25000" dirty="0" smtClean="0"/>
              <a:t>   </a:t>
            </a:r>
            <a:r>
              <a:rPr lang="en-US" altLang="ko-KR" sz="1200" dirty="0"/>
              <a:t>//T</a:t>
            </a:r>
            <a:r>
              <a:rPr lang="ko-KR" altLang="en-US" sz="1200"/>
              <a:t>는 </a:t>
            </a:r>
            <a:r>
              <a:rPr lang="en-US" altLang="ko-KR" sz="1200" dirty="0" smtClean="0"/>
              <a:t>I </a:t>
            </a:r>
            <a:r>
              <a:rPr lang="ko-KR" altLang="en-US" sz="1200"/>
              <a:t>번째 프로세스가 종료되는 시각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TR +=  T -  </a:t>
            </a:r>
            <a:r>
              <a:rPr lang="en-US" altLang="ko-KR" sz="1200" dirty="0" smtClean="0"/>
              <a:t>tas</a:t>
            </a:r>
            <a:r>
              <a:rPr lang="en-US" altLang="ko-KR" sz="1200" dirty="0" smtClean="0"/>
              <a:t>k </a:t>
            </a:r>
            <a:r>
              <a:rPr lang="ko-KR" altLang="en-US" sz="1200" smtClean="0"/>
              <a:t>발생시각</a:t>
            </a:r>
            <a:endParaRPr lang="en-US" altLang="ko-KR" sz="1200" baseline="-250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Return T</a:t>
            </a:r>
          </a:p>
          <a:p>
            <a:pPr marL="800100" lvl="2"/>
            <a:endParaRPr lang="en-US" altLang="ko-KR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5237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24728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의사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(time complexity)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818786"/>
            <a:ext cx="8229600" cy="51565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Inputs </a:t>
            </a:r>
          </a:p>
          <a:p>
            <a:pPr marL="0" indent="0">
              <a:buNone/>
            </a:pPr>
            <a:r>
              <a:rPr lang="en-US" altLang="ko-KR" sz="1400" dirty="0" smtClean="0"/>
              <a:t>     N : The number of processes </a:t>
            </a:r>
            <a:r>
              <a:rPr lang="en-US" altLang="ko-KR" sz="1400" dirty="0" smtClean="0"/>
              <a:t>, M : Command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P : {Process </a:t>
            </a:r>
            <a:r>
              <a:rPr lang="ko-KR" altLang="en-US" sz="1400" smtClean="0"/>
              <a:t>발생 이벤트</a:t>
            </a:r>
            <a:r>
              <a:rPr lang="en-US" altLang="ko-KR" sz="1400" dirty="0" smtClean="0"/>
              <a:t>} U {Priority </a:t>
            </a:r>
            <a:r>
              <a:rPr lang="ko-KR" altLang="en-US" sz="1400" smtClean="0"/>
              <a:t>변경 이벤트</a:t>
            </a:r>
            <a:r>
              <a:rPr lang="en-US" altLang="ko-KR" sz="1400" dirty="0" smtClean="0"/>
              <a:t>}</a:t>
            </a:r>
            <a:r>
              <a:rPr lang="ko-KR" altLang="en-US" sz="1400" smtClean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Outputs         </a:t>
            </a:r>
          </a:p>
          <a:p>
            <a:pPr marL="0" indent="0">
              <a:buNone/>
            </a:pPr>
            <a:r>
              <a:rPr lang="en-US" altLang="ko-KR" sz="1400" dirty="0" smtClean="0"/>
              <a:t>     TW </a:t>
            </a:r>
            <a:r>
              <a:rPr lang="en-US" altLang="ko-KR" sz="1400" dirty="0"/>
              <a:t>: </a:t>
            </a:r>
            <a:r>
              <a:rPr lang="ko-KR" altLang="en-US" sz="1400"/>
              <a:t>총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대기시간</a:t>
            </a:r>
            <a:r>
              <a:rPr lang="en-US" altLang="ko-KR" sz="1400" dirty="0" smtClean="0"/>
              <a:t>, TR :</a:t>
            </a:r>
            <a:r>
              <a:rPr lang="ko-KR" altLang="en-US" sz="1400" smtClean="0"/>
              <a:t>총 응답 시간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/>
              <a:t>Procedure </a:t>
            </a:r>
            <a:r>
              <a:rPr lang="en-US" altLang="ko-KR" sz="1400" dirty="0" err="1" smtClean="0"/>
              <a:t>PR_Schedule</a:t>
            </a:r>
            <a:r>
              <a:rPr lang="en-US" altLang="ko-KR" sz="1400" dirty="0" smtClean="0"/>
              <a:t> (N, P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40005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smtClean="0"/>
              <a:t>T</a:t>
            </a:r>
            <a:r>
              <a:rPr lang="en-US" altLang="ko-KR" sz="1200" dirty="0" smtClean="0"/>
              <a:t>imeline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TW= TR= 0</a:t>
            </a:r>
            <a:r>
              <a:rPr lang="en-US" altLang="ko-KR" sz="1400" dirty="0"/>
              <a:t>	</a:t>
            </a:r>
            <a:r>
              <a:rPr lang="en-US" altLang="ko-KR" sz="1100" dirty="0" smtClean="0"/>
              <a:t>		</a:t>
            </a:r>
            <a:endParaRPr lang="en-US" altLang="ko-KR" sz="1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For I = 1 to N +M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process input data and find P event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if 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 &lt; </a:t>
            </a:r>
            <a:r>
              <a:rPr lang="en-US" altLang="ko-KR" sz="1200" dirty="0" smtClean="0"/>
              <a:t>Timeline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if (P == 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) </a:t>
            </a:r>
            <a:r>
              <a:rPr lang="en-US" altLang="ko-KR" sz="1200" u="sng" dirty="0"/>
              <a:t>find event </a:t>
            </a:r>
            <a:r>
              <a:rPr lang="en-US" altLang="ko-KR" sz="1200" u="sng" dirty="0" smtClean="0"/>
              <a:t>id and </a:t>
            </a:r>
            <a:r>
              <a:rPr lang="en-US" altLang="ko-KR" sz="1200" u="sng" dirty="0" smtClean="0"/>
              <a:t>change priority  </a:t>
            </a:r>
            <a:endParaRPr lang="en-US" altLang="ko-KR" sz="1200" u="sng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else push event into </a:t>
            </a:r>
            <a:r>
              <a:rPr lang="en-US" altLang="ko-KR" sz="1200" dirty="0" err="1" smtClean="0"/>
              <a:t>ready_list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elsif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 == </a:t>
            </a:r>
            <a:r>
              <a:rPr lang="en-US" altLang="ko-KR" sz="1200" dirty="0" smtClean="0"/>
              <a:t>Timeline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apply event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task =  </a:t>
            </a:r>
            <a:r>
              <a:rPr lang="en-US" altLang="ko-KR" sz="1200" dirty="0"/>
              <a:t>Find high </a:t>
            </a:r>
            <a:r>
              <a:rPr lang="en-US" altLang="ko-KR" sz="1200" dirty="0" smtClean="0"/>
              <a:t>priority task in </a:t>
            </a:r>
            <a:r>
              <a:rPr lang="en-US" altLang="ko-KR" sz="1200" dirty="0" smtClean="0"/>
              <a:t>the 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/>
              <a:t>T</a:t>
            </a:r>
            <a:r>
              <a:rPr lang="en-US" altLang="ko-KR" sz="1200" dirty="0" smtClean="0"/>
              <a:t>imeline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= execute(task, </a:t>
            </a:r>
            <a:r>
              <a:rPr lang="en-US" altLang="ko-KR" sz="1200" dirty="0" smtClean="0"/>
              <a:t>timeline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else while (</a:t>
            </a:r>
            <a:r>
              <a:rPr lang="en-US" altLang="ko-KR" sz="1200" dirty="0" smtClean="0"/>
              <a:t>Timeline</a:t>
            </a:r>
            <a:r>
              <a:rPr lang="ko-KR" altLang="en-US" sz="1200"/>
              <a:t> </a:t>
            </a:r>
            <a:r>
              <a:rPr lang="en-US" altLang="ko-KR" sz="1200" dirty="0" smtClean="0"/>
              <a:t>&lt;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)&amp;&amp;(</a:t>
            </a:r>
            <a:r>
              <a:rPr lang="en-US" altLang="ko-KR" sz="1200" dirty="0" err="1" smtClean="0"/>
              <a:t>readly_list</a:t>
            </a:r>
            <a:r>
              <a:rPr lang="en-US" altLang="ko-KR" sz="1200" dirty="0" smtClean="0"/>
              <a:t> is not empty)</a:t>
            </a:r>
            <a:r>
              <a:rPr lang="en-US" altLang="ko-KR" sz="1200" dirty="0"/>
              <a:t>;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</a:t>
            </a:r>
            <a:r>
              <a:rPr lang="en-US" altLang="ko-KR" sz="1200" dirty="0"/>
              <a:t>task =  </a:t>
            </a:r>
            <a:r>
              <a:rPr lang="en-US" altLang="ko-KR" sz="1200" dirty="0"/>
              <a:t>Find high priority task in the 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Timeline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execute(task</a:t>
            </a:r>
            <a:r>
              <a:rPr lang="en-US" altLang="ko-KR" sz="1200" dirty="0" smtClean="0"/>
              <a:t>, Timeline)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else</a:t>
            </a:r>
            <a:endParaRPr lang="en-US" altLang="ko-KR" sz="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/>
              <a:t>apply event and execute the event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End </a:t>
            </a:r>
            <a:r>
              <a:rPr lang="en-US" altLang="ko-KR" sz="1200" dirty="0" smtClean="0"/>
              <a:t>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execute remaining tasks in the list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Return TW/N,  TR/N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572000" y="1738610"/>
            <a:ext cx="4572000" cy="13131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Execute (</a:t>
            </a:r>
            <a:r>
              <a:rPr lang="en-US" altLang="ko-KR" sz="1200" dirty="0" smtClean="0"/>
              <a:t>task, T)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TW </a:t>
            </a:r>
            <a:r>
              <a:rPr lang="en-US" altLang="ko-KR" sz="1200" dirty="0"/>
              <a:t>+= T -  </a:t>
            </a:r>
            <a:r>
              <a:rPr lang="en-US" altLang="ko-KR" sz="1200" dirty="0" smtClean="0"/>
              <a:t>task </a:t>
            </a:r>
            <a:r>
              <a:rPr lang="ko-KR" altLang="en-US" sz="1200" smtClean="0"/>
              <a:t>발생시각</a:t>
            </a:r>
            <a:endParaRPr lang="en-US" altLang="ko-KR" sz="1200" baseline="-250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T = T +  </a:t>
            </a:r>
            <a:r>
              <a:rPr lang="en-US" altLang="ko-KR" sz="1200" dirty="0" smtClean="0"/>
              <a:t>P. </a:t>
            </a:r>
            <a:r>
              <a:rPr lang="ko-KR" altLang="en-US" sz="1200" smtClean="0"/>
              <a:t>실행시간</a:t>
            </a:r>
            <a:r>
              <a:rPr lang="en-US" altLang="ko-KR" sz="1200" baseline="-25000" dirty="0" smtClean="0"/>
              <a:t>   </a:t>
            </a:r>
            <a:r>
              <a:rPr lang="en-US" altLang="ko-KR" sz="1200" dirty="0"/>
              <a:t>//T</a:t>
            </a:r>
            <a:r>
              <a:rPr lang="ko-KR" altLang="en-US" sz="1200"/>
              <a:t>는 </a:t>
            </a:r>
            <a:r>
              <a:rPr lang="en-US" altLang="ko-KR" sz="1200" dirty="0" smtClean="0"/>
              <a:t>I </a:t>
            </a:r>
            <a:r>
              <a:rPr lang="ko-KR" altLang="en-US" sz="1200"/>
              <a:t>번째 프로세스가 종료되는 시각</a:t>
            </a:r>
            <a:endParaRPr lang="en-US" altLang="ko-KR" sz="12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/>
              <a:t>TR +=  T -  </a:t>
            </a:r>
            <a:r>
              <a:rPr lang="en-US" altLang="ko-KR" sz="1200" dirty="0" smtClean="0"/>
              <a:t>tas</a:t>
            </a:r>
            <a:r>
              <a:rPr lang="en-US" altLang="ko-KR" sz="1200" dirty="0" smtClean="0"/>
              <a:t>k </a:t>
            </a:r>
            <a:r>
              <a:rPr lang="ko-KR" altLang="en-US" sz="1200" smtClean="0"/>
              <a:t>발생시각</a:t>
            </a:r>
            <a:endParaRPr lang="en-US" altLang="ko-KR" sz="1200" baseline="-250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Return T</a:t>
            </a:r>
          </a:p>
          <a:p>
            <a:pPr marL="800100" lvl="2"/>
            <a:endParaRPr lang="en-US" altLang="ko-KR" sz="1100" baseline="-25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82979" y="4985576"/>
                <a:ext cx="2516325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79" y="4985576"/>
                <a:ext cx="251632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7870182" y="1671286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82" y="1671286"/>
                <a:ext cx="104314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오른쪽 중괄호 7">
            <a:extLst>
              <a:ext uri="{FF2B5EF4-FFF2-40B4-BE49-F238E27FC236}">
                <a16:creationId xmlns:a16="http://schemas.microsoft.com/office/drawing/2014/main" xmlns="" id="{A9296F78-EDA7-4583-B96C-F90183761A7F}"/>
              </a:ext>
            </a:extLst>
          </p:cNvPr>
          <p:cNvSpPr/>
          <p:nvPr/>
        </p:nvSpPr>
        <p:spPr>
          <a:xfrm>
            <a:off x="4867788" y="3560103"/>
            <a:ext cx="320214" cy="425488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5386401" y="3618958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01" y="3618958"/>
                <a:ext cx="104314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중괄호 9">
            <a:extLst>
              <a:ext uri="{FF2B5EF4-FFF2-40B4-BE49-F238E27FC236}">
                <a16:creationId xmlns:a16="http://schemas.microsoft.com/office/drawing/2014/main" xmlns="" id="{A9296F78-EDA7-4583-B96C-F90183761A7F}"/>
              </a:ext>
            </a:extLst>
          </p:cNvPr>
          <p:cNvSpPr/>
          <p:nvPr/>
        </p:nvSpPr>
        <p:spPr>
          <a:xfrm>
            <a:off x="6354465" y="3281324"/>
            <a:ext cx="320214" cy="3119475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4895763" y="4548229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63" y="4548229"/>
                <a:ext cx="1043144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xmlns="" id="{A9296F78-EDA7-4583-B96C-F90183761A7F}"/>
              </a:ext>
            </a:extLst>
          </p:cNvPr>
          <p:cNvSpPr/>
          <p:nvPr/>
        </p:nvSpPr>
        <p:spPr>
          <a:xfrm>
            <a:off x="4411893" y="4438147"/>
            <a:ext cx="320214" cy="173551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xmlns="" id="{A9296F78-EDA7-4583-B96C-F90183761A7F}"/>
              </a:ext>
            </a:extLst>
          </p:cNvPr>
          <p:cNvSpPr/>
          <p:nvPr/>
        </p:nvSpPr>
        <p:spPr>
          <a:xfrm>
            <a:off x="4411893" y="5098856"/>
            <a:ext cx="320214" cy="173551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2" idx="1"/>
            <a:endCxn id="11" idx="1"/>
          </p:cNvCxnSpPr>
          <p:nvPr/>
        </p:nvCxnSpPr>
        <p:spPr>
          <a:xfrm>
            <a:off x="4732107" y="4526519"/>
            <a:ext cx="163656" cy="17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1"/>
            <a:endCxn id="11" idx="1"/>
          </p:cNvCxnSpPr>
          <p:nvPr/>
        </p:nvCxnSpPr>
        <p:spPr>
          <a:xfrm flipV="1">
            <a:off x="4732107" y="4702118"/>
            <a:ext cx="163656" cy="48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737" y="6420460"/>
            <a:ext cx="46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readyList</a:t>
            </a:r>
            <a:r>
              <a:rPr lang="ko-KR" altLang="en-US" smtClean="0"/>
              <a:t>를 </a:t>
            </a:r>
            <a:r>
              <a:rPr lang="en-US" altLang="ko-KR" dirty="0" smtClean="0"/>
              <a:t>array</a:t>
            </a:r>
            <a:r>
              <a:rPr lang="ko-KR" altLang="en-US" smtClean="0"/>
              <a:t>로 구성할 경우 </a:t>
            </a:r>
            <a:r>
              <a:rPr lang="en-US" altLang="ko-KR" dirty="0" smtClean="0"/>
              <a:t>: </a:t>
            </a:r>
            <a:r>
              <a:rPr lang="ko-KR" altLang="en-US" smtClean="0"/>
              <a:t>약 </a:t>
            </a:r>
            <a:r>
              <a:rPr lang="en-US" altLang="ko-KR" dirty="0" smtClean="0"/>
              <a:t>3~4</a:t>
            </a:r>
            <a:r>
              <a:rPr lang="ko-KR" altLang="en-US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0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24728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의사 </a:t>
            </a:r>
            <a:r>
              <a:rPr lang="ko-KR" altLang="en-US" smtClean="0"/>
              <a:t>코드 </a:t>
            </a:r>
            <a:r>
              <a:rPr lang="en-US" altLang="ko-KR" dirty="0" smtClean="0"/>
              <a:t>(Memory complexity)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818786"/>
            <a:ext cx="8229600" cy="51565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Inputs </a:t>
            </a:r>
          </a:p>
          <a:p>
            <a:pPr marL="0" indent="0">
              <a:buNone/>
            </a:pPr>
            <a:r>
              <a:rPr lang="en-US" altLang="ko-KR" sz="1400" dirty="0" smtClean="0"/>
              <a:t>     N : The number of processes </a:t>
            </a:r>
            <a:r>
              <a:rPr lang="en-US" altLang="ko-KR" sz="1400" dirty="0" smtClean="0"/>
              <a:t>, M : Command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P : {Process </a:t>
            </a:r>
            <a:r>
              <a:rPr lang="ko-KR" altLang="en-US" sz="1400" smtClean="0"/>
              <a:t>발생 이벤트</a:t>
            </a:r>
            <a:r>
              <a:rPr lang="en-US" altLang="ko-KR" sz="1400" dirty="0" smtClean="0"/>
              <a:t>} U {Priority </a:t>
            </a:r>
            <a:r>
              <a:rPr lang="ko-KR" altLang="en-US" sz="1400" smtClean="0"/>
              <a:t>변경 이벤트</a:t>
            </a:r>
            <a:r>
              <a:rPr lang="en-US" altLang="ko-KR" sz="1400" dirty="0" smtClean="0"/>
              <a:t>}</a:t>
            </a:r>
            <a:r>
              <a:rPr lang="ko-KR" altLang="en-US" sz="1400" smtClean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Outputs         </a:t>
            </a:r>
          </a:p>
          <a:p>
            <a:pPr marL="0" indent="0">
              <a:buNone/>
            </a:pPr>
            <a:r>
              <a:rPr lang="en-US" altLang="ko-KR" sz="1400" dirty="0" smtClean="0"/>
              <a:t>     TW </a:t>
            </a:r>
            <a:r>
              <a:rPr lang="en-US" altLang="ko-KR" sz="1400" dirty="0"/>
              <a:t>: </a:t>
            </a:r>
            <a:r>
              <a:rPr lang="ko-KR" altLang="en-US" sz="1400"/>
              <a:t>총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대기시간</a:t>
            </a:r>
            <a:r>
              <a:rPr lang="en-US" altLang="ko-KR" sz="1400" dirty="0" smtClean="0"/>
              <a:t>, TR :</a:t>
            </a:r>
            <a:r>
              <a:rPr lang="ko-KR" altLang="en-US" sz="1400" smtClean="0"/>
              <a:t>총 응답 시간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 smtClean="0"/>
              <a:t>Procedure </a:t>
            </a:r>
            <a:r>
              <a:rPr lang="en-US" altLang="ko-KR" sz="1400" dirty="0" err="1" smtClean="0"/>
              <a:t>PR_Schedule</a:t>
            </a:r>
            <a:r>
              <a:rPr lang="en-US" altLang="ko-KR" sz="1400" dirty="0" smtClean="0"/>
              <a:t> (N, P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40005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smtClean="0"/>
              <a:t>T</a:t>
            </a:r>
            <a:r>
              <a:rPr lang="en-US" altLang="ko-KR" sz="1200" dirty="0" smtClean="0"/>
              <a:t>imeline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TW= TR= 0</a:t>
            </a:r>
            <a:r>
              <a:rPr lang="en-US" altLang="ko-KR" sz="1400" dirty="0"/>
              <a:t>	</a:t>
            </a:r>
            <a:r>
              <a:rPr lang="en-US" altLang="ko-KR" sz="1100" dirty="0" smtClean="0"/>
              <a:t>		</a:t>
            </a:r>
            <a:endParaRPr lang="en-US" altLang="ko-KR" sz="1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For I = 1 to N +M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process input data and find P event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if 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 &lt; </a:t>
            </a:r>
            <a:r>
              <a:rPr lang="en-US" altLang="ko-KR" sz="1200" dirty="0" smtClean="0"/>
              <a:t>Timeline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if (P == 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) </a:t>
            </a:r>
            <a:r>
              <a:rPr lang="en-US" altLang="ko-KR" sz="1200" u="sng" dirty="0"/>
              <a:t>find event </a:t>
            </a:r>
            <a:r>
              <a:rPr lang="en-US" altLang="ko-KR" sz="1200" u="sng" dirty="0" smtClean="0"/>
              <a:t>id and </a:t>
            </a:r>
            <a:r>
              <a:rPr lang="en-US" altLang="ko-KR" sz="1200" u="sng" dirty="0" smtClean="0"/>
              <a:t>change priority  </a:t>
            </a:r>
            <a:endParaRPr lang="en-US" altLang="ko-KR" sz="1200" u="sng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else push event into </a:t>
            </a:r>
            <a:r>
              <a:rPr lang="en-US" altLang="ko-KR" sz="1200" dirty="0" err="1" smtClean="0"/>
              <a:t>ready_list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elsif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 == </a:t>
            </a:r>
            <a:r>
              <a:rPr lang="en-US" altLang="ko-KR" sz="1200" dirty="0" smtClean="0"/>
              <a:t>Timeline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apply event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task =  </a:t>
            </a:r>
            <a:r>
              <a:rPr lang="en-US" altLang="ko-KR" sz="1200" dirty="0"/>
              <a:t>Find high </a:t>
            </a:r>
            <a:r>
              <a:rPr lang="en-US" altLang="ko-KR" sz="1200" dirty="0" smtClean="0"/>
              <a:t>priority task in </a:t>
            </a:r>
            <a:r>
              <a:rPr lang="en-US" altLang="ko-KR" sz="1200" dirty="0" smtClean="0"/>
              <a:t>the </a:t>
            </a:r>
            <a:r>
              <a:rPr lang="en-US" altLang="ko-KR" sz="1200" dirty="0" smtClean="0"/>
              <a:t>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T</a:t>
            </a:r>
            <a:r>
              <a:rPr lang="en-US" altLang="ko-KR" sz="1200" dirty="0" smtClean="0"/>
              <a:t>imeline</a:t>
            </a:r>
            <a:r>
              <a:rPr lang="en-US" altLang="ko-KR" sz="1200" dirty="0" smtClean="0"/>
              <a:t> = execute(task, </a:t>
            </a:r>
            <a:r>
              <a:rPr lang="en-US" altLang="ko-KR" sz="1200" dirty="0" smtClean="0"/>
              <a:t>timeline</a:t>
            </a:r>
            <a:r>
              <a:rPr lang="en-US" altLang="ko-KR" sz="120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else while (</a:t>
            </a:r>
            <a:r>
              <a:rPr lang="en-US" altLang="ko-KR" sz="1200" dirty="0" smtClean="0"/>
              <a:t>Timeline</a:t>
            </a:r>
            <a:r>
              <a:rPr lang="ko-KR" altLang="en-US" sz="1200"/>
              <a:t> </a:t>
            </a:r>
            <a:r>
              <a:rPr lang="en-US" altLang="ko-KR" sz="1200" dirty="0" smtClean="0"/>
              <a:t>&lt; </a:t>
            </a:r>
            <a:r>
              <a:rPr lang="en-US" altLang="ko-KR" sz="1200" dirty="0" err="1" smtClean="0"/>
              <a:t>P.time</a:t>
            </a:r>
            <a:r>
              <a:rPr lang="en-US" altLang="ko-KR" sz="1200" dirty="0" smtClean="0"/>
              <a:t>)&amp;&amp;(</a:t>
            </a:r>
            <a:r>
              <a:rPr lang="en-US" altLang="ko-KR" sz="1200" dirty="0" err="1" smtClean="0"/>
              <a:t>readly_list</a:t>
            </a:r>
            <a:r>
              <a:rPr lang="en-US" altLang="ko-KR" sz="1200" dirty="0" smtClean="0"/>
              <a:t> is not empty)</a:t>
            </a:r>
            <a:r>
              <a:rPr lang="en-US" altLang="ko-KR" sz="1200" dirty="0"/>
              <a:t>;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</a:t>
            </a:r>
            <a:r>
              <a:rPr lang="en-US" altLang="ko-KR" sz="1200" dirty="0"/>
              <a:t>task =  </a:t>
            </a:r>
            <a:r>
              <a:rPr lang="en-US" altLang="ko-KR" sz="1200" dirty="0"/>
              <a:t>Find high priority task in the 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    Timeline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execute(task</a:t>
            </a:r>
            <a:r>
              <a:rPr lang="en-US" altLang="ko-KR" sz="1200" dirty="0" smtClean="0"/>
              <a:t>, Timeline)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  else</a:t>
            </a:r>
            <a:endParaRPr lang="en-US" altLang="ko-KR" sz="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/>
              <a:t>apply event and execute the event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End </a:t>
            </a:r>
            <a:r>
              <a:rPr lang="en-US" altLang="ko-KR" sz="1200" dirty="0" smtClean="0"/>
              <a:t>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execute remaining tasks in the list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200" dirty="0" smtClean="0"/>
              <a:t>Return TW/N,  TR/N</a:t>
            </a:r>
            <a:endParaRPr lang="en-US" altLang="ko-K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77981" y="5575233"/>
                <a:ext cx="2516325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81" y="5575233"/>
                <a:ext cx="251632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3686578" y="2321306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78" y="2321306"/>
                <a:ext cx="104314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6514572" y="1329791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72" y="1329791"/>
                <a:ext cx="104314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252432" y="1301798"/>
            <a:ext cx="132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readyList</a:t>
            </a:r>
            <a:r>
              <a:rPr lang="en-US" altLang="ko-KR" dirty="0" smtClean="0"/>
              <a:t>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461" y="2937223"/>
            <a:ext cx="835292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smtClean="0"/>
              <a:t>주차 </a:t>
            </a:r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21310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 </a:t>
            </a:r>
            <a:r>
              <a:rPr lang="ko-KR" altLang="en-US" dirty="0"/>
              <a:t>문제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768" y="1972002"/>
            <a:ext cx="8284464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멀티태스크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lvl="0">
              <a:buClr>
                <a:srgbClr val="000000"/>
              </a:buClr>
              <a:buSzPts val="1100"/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/>
              <a:t>김인하는 운영체제를 개발하는 회사에서 일하고 있다</a:t>
            </a:r>
            <a:r>
              <a:rPr lang="en-US" altLang="ko-KR" sz="1600" dirty="0"/>
              <a:t>. </a:t>
            </a:r>
            <a:r>
              <a:rPr lang="ko-KR" altLang="en-US" sz="1600"/>
              <a:t>멀티태스크 환경에서 시스템의 성능 예측을 위해 각 태스크들의 평균 대기시간</a:t>
            </a:r>
            <a:r>
              <a:rPr lang="en-US" altLang="ko-KR" sz="1600" dirty="0"/>
              <a:t>(average waiting time)</a:t>
            </a:r>
            <a:r>
              <a:rPr lang="ko-KR" altLang="en-US" sz="1600"/>
              <a:t>과 평균 응답시간</a:t>
            </a:r>
            <a:r>
              <a:rPr lang="en-US" altLang="ko-KR" sz="1600" dirty="0"/>
              <a:t>(average response time)</a:t>
            </a:r>
            <a:r>
              <a:rPr lang="ko-KR" altLang="en-US" sz="1600"/>
              <a:t>을 계산하는 프로그램을 작성하고자 한다</a:t>
            </a:r>
            <a:r>
              <a:rPr lang="en-US" altLang="ko-KR" sz="1600" dirty="0"/>
              <a:t>. </a:t>
            </a:r>
            <a:r>
              <a:rPr lang="ko-KR" altLang="en-US" sz="1600"/>
              <a:t>참고로 대기시간과 응답시간의 정의는 아래와 같다</a:t>
            </a:r>
            <a:r>
              <a:rPr lang="en-US" altLang="ko-KR" sz="1600" dirty="0"/>
              <a:t>. </a:t>
            </a:r>
            <a:endParaRPr lang="ko-KR" altLang="en-US" sz="1600"/>
          </a:p>
          <a:p>
            <a:pPr marL="457200" lvl="0" indent="-317500">
              <a:spcBef>
                <a:spcPts val="1600"/>
              </a:spcBef>
              <a:buSzPts val="1400"/>
              <a:buChar char="-"/>
            </a:pPr>
            <a:r>
              <a:rPr lang="ko-KR" altLang="en-US" sz="1600" dirty="0"/>
              <a:t>대기시간</a:t>
            </a:r>
            <a:r>
              <a:rPr lang="en-US" altLang="ko-KR" sz="1600" dirty="0"/>
              <a:t>: </a:t>
            </a:r>
            <a:r>
              <a:rPr lang="ko-KR" altLang="ko-KR" sz="1600"/>
              <a:t>프로세스가 대기상태로 진입하여 실제 </a:t>
            </a:r>
            <a:r>
              <a:rPr lang="en-US" altLang="ko-KR" sz="1600" dirty="0"/>
              <a:t>CPU</a:t>
            </a:r>
            <a:r>
              <a:rPr lang="ko-KR" altLang="ko-KR" sz="1600"/>
              <a:t>를 할당 받아 실행을 시작하는 데까지 기다리는 시간</a:t>
            </a:r>
            <a:endParaRPr lang="ko-KR" altLang="en-US" sz="1600"/>
          </a:p>
          <a:p>
            <a:pPr marL="457200" lvl="0" indent="-317500">
              <a:buSzPts val="1400"/>
              <a:buChar char="-"/>
            </a:pPr>
            <a:r>
              <a:rPr lang="ko-KR" altLang="en-US" sz="1600" dirty="0"/>
              <a:t>응답시간</a:t>
            </a:r>
            <a:r>
              <a:rPr lang="en-US" altLang="ko-KR" sz="1600" dirty="0" smtClean="0"/>
              <a:t>: </a:t>
            </a:r>
            <a:r>
              <a:rPr lang="ko-KR" altLang="ko-KR" sz="1600"/>
              <a:t>프로세스가 대기상태로부터 결과를 만들어서 사용자에게 알려주는데 걸리는 시간</a:t>
            </a:r>
            <a:endParaRPr lang="ko-KR" altLang="en-US" sz="1600" smtClean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ko-KR" altLang="en-US" sz="1600" dirty="0"/>
              <a:t>해당 운영체제는 우선순위가 정해져</a:t>
            </a:r>
            <a:r>
              <a:rPr lang="en-US" altLang="ko-KR" sz="1600" dirty="0"/>
              <a:t>, </a:t>
            </a:r>
            <a:r>
              <a:rPr lang="ko-KR" altLang="en-US" sz="1600"/>
              <a:t>수행 중인 태스크가 끝날 경우 대기중인 태스크들 가운데 가장 우선순위가 높은 태스크를 골라서 실행한다</a:t>
            </a:r>
            <a:r>
              <a:rPr lang="en-US" altLang="ko-KR" sz="1600" dirty="0"/>
              <a:t>. (</a:t>
            </a:r>
            <a:r>
              <a:rPr lang="ko-KR" altLang="en-US" sz="1600"/>
              <a:t>이것을 우선순위 기반 스케줄링 방식이라고 한다</a:t>
            </a:r>
            <a:r>
              <a:rPr lang="en-US" altLang="ko-KR" sz="1600" dirty="0"/>
              <a:t>.) </a:t>
            </a:r>
            <a:r>
              <a:rPr lang="ko-KR" altLang="en-US" sz="1600"/>
              <a:t>단 우선순위가 같은 태스크가 여러 개가 있을 경우 발생한 시간이 빠른 순서대로 수행한다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72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632" y="1404002"/>
            <a:ext cx="8284464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멀티태스크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fontAlgn="base"/>
            <a:r>
              <a:rPr lang="ko-KR" altLang="en-US" sz="1400" dirty="0"/>
              <a:t>예를 들어 세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개의 태스크가 있다고 가정하자</a:t>
            </a:r>
            <a:r>
              <a:rPr lang="en-US" altLang="ko-KR" sz="1400" dirty="0"/>
              <a:t>. </a:t>
            </a:r>
            <a:r>
              <a:rPr lang="ko-KR" altLang="ko-KR" sz="1400"/>
              <a:t>첫 번째 태스크인 </a:t>
            </a:r>
            <a:r>
              <a:rPr lang="en-US" altLang="ko-KR" sz="1400" dirty="0"/>
              <a:t>task0</a:t>
            </a:r>
            <a:r>
              <a:rPr lang="ko-KR" altLang="ko-KR" sz="1400"/>
              <a:t>은 대기시간 </a:t>
            </a:r>
            <a:r>
              <a:rPr lang="en-US" altLang="ko-KR" sz="1400" dirty="0"/>
              <a:t>0</a:t>
            </a:r>
            <a:r>
              <a:rPr lang="ko-KR" altLang="ko-KR" sz="1400"/>
              <a:t>초 실행종료시간은 </a:t>
            </a:r>
            <a:r>
              <a:rPr lang="en-US" altLang="ko-KR" sz="1400" dirty="0"/>
              <a:t>10</a:t>
            </a:r>
            <a:r>
              <a:rPr lang="ko-KR" altLang="ko-KR" sz="1400"/>
              <a:t>초이다</a:t>
            </a:r>
            <a:r>
              <a:rPr lang="en-US" altLang="ko-KR" sz="1400" dirty="0"/>
              <a:t>. task0</a:t>
            </a:r>
            <a:r>
              <a:rPr lang="ko-KR" altLang="ko-KR" sz="1400"/>
              <a:t>이 이 끝나면 그 때까지 발생한 태스크 중 우선 순위가 높은 </a:t>
            </a:r>
            <a:r>
              <a:rPr lang="en-US" altLang="ko-KR" sz="1400" dirty="0"/>
              <a:t>2</a:t>
            </a:r>
            <a:r>
              <a:rPr lang="ko-KR" altLang="ko-KR" sz="1400"/>
              <a:t>번 태스크가 먼저 실행이 된다</a:t>
            </a:r>
            <a:r>
              <a:rPr lang="en-US" altLang="ko-KR" sz="1400" dirty="0"/>
              <a:t>. </a:t>
            </a:r>
            <a:r>
              <a:rPr lang="ko-KR" altLang="ko-KR" sz="1400"/>
              <a:t>이 때 </a:t>
            </a:r>
            <a:r>
              <a:rPr lang="en-US" altLang="ko-KR" sz="1400" dirty="0"/>
              <a:t>task2</a:t>
            </a:r>
            <a:r>
              <a:rPr lang="ko-KR" altLang="ko-KR" sz="1400"/>
              <a:t>는 대기시간 </a:t>
            </a:r>
            <a:r>
              <a:rPr lang="en-US" altLang="ko-KR" sz="1400" dirty="0"/>
              <a:t>2(=10-8) </a:t>
            </a:r>
            <a:r>
              <a:rPr lang="ko-KR" altLang="ko-KR" sz="1400"/>
              <a:t>이며 태스크의 종료시각은 </a:t>
            </a:r>
            <a:r>
              <a:rPr lang="en-US" altLang="ko-KR" sz="1400" dirty="0"/>
              <a:t>15</a:t>
            </a:r>
            <a:r>
              <a:rPr lang="ko-KR" altLang="ko-KR" sz="1400"/>
              <a:t>이므로 응답시간은 </a:t>
            </a:r>
            <a:r>
              <a:rPr lang="en-US" altLang="ko-KR" sz="1400" dirty="0"/>
              <a:t>7</a:t>
            </a:r>
            <a:r>
              <a:rPr lang="ko-KR" altLang="ko-KR" sz="1400"/>
              <a:t>이다</a:t>
            </a:r>
            <a:r>
              <a:rPr lang="en-US" altLang="ko-KR" sz="1400" dirty="0"/>
              <a:t>. Task1</a:t>
            </a:r>
            <a:r>
              <a:rPr lang="ko-KR" altLang="ko-KR" sz="1400"/>
              <a:t>은 그 이후에 실행되므로</a:t>
            </a:r>
            <a:r>
              <a:rPr lang="en-US" altLang="ko-KR" sz="1400" dirty="0"/>
              <a:t>, </a:t>
            </a:r>
            <a:r>
              <a:rPr lang="ko-KR" altLang="ko-KR" sz="1400"/>
              <a:t>대기시간은 </a:t>
            </a:r>
            <a:r>
              <a:rPr lang="en-US" altLang="ko-KR" sz="1400" dirty="0"/>
              <a:t>13(=15-2), </a:t>
            </a:r>
            <a:r>
              <a:rPr lang="ko-KR" altLang="ko-KR" sz="1400"/>
              <a:t>응답시간은 </a:t>
            </a:r>
            <a:r>
              <a:rPr lang="en-US" altLang="ko-KR" sz="1400" dirty="0"/>
              <a:t>23(=25-2)</a:t>
            </a:r>
            <a:r>
              <a:rPr lang="ko-KR" altLang="ko-KR" sz="1400"/>
              <a:t>이다</a:t>
            </a:r>
            <a:r>
              <a:rPr lang="en-US" altLang="ko-KR" sz="1400" dirty="0"/>
              <a:t>. </a:t>
            </a:r>
            <a:r>
              <a:rPr lang="ko-KR" altLang="ko-KR" sz="1400"/>
              <a:t>이 때의 평균 대기시간과 평균 응답시간은 각각 </a:t>
            </a:r>
            <a:r>
              <a:rPr lang="en-US" altLang="ko-KR" sz="1400" dirty="0"/>
              <a:t>5</a:t>
            </a:r>
            <a:r>
              <a:rPr lang="ko-KR" altLang="ko-KR" sz="1400"/>
              <a:t>초와</a:t>
            </a:r>
            <a:r>
              <a:rPr lang="en-US" altLang="ko-KR" sz="1400" dirty="0"/>
              <a:t> 13</a:t>
            </a:r>
            <a:r>
              <a:rPr lang="ko-KR" altLang="ko-KR" sz="1400"/>
              <a:t>초다</a:t>
            </a:r>
            <a:r>
              <a:rPr lang="en-US" altLang="ko-KR" sz="1400" dirty="0"/>
              <a:t>. (</a:t>
            </a:r>
            <a:r>
              <a:rPr lang="ko-KR" altLang="ko-KR" sz="1400"/>
              <a:t>소수점 이하 무시</a:t>
            </a:r>
            <a:r>
              <a:rPr lang="en-US" altLang="ko-KR" sz="1400" dirty="0" smtClean="0"/>
              <a:t>)</a:t>
            </a:r>
          </a:p>
          <a:p>
            <a:pPr fontAlgn="base"/>
            <a:endParaRPr lang="ko-KR" altLang="ko-KR" sz="1400" dirty="0"/>
          </a:p>
          <a:p>
            <a:r>
              <a:rPr lang="ko-KR" altLang="ko-KR" sz="1400" dirty="0"/>
              <a:t>하지만 우선순위가 바뀌게 되면 평균응답시간과 평균대기시간이 바뀐다</a:t>
            </a:r>
            <a:r>
              <a:rPr lang="en-US" altLang="ko-KR" sz="1400" dirty="0"/>
              <a:t>. 2</a:t>
            </a:r>
            <a:r>
              <a:rPr lang="ko-KR" altLang="ko-KR" sz="1400"/>
              <a:t>초와 </a:t>
            </a:r>
            <a:r>
              <a:rPr lang="en-US" altLang="ko-KR" sz="1400" dirty="0"/>
              <a:t>8</a:t>
            </a:r>
            <a:r>
              <a:rPr lang="ko-KR" altLang="ko-KR" sz="1400"/>
              <a:t>초 사이에</a:t>
            </a:r>
            <a:r>
              <a:rPr lang="en-US" altLang="ko-KR" sz="1400" dirty="0"/>
              <a:t> task1</a:t>
            </a:r>
            <a:r>
              <a:rPr lang="ko-KR" altLang="ko-KR" sz="1400"/>
              <a:t>의 우선순위를 </a:t>
            </a:r>
            <a:r>
              <a:rPr lang="en-US" altLang="ko-KR" sz="1400" dirty="0"/>
              <a:t>3</a:t>
            </a:r>
            <a:r>
              <a:rPr lang="ko-KR" altLang="ko-KR" sz="1400"/>
              <a:t>으로 변경했다고 가정하면</a:t>
            </a:r>
            <a:r>
              <a:rPr lang="en-US" altLang="ko-KR" sz="1400" dirty="0"/>
              <a:t>, task0</a:t>
            </a:r>
            <a:r>
              <a:rPr lang="ko-KR" altLang="ko-KR" sz="1400"/>
              <a:t>은 변화가 없겠지만</a:t>
            </a:r>
            <a:r>
              <a:rPr lang="en-US" altLang="ko-KR" sz="1400" dirty="0"/>
              <a:t>, task1</a:t>
            </a:r>
            <a:r>
              <a:rPr lang="ko-KR" altLang="ko-KR" sz="1400"/>
              <a:t>의 대기시간과 응답시간은 </a:t>
            </a:r>
            <a:r>
              <a:rPr lang="en-US" altLang="ko-KR" sz="1400" dirty="0"/>
              <a:t>8</a:t>
            </a:r>
            <a:r>
              <a:rPr lang="ko-KR" altLang="ko-KR" sz="1400"/>
              <a:t>초와 </a:t>
            </a:r>
            <a:r>
              <a:rPr lang="en-US" altLang="ko-KR" sz="1400" dirty="0"/>
              <a:t>18</a:t>
            </a:r>
            <a:r>
              <a:rPr lang="ko-KR" altLang="ko-KR" sz="1400"/>
              <a:t>초</a:t>
            </a:r>
            <a:r>
              <a:rPr lang="en-US" altLang="ko-KR" sz="1400" dirty="0"/>
              <a:t>, task2</a:t>
            </a:r>
            <a:r>
              <a:rPr lang="ko-KR" altLang="ko-KR" sz="1400"/>
              <a:t>의 경우는 </a:t>
            </a:r>
            <a:r>
              <a:rPr lang="en-US" altLang="ko-KR" sz="1400" dirty="0"/>
              <a:t>12</a:t>
            </a:r>
            <a:r>
              <a:rPr lang="ko-KR" altLang="ko-KR" sz="1400"/>
              <a:t>초와 </a:t>
            </a:r>
            <a:r>
              <a:rPr lang="en-US" altLang="ko-KR" sz="1400" dirty="0"/>
              <a:t>17</a:t>
            </a:r>
            <a:r>
              <a:rPr lang="ko-KR" altLang="ko-KR" sz="1400"/>
              <a:t>초가 된다</a:t>
            </a:r>
            <a:r>
              <a:rPr lang="en-US" altLang="ko-KR" sz="1400" dirty="0"/>
              <a:t>. </a:t>
            </a:r>
            <a:r>
              <a:rPr lang="ko-KR" altLang="ko-KR" sz="1400"/>
              <a:t>이때의 평균 대기시간과 평균응답시간은 </a:t>
            </a:r>
            <a:r>
              <a:rPr lang="en-US" altLang="ko-KR" sz="1400" dirty="0"/>
              <a:t>6</a:t>
            </a:r>
            <a:r>
              <a:rPr lang="ko-KR" altLang="ko-KR" sz="1400"/>
              <a:t>초와 </a:t>
            </a:r>
            <a:r>
              <a:rPr lang="en-US" altLang="ko-KR" sz="1400" dirty="0"/>
              <a:t>15</a:t>
            </a:r>
            <a:r>
              <a:rPr lang="ko-KR" altLang="ko-KR" sz="1400"/>
              <a:t>초다</a:t>
            </a:r>
            <a:r>
              <a:rPr lang="en-US" altLang="ko-KR" sz="1400" dirty="0"/>
              <a:t>. </a:t>
            </a:r>
            <a:r>
              <a:rPr lang="ko-KR" altLang="ko-KR" sz="1400"/>
              <a:t>단 이미 완료된</a:t>
            </a:r>
            <a:r>
              <a:rPr lang="en-US" altLang="ko-KR" sz="1400" dirty="0"/>
              <a:t> task</a:t>
            </a:r>
            <a:r>
              <a:rPr lang="ko-KR" altLang="ko-KR" sz="1400"/>
              <a:t>의 경우 우선순위를 변경하는 명령이 입력되어도 그 효과는 없다</a:t>
            </a:r>
            <a:endParaRPr lang="ko-KR" altLang="en-US" sz="1400" dirty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ko-KR" altLang="en-US" sz="1400" dirty="0" smtClean="0"/>
              <a:t>입력으로 </a:t>
            </a:r>
            <a:r>
              <a:rPr lang="ko-KR" altLang="en-US" sz="1400" dirty="0"/>
              <a:t>여러 개의 태스크들에 대하여 각각의 태스크가 발생한 시간과 완료되는데 필요한 시간</a:t>
            </a:r>
            <a:r>
              <a:rPr lang="en-US" altLang="ko-KR" sz="1400" dirty="0"/>
              <a:t>(</a:t>
            </a:r>
            <a:r>
              <a:rPr lang="ko-KR" altLang="en-US" sz="1400"/>
              <a:t>결과를 만들어 내는데 필요한 시간</a:t>
            </a:r>
            <a:r>
              <a:rPr lang="en-US" altLang="ko-KR" sz="1400" dirty="0"/>
              <a:t>)</a:t>
            </a:r>
            <a:r>
              <a:rPr lang="ko-KR" altLang="en-US" sz="1400"/>
              <a:t>이 주어졌을 때</a:t>
            </a:r>
            <a:r>
              <a:rPr lang="en-US" altLang="ko-KR" sz="1400" dirty="0"/>
              <a:t>, </a:t>
            </a:r>
            <a:r>
              <a:rPr lang="ko-KR" altLang="en-US" sz="1400"/>
              <a:t>평균 대기시간과 평균 응답시간을 계산하는 프로그램을 작성하시오</a:t>
            </a:r>
            <a:r>
              <a:rPr lang="en-US" altLang="ko-KR" sz="1400" dirty="0"/>
              <a:t>.</a:t>
            </a:r>
            <a:endParaRPr lang="ko-KR" altLang="en-US" sz="1400"/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ko-KR" altLang="en-US" sz="1400" dirty="0"/>
              <a:t>사용할 수 있는 언어는 </a:t>
            </a:r>
            <a:r>
              <a:rPr lang="en-US" altLang="ko-KR" sz="1400" dirty="0"/>
              <a:t>C, C++</a:t>
            </a:r>
            <a:r>
              <a:rPr lang="ko-KR" altLang="en-US" sz="1400" dirty="0"/>
              <a:t>로 제한한다</a:t>
            </a:r>
            <a:r>
              <a:rPr lang="en-US" altLang="ko-KR" sz="1400" dirty="0"/>
              <a:t>. </a:t>
            </a:r>
            <a:r>
              <a:rPr lang="ko-KR" altLang="en-US" sz="1400" dirty="0"/>
              <a:t>프로그램의 실행 시간은 </a:t>
            </a:r>
            <a:r>
              <a:rPr lang="en-US" altLang="ko-KR" sz="1400" dirty="0"/>
              <a:t>1</a:t>
            </a:r>
            <a:r>
              <a:rPr lang="ko-KR" altLang="en-US" sz="1400" dirty="0"/>
              <a:t>초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메모리는 </a:t>
            </a:r>
            <a:r>
              <a:rPr lang="en-US" altLang="ko-KR" sz="1400" dirty="0"/>
              <a:t>1MB</a:t>
            </a:r>
            <a:r>
              <a:rPr lang="ko-KR" altLang="en-US" sz="1400" dirty="0"/>
              <a:t>를 초과할 수 없다</a:t>
            </a:r>
            <a:r>
              <a:rPr lang="en-US" altLang="ko-KR" sz="1400" dirty="0"/>
              <a:t>. C++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main </a:t>
            </a:r>
            <a:r>
              <a:rPr lang="ko-KR" altLang="en-US" sz="1400" dirty="0"/>
              <a:t>함수 내의 시작 지점에 다음 내용을 추가함으로써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</a:t>
            </a:r>
            <a:r>
              <a:rPr lang="ko-KR" altLang="en-US" sz="1400" dirty="0"/>
              <a:t>입력 속도를 개선할 수 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sync_with_stdio</a:t>
            </a:r>
            <a:r>
              <a:rPr lang="en-US" altLang="ko-KR" sz="1400" dirty="0"/>
              <a:t>(false);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 </a:t>
            </a:r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7782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599" y="1956816"/>
            <a:ext cx="8539666" cy="438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형식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ko-KR" altLang="en-US" sz="1600" dirty="0" smtClean="0"/>
              <a:t>입력은 </a:t>
            </a:r>
            <a:r>
              <a:rPr lang="en-US" altLang="ko-KR" sz="1600" dirty="0"/>
              <a:t>standard in</a:t>
            </a:r>
            <a:r>
              <a:rPr lang="ko-KR" altLang="en-US" sz="1600"/>
              <a:t>으로 다음과 같이 주어진다</a:t>
            </a:r>
            <a:r>
              <a:rPr lang="en-US" altLang="ko-KR" sz="1600" dirty="0"/>
              <a:t>.</a:t>
            </a:r>
            <a:endParaRPr lang="ko-KR" altLang="en-US" sz="1600"/>
          </a:p>
          <a:p>
            <a:pPr marL="457200" lvl="0" indent="-317500">
              <a:spcBef>
                <a:spcPts val="1600"/>
              </a:spcBef>
              <a:buSzPts val="1400"/>
              <a:buAutoNum type="arabicPeriod"/>
            </a:pPr>
            <a:r>
              <a:rPr lang="ko-KR" altLang="en-US" sz="1600" dirty="0"/>
              <a:t>첫 번째 줄에는 테스트케이스의 수 </a:t>
            </a:r>
            <a:r>
              <a:rPr lang="en-US" altLang="ko-KR" sz="1600" dirty="0"/>
              <a:t>T</a:t>
            </a:r>
            <a:r>
              <a:rPr lang="ko-KR" altLang="en-US" sz="1600"/>
              <a:t>가 주어진다</a:t>
            </a:r>
            <a:r>
              <a:rPr lang="en-US" altLang="ko-KR" sz="1600" dirty="0"/>
              <a:t>. (0&lt;T≤1,000)</a:t>
            </a:r>
            <a:endParaRPr lang="ko-KR" altLang="en-US" sz="1600"/>
          </a:p>
          <a:p>
            <a:pPr marL="457200" lvl="0" indent="-317500">
              <a:buSzPts val="1400"/>
              <a:buAutoNum type="arabicPeriod"/>
            </a:pPr>
            <a:r>
              <a:rPr lang="ko-KR" altLang="en-US" sz="1600" dirty="0" smtClean="0"/>
              <a:t>두 번째 줄에는 첫 번째 테스트 케이스에서 주어진 태스크의 숫자 </a:t>
            </a:r>
            <a:r>
              <a:rPr lang="en-US" altLang="ko-KR" sz="1600" dirty="0" smtClean="0"/>
              <a:t>N (2≤N≤1,000)</a:t>
            </a:r>
            <a:r>
              <a:rPr lang="ko-KR" altLang="en-US" sz="1600" smtClean="0"/>
              <a:t>과 태스크이 우선순위를 변경하는 명령의 숫자 </a:t>
            </a:r>
            <a:r>
              <a:rPr lang="en-US" altLang="ko-KR" sz="1600" dirty="0" smtClean="0"/>
              <a:t>M (0≤M≤100, 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≤ N) </a:t>
            </a:r>
            <a:r>
              <a:rPr lang="ko-KR" altLang="en-US" sz="1600" smtClean="0"/>
              <a:t>이 주어진다</a:t>
            </a:r>
            <a:r>
              <a:rPr lang="en-US" altLang="ko-KR" sz="1600" dirty="0" smtClean="0"/>
              <a:t>.</a:t>
            </a:r>
            <a:endParaRPr lang="ko-KR" altLang="en-US" sz="1600" smtClean="0"/>
          </a:p>
          <a:p>
            <a:pPr marL="457200" lvl="0" indent="-317500">
              <a:buSzPts val="1400"/>
              <a:buAutoNum type="arabicPeriod"/>
            </a:pPr>
            <a:r>
              <a:rPr lang="ko-KR" altLang="en-US" sz="1600" dirty="0" smtClean="0"/>
              <a:t>세 </a:t>
            </a:r>
            <a:r>
              <a:rPr lang="ko-KR" altLang="en-US" sz="1600" dirty="0"/>
              <a:t>번째 줄부터 </a:t>
            </a:r>
            <a:r>
              <a:rPr lang="en-US" altLang="ko-KR" sz="1600" dirty="0"/>
              <a:t>N+M+2 </a:t>
            </a:r>
            <a:r>
              <a:rPr lang="ko-KR" altLang="en-US" sz="1600"/>
              <a:t>까지의 </a:t>
            </a:r>
            <a:r>
              <a:rPr lang="en-US" altLang="ko-KR" sz="1600" dirty="0"/>
              <a:t>N+M </a:t>
            </a:r>
            <a:r>
              <a:rPr lang="ko-KR" altLang="en-US" sz="1600"/>
              <a:t>개의 각 줄에는 태스크의 정보를 나타내는 </a:t>
            </a:r>
            <a:r>
              <a:rPr lang="en-US" altLang="ko-KR" sz="1600" dirty="0"/>
              <a:t>4</a:t>
            </a:r>
            <a:r>
              <a:rPr lang="ko-KR" altLang="en-US" sz="1600"/>
              <a:t>개의 숫자</a:t>
            </a:r>
            <a:r>
              <a:rPr lang="en-US" altLang="ko-KR" sz="1600" dirty="0"/>
              <a:t>, </a:t>
            </a:r>
            <a:r>
              <a:rPr lang="ko-KR" altLang="en-US" sz="1600"/>
              <a:t>혹은 태스크의 우선순위를 변경하는 명령이 발생 시간 순서에 따라 주어진다</a:t>
            </a:r>
            <a:r>
              <a:rPr lang="en-US" altLang="ko-KR" sz="1600" dirty="0" smtClean="0"/>
              <a:t>.</a:t>
            </a:r>
          </a:p>
          <a:p>
            <a:pPr marL="914400" lvl="1" indent="-317500">
              <a:buSzPts val="1400"/>
              <a:buAutoNum type="arabicPeriod"/>
            </a:pPr>
            <a:r>
              <a:rPr lang="en-US" altLang="ko-KR" sz="1600" dirty="0" smtClean="0"/>
              <a:t> </a:t>
            </a:r>
            <a:r>
              <a:rPr lang="ko-KR" altLang="en-US" sz="1600"/>
              <a:t>각 태스크의 정보는 태스크의 </a:t>
            </a:r>
            <a:r>
              <a:rPr lang="en-US" altLang="ko-KR" sz="1600" dirty="0"/>
              <a:t>id, </a:t>
            </a:r>
            <a:r>
              <a:rPr lang="ko-KR" altLang="en-US" sz="1600"/>
              <a:t>태스크가 발생하는 시각과 결과를 만들어 내는데 필요한 </a:t>
            </a:r>
            <a:r>
              <a:rPr lang="en-US" altLang="ko-KR" sz="1600" dirty="0"/>
              <a:t>CPU time, </a:t>
            </a:r>
            <a:r>
              <a:rPr lang="ko-KR" altLang="en-US" sz="1600"/>
              <a:t>그리고 우선순위를 의미하는 </a:t>
            </a:r>
            <a:r>
              <a:rPr lang="en-US" altLang="ko-KR" sz="1600" dirty="0"/>
              <a:t>4</a:t>
            </a:r>
            <a:r>
              <a:rPr lang="ko-KR" altLang="en-US" sz="1600"/>
              <a:t>개의 자연수 </a:t>
            </a:r>
            <a:r>
              <a:rPr lang="en-US" altLang="ko-KR" sz="1600" dirty="0" err="1"/>
              <a:t>a,b,c,d</a:t>
            </a:r>
            <a:r>
              <a:rPr lang="ko-KR" altLang="en-US" sz="1600"/>
              <a:t>가 빈칸을 사이에 두고 주어진다</a:t>
            </a:r>
            <a:r>
              <a:rPr lang="en-US" altLang="ko-KR" sz="1600" dirty="0"/>
              <a:t>. (</a:t>
            </a:r>
            <a:r>
              <a:rPr lang="ko-KR" altLang="en-US" sz="1600"/>
              <a:t>단</a:t>
            </a:r>
            <a:r>
              <a:rPr lang="en-US" altLang="ko-KR" sz="1600" dirty="0"/>
              <a:t>, </a:t>
            </a:r>
            <a:r>
              <a:rPr lang="ko-KR" altLang="en-US" sz="1600"/>
              <a:t>태스크의 발생시간 순서대로 입력되며 같은 시각에 여러 태스크가 발생하는 경우는 없다</a:t>
            </a:r>
            <a:r>
              <a:rPr lang="en-US" altLang="ko-KR" sz="1600" dirty="0"/>
              <a:t>.) (0≤a</a:t>
            </a:r>
            <a:r>
              <a:rPr lang="en-US" altLang="ko-KR" sz="1600" dirty="0" smtClean="0"/>
              <a:t>≤1,000, 0</a:t>
            </a:r>
            <a:r>
              <a:rPr lang="en-US" altLang="ko-KR" sz="1600" dirty="0"/>
              <a:t>≤</a:t>
            </a:r>
            <a:r>
              <a:rPr lang="en-US" altLang="ko-KR" sz="1600" dirty="0" smtClean="0"/>
              <a:t>b,c≤2</a:t>
            </a:r>
            <a:r>
              <a:rPr lang="en-US" altLang="ko-KR" sz="1600" baseline="30000" dirty="0" smtClean="0"/>
              <a:t>31</a:t>
            </a:r>
            <a:r>
              <a:rPr lang="en-US" altLang="ko-KR" sz="1600" dirty="0" smtClean="0"/>
              <a:t>-1,0</a:t>
            </a:r>
            <a:r>
              <a:rPr lang="en-US" altLang="ko-KR" sz="1600" dirty="0"/>
              <a:t>≤d ≤</a:t>
            </a:r>
            <a:r>
              <a:rPr lang="en-US" altLang="ko-KR" sz="1600" dirty="0" smtClean="0"/>
              <a:t>7)</a:t>
            </a:r>
            <a:endParaRPr lang="en-US" altLang="ko-KR" sz="1600" dirty="0"/>
          </a:p>
          <a:p>
            <a:pPr marL="914400" lvl="1" indent="-317500">
              <a:buSzPts val="1400"/>
              <a:buAutoNum type="arabicPeriod"/>
            </a:pPr>
            <a:r>
              <a:rPr lang="ko-KR" altLang="en-US" sz="1600" dirty="0" smtClean="0"/>
              <a:t>태스크의 </a:t>
            </a:r>
            <a:r>
              <a:rPr lang="ko-KR" altLang="en-US" sz="1600" dirty="0"/>
              <a:t>우선순위를 변경하는 명령어의 경우 명령을 의미하는 알파벳 </a:t>
            </a:r>
            <a:r>
              <a:rPr lang="en-US" altLang="ko-KR" sz="1600" dirty="0"/>
              <a:t>N</a:t>
            </a:r>
            <a:r>
              <a:rPr lang="ko-KR" altLang="en-US" sz="1600"/>
              <a:t>과 빈칸이 주어진 후</a:t>
            </a:r>
            <a:r>
              <a:rPr lang="en-US" altLang="ko-KR" sz="1600" dirty="0"/>
              <a:t>, </a:t>
            </a:r>
            <a:r>
              <a:rPr lang="ko-KR" altLang="en-US" sz="1600"/>
              <a:t>변경 명령어의 입력 시각</a:t>
            </a:r>
            <a:r>
              <a:rPr lang="en-US" altLang="ko-KR" sz="1600" dirty="0"/>
              <a:t>, </a:t>
            </a:r>
            <a:r>
              <a:rPr lang="ko-KR" altLang="en-US" sz="1600"/>
              <a:t>태스크의 </a:t>
            </a:r>
            <a:r>
              <a:rPr lang="en-US" altLang="ko-KR" sz="1600" dirty="0"/>
              <a:t>id, </a:t>
            </a:r>
            <a:r>
              <a:rPr lang="ko-KR" altLang="en-US" sz="1600"/>
              <a:t>그리고 변경하려는 우선순위 값을 의미하는 </a:t>
            </a:r>
            <a:r>
              <a:rPr lang="en-US" altLang="ko-KR" sz="1600" dirty="0"/>
              <a:t>3</a:t>
            </a:r>
            <a:r>
              <a:rPr lang="ko-KR" altLang="en-US" sz="1600"/>
              <a:t>개의 정수가 빈칸을 사이에 두고 입력된다</a:t>
            </a:r>
            <a:r>
              <a:rPr lang="en-US" altLang="ko-KR" sz="1600" dirty="0"/>
              <a:t>.</a:t>
            </a:r>
          </a:p>
          <a:p>
            <a:pPr marL="457200" lvl="0" indent="-317500">
              <a:buSzPts val="1400"/>
              <a:buAutoNum type="arabicPeriod"/>
            </a:pPr>
            <a:r>
              <a:rPr lang="ko-KR" altLang="en-US" sz="1600" dirty="0" smtClean="0"/>
              <a:t>그 </a:t>
            </a:r>
            <a:r>
              <a:rPr lang="ko-KR" altLang="en-US" sz="1600" dirty="0"/>
              <a:t>이후에는 위의 </a:t>
            </a:r>
            <a:r>
              <a:rPr lang="en-US" altLang="ko-KR" sz="1600" dirty="0"/>
              <a:t>2, 3</a:t>
            </a:r>
            <a:r>
              <a:rPr lang="ko-KR" altLang="en-US" sz="1600"/>
              <a:t>단계가 </a:t>
            </a:r>
            <a:r>
              <a:rPr lang="en-US" altLang="ko-KR" sz="1600" dirty="0"/>
              <a:t>T-1 </a:t>
            </a:r>
            <a:r>
              <a:rPr lang="ko-KR" altLang="en-US" sz="1600"/>
              <a:t>번 반복된다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 </a:t>
            </a:r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2800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1972002"/>
            <a:ext cx="83127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형식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lvl="0">
              <a:spcAft>
                <a:spcPts val="1600"/>
              </a:spcAft>
            </a:pPr>
            <a:r>
              <a:rPr lang="ko-KR" altLang="en-US" sz="1600"/>
              <a:t>출력은 </a:t>
            </a:r>
            <a:r>
              <a:rPr lang="en-US" altLang="ko-KR" sz="1600" dirty="0"/>
              <a:t>standard out</a:t>
            </a:r>
            <a:r>
              <a:rPr lang="ko-KR" altLang="en-US" sz="1600"/>
              <a:t>으로 표시하며</a:t>
            </a:r>
            <a:r>
              <a:rPr lang="en-US" altLang="ko-KR" sz="1600" dirty="0"/>
              <a:t>, </a:t>
            </a:r>
            <a:r>
              <a:rPr lang="ko-KR" altLang="en-US" sz="1600"/>
              <a:t>총 </a:t>
            </a:r>
            <a:r>
              <a:rPr lang="en-US" altLang="ko-KR" sz="1600" dirty="0"/>
              <a:t>T</a:t>
            </a:r>
            <a:r>
              <a:rPr lang="ko-KR" altLang="en-US" sz="1600"/>
              <a:t>줄로 이루어진다</a:t>
            </a:r>
            <a:r>
              <a:rPr lang="en-US" altLang="ko-KR" sz="1600" dirty="0"/>
              <a:t>. </a:t>
            </a:r>
            <a:r>
              <a:rPr lang="ko-KR" altLang="en-US" sz="1600"/>
              <a:t>각 줄에는 각 테스트케이스 별로 주어진 태스크들의 평균 대기시간과 평균 응답시간을 의미하는 두 숫자를 빈칸을 사이에 두고 출력한다</a:t>
            </a:r>
            <a:r>
              <a:rPr lang="en-US" altLang="ko-KR" sz="1600" dirty="0"/>
              <a:t>. (</a:t>
            </a:r>
            <a:r>
              <a:rPr lang="ko-KR" altLang="en-US" sz="1600"/>
              <a:t>단</a:t>
            </a:r>
            <a:r>
              <a:rPr lang="en-US" altLang="ko-KR" sz="1600" dirty="0"/>
              <a:t>, </a:t>
            </a:r>
            <a:r>
              <a:rPr lang="ko-KR" altLang="en-US" sz="1600"/>
              <a:t>소수점 이하는 무시하고 정수로 표시할 것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 </a:t>
            </a:r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87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0729" y="3098624"/>
            <a:ext cx="841897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dirty="0" smtClean="0"/>
              <a:t>2</a:t>
            </a:r>
            <a:endParaRPr lang="ko-KR" altLang="ko-KR" sz="1400"/>
          </a:p>
          <a:p>
            <a:pPr fontAlgn="base"/>
            <a:r>
              <a:rPr lang="en-US" altLang="ko-KR" sz="1400" dirty="0"/>
              <a:t>3 0</a:t>
            </a:r>
            <a:endParaRPr lang="ko-KR" altLang="ko-KR" sz="1400"/>
          </a:p>
          <a:p>
            <a:pPr fontAlgn="base"/>
            <a:r>
              <a:rPr lang="en-US" altLang="ko-KR" sz="1400" dirty="0"/>
              <a:t>0 0 10 7</a:t>
            </a:r>
            <a:endParaRPr lang="ko-KR" altLang="ko-KR" sz="1400"/>
          </a:p>
          <a:p>
            <a:pPr fontAlgn="base"/>
            <a:r>
              <a:rPr lang="en-US" altLang="ko-KR" sz="1400" dirty="0"/>
              <a:t>1 2 10 7</a:t>
            </a:r>
            <a:endParaRPr lang="ko-KR" altLang="ko-KR" sz="1400"/>
          </a:p>
          <a:p>
            <a:pPr fontAlgn="base"/>
            <a:r>
              <a:rPr lang="en-US" altLang="ko-KR" sz="1400" dirty="0"/>
              <a:t>2 8 5 4</a:t>
            </a:r>
            <a:endParaRPr lang="ko-KR" altLang="ko-KR" sz="1400"/>
          </a:p>
          <a:p>
            <a:pPr fontAlgn="base"/>
            <a:r>
              <a:rPr lang="en-US" altLang="ko-KR" sz="1400" dirty="0"/>
              <a:t>3 1</a:t>
            </a:r>
            <a:endParaRPr lang="ko-KR" altLang="ko-KR" sz="1400"/>
          </a:p>
          <a:p>
            <a:pPr fontAlgn="base"/>
            <a:r>
              <a:rPr lang="en-US" altLang="ko-KR" sz="1400" dirty="0"/>
              <a:t>0 0 10 7</a:t>
            </a:r>
            <a:endParaRPr lang="ko-KR" altLang="ko-KR" sz="1400"/>
          </a:p>
          <a:p>
            <a:pPr fontAlgn="base"/>
            <a:r>
              <a:rPr lang="en-US" altLang="ko-KR" sz="1400" dirty="0"/>
              <a:t>1 2 10 7</a:t>
            </a:r>
            <a:endParaRPr lang="ko-KR" altLang="ko-KR" sz="1400"/>
          </a:p>
          <a:p>
            <a:pPr fontAlgn="base"/>
            <a:r>
              <a:rPr lang="en-US" altLang="ko-KR" sz="1400" dirty="0"/>
              <a:t>N 6 1 3</a:t>
            </a:r>
            <a:endParaRPr lang="ko-KR" altLang="ko-KR" sz="1400"/>
          </a:p>
          <a:p>
            <a:pPr fontAlgn="base"/>
            <a:r>
              <a:rPr lang="en-US" altLang="ko-KR" sz="1400" dirty="0"/>
              <a:t>2 8 5 4</a:t>
            </a:r>
            <a:endParaRPr lang="ko-KR" altLang="ko-KR" sz="1400"/>
          </a:p>
          <a:p>
            <a:r>
              <a:rPr lang="en-US" altLang="ko-KR" sz="1400" dirty="0"/>
              <a:t> (</a:t>
            </a:r>
            <a:r>
              <a:rPr lang="ko-KR" altLang="ko-KR" sz="1400"/>
              <a:t>빈 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648612" y="3116117"/>
            <a:ext cx="73770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dirty="0" smtClean="0"/>
              <a:t>5 </a:t>
            </a:r>
            <a:r>
              <a:rPr lang="en-US" altLang="ko-KR" sz="1400" dirty="0"/>
              <a:t>13</a:t>
            </a:r>
            <a:endParaRPr lang="ko-KR" altLang="ko-KR" sz="1400"/>
          </a:p>
          <a:p>
            <a:pPr fontAlgn="base"/>
            <a:r>
              <a:rPr lang="en-US" altLang="ko-KR" sz="1400" dirty="0"/>
              <a:t>6 15 </a:t>
            </a:r>
            <a:endParaRPr lang="ko-KR" altLang="ko-KR" sz="1400"/>
          </a:p>
          <a:p>
            <a:r>
              <a:rPr lang="en-US" altLang="ko-KR" sz="1400" dirty="0"/>
              <a:t>(</a:t>
            </a:r>
            <a:r>
              <a:rPr lang="ko-KR" altLang="ko-KR" sz="1400"/>
              <a:t>빈 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 </a:t>
            </a:r>
            <a:r>
              <a:rPr lang="ko-KR" altLang="en-US" dirty="0"/>
              <a:t>문제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0729" y="263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8612" y="263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8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구해야 하는 것은 평균 대기시간 과 평균 응답시간</a:t>
            </a:r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한 태스크의 실행이 끝났을 때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다음 </a:t>
            </a:r>
            <a:r>
              <a:rPr lang="en-US" altLang="ko-KR" sz="2400" dirty="0" smtClean="0"/>
              <a:t>task</a:t>
            </a:r>
            <a:r>
              <a:rPr lang="ko-KR" altLang="en-US" sz="2400" smtClean="0"/>
              <a:t>를 선택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Priority </a:t>
            </a:r>
            <a:r>
              <a:rPr lang="ko-KR" altLang="en-US" sz="2000" smtClean="0"/>
              <a:t>값이 낮은 </a:t>
            </a:r>
            <a:r>
              <a:rPr lang="en-US" altLang="ko-KR" sz="2000" dirty="0" smtClean="0"/>
              <a:t>task</a:t>
            </a:r>
          </a:p>
          <a:p>
            <a:pPr lvl="1"/>
            <a:r>
              <a:rPr lang="ko-KR" altLang="en-US" sz="2000" dirty="0" smtClean="0"/>
              <a:t>같은 </a:t>
            </a:r>
            <a:r>
              <a:rPr lang="en-US" altLang="ko-KR" sz="2000" dirty="0" smtClean="0"/>
              <a:t>priority task </a:t>
            </a:r>
            <a:r>
              <a:rPr lang="ko-KR" altLang="en-US" sz="2000" smtClean="0"/>
              <a:t>중 발생시각이 빠른 </a:t>
            </a:r>
            <a:r>
              <a:rPr lang="en-US" altLang="ko-KR" sz="2000" dirty="0" smtClean="0"/>
              <a:t>task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시간 순서로 정렬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입력되는 </a:t>
            </a:r>
            <a:r>
              <a:rPr lang="en-US" altLang="ko-KR" sz="2400" dirty="0" smtClean="0"/>
              <a:t>task</a:t>
            </a:r>
            <a:r>
              <a:rPr lang="ko-KR" altLang="en-US" sz="2400" smtClean="0"/>
              <a:t>의 </a:t>
            </a:r>
            <a:r>
              <a:rPr lang="en-US" altLang="ko-KR" sz="2400" dirty="0" smtClean="0"/>
              <a:t>event</a:t>
            </a:r>
            <a:r>
              <a:rPr lang="ko-KR" altLang="en-US" sz="2400" smtClean="0"/>
              <a:t>들을 바탕으로 </a:t>
            </a:r>
            <a:r>
              <a:rPr lang="en-US" altLang="ko-KR" sz="2400" dirty="0" smtClean="0"/>
              <a:t>simulation </a:t>
            </a:r>
            <a:r>
              <a:rPr lang="ko-KR" altLang="en-US" sz="2400" smtClean="0"/>
              <a:t>수행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pic>
        <p:nvPicPr>
          <p:cNvPr id="7" name="Google Shape;13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2498" y="2373812"/>
            <a:ext cx="4449154" cy="1462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3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457200" y="1801368"/>
            <a:ext cx="8229600" cy="45262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Task</a:t>
            </a:r>
            <a:r>
              <a:rPr lang="ko-KR" altLang="en-US" sz="2400" smtClean="0"/>
              <a:t>를 실행하고 있는 경우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Simulation </a:t>
            </a:r>
            <a:r>
              <a:rPr lang="ko-KR" altLang="en-US" sz="2000" smtClean="0"/>
              <a:t>진행의 현재 시간과 실행 </a:t>
            </a:r>
            <a:r>
              <a:rPr lang="en-US" altLang="ko-KR" sz="2000" dirty="0" smtClean="0"/>
              <a:t>task </a:t>
            </a:r>
            <a:r>
              <a:rPr lang="ko-KR" altLang="en-US" sz="2000" smtClean="0"/>
              <a:t>종료시간 사이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종료시간 포함</a:t>
            </a:r>
            <a:r>
              <a:rPr lang="en-US" altLang="ko-KR" sz="2000" dirty="0" smtClean="0"/>
              <a:t>)</a:t>
            </a:r>
            <a:r>
              <a:rPr lang="ko-KR" altLang="en-US" sz="2000" smtClean="0"/>
              <a:t>에 발생하는 </a:t>
            </a:r>
            <a:r>
              <a:rPr lang="en-US" altLang="ko-KR" sz="2000" dirty="0" smtClean="0"/>
              <a:t>event</a:t>
            </a:r>
            <a:r>
              <a:rPr lang="ko-KR" altLang="en-US" sz="2000" smtClean="0"/>
              <a:t>들을 처리</a:t>
            </a:r>
            <a:endParaRPr lang="en-US" altLang="ko-KR" sz="2000" dirty="0" smtClean="0"/>
          </a:p>
          <a:p>
            <a:pPr lvl="2"/>
            <a:r>
              <a:rPr lang="en-US" altLang="ko-KR" sz="1700" dirty="0" smtClean="0"/>
              <a:t>Task </a:t>
            </a:r>
            <a:r>
              <a:rPr lang="ko-KR" altLang="en-US" sz="1700" smtClean="0"/>
              <a:t>발생 </a:t>
            </a:r>
            <a:r>
              <a:rPr lang="en-US" altLang="ko-KR" sz="1700" dirty="0" smtClean="0"/>
              <a:t>: </a:t>
            </a:r>
            <a:r>
              <a:rPr lang="ko-KR" altLang="en-US" sz="1700" smtClean="0"/>
              <a:t>대기 리스트에 추가</a:t>
            </a:r>
            <a:endParaRPr lang="en-US" altLang="ko-KR" sz="1700" dirty="0" smtClean="0"/>
          </a:p>
          <a:p>
            <a:pPr lvl="2" algn="ctr"/>
            <a:r>
              <a:rPr lang="en-US" altLang="ko-KR" sz="1700" dirty="0" smtClean="0"/>
              <a:t>N command </a:t>
            </a:r>
            <a:r>
              <a:rPr lang="ko-KR" altLang="en-US" sz="1700" smtClean="0"/>
              <a:t>발생 </a:t>
            </a:r>
            <a:r>
              <a:rPr lang="en-US" altLang="ko-KR" sz="1700" dirty="0" smtClean="0"/>
              <a:t>: </a:t>
            </a:r>
            <a:r>
              <a:rPr lang="ko-KR" altLang="en-US" sz="1700" smtClean="0"/>
              <a:t>해당 </a:t>
            </a:r>
            <a:r>
              <a:rPr lang="en-US" altLang="ko-KR" sz="1700" dirty="0" smtClean="0"/>
              <a:t>task</a:t>
            </a:r>
            <a:r>
              <a:rPr lang="ko-KR" altLang="en-US" sz="1700" smtClean="0"/>
              <a:t>가 종료되지 않은 경우 대기 </a:t>
            </a:r>
            <a:r>
              <a:rPr lang="ko-KR" altLang="en-US" sz="1700" smtClean="0">
                <a:solidFill>
                  <a:srgbClr val="C00000"/>
                </a:solidFill>
              </a:rPr>
              <a:t>리스트의 위치 변경</a:t>
            </a:r>
            <a:endParaRPr lang="en-US" altLang="ko-KR" sz="1700" dirty="0" smtClean="0">
              <a:solidFill>
                <a:srgbClr val="C00000"/>
              </a:solidFill>
            </a:endParaRPr>
          </a:p>
          <a:p>
            <a:pPr lvl="2"/>
            <a:endParaRPr lang="en-US" altLang="ko-KR" sz="1700" dirty="0" smtClean="0"/>
          </a:p>
          <a:p>
            <a:r>
              <a:rPr lang="ko-KR" altLang="en-US" sz="2500" dirty="0" smtClean="0"/>
              <a:t>실행 </a:t>
            </a:r>
            <a:r>
              <a:rPr lang="en-US" altLang="ko-KR" sz="2500" dirty="0" smtClean="0"/>
              <a:t>Task </a:t>
            </a:r>
            <a:r>
              <a:rPr lang="ko-KR" altLang="en-US" sz="2500" smtClean="0"/>
              <a:t>종료시간에 도달하고</a:t>
            </a:r>
            <a:r>
              <a:rPr lang="en-US" altLang="ko-KR" sz="2500" dirty="0" smtClean="0"/>
              <a:t>, </a:t>
            </a:r>
            <a:r>
              <a:rPr lang="ko-KR" altLang="en-US" sz="2500" smtClean="0"/>
              <a:t>대기중인 </a:t>
            </a:r>
            <a:r>
              <a:rPr lang="en-US" altLang="ko-KR" sz="2500" dirty="0" smtClean="0"/>
              <a:t>task</a:t>
            </a:r>
            <a:r>
              <a:rPr lang="ko-KR" altLang="en-US" sz="2500" smtClean="0"/>
              <a:t>가 있는 경우</a:t>
            </a:r>
            <a:endParaRPr lang="en-US" altLang="ko-KR" sz="2500" dirty="0" smtClean="0"/>
          </a:p>
          <a:p>
            <a:pPr lvl="1"/>
            <a:r>
              <a:rPr lang="en-US" altLang="ko-KR" sz="2100" dirty="0" smtClean="0"/>
              <a:t>(Priority, </a:t>
            </a:r>
            <a:r>
              <a:rPr lang="ko-KR" altLang="en-US" sz="2100" smtClean="0"/>
              <a:t>발생시간</a:t>
            </a:r>
            <a:r>
              <a:rPr lang="en-US" altLang="ko-KR" sz="2100" dirty="0" smtClean="0"/>
              <a:t>)</a:t>
            </a:r>
            <a:r>
              <a:rPr lang="ko-KR" altLang="en-US" sz="2100" smtClean="0"/>
              <a:t>의 </a:t>
            </a:r>
            <a:r>
              <a:rPr lang="ko-KR" altLang="en-US" sz="2100" smtClean="0">
                <a:solidFill>
                  <a:srgbClr val="C00000"/>
                </a:solidFill>
              </a:rPr>
              <a:t>우선순위</a:t>
            </a:r>
            <a:r>
              <a:rPr lang="ko-KR" altLang="en-US" sz="2100" smtClean="0"/>
              <a:t>에 적합한 </a:t>
            </a:r>
            <a:r>
              <a:rPr lang="en-US" altLang="ko-KR" sz="2100" dirty="0" smtClean="0"/>
              <a:t>task</a:t>
            </a:r>
            <a:r>
              <a:rPr lang="ko-KR" altLang="en-US" sz="2100" smtClean="0"/>
              <a:t>를 선택하여 </a:t>
            </a:r>
            <a:r>
              <a:rPr lang="en-US" altLang="ko-KR" sz="2100" dirty="0" smtClean="0"/>
              <a:t>task </a:t>
            </a:r>
            <a:r>
              <a:rPr lang="ko-KR" altLang="en-US" sz="2100" smtClean="0"/>
              <a:t>실행 시작</a:t>
            </a:r>
            <a:endParaRPr lang="en-US" altLang="ko-KR" sz="2100" dirty="0" smtClean="0"/>
          </a:p>
          <a:p>
            <a:pPr lvl="2"/>
            <a:endParaRPr lang="en-US" altLang="ko-KR" sz="1700" dirty="0"/>
          </a:p>
          <a:p>
            <a:r>
              <a:rPr lang="ko-KR" altLang="en-US" sz="2400" dirty="0"/>
              <a:t>실행 </a:t>
            </a:r>
            <a:r>
              <a:rPr lang="en-US" altLang="ko-KR" sz="2400" dirty="0"/>
              <a:t>Task </a:t>
            </a:r>
            <a:r>
              <a:rPr lang="ko-KR" altLang="en-US" sz="2400"/>
              <a:t>종료시간에 도달하고</a:t>
            </a:r>
            <a:r>
              <a:rPr lang="en-US" altLang="ko-KR" sz="2400" dirty="0"/>
              <a:t>, </a:t>
            </a:r>
            <a:r>
              <a:rPr lang="ko-KR" altLang="en-US" sz="2400"/>
              <a:t>대기중인 </a:t>
            </a:r>
            <a:r>
              <a:rPr lang="en-US" altLang="ko-KR" sz="2400" dirty="0"/>
              <a:t>task</a:t>
            </a:r>
            <a:r>
              <a:rPr lang="ko-KR" altLang="en-US" sz="2400"/>
              <a:t>가 </a:t>
            </a:r>
            <a:r>
              <a:rPr lang="ko-KR" altLang="en-US" sz="2400" smtClean="0"/>
              <a:t>없는 </a:t>
            </a:r>
            <a:r>
              <a:rPr lang="ko-KR" altLang="en-US" sz="2400"/>
              <a:t>경우</a:t>
            </a:r>
            <a:endParaRPr lang="en-US" altLang="ko-KR" sz="2400" dirty="0"/>
          </a:p>
          <a:p>
            <a:pPr lvl="1"/>
            <a:r>
              <a:rPr lang="en-US" altLang="ko-KR" sz="2000" dirty="0" smtClean="0"/>
              <a:t>Simulation </a:t>
            </a:r>
            <a:r>
              <a:rPr lang="ko-KR" altLang="en-US" sz="2000" smtClean="0"/>
              <a:t>시간을 진행하여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바로 다음 발생 </a:t>
            </a:r>
            <a:r>
              <a:rPr lang="en-US" altLang="ko-KR" sz="2000" dirty="0" smtClean="0"/>
              <a:t>task</a:t>
            </a:r>
            <a:r>
              <a:rPr lang="ko-KR" altLang="en-US" sz="2000" smtClean="0"/>
              <a:t>를 실행</a:t>
            </a:r>
            <a:endParaRPr lang="ko-KR" altLang="en-US" sz="2000" dirty="0" smtClean="0"/>
          </a:p>
          <a:p>
            <a:pPr marL="0" indent="0">
              <a:buFont typeface="Wingdings" pitchFamily="2" charset="2"/>
              <a:buNone/>
            </a:pP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53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19858</TotalTime>
  <Words>1547</Words>
  <Application>Microsoft Office PowerPoint</Application>
  <PresentationFormat>화면 슬라이드 쇼(4:3)</PresentationFormat>
  <Paragraphs>305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Wingdings</vt:lpstr>
      <vt:lpstr>Arial</vt:lpstr>
      <vt:lpstr>맑은 고딕</vt:lpstr>
      <vt:lpstr>Tahoma</vt:lpstr>
      <vt:lpstr>Lato</vt:lpstr>
      <vt:lpstr>Cambria Math</vt:lpstr>
      <vt:lpstr>나눔고딕</vt:lpstr>
      <vt:lpstr>컴퓨터보안 2011</vt:lpstr>
      <vt:lpstr>1_컴퓨터보안 2011</vt:lpstr>
      <vt:lpstr>New_Natural01</vt:lpstr>
      <vt:lpstr>문제해결기법 (Problem Solving)</vt:lpstr>
      <vt:lpstr>3주차 문제 풀이</vt:lpstr>
      <vt:lpstr>3주차 문제</vt:lpstr>
      <vt:lpstr>3주차 문제</vt:lpstr>
      <vt:lpstr>3주차 문제</vt:lpstr>
      <vt:lpstr>3주차 문제</vt:lpstr>
      <vt:lpstr>3주차 문제</vt:lpstr>
      <vt:lpstr>Idea</vt:lpstr>
      <vt:lpstr>idea</vt:lpstr>
      <vt:lpstr>Examples</vt:lpstr>
      <vt:lpstr>Examples</vt:lpstr>
      <vt:lpstr>Examples</vt:lpstr>
      <vt:lpstr>Examples</vt:lpstr>
      <vt:lpstr>Implementation</vt:lpstr>
      <vt:lpstr>의사 코드</vt:lpstr>
      <vt:lpstr>의사 코드 (time complexity)</vt:lpstr>
      <vt:lpstr>의사 코드 (Memory complexity)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joonseok</cp:lastModifiedBy>
  <cp:revision>365</cp:revision>
  <cp:lastPrinted>2016-04-03T20:03:45Z</cp:lastPrinted>
  <dcterms:created xsi:type="dcterms:W3CDTF">2014-02-26T05:36:39Z</dcterms:created>
  <dcterms:modified xsi:type="dcterms:W3CDTF">2019-03-22T13:16:32Z</dcterms:modified>
</cp:coreProperties>
</file>