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98" r:id="rId3"/>
  </p:sldMasterIdLst>
  <p:notesMasterIdLst>
    <p:notesMasterId r:id="rId39"/>
  </p:notesMasterIdLst>
  <p:handoutMasterIdLst>
    <p:handoutMasterId r:id="rId40"/>
  </p:handoutMasterIdLst>
  <p:sldIdLst>
    <p:sldId id="262" r:id="rId4"/>
    <p:sldId id="340" r:id="rId5"/>
    <p:sldId id="341" r:id="rId6"/>
    <p:sldId id="388" r:id="rId7"/>
    <p:sldId id="295" r:id="rId8"/>
    <p:sldId id="365" r:id="rId9"/>
    <p:sldId id="393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5" r:id="rId29"/>
    <p:sldId id="386" r:id="rId30"/>
    <p:sldId id="387" r:id="rId31"/>
    <p:sldId id="390" r:id="rId32"/>
    <p:sldId id="389" r:id="rId33"/>
    <p:sldId id="392" r:id="rId34"/>
    <p:sldId id="346" r:id="rId35"/>
    <p:sldId id="391" r:id="rId36"/>
    <p:sldId id="394" r:id="rId37"/>
    <p:sldId id="395" r:id="rId3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1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836" y="108"/>
      </p:cViewPr>
      <p:guideLst>
        <p:guide orient="horz" pos="2160"/>
        <p:guide pos="26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9" d="100"/>
          <a:sy n="109" d="100"/>
        </p:scale>
        <p:origin x="-226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18431-045C-4EA1-81C8-DB9EB4DB25F7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C7944-C68D-47D8-BDE3-D7A96C871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86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B7568-3C2F-40C6-9A3D-C96D8A49C7FB}" type="datetimeFigureOut">
              <a:rPr lang="ko-KR" altLang="en-US" smtClean="0"/>
              <a:pPr/>
              <a:t>2019-03-22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2A58D-885E-4ED4-803C-A2097EAFB0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69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3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title_underb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7" y="2747079"/>
            <a:ext cx="7873503" cy="9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50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5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536" y="1196752"/>
            <a:ext cx="8352928" cy="511256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4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722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title_underbar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7" y="2747079"/>
            <a:ext cx="7873503" cy="9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87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72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Picture 3" descr="C:\Users\Administrator\Desktop\title_underbar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05050"/>
            <a:ext cx="5307663" cy="6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74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57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4644008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46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1018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103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395536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1"/>
          </p:nvPr>
        </p:nvSpPr>
        <p:spPr>
          <a:xfrm>
            <a:off x="4644008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544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18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78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8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33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86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536" y="1196752"/>
            <a:ext cx="8352928" cy="511256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4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82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70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Picture 3" descr="C:\Users\Administrator\Desktop\title_underb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05050"/>
            <a:ext cx="5307663" cy="6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9846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0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4644008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1018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103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395536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1"/>
          </p:nvPr>
        </p:nvSpPr>
        <p:spPr>
          <a:xfrm>
            <a:off x="4644008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65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1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1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352928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6453336"/>
            <a:ext cx="8352928" cy="0"/>
          </a:xfrm>
          <a:prstGeom prst="line">
            <a:avLst/>
          </a:prstGeom>
          <a:ln w="57150" cap="flat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Administrator\Desktop\isrl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66" y="6498755"/>
            <a:ext cx="936898" cy="24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95536" y="0"/>
            <a:ext cx="8352928" cy="288032"/>
            <a:chOff x="395536" y="0"/>
            <a:chExt cx="8352928" cy="288032"/>
          </a:xfrm>
        </p:grpSpPr>
        <p:sp>
          <p:nvSpPr>
            <p:cNvPr id="16" name="모서리가 둥근 직사각형 15"/>
            <p:cNvSpPr/>
            <p:nvPr userDrawn="1"/>
          </p:nvSpPr>
          <p:spPr>
            <a:xfrm>
              <a:off x="395536" y="0"/>
              <a:ext cx="8352928" cy="28803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95536" y="0"/>
              <a:ext cx="8352928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148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352928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6453336"/>
            <a:ext cx="8352928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Administrator\Desktop\isrl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66" y="6498755"/>
            <a:ext cx="936898" cy="24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95536" y="0"/>
            <a:ext cx="8352928" cy="288032"/>
            <a:chOff x="395536" y="0"/>
            <a:chExt cx="8352928" cy="288032"/>
          </a:xfrm>
        </p:grpSpPr>
        <p:sp>
          <p:nvSpPr>
            <p:cNvPr id="16" name="모서리가 둥근 직사각형 15"/>
            <p:cNvSpPr/>
            <p:nvPr userDrawn="1"/>
          </p:nvSpPr>
          <p:spPr>
            <a:xfrm>
              <a:off x="395536" y="0"/>
              <a:ext cx="8352928" cy="28803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95536" y="0"/>
              <a:ext cx="8352928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968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문제해결기법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dirty="0"/>
              <a:t>(Problem</a:t>
            </a:r>
            <a:r>
              <a:rPr lang="ko-KR" altLang="en-US" b="0" dirty="0"/>
              <a:t> </a:t>
            </a:r>
            <a:r>
              <a:rPr lang="en-US" altLang="ko-KR" b="0" dirty="0"/>
              <a:t>Solving)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8650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A, B </a:t>
            </a:r>
            <a:r>
              <a:rPr lang="ko-KR" altLang="en-US" sz="2400" dirty="0" smtClean="0"/>
              <a:t>가 지워질 때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DistVec</a:t>
            </a:r>
            <a:r>
              <a:rPr lang="ko-KR" altLang="en-US" sz="2400" dirty="0" smtClean="0"/>
              <a:t>의 원소들 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B</a:t>
            </a:r>
            <a:r>
              <a:rPr lang="ko-KR" altLang="en-US" sz="2400" dirty="0" smtClean="0"/>
              <a:t>를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포함하는 원소도 무효화 한다 </a:t>
            </a:r>
            <a:r>
              <a:rPr lang="en-US" altLang="ko-KR" sz="2400" dirty="0" smtClean="0"/>
              <a:t>(</a:t>
            </a:r>
            <a:r>
              <a:rPr lang="en-US" altLang="ko-KR" sz="2400" dirty="0" err="1"/>
              <a:t>d</a:t>
            </a:r>
            <a:r>
              <a:rPr lang="en-US" altLang="ko-KR" sz="2400" dirty="0" err="1" smtClean="0"/>
              <a:t>ist</a:t>
            </a:r>
            <a:r>
              <a:rPr lang="en-US" altLang="ko-KR" sz="2400" dirty="0" smtClean="0"/>
              <a:t>=-1 </a:t>
            </a:r>
            <a:r>
              <a:rPr lang="ko-KR" altLang="en-US" sz="2400" dirty="0" smtClean="0"/>
              <a:t>로 </a:t>
            </a:r>
            <a:r>
              <a:rPr lang="ko-KR" altLang="en-US" sz="2400" dirty="0" err="1" smtClean="0"/>
              <a:t>마킹</a:t>
            </a:r>
            <a:r>
              <a:rPr lang="en-US" altLang="ko-KR" sz="2400" dirty="0" smtClean="0"/>
              <a:t>). 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961" y="3881527"/>
            <a:ext cx="39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A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633502"/>
              </p:ext>
            </p:extLst>
          </p:nvPr>
        </p:nvGraphicFramePr>
        <p:xfrm>
          <a:off x="539639" y="3139251"/>
          <a:ext cx="8536905" cy="162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</a:tblGrid>
              <a:tr h="23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8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(2,2)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=8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=9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=13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=13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 flipV="1">
            <a:off x="1386591" y="4864308"/>
            <a:ext cx="14989" cy="74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8127" y="5690562"/>
            <a:ext cx="345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(1,1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(2,2)</a:t>
            </a:r>
            <a:r>
              <a:rPr lang="ko-KR" altLang="en-US" sz="1600" dirty="0" smtClean="0"/>
              <a:t>를 포함하면 무효화</a:t>
            </a:r>
            <a:r>
              <a:rPr lang="en-US" altLang="ko-KR" sz="1600" dirty="0" smtClean="0"/>
              <a:t>!</a:t>
            </a:r>
            <a:endParaRPr lang="en-US" altLang="ko-KR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824460" y="4836840"/>
            <a:ext cx="7494" cy="719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9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A, B </a:t>
            </a:r>
            <a:r>
              <a:rPr lang="ko-KR" altLang="en-US" sz="2400" dirty="0" smtClean="0"/>
              <a:t>가 지워질 때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DistVec</a:t>
            </a:r>
            <a:r>
              <a:rPr lang="ko-KR" altLang="en-US" sz="2400" dirty="0" smtClean="0"/>
              <a:t>의 원소들 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B</a:t>
            </a:r>
            <a:r>
              <a:rPr lang="ko-KR" altLang="en-US" sz="2400" dirty="0" smtClean="0"/>
              <a:t>를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포함하는 원소도 무효화 한다 </a:t>
            </a:r>
            <a:r>
              <a:rPr lang="en-US" altLang="ko-KR" sz="2400" dirty="0" smtClean="0"/>
              <a:t>(</a:t>
            </a:r>
            <a:r>
              <a:rPr lang="en-US" altLang="ko-KR" sz="2400" dirty="0" err="1"/>
              <a:t>d</a:t>
            </a:r>
            <a:r>
              <a:rPr lang="en-US" altLang="ko-KR" sz="2400" dirty="0" err="1" smtClean="0"/>
              <a:t>ist</a:t>
            </a:r>
            <a:r>
              <a:rPr lang="en-US" altLang="ko-KR" sz="2400" dirty="0" smtClean="0"/>
              <a:t>=-1 </a:t>
            </a:r>
            <a:r>
              <a:rPr lang="ko-KR" altLang="en-US" sz="2400" dirty="0" smtClean="0"/>
              <a:t>로 </a:t>
            </a:r>
            <a:r>
              <a:rPr lang="ko-KR" altLang="en-US" sz="2400" dirty="0" err="1" smtClean="0"/>
              <a:t>마킹</a:t>
            </a:r>
            <a:r>
              <a:rPr lang="en-US" altLang="ko-KR" sz="2400" dirty="0" smtClean="0"/>
              <a:t>). 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961" y="3881527"/>
            <a:ext cx="39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A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11581"/>
              </p:ext>
            </p:extLst>
          </p:nvPr>
        </p:nvGraphicFramePr>
        <p:xfrm>
          <a:off x="539639" y="3139251"/>
          <a:ext cx="8536905" cy="162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</a:tblGrid>
              <a:tr h="23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8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(2,2)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=8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=9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=13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=13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 flipV="1">
            <a:off x="1941228" y="4824406"/>
            <a:ext cx="14989" cy="74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62723" y="5630879"/>
            <a:ext cx="345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(1,1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(2,2)</a:t>
            </a:r>
            <a:r>
              <a:rPr lang="ko-KR" altLang="en-US" sz="1600" dirty="0" smtClean="0"/>
              <a:t>를 포함하면 무효화</a:t>
            </a:r>
            <a:r>
              <a:rPr lang="en-US" altLang="ko-KR" sz="1600" dirty="0" smtClean="0"/>
              <a:t>!</a:t>
            </a:r>
            <a:endParaRPr lang="en-US" altLang="ko-KR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824460" y="4836840"/>
            <a:ext cx="7494" cy="719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72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A, B </a:t>
            </a:r>
            <a:r>
              <a:rPr lang="ko-KR" altLang="en-US" sz="2400" dirty="0" smtClean="0"/>
              <a:t>가 지워질 때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DistVec</a:t>
            </a:r>
            <a:r>
              <a:rPr lang="ko-KR" altLang="en-US" sz="2400" dirty="0" smtClean="0"/>
              <a:t>의 원소들 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B</a:t>
            </a:r>
            <a:r>
              <a:rPr lang="ko-KR" altLang="en-US" sz="2400" dirty="0" smtClean="0"/>
              <a:t>를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포함하는 원소도 무효화 한다 </a:t>
            </a:r>
            <a:r>
              <a:rPr lang="en-US" altLang="ko-KR" sz="2400" dirty="0" smtClean="0"/>
              <a:t>(</a:t>
            </a:r>
            <a:r>
              <a:rPr lang="en-US" altLang="ko-KR" sz="2400" dirty="0" err="1"/>
              <a:t>d</a:t>
            </a:r>
            <a:r>
              <a:rPr lang="en-US" altLang="ko-KR" sz="2400" dirty="0" err="1" smtClean="0"/>
              <a:t>ist</a:t>
            </a:r>
            <a:r>
              <a:rPr lang="en-US" altLang="ko-KR" sz="2400" dirty="0" smtClean="0"/>
              <a:t>=-1 </a:t>
            </a:r>
            <a:r>
              <a:rPr lang="ko-KR" altLang="en-US" sz="2400" dirty="0" smtClean="0"/>
              <a:t>로 </a:t>
            </a:r>
            <a:r>
              <a:rPr lang="ko-KR" altLang="en-US" sz="2400" dirty="0" err="1" smtClean="0"/>
              <a:t>마킹</a:t>
            </a:r>
            <a:r>
              <a:rPr lang="en-US" altLang="ko-KR" sz="2400" dirty="0" smtClean="0"/>
              <a:t>). 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961" y="3881527"/>
            <a:ext cx="39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A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561209"/>
              </p:ext>
            </p:extLst>
          </p:nvPr>
        </p:nvGraphicFramePr>
        <p:xfrm>
          <a:off x="539639" y="3139251"/>
          <a:ext cx="8536905" cy="162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</a:tblGrid>
              <a:tr h="23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8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(2,2)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=8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=9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=13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=13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 flipV="1">
            <a:off x="2473379" y="4811973"/>
            <a:ext cx="14989" cy="74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37477" y="5606192"/>
            <a:ext cx="345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(1,1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(2,2)</a:t>
            </a:r>
            <a:r>
              <a:rPr lang="ko-KR" altLang="en-US" sz="1600" dirty="0" smtClean="0"/>
              <a:t>를 포함하면 무효화</a:t>
            </a:r>
            <a:r>
              <a:rPr lang="en-US" altLang="ko-KR" sz="1600" dirty="0" smtClean="0"/>
              <a:t>!</a:t>
            </a:r>
            <a:endParaRPr lang="en-US" altLang="ko-KR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824460" y="4836840"/>
            <a:ext cx="7494" cy="719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95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A, B </a:t>
            </a:r>
            <a:r>
              <a:rPr lang="ko-KR" altLang="en-US" sz="2400" dirty="0" smtClean="0"/>
              <a:t>가 지워질 때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DistVec</a:t>
            </a:r>
            <a:r>
              <a:rPr lang="ko-KR" altLang="en-US" sz="2400" dirty="0" smtClean="0"/>
              <a:t>의 원소들 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B</a:t>
            </a:r>
            <a:r>
              <a:rPr lang="ko-KR" altLang="en-US" sz="2400" dirty="0" smtClean="0"/>
              <a:t>를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포함하는 원소도 무효화 한다 </a:t>
            </a:r>
            <a:r>
              <a:rPr lang="en-US" altLang="ko-KR" sz="2400" dirty="0" smtClean="0"/>
              <a:t>(</a:t>
            </a:r>
            <a:r>
              <a:rPr lang="en-US" altLang="ko-KR" sz="2400" dirty="0" err="1"/>
              <a:t>d</a:t>
            </a:r>
            <a:r>
              <a:rPr lang="en-US" altLang="ko-KR" sz="2400" dirty="0" err="1" smtClean="0"/>
              <a:t>ist</a:t>
            </a:r>
            <a:r>
              <a:rPr lang="en-US" altLang="ko-KR" sz="2400" dirty="0" smtClean="0"/>
              <a:t>=-1 </a:t>
            </a:r>
            <a:r>
              <a:rPr lang="ko-KR" altLang="en-US" sz="2400" dirty="0" smtClean="0"/>
              <a:t>로 </a:t>
            </a:r>
            <a:r>
              <a:rPr lang="ko-KR" altLang="en-US" sz="2400" dirty="0" err="1" smtClean="0"/>
              <a:t>마킹</a:t>
            </a:r>
            <a:r>
              <a:rPr lang="en-US" altLang="ko-KR" sz="2400" dirty="0" smtClean="0"/>
              <a:t>). 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961" y="3881527"/>
            <a:ext cx="39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A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623402"/>
              </p:ext>
            </p:extLst>
          </p:nvPr>
        </p:nvGraphicFramePr>
        <p:xfrm>
          <a:off x="539639" y="3139251"/>
          <a:ext cx="8536905" cy="162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</a:tblGrid>
              <a:tr h="23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8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(2,2)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=9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=13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=13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 flipV="1">
            <a:off x="5321510" y="4836840"/>
            <a:ext cx="14989" cy="74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14901" y="5606192"/>
            <a:ext cx="843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무효화</a:t>
            </a:r>
            <a:r>
              <a:rPr lang="en-US" altLang="ko-KR" sz="1600" dirty="0" smtClean="0"/>
              <a:t>!</a:t>
            </a:r>
            <a:endParaRPr lang="en-US" altLang="ko-KR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824460" y="4836840"/>
            <a:ext cx="7494" cy="719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25351" y="5606192"/>
            <a:ext cx="345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(1,1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(2,2)</a:t>
            </a:r>
            <a:r>
              <a:rPr lang="ko-KR" altLang="en-US" sz="1600" dirty="0" smtClean="0"/>
              <a:t>를 포함하면 무효화</a:t>
            </a:r>
            <a:r>
              <a:rPr lang="en-US" altLang="ko-KR" sz="1600" dirty="0" smtClean="0"/>
              <a:t>!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655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A, B </a:t>
            </a:r>
            <a:r>
              <a:rPr lang="ko-KR" altLang="en-US" sz="2400" dirty="0" smtClean="0"/>
              <a:t>가 지워질 때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DistVec</a:t>
            </a:r>
            <a:r>
              <a:rPr lang="ko-KR" altLang="en-US" sz="2400" dirty="0" smtClean="0"/>
              <a:t>의 원소들 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B</a:t>
            </a:r>
            <a:r>
              <a:rPr lang="ko-KR" altLang="en-US" sz="2400" dirty="0" smtClean="0"/>
              <a:t>를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포함하는 원소도 무효화 한다 </a:t>
            </a:r>
            <a:r>
              <a:rPr lang="en-US" altLang="ko-KR" sz="2400" dirty="0" smtClean="0"/>
              <a:t>(</a:t>
            </a:r>
            <a:r>
              <a:rPr lang="en-US" altLang="ko-KR" sz="2400" dirty="0" err="1"/>
              <a:t>d</a:t>
            </a:r>
            <a:r>
              <a:rPr lang="en-US" altLang="ko-KR" sz="2400" dirty="0" err="1" smtClean="0"/>
              <a:t>ist</a:t>
            </a:r>
            <a:r>
              <a:rPr lang="en-US" altLang="ko-KR" sz="2400" dirty="0" smtClean="0"/>
              <a:t>=-1 </a:t>
            </a:r>
            <a:r>
              <a:rPr lang="ko-KR" altLang="en-US" sz="2400" dirty="0" smtClean="0"/>
              <a:t>로 </a:t>
            </a:r>
            <a:r>
              <a:rPr lang="ko-KR" altLang="en-US" sz="2400" dirty="0" err="1" smtClean="0"/>
              <a:t>마킹</a:t>
            </a:r>
            <a:r>
              <a:rPr lang="en-US" altLang="ko-KR" sz="2400" dirty="0" smtClean="0"/>
              <a:t>). 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961" y="3881527"/>
            <a:ext cx="39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A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5958592" y="4916475"/>
            <a:ext cx="14989" cy="74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51983" y="5685827"/>
            <a:ext cx="843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무효화</a:t>
            </a:r>
            <a:r>
              <a:rPr lang="en-US" altLang="ko-KR" sz="1600" dirty="0" smtClean="0"/>
              <a:t>!</a:t>
            </a:r>
            <a:endParaRPr lang="en-US" altLang="ko-KR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824460" y="4836840"/>
            <a:ext cx="7494" cy="719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682510"/>
              </p:ext>
            </p:extLst>
          </p:nvPr>
        </p:nvGraphicFramePr>
        <p:xfrm>
          <a:off x="539639" y="3139251"/>
          <a:ext cx="8536905" cy="162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</a:tblGrid>
              <a:tr h="23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8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(2,2)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=13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=13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5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A, B </a:t>
            </a:r>
            <a:r>
              <a:rPr lang="ko-KR" altLang="en-US" sz="2400" dirty="0" smtClean="0"/>
              <a:t>가 지워질 때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DistVec</a:t>
            </a:r>
            <a:r>
              <a:rPr lang="ko-KR" altLang="en-US" sz="2400" dirty="0" smtClean="0"/>
              <a:t>의 원소들 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B</a:t>
            </a:r>
            <a:r>
              <a:rPr lang="ko-KR" altLang="en-US" sz="2400" dirty="0" smtClean="0"/>
              <a:t>를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포함하는 원소도 무효화 한다 </a:t>
            </a:r>
            <a:r>
              <a:rPr lang="en-US" altLang="ko-KR" sz="2400" dirty="0" smtClean="0"/>
              <a:t>(</a:t>
            </a:r>
            <a:r>
              <a:rPr lang="en-US" altLang="ko-KR" sz="2400" dirty="0" err="1"/>
              <a:t>d</a:t>
            </a:r>
            <a:r>
              <a:rPr lang="en-US" altLang="ko-KR" sz="2400" dirty="0" err="1" smtClean="0"/>
              <a:t>ist</a:t>
            </a:r>
            <a:r>
              <a:rPr lang="en-US" altLang="ko-KR" sz="2400" dirty="0" smtClean="0"/>
              <a:t>=-1 </a:t>
            </a:r>
            <a:r>
              <a:rPr lang="ko-KR" altLang="en-US" sz="2400" dirty="0" smtClean="0"/>
              <a:t>로 </a:t>
            </a:r>
            <a:r>
              <a:rPr lang="ko-KR" altLang="en-US" sz="2400" dirty="0" err="1" smtClean="0"/>
              <a:t>마킹</a:t>
            </a:r>
            <a:r>
              <a:rPr lang="en-US" altLang="ko-KR" sz="2400" dirty="0" smtClean="0"/>
              <a:t>). 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961" y="3881527"/>
            <a:ext cx="39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A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6528219" y="4916475"/>
            <a:ext cx="14989" cy="74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21610" y="5685827"/>
            <a:ext cx="843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무효화</a:t>
            </a:r>
            <a:r>
              <a:rPr lang="en-US" altLang="ko-KR" sz="1600" dirty="0" smtClean="0"/>
              <a:t>!</a:t>
            </a:r>
            <a:endParaRPr lang="en-US" altLang="ko-KR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824460" y="4836840"/>
            <a:ext cx="7494" cy="719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73115"/>
              </p:ext>
            </p:extLst>
          </p:nvPr>
        </p:nvGraphicFramePr>
        <p:xfrm>
          <a:off x="539639" y="3139251"/>
          <a:ext cx="8536905" cy="162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</a:tblGrid>
              <a:tr h="23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8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(2,2)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=13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10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A, B </a:t>
            </a:r>
            <a:r>
              <a:rPr lang="ko-KR" altLang="en-US" sz="2400" dirty="0" smtClean="0"/>
              <a:t>가 지워질 때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DistVec</a:t>
            </a:r>
            <a:r>
              <a:rPr lang="ko-KR" altLang="en-US" sz="2400" dirty="0" smtClean="0"/>
              <a:t>의 원소들 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B</a:t>
            </a:r>
            <a:r>
              <a:rPr lang="ko-KR" altLang="en-US" sz="2400" dirty="0" smtClean="0"/>
              <a:t>를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포함하는 원소도 무효화 한다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dist</a:t>
            </a:r>
            <a:r>
              <a:rPr lang="en-US" altLang="ko-KR" sz="2400" dirty="0" smtClean="0"/>
              <a:t>=-1 </a:t>
            </a:r>
            <a:r>
              <a:rPr lang="ko-KR" altLang="en-US" sz="2400" dirty="0" smtClean="0"/>
              <a:t>로 </a:t>
            </a:r>
            <a:r>
              <a:rPr lang="ko-KR" altLang="en-US" sz="2400" dirty="0" err="1" smtClean="0"/>
              <a:t>마킹</a:t>
            </a:r>
            <a:r>
              <a:rPr lang="en-US" altLang="ko-KR" sz="2400" dirty="0" smtClean="0"/>
              <a:t>). 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961" y="3881527"/>
            <a:ext cx="39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A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7637491" y="4938333"/>
            <a:ext cx="14989" cy="74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30882" y="5707685"/>
            <a:ext cx="843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무효화</a:t>
            </a:r>
            <a:r>
              <a:rPr lang="en-US" altLang="ko-KR" sz="1600" dirty="0" smtClean="0"/>
              <a:t>!</a:t>
            </a:r>
            <a:endParaRPr lang="en-US" altLang="ko-KR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824460" y="4836840"/>
            <a:ext cx="7494" cy="719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898355"/>
              </p:ext>
            </p:extLst>
          </p:nvPr>
        </p:nvGraphicFramePr>
        <p:xfrm>
          <a:off x="539639" y="3139251"/>
          <a:ext cx="8536905" cy="162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</a:tblGrid>
              <a:tr h="23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8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(2,2)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=13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5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A, B </a:t>
            </a:r>
            <a:r>
              <a:rPr lang="ko-KR" altLang="en-US" sz="2400" dirty="0" smtClean="0"/>
              <a:t>가 지워질 때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DistVec</a:t>
            </a:r>
            <a:r>
              <a:rPr lang="ko-KR" altLang="en-US" sz="2400" dirty="0" smtClean="0"/>
              <a:t>의 원소들 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B</a:t>
            </a:r>
            <a:r>
              <a:rPr lang="ko-KR" altLang="en-US" sz="2400" dirty="0" smtClean="0"/>
              <a:t>를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포함하는 원소도 무효화 한다 </a:t>
            </a:r>
            <a:r>
              <a:rPr lang="en-US" altLang="ko-KR" sz="2400" dirty="0" smtClean="0"/>
              <a:t>(</a:t>
            </a:r>
            <a:r>
              <a:rPr lang="en-US" altLang="ko-KR" sz="2400" dirty="0" err="1"/>
              <a:t>d</a:t>
            </a:r>
            <a:r>
              <a:rPr lang="en-US" altLang="ko-KR" sz="2400" dirty="0" err="1" smtClean="0"/>
              <a:t>ist</a:t>
            </a:r>
            <a:r>
              <a:rPr lang="en-US" altLang="ko-KR" sz="2400" dirty="0" smtClean="0"/>
              <a:t>=-1 </a:t>
            </a:r>
            <a:r>
              <a:rPr lang="ko-KR" altLang="en-US" sz="2400" dirty="0" smtClean="0"/>
              <a:t>로 </a:t>
            </a:r>
            <a:r>
              <a:rPr lang="ko-KR" altLang="en-US" sz="2400" dirty="0" err="1" smtClean="0"/>
              <a:t>마킹</a:t>
            </a:r>
            <a:r>
              <a:rPr lang="en-US" altLang="ko-KR" sz="2400" dirty="0" smtClean="0"/>
              <a:t>). 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961" y="3881527"/>
            <a:ext cx="39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A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8177137" y="4916475"/>
            <a:ext cx="14989" cy="74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70528" y="5685827"/>
            <a:ext cx="843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무효화</a:t>
            </a:r>
            <a:r>
              <a:rPr lang="en-US" altLang="ko-KR" sz="1600" dirty="0" smtClean="0"/>
              <a:t>!</a:t>
            </a:r>
            <a:endParaRPr lang="en-US" altLang="ko-KR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824460" y="4836840"/>
            <a:ext cx="7494" cy="719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99455"/>
              </p:ext>
            </p:extLst>
          </p:nvPr>
        </p:nvGraphicFramePr>
        <p:xfrm>
          <a:off x="539639" y="3139251"/>
          <a:ext cx="8536905" cy="162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</a:tblGrid>
              <a:tr h="23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8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(2,2)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=13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6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A, B </a:t>
            </a:r>
            <a:r>
              <a:rPr lang="ko-KR" altLang="en-US" sz="2400" dirty="0" smtClean="0"/>
              <a:t>가 지워질 때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DistVec</a:t>
            </a:r>
            <a:r>
              <a:rPr lang="ko-KR" altLang="en-US" sz="2400" dirty="0" smtClean="0"/>
              <a:t>의 원소들 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B</a:t>
            </a:r>
            <a:r>
              <a:rPr lang="ko-KR" altLang="en-US" sz="2400" dirty="0" smtClean="0"/>
              <a:t>를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포함하는 원소도 무효화 한다 </a:t>
            </a:r>
            <a:r>
              <a:rPr lang="en-US" altLang="ko-KR" sz="2400" dirty="0" smtClean="0"/>
              <a:t>(</a:t>
            </a:r>
            <a:r>
              <a:rPr lang="en-US" altLang="ko-KR" sz="2400" dirty="0" err="1"/>
              <a:t>d</a:t>
            </a:r>
            <a:r>
              <a:rPr lang="en-US" altLang="ko-KR" sz="2400" dirty="0" err="1" smtClean="0"/>
              <a:t>ist</a:t>
            </a:r>
            <a:r>
              <a:rPr lang="en-US" altLang="ko-KR" sz="2400" dirty="0" smtClean="0"/>
              <a:t>=-1 </a:t>
            </a:r>
            <a:r>
              <a:rPr lang="ko-KR" altLang="en-US" sz="2400" dirty="0" smtClean="0"/>
              <a:t>로 </a:t>
            </a:r>
            <a:r>
              <a:rPr lang="ko-KR" altLang="en-US" sz="2400" dirty="0" err="1" smtClean="0"/>
              <a:t>마킹</a:t>
            </a:r>
            <a:r>
              <a:rPr lang="en-US" altLang="ko-KR" sz="2400" dirty="0" smtClean="0"/>
              <a:t>). 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961" y="3881527"/>
            <a:ext cx="39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A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1386591" y="4864313"/>
            <a:ext cx="7494" cy="719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54439" y="5696262"/>
            <a:ext cx="436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dist</a:t>
            </a:r>
            <a:r>
              <a:rPr lang="en-US" altLang="ko-KR" dirty="0" smtClean="0"/>
              <a:t>=-1</a:t>
            </a:r>
            <a:r>
              <a:rPr lang="ko-KR" altLang="en-US" dirty="0" smtClean="0"/>
              <a:t>이면 이미 무효화 된 </a:t>
            </a:r>
            <a:r>
              <a:rPr lang="ko-KR" altLang="en-US" dirty="0" err="1" smtClean="0"/>
              <a:t>카드쌍이다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912589"/>
              </p:ext>
            </p:extLst>
          </p:nvPr>
        </p:nvGraphicFramePr>
        <p:xfrm>
          <a:off x="539639" y="3139251"/>
          <a:ext cx="8536905" cy="162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</a:tblGrid>
              <a:tr h="23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8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(2,2)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=13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71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A, B </a:t>
            </a:r>
            <a:r>
              <a:rPr lang="ko-KR" altLang="en-US" sz="2400" dirty="0" smtClean="0"/>
              <a:t>가 지워질 때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DistVec</a:t>
            </a:r>
            <a:r>
              <a:rPr lang="ko-KR" altLang="en-US" sz="2400" dirty="0" smtClean="0"/>
              <a:t>의 원소들 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B</a:t>
            </a:r>
            <a:r>
              <a:rPr lang="ko-KR" altLang="en-US" sz="2400" dirty="0" smtClean="0"/>
              <a:t>를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포함하는 원소도 무효화 한다 </a:t>
            </a:r>
            <a:r>
              <a:rPr lang="en-US" altLang="ko-KR" sz="2400" dirty="0" smtClean="0"/>
              <a:t>(</a:t>
            </a:r>
            <a:r>
              <a:rPr lang="en-US" altLang="ko-KR" sz="2400" dirty="0" err="1"/>
              <a:t>d</a:t>
            </a:r>
            <a:r>
              <a:rPr lang="en-US" altLang="ko-KR" sz="2400" dirty="0" err="1" smtClean="0"/>
              <a:t>ist</a:t>
            </a:r>
            <a:r>
              <a:rPr lang="en-US" altLang="ko-KR" sz="2400" dirty="0" smtClean="0"/>
              <a:t>=-1 </a:t>
            </a:r>
            <a:r>
              <a:rPr lang="ko-KR" altLang="en-US" sz="2400" dirty="0" smtClean="0"/>
              <a:t>로 </a:t>
            </a:r>
            <a:r>
              <a:rPr lang="ko-KR" altLang="en-US" sz="2400" dirty="0" err="1" smtClean="0"/>
              <a:t>마킹</a:t>
            </a:r>
            <a:r>
              <a:rPr lang="en-US" altLang="ko-KR" sz="2400" dirty="0" smtClean="0"/>
              <a:t>). 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961" y="3881527"/>
            <a:ext cx="39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A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1941227" y="4869531"/>
            <a:ext cx="7494" cy="719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54439" y="5696262"/>
            <a:ext cx="436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ist</a:t>
            </a:r>
            <a:r>
              <a:rPr lang="en-US" altLang="ko-KR" dirty="0" smtClean="0"/>
              <a:t>=-1</a:t>
            </a:r>
            <a:r>
              <a:rPr lang="ko-KR" altLang="en-US" dirty="0" smtClean="0"/>
              <a:t>이면 이미 무효화 된 </a:t>
            </a:r>
            <a:r>
              <a:rPr lang="ko-KR" altLang="en-US" dirty="0" err="1" smtClean="0"/>
              <a:t>카드쌍이다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912589"/>
              </p:ext>
            </p:extLst>
          </p:nvPr>
        </p:nvGraphicFramePr>
        <p:xfrm>
          <a:off x="539639" y="3139251"/>
          <a:ext cx="8536905" cy="162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</a:tblGrid>
              <a:tr h="23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8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(2,2)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=13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764498"/>
            <a:ext cx="8229600" cy="11430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 </a:t>
            </a:r>
            <a:r>
              <a:rPr lang="ko-KR" altLang="en-US" dirty="0"/>
              <a:t>주차 문제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84632" y="1441782"/>
                <a:ext cx="8276084" cy="3877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/>
                <a:endParaRPr lang="en-US" altLang="ko-KR" sz="1200" dirty="0" smtClean="0"/>
              </a:p>
              <a:p>
                <a:pPr lvl="0"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200" dirty="0" smtClean="0">
                    <a:latin typeface="Arial" panose="020B0604020202020204" pitchFamily="34" charset="0"/>
                  </a:rPr>
                  <a:t> 강인하는 </a:t>
                </a:r>
                <a:r>
                  <a:rPr lang="ko-KR" altLang="en-US" sz="1200" dirty="0">
                    <a:latin typeface="Arial" panose="020B0604020202020204" pitchFamily="34" charset="0"/>
                  </a:rPr>
                  <a:t>모양이 같은 카드 쌍을 찾아 없애는 게임을 만들기로 했다</a:t>
                </a:r>
                <a:r>
                  <a:rPr lang="en-US" altLang="ko-KR" sz="1200" dirty="0">
                    <a:latin typeface="Arial" panose="020B0604020202020204" pitchFamily="34" charset="0"/>
                  </a:rPr>
                  <a:t>. </a:t>
                </a:r>
                <a:r>
                  <a:rPr lang="ko-KR" altLang="en-US" sz="1200" dirty="0">
                    <a:latin typeface="Arial" panose="020B0604020202020204" pitchFamily="34" charset="0"/>
                  </a:rPr>
                  <a:t>이 게임의 규칙은 다음과 같다</a:t>
                </a:r>
                <a:r>
                  <a:rPr lang="en-US" altLang="ko-KR" sz="1200" dirty="0">
                    <a:latin typeface="Arial" panose="020B0604020202020204" pitchFamily="34" charset="0"/>
                  </a:rPr>
                  <a:t>. </a:t>
                </a:r>
              </a:p>
              <a:p>
                <a:pPr lvl="0"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200" dirty="0">
                    <a:latin typeface="Arial" panose="020B0604020202020204" pitchFamily="34" charset="0"/>
                  </a:rPr>
                  <a:t>  </a:t>
                </a:r>
                <a:r>
                  <a:rPr lang="ko-KR" altLang="en-US" sz="1200" dirty="0">
                    <a:latin typeface="Arial" panose="020B0604020202020204" pitchFamily="34" charset="0"/>
                  </a:rPr>
                  <a:t>크기의 </a:t>
                </a:r>
                <a:r>
                  <a:rPr lang="en-US" altLang="ko-KR" sz="1200" dirty="0">
                    <a:latin typeface="Arial" panose="020B0604020202020204" pitchFamily="34" charset="0"/>
                  </a:rPr>
                  <a:t>2</a:t>
                </a:r>
                <a:r>
                  <a:rPr lang="ko-KR" altLang="en-US" sz="1200" dirty="0">
                    <a:latin typeface="Arial" panose="020B0604020202020204" pitchFamily="34" charset="0"/>
                  </a:rPr>
                  <a:t>차원 좌표평면에 </a:t>
                </a:r>
                <a:r>
                  <a:rPr lang="en-US" altLang="ko-KR" sz="1200" dirty="0">
                    <a:latin typeface="Arial" panose="020B0604020202020204" pitchFamily="34" charset="0"/>
                  </a:rPr>
                  <a:t>A</a:t>
                </a:r>
                <a:r>
                  <a:rPr lang="ko-KR" altLang="en-US" sz="1200" dirty="0">
                    <a:latin typeface="Arial" panose="020B0604020202020204" pitchFamily="34" charset="0"/>
                  </a:rPr>
                  <a:t>부터 </a:t>
                </a:r>
                <a:r>
                  <a:rPr lang="en-US" altLang="ko-KR" sz="1200" dirty="0">
                    <a:latin typeface="Arial" panose="020B0604020202020204" pitchFamily="34" charset="0"/>
                  </a:rPr>
                  <a:t>Z</a:t>
                </a:r>
                <a:r>
                  <a:rPr lang="ko-KR" altLang="en-US" sz="1200" dirty="0">
                    <a:latin typeface="Arial" panose="020B0604020202020204" pitchFamily="34" charset="0"/>
                  </a:rPr>
                  <a:t>까지 중 한 가지 모양과 좌표 정보 </a:t>
                </a:r>
                <a:r>
                  <a:rPr lang="en-US" altLang="ko-KR" sz="1200" dirty="0" smtClean="0">
                    <a:latin typeface="Arial" panose="020B0604020202020204" pitchFamily="34" charset="0"/>
                  </a:rPr>
                  <a:t>(x, y)</a:t>
                </a:r>
                <a:r>
                  <a:rPr lang="ko-KR" altLang="en-US" sz="1200" dirty="0">
                    <a:latin typeface="Arial" panose="020B0604020202020204" pitchFamily="34" charset="0"/>
                  </a:rPr>
                  <a:t>가 적힌 카드가 주어진다</a:t>
                </a:r>
                <a:r>
                  <a:rPr lang="en-US" altLang="ko-KR" sz="1200" dirty="0">
                    <a:latin typeface="Arial" panose="020B0604020202020204" pitchFamily="34" charset="0"/>
                  </a:rPr>
                  <a:t>.</a:t>
                </a:r>
              </a:p>
              <a:p>
                <a:pPr lvl="0"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200" dirty="0">
                    <a:latin typeface="Arial" panose="020B0604020202020204" pitchFamily="34" charset="0"/>
                  </a:rPr>
                  <a:t> </a:t>
                </a:r>
                <a:r>
                  <a:rPr lang="ko-KR" altLang="en-US" sz="1200" dirty="0">
                    <a:latin typeface="Arial" panose="020B0604020202020204" pitchFamily="34" charset="0"/>
                  </a:rPr>
                  <a:t>좌표는 오른쪽으로 갈수록</a:t>
                </a:r>
                <a:r>
                  <a:rPr lang="en-US" altLang="ko-KR" sz="1200" dirty="0">
                    <a:latin typeface="Arial" panose="020B0604020202020204" pitchFamily="34" charset="0"/>
                  </a:rPr>
                  <a:t>,  </a:t>
                </a:r>
                <a:r>
                  <a:rPr lang="ko-KR" altLang="en-US" sz="1200" dirty="0">
                    <a:latin typeface="Arial" panose="020B0604020202020204" pitchFamily="34" charset="0"/>
                  </a:rPr>
                  <a:t>좌표는 아래쪽으로 갈수록 증가한다</a:t>
                </a:r>
                <a:r>
                  <a:rPr lang="en-US" altLang="ko-KR" sz="1200" dirty="0">
                    <a:latin typeface="Arial" panose="020B0604020202020204" pitchFamily="34" charset="0"/>
                  </a:rPr>
                  <a:t>.</a:t>
                </a:r>
              </a:p>
              <a:p>
                <a:pPr lvl="0"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200" dirty="0">
                    <a:latin typeface="Arial" panose="020B0604020202020204" pitchFamily="34" charset="0"/>
                  </a:rPr>
                  <a:t> </a:t>
                </a:r>
                <a:r>
                  <a:rPr lang="ko-KR" altLang="en-US" sz="1200" dirty="0">
                    <a:latin typeface="Arial" panose="020B0604020202020204" pitchFamily="34" charset="0"/>
                  </a:rPr>
                  <a:t>각 카드의 좌표는 모두 다르다</a:t>
                </a:r>
                <a:r>
                  <a:rPr lang="en-US" altLang="ko-KR" sz="1200" dirty="0">
                    <a:latin typeface="Arial" panose="020B0604020202020204" pitchFamily="34" charset="0"/>
                  </a:rPr>
                  <a:t>.</a:t>
                </a:r>
              </a:p>
              <a:p>
                <a:pPr lvl="0"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200" dirty="0">
                    <a:latin typeface="Arial" panose="020B0604020202020204" pitchFamily="34" charset="0"/>
                  </a:rPr>
                  <a:t> </a:t>
                </a:r>
                <a:r>
                  <a:rPr lang="ko-KR" altLang="en-US" sz="1200" dirty="0">
                    <a:latin typeface="Arial" panose="020B0604020202020204" pitchFamily="34" charset="0"/>
                  </a:rPr>
                  <a:t>두 카드의 좌표가 </a:t>
                </a:r>
                <a:r>
                  <a:rPr lang="ko-KR" altLang="en-US" sz="1200" dirty="0" smtClean="0">
                    <a:latin typeface="Arial" panose="020B0604020202020204" pitchFamily="34" charset="0"/>
                  </a:rPr>
                  <a:t>각각 </a:t>
                </a:r>
                <a:r>
                  <a:rPr lang="en-US" altLang="ko-KR" sz="1200" dirty="0">
                    <a:latin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 smtClean="0">
                    <a:latin typeface="Arial" panose="020B0604020202020204" pitchFamily="34" charset="0"/>
                  </a:rPr>
                  <a:t>)</a:t>
                </a:r>
                <a:r>
                  <a:rPr lang="ko-KR" altLang="en-US" sz="1200" dirty="0" smtClean="0">
                    <a:latin typeface="Arial" panose="020B0604020202020204" pitchFamily="34" charset="0"/>
                  </a:rPr>
                  <a:t> </a:t>
                </a:r>
                <a:r>
                  <a:rPr lang="en-US" altLang="ko-KR" sz="1200" dirty="0" smtClean="0">
                    <a:latin typeface="Arial" panose="020B0604020202020204" pitchFamily="34" charset="0"/>
                  </a:rPr>
                  <a:t>, </a:t>
                </a:r>
                <a:r>
                  <a:rPr lang="en-US" altLang="ko-KR" sz="1200" dirty="0">
                    <a:latin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Arial" panose="020B0604020202020204" pitchFamily="34" charset="0"/>
                  </a:rPr>
                  <a:t>)</a:t>
                </a:r>
                <a:r>
                  <a:rPr lang="en-US" altLang="ko-KR" sz="1200" dirty="0" smtClean="0">
                    <a:latin typeface="Arial" panose="020B0604020202020204" pitchFamily="34" charset="0"/>
                  </a:rPr>
                  <a:t> </a:t>
                </a:r>
                <a:r>
                  <a:rPr lang="ko-KR" altLang="en-US" sz="1200" dirty="0">
                    <a:latin typeface="Arial" panose="020B0604020202020204" pitchFamily="34" charset="0"/>
                  </a:rPr>
                  <a:t>일 때</a:t>
                </a:r>
                <a:r>
                  <a:rPr lang="en-US" altLang="ko-KR" sz="1200" dirty="0">
                    <a:latin typeface="Arial" panose="020B0604020202020204" pitchFamily="34" charset="0"/>
                  </a:rPr>
                  <a:t>, </a:t>
                </a:r>
                <a:r>
                  <a:rPr lang="ko-KR" altLang="en-US" sz="1200" dirty="0">
                    <a:latin typeface="Arial" panose="020B0604020202020204" pitchFamily="34" charset="0"/>
                  </a:rPr>
                  <a:t>두 카드의 </a:t>
                </a:r>
                <a:r>
                  <a:rPr lang="ko-KR" altLang="en-US" sz="1200" dirty="0" smtClean="0">
                    <a:latin typeface="Arial" panose="020B0604020202020204" pitchFamily="34" charset="0"/>
                  </a:rPr>
                  <a:t>거리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200" dirty="0" smtClean="0">
                    <a:latin typeface="Arial" panose="020B0604020202020204" pitchFamily="34" charset="0"/>
                  </a:rPr>
                  <a:t> </a:t>
                </a:r>
                <a:r>
                  <a:rPr lang="ko-KR" altLang="en-US" sz="1200" dirty="0">
                    <a:latin typeface="Arial" panose="020B0604020202020204" pitchFamily="34" charset="0"/>
                  </a:rPr>
                  <a:t>이다</a:t>
                </a:r>
                <a:r>
                  <a:rPr lang="en-US" altLang="ko-KR" sz="1200" dirty="0">
                    <a:latin typeface="Arial" panose="020B0604020202020204" pitchFamily="34" charset="0"/>
                  </a:rPr>
                  <a:t>.</a:t>
                </a:r>
              </a:p>
              <a:p>
                <a:pPr lvl="0"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200" dirty="0">
                    <a:latin typeface="Arial" panose="020B0604020202020204" pitchFamily="34" charset="0"/>
                  </a:rPr>
                  <a:t> </a:t>
                </a:r>
                <a:r>
                  <a:rPr lang="ko-KR" altLang="en-US" sz="1200" dirty="0">
                    <a:latin typeface="Arial" panose="020B0604020202020204" pitchFamily="34" charset="0"/>
                  </a:rPr>
                  <a:t>같은 모양이면서 서로 거리가 더 가까운 카드 쌍을 먼저 없애야 한다</a:t>
                </a:r>
                <a:r>
                  <a:rPr lang="en-US" altLang="ko-KR" sz="1200" dirty="0">
                    <a:latin typeface="Arial" panose="020B0604020202020204" pitchFamily="34" charset="0"/>
                  </a:rPr>
                  <a:t>.</a:t>
                </a:r>
              </a:p>
              <a:p>
                <a:pPr lvl="0"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200" dirty="0">
                    <a:latin typeface="Arial" panose="020B0604020202020204" pitchFamily="34" charset="0"/>
                  </a:rPr>
                  <a:t> </a:t>
                </a:r>
                <a:r>
                  <a:rPr lang="ko-KR" altLang="en-US" sz="1200" dirty="0">
                    <a:latin typeface="Arial" panose="020B0604020202020204" pitchFamily="34" charset="0"/>
                  </a:rPr>
                  <a:t>만약 한 카드에 대해 모양이 같고 거리 가 동일한 카드가 둘 이상이면</a:t>
                </a:r>
                <a:r>
                  <a:rPr lang="en-US" altLang="ko-KR" sz="1200" dirty="0">
                    <a:latin typeface="Arial" panose="020B0604020202020204" pitchFamily="34" charset="0"/>
                  </a:rPr>
                  <a:t>, </a:t>
                </a:r>
                <a:r>
                  <a:rPr lang="ko-KR" altLang="en-US" sz="1200" dirty="0">
                    <a:latin typeface="Arial" panose="020B0604020202020204" pitchFamily="34" charset="0"/>
                  </a:rPr>
                  <a:t>두 카드의  좌표의 합이 더 작은 카드 쌍을 지운다</a:t>
                </a:r>
                <a:r>
                  <a:rPr lang="en-US" altLang="ko-KR" sz="1200" dirty="0">
                    <a:latin typeface="Arial" panose="020B0604020202020204" pitchFamily="34" charset="0"/>
                  </a:rPr>
                  <a:t>. </a:t>
                </a:r>
                <a:r>
                  <a:rPr lang="ko-KR" altLang="en-US" sz="1200" dirty="0">
                    <a:latin typeface="Arial" panose="020B0604020202020204" pitchFamily="34" charset="0"/>
                  </a:rPr>
                  <a:t>만약 두 카드의 </a:t>
                </a:r>
                <a:r>
                  <a:rPr lang="en-US" altLang="ko-KR" sz="1200" dirty="0">
                    <a:latin typeface="Arial" panose="020B0604020202020204" pitchFamily="34" charset="0"/>
                  </a:rPr>
                  <a:t>y </a:t>
                </a:r>
                <a:r>
                  <a:rPr lang="ko-KR" altLang="en-US" sz="1200" dirty="0" smtClean="0">
                    <a:latin typeface="Arial" panose="020B0604020202020204" pitchFamily="34" charset="0"/>
                  </a:rPr>
                  <a:t>좌표의 </a:t>
                </a:r>
                <a:r>
                  <a:rPr lang="ko-KR" altLang="en-US" sz="1200" dirty="0">
                    <a:latin typeface="Arial" panose="020B0604020202020204" pitchFamily="34" charset="0"/>
                  </a:rPr>
                  <a:t>합도 같은 카드 쌍이 둘 이상이면</a:t>
                </a:r>
                <a:r>
                  <a:rPr lang="en-US" altLang="ko-KR" sz="1200" dirty="0">
                    <a:latin typeface="Arial" panose="020B0604020202020204" pitchFamily="34" charset="0"/>
                  </a:rPr>
                  <a:t>, </a:t>
                </a:r>
                <a:r>
                  <a:rPr lang="ko-KR" altLang="en-US" sz="1200" dirty="0">
                    <a:latin typeface="Arial" panose="020B0604020202020204" pitchFamily="34" charset="0"/>
                  </a:rPr>
                  <a:t>두 카드의 </a:t>
                </a:r>
                <a:r>
                  <a:rPr lang="en-US" altLang="ko-KR" sz="1200" dirty="0">
                    <a:latin typeface="Arial" panose="020B0604020202020204" pitchFamily="34" charset="0"/>
                  </a:rPr>
                  <a:t>x </a:t>
                </a:r>
                <a:r>
                  <a:rPr lang="ko-KR" altLang="en-US" sz="1200" dirty="0" smtClean="0">
                    <a:latin typeface="Arial" panose="020B0604020202020204" pitchFamily="34" charset="0"/>
                  </a:rPr>
                  <a:t>좌표의 </a:t>
                </a:r>
                <a:r>
                  <a:rPr lang="ko-KR" altLang="en-US" sz="1200" dirty="0">
                    <a:latin typeface="Arial" panose="020B0604020202020204" pitchFamily="34" charset="0"/>
                  </a:rPr>
                  <a:t>합이 더 작은 카드 쌍을 지운다</a:t>
                </a:r>
                <a:r>
                  <a:rPr lang="en-US" altLang="ko-KR" sz="1200" dirty="0">
                    <a:latin typeface="Arial" panose="020B0604020202020204" pitchFamily="34" charset="0"/>
                  </a:rPr>
                  <a:t>.</a:t>
                </a:r>
              </a:p>
              <a:p>
                <a:pPr lvl="0"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200" dirty="0">
                    <a:latin typeface="Arial" panose="020B0604020202020204" pitchFamily="34" charset="0"/>
                  </a:rPr>
                  <a:t> </a:t>
                </a:r>
                <a:r>
                  <a:rPr lang="ko-KR" altLang="en-US" sz="1200" dirty="0">
                    <a:latin typeface="Arial" panose="020B0604020202020204" pitchFamily="34" charset="0"/>
                  </a:rPr>
                  <a:t>같은 모양의 카드들은 짝수 개씩 주어진다</a:t>
                </a:r>
                <a:r>
                  <a:rPr lang="en-US" altLang="ko-KR" sz="1200" dirty="0">
                    <a:latin typeface="Arial" panose="020B0604020202020204" pitchFamily="34" charset="0"/>
                  </a:rPr>
                  <a:t>.</a:t>
                </a:r>
              </a:p>
              <a:p>
                <a:pPr lvl="0"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200" dirty="0">
                    <a:latin typeface="Arial" panose="020B0604020202020204" pitchFamily="34" charset="0"/>
                  </a:rPr>
                  <a:t> </a:t>
                </a:r>
                <a:r>
                  <a:rPr lang="ko-KR" altLang="en-US" sz="1200" dirty="0">
                    <a:latin typeface="Arial" panose="020B0604020202020204" pitchFamily="34" charset="0"/>
                  </a:rPr>
                  <a:t>사용할 수 있는 언어는 </a:t>
                </a:r>
                <a:r>
                  <a:rPr lang="en-US" altLang="ko-KR" sz="1200" dirty="0">
                    <a:latin typeface="Arial" panose="020B0604020202020204" pitchFamily="34" charset="0"/>
                  </a:rPr>
                  <a:t>C, C++</a:t>
                </a:r>
                <a:r>
                  <a:rPr lang="ko-KR" altLang="en-US" sz="1200" dirty="0">
                    <a:latin typeface="Arial" panose="020B0604020202020204" pitchFamily="34" charset="0"/>
                  </a:rPr>
                  <a:t>로 제한한다</a:t>
                </a:r>
                <a:r>
                  <a:rPr lang="en-US" altLang="ko-KR" sz="1200" dirty="0">
                    <a:latin typeface="Arial" panose="020B0604020202020204" pitchFamily="34" charset="0"/>
                  </a:rPr>
                  <a:t>. </a:t>
                </a:r>
                <a:r>
                  <a:rPr lang="ko-KR" altLang="en-US" sz="1200" dirty="0">
                    <a:latin typeface="Arial" panose="020B0604020202020204" pitchFamily="34" charset="0"/>
                  </a:rPr>
                  <a:t>프로그램의 실행 시간은 </a:t>
                </a:r>
                <a:r>
                  <a:rPr lang="en-US" altLang="ko-KR" sz="1200" dirty="0" smtClean="0">
                    <a:latin typeface="Arial" panose="020B0604020202020204" pitchFamily="34" charset="0"/>
                  </a:rPr>
                  <a:t>4</a:t>
                </a:r>
                <a:r>
                  <a:rPr lang="ko-KR" altLang="en-US" sz="1200" dirty="0" smtClean="0">
                    <a:latin typeface="Arial" panose="020B0604020202020204" pitchFamily="34" charset="0"/>
                  </a:rPr>
                  <a:t>초를 </a:t>
                </a:r>
                <a:r>
                  <a:rPr lang="ko-KR" altLang="en-US" sz="1200" dirty="0">
                    <a:latin typeface="Arial" panose="020B0604020202020204" pitchFamily="34" charset="0"/>
                  </a:rPr>
                  <a:t>초과할 수 없다</a:t>
                </a:r>
                <a:r>
                  <a:rPr lang="en-US" altLang="ko-KR" sz="1200" dirty="0">
                    <a:latin typeface="Arial" panose="020B0604020202020204" pitchFamily="34" charset="0"/>
                  </a:rPr>
                  <a:t>.</a:t>
                </a:r>
                <a:endParaRPr lang="ko-KR" altLang="en-US" sz="1200" dirty="0">
                  <a:latin typeface="Arial" panose="020B0604020202020204" pitchFamily="34" charset="0"/>
                </a:endParaRPr>
              </a:p>
              <a:p>
                <a:pPr fontAlgn="base"/>
                <a:endParaRPr lang="en-US" altLang="ko-KR" sz="1200" dirty="0"/>
              </a:p>
              <a:p>
                <a:pPr fontAlgn="base"/>
                <a:endParaRPr lang="en-US" altLang="ko-KR" sz="1200" dirty="0"/>
              </a:p>
              <a:p>
                <a:pPr fontAlgn="base"/>
                <a:endParaRPr lang="en-US" altLang="ko-KR" sz="1200" dirty="0"/>
              </a:p>
              <a:p>
                <a:pPr fontAlgn="base"/>
                <a:endParaRPr lang="en-US" altLang="ko-KR" sz="1200" dirty="0"/>
              </a:p>
              <a:p>
                <a:pPr fontAlgn="base"/>
                <a:endParaRPr lang="ko-KR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32" y="1441782"/>
                <a:ext cx="8276084" cy="3877985"/>
              </a:xfrm>
              <a:prstGeom prst="rect">
                <a:avLst/>
              </a:prstGeom>
              <a:blipFill rotWithShape="0">
                <a:blip r:embed="rId2"/>
                <a:stretch>
                  <a:fillRect l="-74" r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9548" y="38138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30577" y="414822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38854032" descr="EMB00008bac51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220" y="4016784"/>
            <a:ext cx="2228850" cy="216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4622674" y="4343291"/>
            <a:ext cx="246918" cy="234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622674" y="4926385"/>
            <a:ext cx="246918" cy="215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599432" y="4864951"/>
            <a:ext cx="337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599432" y="4279551"/>
            <a:ext cx="337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8028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A, B </a:t>
            </a:r>
            <a:r>
              <a:rPr lang="ko-KR" altLang="en-US" sz="2400" dirty="0" smtClean="0"/>
              <a:t>가 지워질 때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DistVec</a:t>
            </a:r>
            <a:r>
              <a:rPr lang="ko-KR" altLang="en-US" sz="2400" dirty="0" smtClean="0"/>
              <a:t>의 원소들 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B</a:t>
            </a:r>
            <a:r>
              <a:rPr lang="ko-KR" altLang="en-US" sz="2400" dirty="0" smtClean="0"/>
              <a:t>를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포함하는 원소도 무효화 한다 </a:t>
            </a:r>
            <a:r>
              <a:rPr lang="en-US" altLang="ko-KR" sz="2400" dirty="0" smtClean="0"/>
              <a:t>(</a:t>
            </a:r>
            <a:r>
              <a:rPr lang="en-US" altLang="ko-KR" sz="2400" dirty="0" err="1"/>
              <a:t>d</a:t>
            </a:r>
            <a:r>
              <a:rPr lang="en-US" altLang="ko-KR" sz="2400" dirty="0" err="1" smtClean="0"/>
              <a:t>ist</a:t>
            </a:r>
            <a:r>
              <a:rPr lang="en-US" altLang="ko-KR" sz="2400" dirty="0" smtClean="0"/>
              <a:t>=-1 </a:t>
            </a:r>
            <a:r>
              <a:rPr lang="ko-KR" altLang="en-US" sz="2400" dirty="0" smtClean="0"/>
              <a:t>로 </a:t>
            </a:r>
            <a:r>
              <a:rPr lang="ko-KR" altLang="en-US" sz="2400" dirty="0" err="1" smtClean="0"/>
              <a:t>마킹</a:t>
            </a:r>
            <a:r>
              <a:rPr lang="en-US" altLang="ko-KR" sz="2400" dirty="0" smtClean="0"/>
              <a:t>). 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961" y="3881527"/>
            <a:ext cx="39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A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495863" y="4869531"/>
            <a:ext cx="7494" cy="719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54439" y="5696262"/>
            <a:ext cx="436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ist</a:t>
            </a:r>
            <a:r>
              <a:rPr lang="en-US" altLang="ko-KR" dirty="0" smtClean="0"/>
              <a:t>=-1</a:t>
            </a:r>
            <a:r>
              <a:rPr lang="ko-KR" altLang="en-US" dirty="0" smtClean="0"/>
              <a:t>이면 이미 무효화 된 </a:t>
            </a:r>
            <a:r>
              <a:rPr lang="ko-KR" altLang="en-US" dirty="0" err="1" smtClean="0"/>
              <a:t>카드쌍이다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912589"/>
              </p:ext>
            </p:extLst>
          </p:nvPr>
        </p:nvGraphicFramePr>
        <p:xfrm>
          <a:off x="539639" y="3139251"/>
          <a:ext cx="8536905" cy="162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</a:tblGrid>
              <a:tr h="23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8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(2,2)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=13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5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A, B </a:t>
            </a:r>
            <a:r>
              <a:rPr lang="ko-KR" altLang="en-US" sz="2400" dirty="0" smtClean="0"/>
              <a:t>가 지워질 때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DistVec</a:t>
            </a:r>
            <a:r>
              <a:rPr lang="ko-KR" altLang="en-US" sz="2400" dirty="0" smtClean="0"/>
              <a:t>의 원소들 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B</a:t>
            </a:r>
            <a:r>
              <a:rPr lang="ko-KR" altLang="en-US" sz="2400" dirty="0" smtClean="0"/>
              <a:t>를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포함하는 원소도 무효화 한다 </a:t>
            </a:r>
            <a:r>
              <a:rPr lang="en-US" altLang="ko-KR" sz="2400" dirty="0" smtClean="0"/>
              <a:t>(</a:t>
            </a:r>
            <a:r>
              <a:rPr lang="en-US" altLang="ko-KR" sz="2400" dirty="0" err="1"/>
              <a:t>d</a:t>
            </a:r>
            <a:r>
              <a:rPr lang="en-US" altLang="ko-KR" sz="2400" dirty="0" err="1" smtClean="0"/>
              <a:t>ist</a:t>
            </a:r>
            <a:r>
              <a:rPr lang="en-US" altLang="ko-KR" sz="2400" dirty="0" smtClean="0"/>
              <a:t>=-1 </a:t>
            </a:r>
            <a:r>
              <a:rPr lang="ko-KR" altLang="en-US" sz="2400" dirty="0" smtClean="0"/>
              <a:t>로 </a:t>
            </a:r>
            <a:r>
              <a:rPr lang="ko-KR" altLang="en-US" sz="2400" dirty="0" err="1" smtClean="0"/>
              <a:t>마킹</a:t>
            </a:r>
            <a:r>
              <a:rPr lang="en-US" altLang="ko-KR" sz="2400" dirty="0" smtClean="0"/>
              <a:t>). 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961" y="3881527"/>
            <a:ext cx="39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A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043004" y="4869531"/>
            <a:ext cx="7494" cy="719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58584" y="5696262"/>
            <a:ext cx="300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카드쌍</a:t>
            </a:r>
            <a:r>
              <a:rPr lang="ko-KR" altLang="en-US" dirty="0" smtClean="0"/>
              <a:t> 출력 및 삭제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912589"/>
              </p:ext>
            </p:extLst>
          </p:nvPr>
        </p:nvGraphicFramePr>
        <p:xfrm>
          <a:off x="539639" y="3139251"/>
          <a:ext cx="8536905" cy="162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</a:tblGrid>
              <a:tr h="23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8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(2,2)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=13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05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A, B </a:t>
            </a:r>
            <a:r>
              <a:rPr lang="ko-KR" altLang="en-US" sz="2400" dirty="0" smtClean="0"/>
              <a:t>가 지워질 때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DistVec</a:t>
            </a:r>
            <a:r>
              <a:rPr lang="ko-KR" altLang="en-US" sz="2400" dirty="0" smtClean="0"/>
              <a:t>의 원소들 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B</a:t>
            </a:r>
            <a:r>
              <a:rPr lang="ko-KR" altLang="en-US" sz="2400" dirty="0" smtClean="0"/>
              <a:t>를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포함하는 원소도 무효화 한다 </a:t>
            </a:r>
            <a:r>
              <a:rPr lang="en-US" altLang="ko-KR" sz="2400" dirty="0" smtClean="0"/>
              <a:t>(</a:t>
            </a:r>
            <a:r>
              <a:rPr lang="en-US" altLang="ko-KR" sz="2400" dirty="0" err="1"/>
              <a:t>d</a:t>
            </a:r>
            <a:r>
              <a:rPr lang="en-US" altLang="ko-KR" sz="2400" dirty="0" err="1" smtClean="0"/>
              <a:t>ist</a:t>
            </a:r>
            <a:r>
              <a:rPr lang="en-US" altLang="ko-KR" sz="2400" dirty="0" smtClean="0"/>
              <a:t>=-1 </a:t>
            </a:r>
            <a:r>
              <a:rPr lang="ko-KR" altLang="en-US" sz="2400" dirty="0" smtClean="0"/>
              <a:t>로 </a:t>
            </a:r>
            <a:r>
              <a:rPr lang="ko-KR" altLang="en-US" sz="2400" dirty="0" err="1" smtClean="0"/>
              <a:t>마킹</a:t>
            </a:r>
            <a:r>
              <a:rPr lang="en-US" altLang="ko-KR" sz="2400" dirty="0" smtClean="0"/>
              <a:t>). 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961" y="3881527"/>
            <a:ext cx="39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A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043004" y="4869531"/>
            <a:ext cx="7494" cy="719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4212239" y="4869531"/>
            <a:ext cx="14989" cy="74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58489" y="5613909"/>
            <a:ext cx="327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(5,0)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(5,2)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포함하면무효화</a:t>
            </a:r>
            <a:r>
              <a:rPr lang="en-US" altLang="ko-KR" sz="1600" dirty="0" smtClean="0"/>
              <a:t>!</a:t>
            </a:r>
            <a:endParaRPr lang="en-US" altLang="ko-KR" sz="1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06978"/>
              </p:ext>
            </p:extLst>
          </p:nvPr>
        </p:nvGraphicFramePr>
        <p:xfrm>
          <a:off x="539639" y="3139251"/>
          <a:ext cx="8536905" cy="162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</a:tblGrid>
              <a:tr h="23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8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(2,2)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=13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31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A, B </a:t>
            </a:r>
            <a:r>
              <a:rPr lang="ko-KR" altLang="en-US" sz="2400" dirty="0" smtClean="0"/>
              <a:t>가 지워질 때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DistVec</a:t>
            </a:r>
            <a:r>
              <a:rPr lang="ko-KR" altLang="en-US" sz="2400" dirty="0" smtClean="0"/>
              <a:t>의 원소들 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B</a:t>
            </a:r>
            <a:r>
              <a:rPr lang="ko-KR" altLang="en-US" sz="2400" dirty="0" smtClean="0"/>
              <a:t>를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포함하는 원소도 무효화 한다 </a:t>
            </a:r>
            <a:r>
              <a:rPr lang="en-US" altLang="ko-KR" sz="2400" dirty="0" smtClean="0"/>
              <a:t>(</a:t>
            </a:r>
            <a:r>
              <a:rPr lang="en-US" altLang="ko-KR" sz="2400" dirty="0" err="1"/>
              <a:t>d</a:t>
            </a:r>
            <a:r>
              <a:rPr lang="en-US" altLang="ko-KR" sz="2400" dirty="0" err="1" smtClean="0"/>
              <a:t>ist</a:t>
            </a:r>
            <a:r>
              <a:rPr lang="en-US" altLang="ko-KR" sz="2400" dirty="0" smtClean="0"/>
              <a:t>=-1 </a:t>
            </a:r>
            <a:r>
              <a:rPr lang="ko-KR" altLang="en-US" sz="2400" dirty="0" smtClean="0"/>
              <a:t>로 </a:t>
            </a:r>
            <a:r>
              <a:rPr lang="ko-KR" altLang="en-US" sz="2400" dirty="0" err="1" smtClean="0"/>
              <a:t>마킹</a:t>
            </a:r>
            <a:r>
              <a:rPr lang="en-US" altLang="ko-KR" sz="2400" dirty="0" smtClean="0"/>
              <a:t>). 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961" y="3881527"/>
            <a:ext cx="39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A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043004" y="4869531"/>
            <a:ext cx="7494" cy="719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4793102" y="4857097"/>
            <a:ext cx="14989" cy="74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95571" y="5601475"/>
            <a:ext cx="327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(5,0)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(5,2)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포함하면무효화</a:t>
            </a:r>
            <a:r>
              <a:rPr lang="en-US" altLang="ko-KR" sz="1600" dirty="0" smtClean="0"/>
              <a:t>!</a:t>
            </a:r>
            <a:endParaRPr lang="en-US" altLang="ko-KR" sz="1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334823"/>
              </p:ext>
            </p:extLst>
          </p:nvPr>
        </p:nvGraphicFramePr>
        <p:xfrm>
          <a:off x="539639" y="3139251"/>
          <a:ext cx="8536905" cy="162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</a:tblGrid>
              <a:tr h="23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8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(2,2)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=13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60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A, B </a:t>
            </a:r>
            <a:r>
              <a:rPr lang="ko-KR" altLang="en-US" sz="2400" dirty="0" smtClean="0"/>
              <a:t>가 지워질 때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DistVec</a:t>
            </a:r>
            <a:r>
              <a:rPr lang="ko-KR" altLang="en-US" sz="2400" dirty="0" smtClean="0"/>
              <a:t>의 원소들 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B</a:t>
            </a:r>
            <a:r>
              <a:rPr lang="ko-KR" altLang="en-US" sz="2400" dirty="0" smtClean="0"/>
              <a:t>를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포함하는 원소도 무효화 한다 </a:t>
            </a:r>
            <a:r>
              <a:rPr lang="en-US" altLang="ko-KR" sz="2400" dirty="0" smtClean="0"/>
              <a:t>(</a:t>
            </a:r>
            <a:r>
              <a:rPr lang="en-US" altLang="ko-KR" sz="2400" dirty="0" err="1"/>
              <a:t>d</a:t>
            </a:r>
            <a:r>
              <a:rPr lang="en-US" altLang="ko-KR" sz="2400" dirty="0" err="1" smtClean="0"/>
              <a:t>ist</a:t>
            </a:r>
            <a:r>
              <a:rPr lang="en-US" altLang="ko-KR" sz="2400" dirty="0" smtClean="0"/>
              <a:t>=-1 </a:t>
            </a:r>
            <a:r>
              <a:rPr lang="ko-KR" altLang="en-US" sz="2400" dirty="0" smtClean="0"/>
              <a:t>로 </a:t>
            </a:r>
            <a:r>
              <a:rPr lang="ko-KR" altLang="en-US" sz="2400" dirty="0" err="1" smtClean="0"/>
              <a:t>마킹</a:t>
            </a:r>
            <a:r>
              <a:rPr lang="en-US" altLang="ko-KR" sz="2400" dirty="0" smtClean="0"/>
              <a:t>). 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961" y="3881527"/>
            <a:ext cx="39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A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043004" y="4869531"/>
            <a:ext cx="7494" cy="719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7049122" y="4869531"/>
            <a:ext cx="14989" cy="74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37010" y="5606192"/>
            <a:ext cx="327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(5,0)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(5,2)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포함하면무효화</a:t>
            </a:r>
            <a:r>
              <a:rPr lang="en-US" altLang="ko-KR" sz="1600" dirty="0" smtClean="0"/>
              <a:t>!</a:t>
            </a:r>
            <a:endParaRPr lang="en-US" altLang="ko-KR" sz="1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778332"/>
              </p:ext>
            </p:extLst>
          </p:nvPr>
        </p:nvGraphicFramePr>
        <p:xfrm>
          <a:off x="539639" y="3139251"/>
          <a:ext cx="8536905" cy="162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</a:tblGrid>
              <a:tr h="23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8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(2,2)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2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A, B </a:t>
            </a:r>
            <a:r>
              <a:rPr lang="ko-KR" altLang="en-US" sz="2400" dirty="0" smtClean="0"/>
              <a:t>가 지워질 때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DistVec</a:t>
            </a:r>
            <a:r>
              <a:rPr lang="ko-KR" altLang="en-US" sz="2400" dirty="0" smtClean="0"/>
              <a:t>의 원소들 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B</a:t>
            </a:r>
            <a:r>
              <a:rPr lang="ko-KR" altLang="en-US" sz="2400" dirty="0" smtClean="0"/>
              <a:t>를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포함하는 원소도 무효화 한다 </a:t>
            </a:r>
            <a:r>
              <a:rPr lang="en-US" altLang="ko-KR" sz="2400" dirty="0" smtClean="0"/>
              <a:t>(</a:t>
            </a:r>
            <a:r>
              <a:rPr lang="en-US" altLang="ko-KR" sz="2400" dirty="0" err="1"/>
              <a:t>d</a:t>
            </a:r>
            <a:r>
              <a:rPr lang="en-US" altLang="ko-KR" sz="2400" dirty="0" err="1" smtClean="0"/>
              <a:t>ist</a:t>
            </a:r>
            <a:r>
              <a:rPr lang="en-US" altLang="ko-KR" sz="2400" dirty="0" smtClean="0"/>
              <a:t>=-1 </a:t>
            </a:r>
            <a:r>
              <a:rPr lang="ko-KR" altLang="en-US" sz="2400" dirty="0" smtClean="0"/>
              <a:t>로 </a:t>
            </a:r>
            <a:r>
              <a:rPr lang="ko-KR" altLang="en-US" sz="2400" dirty="0" err="1" smtClean="0"/>
              <a:t>마킹</a:t>
            </a:r>
            <a:r>
              <a:rPr lang="en-US" altLang="ko-KR" sz="2400" dirty="0" smtClean="0"/>
              <a:t>). 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961" y="3881527"/>
            <a:ext cx="39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A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043004" y="4869531"/>
            <a:ext cx="7494" cy="719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8714232" y="4861814"/>
            <a:ext cx="14989" cy="74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12046" y="5606192"/>
            <a:ext cx="831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무효화</a:t>
            </a:r>
            <a:r>
              <a:rPr lang="en-US" altLang="ko-KR" sz="1600" dirty="0" smtClean="0"/>
              <a:t>!</a:t>
            </a:r>
            <a:endParaRPr lang="en-US" altLang="ko-KR" sz="1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623518"/>
              </p:ext>
            </p:extLst>
          </p:nvPr>
        </p:nvGraphicFramePr>
        <p:xfrm>
          <a:off x="539639" y="3139251"/>
          <a:ext cx="8536905" cy="162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</a:tblGrid>
              <a:tr h="23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8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(2,2)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25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A, B </a:t>
            </a:r>
            <a:r>
              <a:rPr lang="ko-KR" altLang="en-US" sz="2400" dirty="0" smtClean="0"/>
              <a:t>가 지워질 때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DistVec</a:t>
            </a:r>
            <a:r>
              <a:rPr lang="ko-KR" altLang="en-US" sz="2400" dirty="0" smtClean="0"/>
              <a:t>의 원소들 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B</a:t>
            </a:r>
            <a:r>
              <a:rPr lang="ko-KR" altLang="en-US" sz="2400" dirty="0" smtClean="0"/>
              <a:t>를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포함하는 원소도 무효화 한다 </a:t>
            </a:r>
            <a:r>
              <a:rPr lang="en-US" altLang="ko-KR" sz="2400" dirty="0" smtClean="0"/>
              <a:t>(</a:t>
            </a:r>
            <a:r>
              <a:rPr lang="en-US" altLang="ko-KR" sz="2400" dirty="0" err="1"/>
              <a:t>d</a:t>
            </a:r>
            <a:r>
              <a:rPr lang="en-US" altLang="ko-KR" sz="2400" dirty="0" err="1" smtClean="0"/>
              <a:t>ist</a:t>
            </a:r>
            <a:r>
              <a:rPr lang="en-US" altLang="ko-KR" sz="2400" dirty="0" smtClean="0"/>
              <a:t>=-1 </a:t>
            </a:r>
            <a:r>
              <a:rPr lang="ko-KR" altLang="en-US" sz="2400" dirty="0" smtClean="0"/>
              <a:t>로 </a:t>
            </a:r>
            <a:r>
              <a:rPr lang="ko-KR" altLang="en-US" sz="2400" dirty="0" err="1" smtClean="0"/>
              <a:t>마킹</a:t>
            </a:r>
            <a:r>
              <a:rPr lang="en-US" altLang="ko-KR" sz="2400" dirty="0" smtClean="0"/>
              <a:t>). 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961" y="3881527"/>
            <a:ext cx="39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A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657601" y="4824496"/>
            <a:ext cx="7494" cy="719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85702" y="5606192"/>
            <a:ext cx="2575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해당 </a:t>
            </a:r>
            <a:r>
              <a:rPr lang="ko-KR" altLang="en-US" sz="1600" dirty="0" err="1" smtClean="0"/>
              <a:t>카드쌍</a:t>
            </a:r>
            <a:r>
              <a:rPr lang="ko-KR" altLang="en-US" sz="1600" dirty="0" smtClean="0"/>
              <a:t> 출력 및 삭제</a:t>
            </a:r>
            <a:r>
              <a:rPr lang="en-US" altLang="ko-KR" sz="1600" dirty="0" smtClean="0"/>
              <a:t>!</a:t>
            </a:r>
            <a:endParaRPr lang="en-US" altLang="ko-KR" sz="1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422604"/>
              </p:ext>
            </p:extLst>
          </p:nvPr>
        </p:nvGraphicFramePr>
        <p:xfrm>
          <a:off x="539639" y="3139251"/>
          <a:ext cx="8536905" cy="162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</a:tblGrid>
              <a:tr h="23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8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(2,2)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18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A, B </a:t>
            </a:r>
            <a:r>
              <a:rPr lang="ko-KR" altLang="en-US" sz="2400" dirty="0" smtClean="0"/>
              <a:t>가 지워질 때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DistVec</a:t>
            </a:r>
            <a:r>
              <a:rPr lang="ko-KR" altLang="en-US" sz="2400" dirty="0" smtClean="0"/>
              <a:t>의 원소들 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B</a:t>
            </a:r>
            <a:r>
              <a:rPr lang="ko-KR" altLang="en-US" sz="2400" dirty="0" smtClean="0"/>
              <a:t>를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포함하는 원소도 무효화 한다 </a:t>
            </a:r>
            <a:r>
              <a:rPr lang="en-US" altLang="ko-KR" sz="2400" dirty="0" smtClean="0"/>
              <a:t>(</a:t>
            </a:r>
            <a:r>
              <a:rPr lang="en-US" altLang="ko-KR" sz="2400" dirty="0" err="1"/>
              <a:t>d</a:t>
            </a:r>
            <a:r>
              <a:rPr lang="en-US" altLang="ko-KR" sz="2400" dirty="0" err="1" smtClean="0"/>
              <a:t>ist</a:t>
            </a:r>
            <a:r>
              <a:rPr lang="en-US" altLang="ko-KR" sz="2400" dirty="0" smtClean="0"/>
              <a:t>=-1 </a:t>
            </a:r>
            <a:r>
              <a:rPr lang="ko-KR" altLang="en-US" sz="2400" dirty="0" smtClean="0"/>
              <a:t>로 </a:t>
            </a:r>
            <a:r>
              <a:rPr lang="ko-KR" altLang="en-US" sz="2400" dirty="0" err="1" smtClean="0"/>
              <a:t>마킹</a:t>
            </a:r>
            <a:r>
              <a:rPr lang="en-US" altLang="ko-KR" sz="2400" dirty="0" smtClean="0"/>
              <a:t>). 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961" y="3881527"/>
            <a:ext cx="39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A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657601" y="4824496"/>
            <a:ext cx="7494" cy="719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422604"/>
              </p:ext>
            </p:extLst>
          </p:nvPr>
        </p:nvGraphicFramePr>
        <p:xfrm>
          <a:off x="539639" y="3139251"/>
          <a:ext cx="8536905" cy="162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</a:tblGrid>
              <a:tr h="23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8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(2,2)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44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A, B </a:t>
            </a:r>
            <a:r>
              <a:rPr lang="ko-KR" altLang="en-US" sz="2400" dirty="0" smtClean="0"/>
              <a:t>가 지워질 때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DistVec</a:t>
            </a:r>
            <a:r>
              <a:rPr lang="ko-KR" altLang="en-US" sz="2400" dirty="0" smtClean="0"/>
              <a:t>의 원소들 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B</a:t>
            </a:r>
            <a:r>
              <a:rPr lang="ko-KR" altLang="en-US" sz="2400" dirty="0" smtClean="0"/>
              <a:t>를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포함하는 원소도 무효화 한다 </a:t>
            </a:r>
            <a:r>
              <a:rPr lang="en-US" altLang="ko-KR" sz="2400" dirty="0" smtClean="0"/>
              <a:t>(</a:t>
            </a:r>
            <a:r>
              <a:rPr lang="en-US" altLang="ko-KR" sz="2400" dirty="0" err="1"/>
              <a:t>d</a:t>
            </a:r>
            <a:r>
              <a:rPr lang="en-US" altLang="ko-KR" sz="2400" dirty="0" err="1" smtClean="0"/>
              <a:t>ist</a:t>
            </a:r>
            <a:r>
              <a:rPr lang="en-US" altLang="ko-KR" sz="2400" dirty="0" smtClean="0"/>
              <a:t>=-1 </a:t>
            </a:r>
            <a:r>
              <a:rPr lang="ko-KR" altLang="en-US" sz="2400" dirty="0" smtClean="0"/>
              <a:t>로 </a:t>
            </a:r>
            <a:r>
              <a:rPr lang="ko-KR" altLang="en-US" sz="2400" dirty="0" err="1" smtClean="0"/>
              <a:t>마킹</a:t>
            </a:r>
            <a:r>
              <a:rPr lang="en-US" altLang="ko-KR" sz="2400" dirty="0" smtClean="0"/>
              <a:t>). 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961" y="3881527"/>
            <a:ext cx="39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A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9051512" y="4928908"/>
            <a:ext cx="7494" cy="719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4946754" y="5288663"/>
            <a:ext cx="3859967" cy="9425"/>
          </a:xfrm>
          <a:prstGeom prst="line">
            <a:avLst/>
          </a:prstGeom>
          <a:ln w="38100">
            <a:solidFill>
              <a:schemeClr val="accent1">
                <a:alpha val="96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28014" y="5604451"/>
            <a:ext cx="544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이후 모든 원소들의 </a:t>
            </a:r>
            <a:r>
              <a:rPr lang="en-US" altLang="ko-KR" dirty="0" err="1"/>
              <a:t>d</a:t>
            </a:r>
            <a:r>
              <a:rPr lang="en-US" altLang="ko-KR" dirty="0" err="1" smtClean="0"/>
              <a:t>ist</a:t>
            </a:r>
            <a:r>
              <a:rPr lang="en-US" altLang="ko-KR" dirty="0" smtClean="0"/>
              <a:t>=-1</a:t>
            </a:r>
            <a:r>
              <a:rPr lang="ko-KR" altLang="en-US" dirty="0" smtClean="0"/>
              <a:t>이므로 삭제는 종료한다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422604"/>
              </p:ext>
            </p:extLst>
          </p:nvPr>
        </p:nvGraphicFramePr>
        <p:xfrm>
          <a:off x="539639" y="3139251"/>
          <a:ext cx="8536905" cy="162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</a:tblGrid>
              <a:tr h="23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8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(2,2)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=-1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22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정의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84632" y="1842682"/>
            <a:ext cx="8229600" cy="45262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/>
              <a:t>		</a:t>
            </a:r>
            <a:endParaRPr lang="en-US" altLang="ko-KR" sz="1600" dirty="0" smtClean="0"/>
          </a:p>
          <a:p>
            <a:pPr marL="400050" lvl="1" indent="0">
              <a:buNone/>
            </a:pPr>
            <a:r>
              <a:rPr lang="en-US" altLang="ko-KR" sz="1600" b="1" dirty="0" err="1" smtClean="0"/>
              <a:t>Struct</a:t>
            </a:r>
            <a:r>
              <a:rPr lang="en-US" altLang="ko-KR" sz="1600" dirty="0" smtClean="0"/>
              <a:t> card[](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x,int</a:t>
            </a:r>
            <a:r>
              <a:rPr lang="en-US" altLang="ko-KR" sz="1600" dirty="0" smtClean="0"/>
              <a:t> y)</a:t>
            </a:r>
          </a:p>
          <a:p>
            <a:pPr marL="400050" lvl="1" indent="0">
              <a:buNone/>
            </a:pPr>
            <a:endParaRPr lang="en-US" altLang="ko-KR" sz="1600" dirty="0"/>
          </a:p>
          <a:p>
            <a:pPr marL="400050" lvl="1" indent="0">
              <a:buNone/>
            </a:pPr>
            <a:endParaRPr lang="en-US" altLang="ko-KR" sz="1600" b="1" dirty="0" smtClean="0"/>
          </a:p>
          <a:p>
            <a:pPr marL="400050" lvl="1" indent="0">
              <a:buNone/>
            </a:pPr>
            <a:endParaRPr lang="en-US" altLang="ko-KR" sz="1600" b="1" dirty="0"/>
          </a:p>
          <a:p>
            <a:pPr marL="400050" lvl="1" indent="0">
              <a:buNone/>
            </a:pPr>
            <a:endParaRPr lang="en-US" altLang="ko-KR" sz="1600" b="1" dirty="0" smtClean="0"/>
          </a:p>
          <a:p>
            <a:pPr marL="400050" lvl="1" indent="0">
              <a:buNone/>
            </a:pPr>
            <a:endParaRPr lang="en-US" altLang="ko-KR" sz="1600" b="1" dirty="0" smtClean="0"/>
          </a:p>
          <a:p>
            <a:pPr marL="400050" lvl="1" indent="0">
              <a:buNone/>
            </a:pPr>
            <a:endParaRPr lang="en-US" altLang="ko-KR" sz="1600" b="1" dirty="0" smtClean="0"/>
          </a:p>
          <a:p>
            <a:pPr marL="400050" lvl="1" indent="0">
              <a:buNone/>
            </a:pPr>
            <a:r>
              <a:rPr lang="en-US" altLang="ko-KR" sz="1600" b="1" dirty="0" err="1" smtClean="0"/>
              <a:t>Struct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Dist</a:t>
            </a:r>
            <a:r>
              <a:rPr lang="en-US" altLang="ko-KR" sz="1600" dirty="0" smtClean="0"/>
              <a:t>[] (card a, card b,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dist</a:t>
            </a:r>
            <a:r>
              <a:rPr lang="en-US" altLang="ko-KR" sz="1600" dirty="0" smtClean="0"/>
              <a:t>)</a:t>
            </a:r>
          </a:p>
          <a:p>
            <a:pPr marL="400050" lvl="1" indent="0">
              <a:buNone/>
            </a:pPr>
            <a:r>
              <a:rPr lang="en-US" altLang="ko-KR" sz="1600" dirty="0"/>
              <a:t>	</a:t>
            </a:r>
            <a:endParaRPr lang="en-US" altLang="ko-KR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426439" y="2033335"/>
            <a:ext cx="89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card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6047283" y="2452602"/>
            <a:ext cx="884419" cy="584616"/>
            <a:chOff x="5891135" y="2623278"/>
            <a:chExt cx="884419" cy="584616"/>
          </a:xfrm>
        </p:grpSpPr>
        <p:sp>
          <p:nvSpPr>
            <p:cNvPr id="3" name="직사각형 2"/>
            <p:cNvSpPr/>
            <p:nvPr/>
          </p:nvSpPr>
          <p:spPr>
            <a:xfrm>
              <a:off x="5891135" y="2623278"/>
              <a:ext cx="884419" cy="584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  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7" name="직선 연결선 6"/>
            <p:cNvCxnSpPr>
              <a:stCxn id="3" idx="0"/>
              <a:endCxn id="3" idx="2"/>
            </p:cNvCxnSpPr>
            <p:nvPr/>
          </p:nvCxnSpPr>
          <p:spPr>
            <a:xfrm>
              <a:off x="6333345" y="2623278"/>
              <a:ext cx="0" cy="58461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6047283" y="4109722"/>
            <a:ext cx="1316635" cy="22842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6172867" y="4422020"/>
            <a:ext cx="994348" cy="584616"/>
            <a:chOff x="5891135" y="2623278"/>
            <a:chExt cx="884419" cy="584616"/>
          </a:xfrm>
        </p:grpSpPr>
        <p:sp>
          <p:nvSpPr>
            <p:cNvPr id="13" name="직사각형 12"/>
            <p:cNvSpPr/>
            <p:nvPr/>
          </p:nvSpPr>
          <p:spPr>
            <a:xfrm>
              <a:off x="5891135" y="2623278"/>
              <a:ext cx="884419" cy="584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x1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  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y1</a:t>
              </a:r>
            </a:p>
          </p:txBody>
        </p:sp>
        <p:cxnSp>
          <p:nvCxnSpPr>
            <p:cNvPr id="14" name="직선 연결선 13"/>
            <p:cNvCxnSpPr>
              <a:stCxn id="13" idx="0"/>
              <a:endCxn id="13" idx="2"/>
            </p:cNvCxnSpPr>
            <p:nvPr/>
          </p:nvCxnSpPr>
          <p:spPr>
            <a:xfrm>
              <a:off x="6333345" y="2623278"/>
              <a:ext cx="0" cy="58461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5375222" y="3888291"/>
            <a:ext cx="89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Dist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182862" y="5323028"/>
            <a:ext cx="984353" cy="584616"/>
            <a:chOff x="5791201" y="2623278"/>
            <a:chExt cx="984353" cy="584616"/>
          </a:xfrm>
        </p:grpSpPr>
        <p:sp>
          <p:nvSpPr>
            <p:cNvPr id="17" name="직사각형 16"/>
            <p:cNvSpPr/>
            <p:nvPr/>
          </p:nvSpPr>
          <p:spPr>
            <a:xfrm>
              <a:off x="5791201" y="2623278"/>
              <a:ext cx="984353" cy="584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x2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  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y2</a:t>
              </a:r>
            </a:p>
          </p:txBody>
        </p:sp>
        <p:cxnSp>
          <p:nvCxnSpPr>
            <p:cNvPr id="18" name="직선 연결선 17"/>
            <p:cNvCxnSpPr>
              <a:stCxn id="17" idx="0"/>
              <a:endCxn id="17" idx="2"/>
            </p:cNvCxnSpPr>
            <p:nvPr/>
          </p:nvCxnSpPr>
          <p:spPr>
            <a:xfrm>
              <a:off x="6283378" y="2623278"/>
              <a:ext cx="0" cy="58461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6182862" y="5992579"/>
            <a:ext cx="1045478" cy="3760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dist</a:t>
            </a:r>
            <a:r>
              <a:rPr lang="ko-KR" altLang="en-US" dirty="0" smtClean="0">
                <a:solidFill>
                  <a:schemeClr val="tx1"/>
                </a:solidFill>
              </a:rPr>
              <a:t>  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7813" y="4160410"/>
            <a:ext cx="695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Card a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6127813" y="5085274"/>
            <a:ext cx="891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Card b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580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주차 문제 </a:t>
            </a:r>
            <a:r>
              <a:rPr lang="en-US" altLang="ko-KR" dirty="0"/>
              <a:t>A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47676" y="1857375"/>
                <a:ext cx="5458450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smtClean="0"/>
                  <a:t>입력 형식</a:t>
                </a:r>
              </a:p>
              <a:p>
                <a:endParaRPr lang="ko-KR" altLang="en-US" sz="1400" dirty="0"/>
              </a:p>
              <a:p>
                <a:pPr fontAlgn="base"/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1. </a:t>
                </a:r>
                <a:r>
                  <a:rPr lang="ko-KR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첫 번째 줄에는 테스트케이스의 수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가 주어진다</a:t>
                </a:r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 (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)</a:t>
                </a:r>
                <a:endParaRPr lang="ko-KR" altLang="ko-KR" sz="14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fontAlgn="base"/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2. </a:t>
                </a:r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각 테스트케이스의 첫 번째 줄에 좌표평면의 한 축의 크기인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                       </a:t>
                </a:r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          </a:t>
                </a:r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)</a:t>
                </a:r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과 카드의 개수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이 주어진다</a:t>
                </a:r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</a:t>
                </a:r>
              </a:p>
              <a:p>
                <a:pPr fontAlgn="base"/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3</a:t>
                </a:r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 </a:t>
                </a:r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이후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개의 줄을 통해</a:t>
                </a:r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, </a:t>
                </a:r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한 줄마다 각 카드의 정보 </a:t>
                </a:r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@,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𝑦</m:t>
                    </m:r>
                  </m:oMath>
                </a14:m>
                <a:endParaRPr lang="en-US" altLang="ko-KR" sz="1400" b="1" dirty="0" smtClean="0"/>
              </a:p>
              <a:p>
                <a:pPr fontAlgn="base"/>
                <a:r>
                  <a:rPr lang="en-US" altLang="ko-KR" sz="1400" b="1" dirty="0"/>
                  <a:t> </a:t>
                </a:r>
                <a:r>
                  <a:rPr lang="en-US" altLang="ko-KR" sz="1400" b="1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@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𝑍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,</m:t>
                    </m:r>
                  </m:oMath>
                </a14:m>
                <a:r>
                  <a:rPr lang="en-US" altLang="ko-KR" sz="1400" b="1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altLang="ko-KR" sz="1400" b="1" dirty="0" smtClean="0"/>
                  <a:t>) </a:t>
                </a:r>
                <a:r>
                  <a:rPr lang="ko-KR" altLang="en-US" sz="1400" dirty="0" smtClean="0">
                    <a:latin typeface="+mj-lt"/>
                  </a:rPr>
                  <a:t>가 공백을 사이에 두고 주어진다</a:t>
                </a:r>
                <a:r>
                  <a:rPr lang="en-US" altLang="ko-KR" sz="1400" dirty="0" smtClean="0">
                    <a:latin typeface="+mj-lt"/>
                  </a:rPr>
                  <a:t>.</a:t>
                </a:r>
                <a:endParaRPr lang="en-US" altLang="ko-KR" sz="1400" dirty="0">
                  <a:latin typeface="+mj-lt"/>
                </a:endParaRPr>
              </a:p>
              <a:p>
                <a:endParaRPr lang="en-US" altLang="ko-KR" sz="1400" b="1" dirty="0"/>
              </a:p>
              <a:p>
                <a:endParaRPr lang="en-US" altLang="ko-KR" sz="1400" b="1" dirty="0"/>
              </a:p>
              <a:p>
                <a:r>
                  <a:rPr lang="ko-KR" altLang="en-US" sz="1400" b="1" dirty="0"/>
                  <a:t>출력 형식</a:t>
                </a:r>
              </a:p>
              <a:p>
                <a:endParaRPr lang="ko-KR" altLang="en-US" sz="1400" dirty="0"/>
              </a:p>
              <a:p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출력은 </a:t>
                </a:r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standard out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으로 표시하며</a:t>
                </a:r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, 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각 테스트 </a:t>
                </a:r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케이스마다 </a:t>
                </a:r>
                <a:endParaRPr lang="en-US" altLang="ko-KR" sz="1400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개의 각 줄에 알파벳순으로 </a:t>
                </a:r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지워</a:t>
                </a:r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진 </a:t>
                </a:r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카드 쌍의 정보를 공백을 사이에 두고 </a:t>
                </a:r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“@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” </a:t>
                </a:r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형태로</a:t>
                </a:r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출력한다</a:t>
                </a:r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 </a:t>
                </a:r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이 때</a:t>
                </a:r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≤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이며</a:t>
                </a:r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, </a:t>
                </a:r>
              </a:p>
              <a:p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만약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라면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≤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이다</a:t>
                </a:r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</a:t>
                </a:r>
                <a:endParaRPr lang="ko-KR" altLang="en-US" sz="14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6" y="1857375"/>
                <a:ext cx="5458450" cy="3323987"/>
              </a:xfrm>
              <a:prstGeom prst="rect">
                <a:avLst/>
              </a:prstGeom>
              <a:blipFill rotWithShape="0">
                <a:blip r:embed="rId2"/>
                <a:stretch>
                  <a:fillRect l="-335" t="-367" b="-9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943082" y="1498242"/>
            <a:ext cx="3136301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입력과 출력의 </a:t>
            </a:r>
            <a:r>
              <a:rPr lang="ko-KR" altLang="en-US" sz="1400" dirty="0" smtClean="0"/>
              <a:t>예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pPr fontAlgn="base"/>
            <a:r>
              <a:rPr lang="en-US" altLang="ko-KR" sz="1400" dirty="0"/>
              <a:t>1</a:t>
            </a:r>
          </a:p>
          <a:p>
            <a:pPr fontAlgn="base"/>
            <a:r>
              <a:rPr lang="en-US" altLang="ko-KR" sz="1400" dirty="0"/>
              <a:t>6</a:t>
            </a:r>
            <a:r>
              <a:rPr lang="en-US" altLang="ko-KR" sz="1400" dirty="0" smtClean="0"/>
              <a:t> 10</a:t>
            </a:r>
            <a:endParaRPr lang="en-US" altLang="ko-KR" sz="1400" dirty="0"/>
          </a:p>
          <a:p>
            <a:pPr fontAlgn="base"/>
            <a:r>
              <a:rPr lang="pt-BR" altLang="ko-KR" sz="1400" dirty="0"/>
              <a:t>A 3 1</a:t>
            </a:r>
          </a:p>
          <a:p>
            <a:pPr fontAlgn="base"/>
            <a:r>
              <a:rPr lang="pt-BR" altLang="ko-KR" sz="1400" dirty="0"/>
              <a:t>B 1 </a:t>
            </a:r>
            <a:r>
              <a:rPr lang="pt-BR" altLang="ko-KR" sz="1400" dirty="0" smtClean="0"/>
              <a:t>4</a:t>
            </a:r>
          </a:p>
          <a:p>
            <a:pPr fontAlgn="base"/>
            <a:r>
              <a:rPr lang="pt-BR" altLang="ko-KR" sz="1400" dirty="0" smtClean="0"/>
              <a:t>A 5 0</a:t>
            </a:r>
            <a:endParaRPr lang="pt-BR" altLang="ko-KR" sz="1400" dirty="0"/>
          </a:p>
          <a:p>
            <a:pPr fontAlgn="base"/>
            <a:r>
              <a:rPr lang="pt-BR" altLang="ko-KR" sz="1400" dirty="0"/>
              <a:t>B 1 5</a:t>
            </a:r>
          </a:p>
          <a:p>
            <a:pPr fontAlgn="base"/>
            <a:r>
              <a:rPr lang="pt-BR" altLang="ko-KR" sz="1400" dirty="0"/>
              <a:t>A 3 3</a:t>
            </a:r>
          </a:p>
          <a:p>
            <a:pPr fontAlgn="base"/>
            <a:r>
              <a:rPr lang="pt-BR" altLang="ko-KR" sz="1400" dirty="0"/>
              <a:t>A 2 2</a:t>
            </a:r>
          </a:p>
          <a:p>
            <a:pPr fontAlgn="base"/>
            <a:r>
              <a:rPr lang="pt-BR" altLang="ko-KR" sz="1400" dirty="0"/>
              <a:t>B 5 4</a:t>
            </a:r>
          </a:p>
          <a:p>
            <a:pPr fontAlgn="base"/>
            <a:r>
              <a:rPr lang="pt-BR" altLang="ko-KR" sz="1400" dirty="0"/>
              <a:t>A 1 1</a:t>
            </a:r>
          </a:p>
          <a:p>
            <a:pPr fontAlgn="base"/>
            <a:r>
              <a:rPr lang="pt-BR" altLang="ko-KR" sz="1400" dirty="0"/>
              <a:t>B 2 </a:t>
            </a:r>
            <a:r>
              <a:rPr lang="pt-BR" altLang="ko-KR" sz="1400" dirty="0" smtClean="0"/>
              <a:t>4</a:t>
            </a:r>
          </a:p>
          <a:p>
            <a:pPr fontAlgn="base"/>
            <a:r>
              <a:rPr lang="pt-BR" altLang="ko-KR" sz="1400" dirty="0" smtClean="0"/>
              <a:t>A 5 2</a:t>
            </a:r>
            <a:endParaRPr lang="pt-BR" altLang="ko-KR" sz="1400" dirty="0"/>
          </a:p>
          <a:p>
            <a:r>
              <a:rPr lang="en-US" altLang="ko-KR" sz="1400" dirty="0" smtClean="0"/>
              <a:t>(</a:t>
            </a:r>
            <a:r>
              <a:rPr lang="en-US" altLang="ko-KR" sz="1400" dirty="0"/>
              <a:t>empty line)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출력</a:t>
            </a:r>
            <a:endParaRPr lang="en-US" altLang="ko-KR" sz="1400" dirty="0"/>
          </a:p>
          <a:p>
            <a:pPr fontAlgn="base"/>
            <a:r>
              <a:rPr lang="pt-BR" altLang="ko-KR" sz="1400" dirty="0"/>
              <a:t>A 1 1 2 </a:t>
            </a:r>
            <a:r>
              <a:rPr lang="pt-BR" altLang="ko-KR" sz="1400" dirty="0" smtClean="0"/>
              <a:t>2</a:t>
            </a:r>
          </a:p>
          <a:p>
            <a:pPr fontAlgn="base"/>
            <a:r>
              <a:rPr lang="pt-BR" altLang="ko-KR" sz="1400" dirty="0" smtClean="0"/>
              <a:t>A 5 0 5 2</a:t>
            </a:r>
            <a:endParaRPr lang="pt-BR" altLang="ko-KR" sz="1400" dirty="0"/>
          </a:p>
          <a:p>
            <a:pPr fontAlgn="base"/>
            <a:r>
              <a:rPr lang="pt-BR" altLang="ko-KR" sz="1400" dirty="0"/>
              <a:t>A 3 1 3 </a:t>
            </a:r>
            <a:r>
              <a:rPr lang="pt-BR" altLang="ko-KR" sz="1400" dirty="0" smtClean="0"/>
              <a:t>3</a:t>
            </a:r>
          </a:p>
          <a:p>
            <a:pPr fontAlgn="base"/>
            <a:r>
              <a:rPr lang="pt-BR" altLang="ko-KR" sz="1400" dirty="0" smtClean="0"/>
              <a:t>B 1 4 2 4</a:t>
            </a:r>
          </a:p>
          <a:p>
            <a:pPr fontAlgn="base"/>
            <a:r>
              <a:rPr lang="pt-BR" altLang="ko-KR" sz="1400" dirty="0" smtClean="0"/>
              <a:t>B 5 4 1 5</a:t>
            </a:r>
            <a:endParaRPr lang="pt-BR" altLang="ko-KR" sz="1400" dirty="0"/>
          </a:p>
          <a:p>
            <a:pPr fontAlgn="base"/>
            <a:r>
              <a:rPr lang="en-US" altLang="ko-KR" sz="1400" dirty="0" smtClean="0"/>
              <a:t>(</a:t>
            </a:r>
            <a:r>
              <a:rPr lang="en-US" altLang="ko-KR" sz="1400" dirty="0"/>
              <a:t>empty line)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49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556340"/>
              </p:ext>
            </p:extLst>
          </p:nvPr>
        </p:nvGraphicFramePr>
        <p:xfrm>
          <a:off x="3120455" y="3851702"/>
          <a:ext cx="40052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070"/>
                <a:gridCol w="1335070"/>
                <a:gridCol w="133507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정의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81336" y="1495494"/>
            <a:ext cx="2451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vector&lt;card&gt; </a:t>
            </a:r>
            <a:r>
              <a:rPr lang="en-US" altLang="ko-KR" dirty="0" err="1" smtClean="0"/>
              <a:t>cardVec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437224"/>
              </p:ext>
            </p:extLst>
          </p:nvPr>
        </p:nvGraphicFramePr>
        <p:xfrm>
          <a:off x="1886941" y="190128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(x1,y1)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(x2,y2)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(x3,y3)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(x4,y4)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(x5,y5)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(x6,y6)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432850" y="2242858"/>
            <a:ext cx="39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A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8101" y="3544998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Dist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821117" y="3555830"/>
            <a:ext cx="929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DistVec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67261" y="4282109"/>
            <a:ext cx="1316635" cy="22842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492845" y="4594407"/>
            <a:ext cx="994348" cy="584616"/>
            <a:chOff x="5891135" y="2623278"/>
            <a:chExt cx="884419" cy="584616"/>
          </a:xfrm>
        </p:grpSpPr>
        <p:sp>
          <p:nvSpPr>
            <p:cNvPr id="43" name="직사각형 42"/>
            <p:cNvSpPr/>
            <p:nvPr/>
          </p:nvSpPr>
          <p:spPr>
            <a:xfrm>
              <a:off x="5891135" y="2623278"/>
              <a:ext cx="884419" cy="584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x1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  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y1</a:t>
              </a:r>
            </a:p>
          </p:txBody>
        </p:sp>
        <p:cxnSp>
          <p:nvCxnSpPr>
            <p:cNvPr id="44" name="직선 연결선 43"/>
            <p:cNvCxnSpPr>
              <a:stCxn id="43" idx="0"/>
              <a:endCxn id="43" idx="2"/>
            </p:cNvCxnSpPr>
            <p:nvPr/>
          </p:nvCxnSpPr>
          <p:spPr>
            <a:xfrm>
              <a:off x="6333345" y="2623278"/>
              <a:ext cx="0" cy="58461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502840" y="5495415"/>
            <a:ext cx="984353" cy="584616"/>
            <a:chOff x="5791201" y="2623278"/>
            <a:chExt cx="984353" cy="584616"/>
          </a:xfrm>
        </p:grpSpPr>
        <p:sp>
          <p:nvSpPr>
            <p:cNvPr id="46" name="직사각형 45"/>
            <p:cNvSpPr/>
            <p:nvPr/>
          </p:nvSpPr>
          <p:spPr>
            <a:xfrm>
              <a:off x="5791201" y="2623278"/>
              <a:ext cx="984353" cy="584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x2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  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y2</a:t>
              </a:r>
            </a:p>
          </p:txBody>
        </p:sp>
        <p:cxnSp>
          <p:nvCxnSpPr>
            <p:cNvPr id="47" name="직선 연결선 46"/>
            <p:cNvCxnSpPr>
              <a:stCxn id="46" idx="0"/>
              <a:endCxn id="46" idx="2"/>
            </p:cNvCxnSpPr>
            <p:nvPr/>
          </p:nvCxnSpPr>
          <p:spPr>
            <a:xfrm>
              <a:off x="6283378" y="2623278"/>
              <a:ext cx="0" cy="58461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직사각형 47"/>
          <p:cNvSpPr/>
          <p:nvPr/>
        </p:nvSpPr>
        <p:spPr>
          <a:xfrm>
            <a:off x="502840" y="6164966"/>
            <a:ext cx="1045478" cy="3760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dist</a:t>
            </a:r>
            <a:r>
              <a:rPr lang="ko-KR" altLang="en-US" dirty="0" smtClean="0">
                <a:solidFill>
                  <a:schemeClr val="tx1"/>
                </a:solidFill>
              </a:rPr>
              <a:t>  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7791" y="4332797"/>
            <a:ext cx="695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Card a</a:t>
            </a:r>
            <a:endParaRPr lang="ko-KR" altLang="en-US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447791" y="5257661"/>
            <a:ext cx="891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Card b</a:t>
            </a:r>
            <a:endParaRPr lang="ko-KR" altLang="en-US" sz="1050" dirty="0"/>
          </a:p>
        </p:txBody>
      </p:sp>
      <p:sp>
        <p:nvSpPr>
          <p:cNvPr id="52" name="직사각형 51"/>
          <p:cNvSpPr/>
          <p:nvPr/>
        </p:nvSpPr>
        <p:spPr>
          <a:xfrm>
            <a:off x="3120455" y="4256789"/>
            <a:ext cx="1316635" cy="22842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3246039" y="4569087"/>
            <a:ext cx="994348" cy="584616"/>
            <a:chOff x="5891135" y="2623278"/>
            <a:chExt cx="884419" cy="584616"/>
          </a:xfrm>
        </p:grpSpPr>
        <p:sp>
          <p:nvSpPr>
            <p:cNvPr id="54" name="직사각형 53"/>
            <p:cNvSpPr/>
            <p:nvPr/>
          </p:nvSpPr>
          <p:spPr>
            <a:xfrm>
              <a:off x="5891135" y="2623278"/>
              <a:ext cx="884419" cy="584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x1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  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y1</a:t>
              </a:r>
            </a:p>
          </p:txBody>
        </p:sp>
        <p:cxnSp>
          <p:nvCxnSpPr>
            <p:cNvPr id="55" name="직선 연결선 54"/>
            <p:cNvCxnSpPr>
              <a:stCxn id="54" idx="0"/>
              <a:endCxn id="54" idx="2"/>
            </p:cNvCxnSpPr>
            <p:nvPr/>
          </p:nvCxnSpPr>
          <p:spPr>
            <a:xfrm>
              <a:off x="6333345" y="2623278"/>
              <a:ext cx="0" cy="58461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3256034" y="5470095"/>
            <a:ext cx="984353" cy="584616"/>
            <a:chOff x="5791201" y="2623278"/>
            <a:chExt cx="984353" cy="584616"/>
          </a:xfrm>
        </p:grpSpPr>
        <p:sp>
          <p:nvSpPr>
            <p:cNvPr id="57" name="직사각형 56"/>
            <p:cNvSpPr/>
            <p:nvPr/>
          </p:nvSpPr>
          <p:spPr>
            <a:xfrm>
              <a:off x="5791201" y="2623278"/>
              <a:ext cx="984353" cy="584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x2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  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y2</a:t>
              </a:r>
            </a:p>
          </p:txBody>
        </p:sp>
        <p:cxnSp>
          <p:nvCxnSpPr>
            <p:cNvPr id="58" name="직선 연결선 57"/>
            <p:cNvCxnSpPr>
              <a:stCxn id="57" idx="0"/>
              <a:endCxn id="57" idx="2"/>
            </p:cNvCxnSpPr>
            <p:nvPr/>
          </p:nvCxnSpPr>
          <p:spPr>
            <a:xfrm>
              <a:off x="6283378" y="2623278"/>
              <a:ext cx="0" cy="58461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직사각형 58"/>
          <p:cNvSpPr/>
          <p:nvPr/>
        </p:nvSpPr>
        <p:spPr>
          <a:xfrm>
            <a:off x="3256034" y="6139646"/>
            <a:ext cx="1045478" cy="3760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dist</a:t>
            </a:r>
            <a:r>
              <a:rPr lang="ko-KR" altLang="en-US" dirty="0" smtClean="0">
                <a:solidFill>
                  <a:schemeClr val="tx1"/>
                </a:solidFill>
              </a:rPr>
              <a:t>  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00985" y="4307477"/>
            <a:ext cx="695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Card a</a:t>
            </a:r>
            <a:endParaRPr lang="ko-KR" altLang="en-US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3200985" y="5232341"/>
            <a:ext cx="891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Card b</a:t>
            </a:r>
            <a:endParaRPr lang="ko-KR" altLang="en-US" sz="1050" dirty="0"/>
          </a:p>
        </p:txBody>
      </p:sp>
      <p:sp>
        <p:nvSpPr>
          <p:cNvPr id="62" name="직사각형 61"/>
          <p:cNvSpPr/>
          <p:nvPr/>
        </p:nvSpPr>
        <p:spPr>
          <a:xfrm>
            <a:off x="4465992" y="4256789"/>
            <a:ext cx="1316635" cy="22842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4591576" y="4569087"/>
            <a:ext cx="994348" cy="584616"/>
            <a:chOff x="5891135" y="2623278"/>
            <a:chExt cx="884419" cy="584616"/>
          </a:xfrm>
        </p:grpSpPr>
        <p:sp>
          <p:nvSpPr>
            <p:cNvPr id="64" name="직사각형 63"/>
            <p:cNvSpPr/>
            <p:nvPr/>
          </p:nvSpPr>
          <p:spPr>
            <a:xfrm>
              <a:off x="5891135" y="2623278"/>
              <a:ext cx="884419" cy="584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x1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  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y1</a:t>
              </a:r>
            </a:p>
          </p:txBody>
        </p:sp>
        <p:cxnSp>
          <p:nvCxnSpPr>
            <p:cNvPr id="65" name="직선 연결선 64"/>
            <p:cNvCxnSpPr>
              <a:stCxn id="64" idx="0"/>
              <a:endCxn id="64" idx="2"/>
            </p:cNvCxnSpPr>
            <p:nvPr/>
          </p:nvCxnSpPr>
          <p:spPr>
            <a:xfrm>
              <a:off x="6333345" y="2623278"/>
              <a:ext cx="0" cy="58461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4601571" y="5470095"/>
            <a:ext cx="984353" cy="584616"/>
            <a:chOff x="5791201" y="2623278"/>
            <a:chExt cx="984353" cy="584616"/>
          </a:xfrm>
        </p:grpSpPr>
        <p:sp>
          <p:nvSpPr>
            <p:cNvPr id="67" name="직사각형 66"/>
            <p:cNvSpPr/>
            <p:nvPr/>
          </p:nvSpPr>
          <p:spPr>
            <a:xfrm>
              <a:off x="5791201" y="2623278"/>
              <a:ext cx="984353" cy="584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x3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  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y3</a:t>
              </a:r>
            </a:p>
          </p:txBody>
        </p:sp>
        <p:cxnSp>
          <p:nvCxnSpPr>
            <p:cNvPr id="68" name="직선 연결선 67"/>
            <p:cNvCxnSpPr>
              <a:stCxn id="67" idx="0"/>
              <a:endCxn id="67" idx="2"/>
            </p:cNvCxnSpPr>
            <p:nvPr/>
          </p:nvCxnSpPr>
          <p:spPr>
            <a:xfrm>
              <a:off x="6283378" y="2623278"/>
              <a:ext cx="0" cy="58461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직사각형 68"/>
          <p:cNvSpPr/>
          <p:nvPr/>
        </p:nvSpPr>
        <p:spPr>
          <a:xfrm>
            <a:off x="4601571" y="6139646"/>
            <a:ext cx="1045478" cy="3760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dist</a:t>
            </a:r>
            <a:r>
              <a:rPr lang="ko-KR" altLang="en-US" dirty="0" smtClean="0">
                <a:solidFill>
                  <a:schemeClr val="tx1"/>
                </a:solidFill>
              </a:rPr>
              <a:t>  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46522" y="4307477"/>
            <a:ext cx="695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Card a</a:t>
            </a:r>
            <a:endParaRPr lang="ko-KR" altLang="en-US" sz="1050" dirty="0"/>
          </a:p>
        </p:txBody>
      </p:sp>
      <p:sp>
        <p:nvSpPr>
          <p:cNvPr id="71" name="TextBox 70"/>
          <p:cNvSpPr txBox="1"/>
          <p:nvPr/>
        </p:nvSpPr>
        <p:spPr>
          <a:xfrm>
            <a:off x="4546522" y="5232341"/>
            <a:ext cx="891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Card b</a:t>
            </a:r>
            <a:endParaRPr lang="ko-KR" altLang="en-US" sz="1050" dirty="0"/>
          </a:p>
        </p:txBody>
      </p:sp>
      <p:sp>
        <p:nvSpPr>
          <p:cNvPr id="72" name="직사각형 71"/>
          <p:cNvSpPr/>
          <p:nvPr/>
        </p:nvSpPr>
        <p:spPr>
          <a:xfrm>
            <a:off x="5809031" y="4256789"/>
            <a:ext cx="1316635" cy="22842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5934615" y="4569087"/>
            <a:ext cx="994348" cy="584616"/>
            <a:chOff x="5891135" y="2623278"/>
            <a:chExt cx="884419" cy="584616"/>
          </a:xfrm>
        </p:grpSpPr>
        <p:sp>
          <p:nvSpPr>
            <p:cNvPr id="74" name="직사각형 73"/>
            <p:cNvSpPr/>
            <p:nvPr/>
          </p:nvSpPr>
          <p:spPr>
            <a:xfrm>
              <a:off x="5891135" y="2623278"/>
              <a:ext cx="884419" cy="584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x1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  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y1</a:t>
              </a:r>
            </a:p>
          </p:txBody>
        </p:sp>
        <p:cxnSp>
          <p:nvCxnSpPr>
            <p:cNvPr id="75" name="직선 연결선 74"/>
            <p:cNvCxnSpPr>
              <a:stCxn id="74" idx="0"/>
              <a:endCxn id="74" idx="2"/>
            </p:cNvCxnSpPr>
            <p:nvPr/>
          </p:nvCxnSpPr>
          <p:spPr>
            <a:xfrm>
              <a:off x="6333345" y="2623278"/>
              <a:ext cx="0" cy="58461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5944610" y="5470095"/>
            <a:ext cx="984353" cy="584616"/>
            <a:chOff x="5791201" y="2623278"/>
            <a:chExt cx="984353" cy="584616"/>
          </a:xfrm>
        </p:grpSpPr>
        <p:sp>
          <p:nvSpPr>
            <p:cNvPr id="77" name="직사각형 76"/>
            <p:cNvSpPr/>
            <p:nvPr/>
          </p:nvSpPr>
          <p:spPr>
            <a:xfrm>
              <a:off x="5791201" y="2623278"/>
              <a:ext cx="984353" cy="584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x4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  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y4</a:t>
              </a:r>
            </a:p>
          </p:txBody>
        </p:sp>
        <p:cxnSp>
          <p:nvCxnSpPr>
            <p:cNvPr id="78" name="직선 연결선 77"/>
            <p:cNvCxnSpPr>
              <a:stCxn id="77" idx="0"/>
              <a:endCxn id="77" idx="2"/>
            </p:cNvCxnSpPr>
            <p:nvPr/>
          </p:nvCxnSpPr>
          <p:spPr>
            <a:xfrm>
              <a:off x="6283378" y="2623278"/>
              <a:ext cx="0" cy="58461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/>
          <p:cNvSpPr/>
          <p:nvPr/>
        </p:nvSpPr>
        <p:spPr>
          <a:xfrm>
            <a:off x="5944610" y="6139646"/>
            <a:ext cx="1045478" cy="3760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dist</a:t>
            </a:r>
            <a:r>
              <a:rPr lang="ko-KR" altLang="en-US" dirty="0" smtClean="0">
                <a:solidFill>
                  <a:schemeClr val="tx1"/>
                </a:solidFill>
              </a:rPr>
              <a:t>  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889561" y="4307477"/>
            <a:ext cx="695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Card a</a:t>
            </a:r>
            <a:endParaRPr lang="ko-KR" altLang="en-US" sz="1050" dirty="0"/>
          </a:p>
        </p:txBody>
      </p:sp>
      <p:sp>
        <p:nvSpPr>
          <p:cNvPr id="81" name="TextBox 80"/>
          <p:cNvSpPr txBox="1"/>
          <p:nvPr/>
        </p:nvSpPr>
        <p:spPr>
          <a:xfrm>
            <a:off x="5889561" y="5232341"/>
            <a:ext cx="891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Card b</a:t>
            </a:r>
            <a:endParaRPr lang="ko-KR" altLang="en-US" sz="1050" dirty="0"/>
          </a:p>
        </p:txBody>
      </p:sp>
      <p:cxnSp>
        <p:nvCxnSpPr>
          <p:cNvPr id="83" name="직선 연결선 82"/>
          <p:cNvCxnSpPr/>
          <p:nvPr/>
        </p:nvCxnSpPr>
        <p:spPr>
          <a:xfrm>
            <a:off x="7306962" y="5362832"/>
            <a:ext cx="1598141" cy="16476"/>
          </a:xfrm>
          <a:prstGeom prst="line">
            <a:avLst/>
          </a:prstGeom>
          <a:ln w="53975">
            <a:prstDash val="sysDot"/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4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 코드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/>
              <p:cNvSpPr txBox="1">
                <a:spLocks/>
              </p:cNvSpPr>
              <p:nvPr/>
            </p:nvSpPr>
            <p:spPr>
              <a:xfrm>
                <a:off x="484632" y="1701443"/>
                <a:ext cx="8229600" cy="452628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chemeClr val="accent5"/>
                  </a:buClr>
                  <a:buSzPct val="85000"/>
                  <a:buFont typeface="Wingdings" pitchFamily="2" charset="2"/>
                  <a:buChar char="¢"/>
                  <a:defRPr lang="en-US" sz="3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chemeClr val="accent4"/>
                  </a:buClr>
                  <a:buSzPct val="85000"/>
                  <a:buFont typeface="Wingdings" pitchFamily="2" charset="2"/>
                  <a:buChar char="¤"/>
                  <a:defRPr lang="en-US" sz="2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3"/>
                  </a:buClr>
                  <a:buSzPct val="85000"/>
                  <a:buFont typeface="Wingdings" pitchFamily="2" charset="2"/>
                  <a:buChar char="¤"/>
                  <a:defRPr lang="en-US" sz="2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¤"/>
                  <a:defRPr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accent6"/>
                  </a:buClr>
                  <a:buSzPct val="85000"/>
                  <a:buFont typeface="Wingdings" pitchFamily="2" charset="2"/>
                  <a:buChar char="¤"/>
                  <a:defRPr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600" dirty="0" smtClean="0"/>
                  <a:t>Inputs 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	</a:t>
                </a:r>
                <a:r>
                  <a:rPr lang="en-US" altLang="ko-KR" sz="1600" dirty="0" smtClean="0"/>
                  <a:t>	N: </a:t>
                </a:r>
                <a:r>
                  <a:rPr lang="ko-KR" altLang="en-US" sz="1600" dirty="0" err="1" smtClean="0"/>
                  <a:t>격자판의</a:t>
                </a:r>
                <a:r>
                  <a:rPr lang="ko-KR" altLang="en-US" sz="1600" dirty="0" smtClean="0"/>
                  <a:t> 크기</a:t>
                </a:r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/>
                  <a:t>	</a:t>
                </a:r>
                <a:r>
                  <a:rPr lang="en-US" altLang="ko-KR" sz="1600" dirty="0" smtClean="0"/>
                  <a:t>	M: </a:t>
                </a:r>
                <a:r>
                  <a:rPr lang="ko-KR" altLang="en-US" sz="1600" dirty="0" smtClean="0"/>
                  <a:t>카드의 개수</a:t>
                </a:r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 smtClean="0"/>
                  <a:t>		T: </a:t>
                </a:r>
                <a:r>
                  <a:rPr lang="ko-KR" altLang="en-US" sz="1600" dirty="0" smtClean="0"/>
                  <a:t>테스트케이스의 수</a:t>
                </a:r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 smtClean="0"/>
                  <a:t>	</a:t>
                </a:r>
                <a:r>
                  <a:rPr lang="en-US" altLang="ko-KR" sz="1600" dirty="0" err="1" smtClean="0"/>
                  <a:t>cardShape</a:t>
                </a:r>
                <a:r>
                  <a:rPr lang="en-US" altLang="ko-KR" sz="1600" dirty="0" smtClean="0"/>
                  <a:t> : </a:t>
                </a:r>
                <a:r>
                  <a:rPr lang="ko-KR" altLang="en-US" sz="1600" dirty="0" smtClean="0"/>
                  <a:t>카드의 모양</a:t>
                </a:r>
                <a:r>
                  <a:rPr lang="en-US" altLang="ko-KR" sz="1600" dirty="0" smtClean="0"/>
                  <a:t>(A,B,C… ) =(0,1,2…)</a:t>
                </a:r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          	           </a:t>
                </a:r>
                <a:r>
                  <a:rPr lang="en-US" altLang="ko-KR" sz="1600" dirty="0" err="1" smtClean="0"/>
                  <a:t>x,y</a:t>
                </a:r>
                <a:r>
                  <a:rPr lang="en-US" altLang="ko-KR" sz="1600" dirty="0" smtClean="0"/>
                  <a:t> : </a:t>
                </a:r>
                <a:r>
                  <a:rPr lang="ko-KR" altLang="en-US" sz="1600" dirty="0" smtClean="0"/>
                  <a:t>카드의 가로축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세로축 정보</a:t>
                </a:r>
                <a:endParaRPr lang="en-US" altLang="ko-KR" sz="1600" dirty="0" smtClean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 smtClean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 smtClean="0"/>
                  <a:t>Outputs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         	          card: </a:t>
                </a:r>
                <a:r>
                  <a:rPr lang="ko-KR" altLang="en-US" sz="1600" dirty="0" smtClean="0"/>
                  <a:t>각 알파벳에 대하여 순서대로 지워진 카드에 대한 위치정보</a:t>
                </a:r>
                <a:endParaRPr lang="en-US" altLang="ko-KR" sz="1600" dirty="0" smtClean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 smtClean="0"/>
              </a:p>
              <a:p>
                <a:pPr marL="0" indent="0">
                  <a:buNone/>
                </a:pPr>
                <a:r>
                  <a:rPr lang="ko-KR" altLang="en-US" sz="1600" dirty="0" smtClean="0"/>
                  <a:t>                         </a:t>
                </a:r>
                <a:endParaRPr lang="en-US" altLang="ko-KR" sz="1600" dirty="0" smtClean="0"/>
              </a:p>
              <a:p>
                <a:pPr marL="0" indent="0">
                  <a:buNone/>
                </a:pPr>
                <a:r>
                  <a:rPr lang="ko-KR" altLang="en-US" sz="1600" dirty="0" smtClean="0"/>
                  <a:t>이때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카드의 개수 </a:t>
                </a:r>
                <a:r>
                  <a:rPr lang="en-US" altLang="ko-KR" sz="1600" dirty="0" smtClean="0"/>
                  <a:t>M</a:t>
                </a:r>
                <a:r>
                  <a:rPr lang="ko-KR" altLang="en-US" sz="1600" dirty="0" smtClean="0"/>
                  <a:t>은 최대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개이다</a:t>
                </a:r>
                <a:r>
                  <a:rPr lang="en-US" altLang="ko-KR" sz="1600" dirty="0" smtClean="0"/>
                  <a:t>.</a:t>
                </a:r>
              </a:p>
            </p:txBody>
          </p:sp>
        </mc:Choice>
        <mc:Fallback xmlns="">
          <p:sp>
            <p:nvSpPr>
              <p:cNvPr id="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32" y="1701443"/>
                <a:ext cx="8229600" cy="4526280"/>
              </a:xfrm>
              <a:prstGeom prst="rect">
                <a:avLst/>
              </a:prstGeom>
              <a:blipFill rotWithShape="0">
                <a:blip r:embed="rId2"/>
                <a:stretch>
                  <a:fillRect l="-444" t="-4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/>
          <p:cNvCxnSpPr/>
          <p:nvPr/>
        </p:nvCxnSpPr>
        <p:spPr>
          <a:xfrm flipV="1">
            <a:off x="593124" y="6219485"/>
            <a:ext cx="3492843" cy="82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435097" y="5936220"/>
            <a:ext cx="74262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619997" y="5536684"/>
            <a:ext cx="2823087" cy="815546"/>
            <a:chOff x="5628234" y="5157668"/>
            <a:chExt cx="2823087" cy="8155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5654812" y="5234038"/>
                  <a:ext cx="279650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cardVec.size</a:t>
                  </a:r>
                  <a:r>
                    <a:rPr lang="en-US" altLang="ko-KR" dirty="0" smtClean="0"/>
                    <a:t>()=M,</a:t>
                  </a:r>
                </a:p>
                <a:p>
                  <a:r>
                    <a:rPr lang="en-US" altLang="ko-KR" dirty="0"/>
                    <a:t>M</a:t>
                  </a:r>
                  <a:r>
                    <a:rPr lang="en-US" altLang="ko-KR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4812" y="5234038"/>
                  <a:ext cx="2796509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43" t="-5660" b="-141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직사각형 7"/>
            <p:cNvSpPr/>
            <p:nvPr/>
          </p:nvSpPr>
          <p:spPr>
            <a:xfrm>
              <a:off x="5628234" y="5157668"/>
              <a:ext cx="2583026" cy="81554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94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0987" y="29483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의사코드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/>
              <p:cNvSpPr txBox="1">
                <a:spLocks/>
              </p:cNvSpPr>
              <p:nvPr/>
            </p:nvSpPr>
            <p:spPr>
              <a:xfrm>
                <a:off x="518984" y="1708195"/>
                <a:ext cx="9031574" cy="452628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chemeClr val="accent5"/>
                  </a:buClr>
                  <a:buSzPct val="85000"/>
                  <a:buFont typeface="Wingdings" pitchFamily="2" charset="2"/>
                  <a:buChar char="¢"/>
                  <a:defRPr lang="en-US" sz="3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chemeClr val="accent4"/>
                  </a:buClr>
                  <a:buSzPct val="85000"/>
                  <a:buFont typeface="Wingdings" pitchFamily="2" charset="2"/>
                  <a:buChar char="¤"/>
                  <a:defRPr lang="en-US" sz="2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3"/>
                  </a:buClr>
                  <a:buSzPct val="85000"/>
                  <a:buFont typeface="Wingdings" pitchFamily="2" charset="2"/>
                  <a:buChar char="¤"/>
                  <a:defRPr lang="en-US" sz="2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¤"/>
                  <a:defRPr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accent6"/>
                  </a:buClr>
                  <a:buSzPct val="85000"/>
                  <a:buFont typeface="Wingdings" pitchFamily="2" charset="2"/>
                  <a:buChar char="¤"/>
                  <a:defRPr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/>
                </a:pPr>
                <a:r>
                  <a:rPr lang="en-US" altLang="ko-KR" sz="1600" dirty="0" smtClean="0"/>
                  <a:t>func(vector&lt;card&gt; &amp;</a:t>
                </a:r>
                <a:r>
                  <a:rPr lang="en-US" altLang="ko-KR" sz="1600" dirty="0" err="1" smtClean="0"/>
                  <a:t>cardVec</a:t>
                </a:r>
                <a:r>
                  <a:rPr lang="en-US" altLang="ko-KR" sz="1600" dirty="0" smtClean="0"/>
                  <a:t>, </a:t>
                </a:r>
                <a:r>
                  <a:rPr lang="en-US" altLang="ko-KR" sz="1600" dirty="0" err="1" smtClean="0"/>
                  <a:t>int</a:t>
                </a:r>
                <a:r>
                  <a:rPr lang="en-US" altLang="ko-KR" sz="1600" dirty="0" smtClean="0"/>
                  <a:t> </a:t>
                </a:r>
                <a:r>
                  <a:rPr lang="en-US" altLang="ko-KR" sz="1600" dirty="0" err="1" smtClean="0"/>
                  <a:t>cardShape</a:t>
                </a:r>
                <a:r>
                  <a:rPr lang="en-US" altLang="ko-KR" sz="1600" dirty="0" smtClean="0"/>
                  <a:t>) // </a:t>
                </a:r>
                <a:r>
                  <a:rPr lang="en-US" altLang="ko-KR" sz="1600" dirty="0" err="1" smtClean="0"/>
                  <a:t>i</a:t>
                </a:r>
                <a:r>
                  <a:rPr lang="ko-KR" altLang="en-US" sz="1600" dirty="0" smtClean="0"/>
                  <a:t>번째 알파벳의 카드정보로 계산한다</a:t>
                </a:r>
                <a:r>
                  <a:rPr lang="en-US" altLang="ko-KR" sz="1600" dirty="0" smtClean="0"/>
                  <a:t>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ko-KR" sz="1800" dirty="0" smtClean="0"/>
                  <a:t>for  </a:t>
                </a:r>
                <a:r>
                  <a:rPr lang="en-US" altLang="ko-KR" sz="1800" dirty="0" err="1" smtClean="0"/>
                  <a:t>i</a:t>
                </a:r>
                <a:r>
                  <a:rPr lang="en-US" altLang="ko-KR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ko-KR" sz="1800" dirty="0" smtClean="0"/>
                  <a:t> 0 to </a:t>
                </a:r>
                <a:r>
                  <a:rPr lang="en-US" altLang="ko-KR" sz="1800" dirty="0" err="1" smtClean="0"/>
                  <a:t>cardVec.size</a:t>
                </a:r>
                <a:r>
                  <a:rPr lang="en-US" altLang="ko-KR" sz="1800" dirty="0" smtClean="0"/>
                  <a:t>()-1</a:t>
                </a:r>
              </a:p>
              <a:p>
                <a:pPr marL="1257300" lvl="2" indent="-457200">
                  <a:buFont typeface="+mj-lt"/>
                  <a:buAutoNum type="arabicPeriod"/>
                </a:pPr>
                <a:r>
                  <a:rPr lang="en-US" altLang="ko-KR" sz="1800" dirty="0" smtClean="0"/>
                  <a:t>for </a:t>
                </a:r>
                <a:r>
                  <a:rPr lang="en-US" altLang="ko-KR" sz="1800" dirty="0"/>
                  <a:t>j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ko-KR" sz="1800" dirty="0" smtClean="0"/>
                  <a:t> </a:t>
                </a:r>
                <a:r>
                  <a:rPr lang="en-US" altLang="ko-KR" sz="1800" dirty="0"/>
                  <a:t>i+1 </a:t>
                </a:r>
                <a:r>
                  <a:rPr lang="en-US" altLang="ko-KR" sz="1800" dirty="0" smtClean="0"/>
                  <a:t>to </a:t>
                </a:r>
                <a:r>
                  <a:rPr lang="en-US" altLang="ko-KR" sz="1800" dirty="0" err="1" smtClean="0"/>
                  <a:t>cardVec.size</a:t>
                </a:r>
                <a:r>
                  <a:rPr lang="en-US" altLang="ko-KR" sz="1800" dirty="0" smtClean="0"/>
                  <a:t>()-1</a:t>
                </a:r>
                <a:endParaRPr lang="en-US" altLang="ko-KR" sz="1800" dirty="0"/>
              </a:p>
              <a:p>
                <a:pPr marL="1714500" lvl="3" indent="-457200">
                  <a:buFont typeface="+mj-lt"/>
                  <a:buAutoNum type="arabicPeriod"/>
                </a:pPr>
                <a:r>
                  <a:rPr lang="en-US" altLang="ko-KR" sz="1200" dirty="0" smtClean="0"/>
                  <a:t>if</a:t>
                </a:r>
                <a:r>
                  <a:rPr lang="en-US" altLang="ko-KR" sz="1200" dirty="0"/>
                  <a:t>( </a:t>
                </a:r>
                <a:r>
                  <a:rPr lang="en-US" altLang="ko-KR" sz="1200" dirty="0" smtClean="0"/>
                  <a:t>(</a:t>
                </a:r>
                <a:r>
                  <a:rPr lang="en-US" altLang="ko-KR" sz="1200" dirty="0" err="1" smtClean="0"/>
                  <a:t>cardVec</a:t>
                </a:r>
                <a:r>
                  <a:rPr lang="en-US" altLang="ko-KR" sz="1200" dirty="0" smtClean="0"/>
                  <a:t>[j</a:t>
                </a:r>
                <a:r>
                  <a:rPr lang="en-US" altLang="ko-KR" sz="1200" dirty="0"/>
                  <a:t>].</a:t>
                </a:r>
                <a:r>
                  <a:rPr lang="en-US" altLang="ko-KR" sz="1200" dirty="0" smtClean="0"/>
                  <a:t>y&lt;</a:t>
                </a:r>
                <a:r>
                  <a:rPr lang="en-US" altLang="ko-KR" sz="1200" dirty="0" err="1" smtClean="0"/>
                  <a:t>cardVec</a:t>
                </a:r>
                <a:r>
                  <a:rPr lang="en-US" altLang="ko-KR" sz="1200" dirty="0" smtClean="0"/>
                  <a:t>[</a:t>
                </a:r>
                <a:r>
                  <a:rPr lang="en-US" altLang="ko-KR" sz="1200" dirty="0" err="1" smtClean="0"/>
                  <a:t>i</a:t>
                </a:r>
                <a:r>
                  <a:rPr lang="en-US" altLang="ko-KR" sz="1200" dirty="0"/>
                  <a:t>].y) || </a:t>
                </a:r>
                <a:r>
                  <a:rPr lang="en-US" altLang="ko-KR" sz="1200" dirty="0" smtClean="0"/>
                  <a:t>(</a:t>
                </a:r>
                <a:r>
                  <a:rPr lang="en-US" altLang="ko-KR" sz="1200" dirty="0" err="1" smtClean="0"/>
                  <a:t>cardVec</a:t>
                </a:r>
                <a:r>
                  <a:rPr lang="en-US" altLang="ko-KR" sz="1200" dirty="0" smtClean="0"/>
                  <a:t>[j</a:t>
                </a:r>
                <a:r>
                  <a:rPr lang="en-US" altLang="ko-KR" sz="1200" dirty="0"/>
                  <a:t>].y</a:t>
                </a:r>
                <a:r>
                  <a:rPr lang="en-US" altLang="ko-KR" sz="1200" dirty="0" smtClean="0"/>
                  <a:t>==</a:t>
                </a:r>
                <a:r>
                  <a:rPr lang="en-US" altLang="ko-KR" sz="1200" dirty="0" err="1" smtClean="0"/>
                  <a:t>cardVec</a:t>
                </a:r>
                <a:r>
                  <a:rPr lang="en-US" altLang="ko-KR" sz="1200" dirty="0" smtClean="0"/>
                  <a:t>[</a:t>
                </a:r>
                <a:r>
                  <a:rPr lang="en-US" altLang="ko-KR" sz="1200" dirty="0" err="1" smtClean="0"/>
                  <a:t>i</a:t>
                </a:r>
                <a:r>
                  <a:rPr lang="en-US" altLang="ko-KR" sz="1200" dirty="0"/>
                  <a:t>].y &amp;&amp; </a:t>
                </a:r>
                <a:r>
                  <a:rPr lang="en-US" altLang="ko-KR" sz="1200" dirty="0" err="1" smtClean="0"/>
                  <a:t>cardVec</a:t>
                </a:r>
                <a:r>
                  <a:rPr lang="en-US" altLang="ko-KR" sz="1200" dirty="0" smtClean="0"/>
                  <a:t>[j</a:t>
                </a:r>
                <a:r>
                  <a:rPr lang="en-US" altLang="ko-KR" sz="1200" dirty="0"/>
                  <a:t>].x &lt; </a:t>
                </a:r>
                <a:r>
                  <a:rPr lang="en-US" altLang="ko-KR" sz="1200" dirty="0" err="1" smtClean="0"/>
                  <a:t>cardVec</a:t>
                </a:r>
                <a:r>
                  <a:rPr lang="en-US" altLang="ko-KR" sz="1200" dirty="0" smtClean="0"/>
                  <a:t>[</a:t>
                </a:r>
                <a:r>
                  <a:rPr lang="en-US" altLang="ko-KR" sz="1200" dirty="0" err="1" smtClean="0"/>
                  <a:t>i</a:t>
                </a:r>
                <a:r>
                  <a:rPr lang="en-US" altLang="ko-KR" sz="1200" dirty="0"/>
                  <a:t>].x) )</a:t>
                </a:r>
              </a:p>
              <a:p>
                <a:pPr marL="2171700" lvl="4" indent="-457200">
                  <a:buFont typeface="+mj-lt"/>
                  <a:buAutoNum type="arabicPeriod"/>
                </a:pPr>
                <a:r>
                  <a:rPr lang="en-US" altLang="ko-KR" sz="1200" dirty="0" err="1" smtClean="0"/>
                  <a:t>Dist</a:t>
                </a:r>
                <a:r>
                  <a:rPr lang="ko-KR" altLang="en-US" sz="1200" dirty="0" smtClean="0"/>
                  <a:t>의 </a:t>
                </a:r>
                <a:r>
                  <a:rPr lang="en-US" altLang="ko-KR" sz="1200" dirty="0" smtClean="0"/>
                  <a:t>x1,y1</a:t>
                </a:r>
                <a:r>
                  <a:rPr lang="ko-KR" altLang="en-US" sz="1200" dirty="0" smtClean="0"/>
                  <a:t> </a:t>
                </a:r>
                <a:r>
                  <a:rPr lang="en-US" altLang="ko-KR" sz="1200" dirty="0" smtClean="0"/>
                  <a:t>&lt;-  </a:t>
                </a:r>
                <a:r>
                  <a:rPr lang="en-US" altLang="ko-KR" sz="1200" dirty="0" err="1" smtClean="0"/>
                  <a:t>cardVec</a:t>
                </a:r>
                <a:r>
                  <a:rPr lang="en-US" altLang="ko-KR" sz="1200" dirty="0" smtClean="0"/>
                  <a:t>[j] </a:t>
                </a:r>
              </a:p>
              <a:p>
                <a:pPr marL="2171700" lvl="4" indent="-457200">
                  <a:buFont typeface="+mj-lt"/>
                  <a:buAutoNum type="arabicPeriod"/>
                </a:pPr>
                <a:r>
                  <a:rPr lang="en-US" altLang="ko-KR" sz="1200" dirty="0" err="1" smtClean="0"/>
                  <a:t>Dist</a:t>
                </a:r>
                <a:r>
                  <a:rPr lang="ko-KR" altLang="en-US" sz="1200" dirty="0" smtClean="0"/>
                  <a:t>의 </a:t>
                </a:r>
                <a:r>
                  <a:rPr lang="en-US" altLang="ko-KR" sz="1200" dirty="0" smtClean="0"/>
                  <a:t>x2,y2 &lt;- </a:t>
                </a:r>
                <a:r>
                  <a:rPr lang="ko-KR" altLang="en-US" sz="1200" dirty="0" smtClean="0"/>
                  <a:t> </a:t>
                </a:r>
                <a:r>
                  <a:rPr lang="en-US" altLang="ko-KR" sz="1200" dirty="0" err="1" smtClean="0"/>
                  <a:t>cardVec</a:t>
                </a:r>
                <a:r>
                  <a:rPr lang="en-US" altLang="ko-KR" sz="1200" dirty="0" smtClean="0"/>
                  <a:t>[</a:t>
                </a:r>
                <a:r>
                  <a:rPr lang="en-US" altLang="ko-KR" sz="1200" dirty="0" err="1" smtClean="0"/>
                  <a:t>i</a:t>
                </a:r>
                <a:r>
                  <a:rPr lang="en-US" altLang="ko-KR" sz="1200" dirty="0" smtClean="0"/>
                  <a:t>]</a:t>
                </a:r>
                <a:r>
                  <a:rPr lang="ko-KR" altLang="en-US" sz="1200" dirty="0" smtClean="0"/>
                  <a:t> </a:t>
                </a:r>
                <a:r>
                  <a:rPr lang="en-US" altLang="ko-KR" sz="1200" dirty="0"/>
                  <a:t>		</a:t>
                </a:r>
              </a:p>
              <a:p>
                <a:pPr marL="1714500" lvl="3" indent="-457200">
                  <a:buFont typeface="+mj-lt"/>
                  <a:buAutoNum type="arabicPeriod"/>
                </a:pPr>
                <a:r>
                  <a:rPr lang="en-US" altLang="ko-KR" sz="1200" dirty="0"/>
                  <a:t>e</a:t>
                </a:r>
                <a:r>
                  <a:rPr lang="en-US" altLang="ko-KR" sz="1200" dirty="0" smtClean="0"/>
                  <a:t>lse</a:t>
                </a:r>
                <a:endParaRPr lang="en-US" altLang="ko-KR" sz="1200" dirty="0"/>
              </a:p>
              <a:p>
                <a:pPr marL="2171700" lvl="4" indent="-457200">
                  <a:buFont typeface="+mj-lt"/>
                  <a:buAutoNum type="arabicPeriod"/>
                </a:pPr>
                <a:r>
                  <a:rPr lang="en-US" altLang="ko-KR" sz="1200" dirty="0" err="1" smtClean="0"/>
                  <a:t>Dist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x1,y1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&lt;- </a:t>
                </a:r>
                <a:r>
                  <a:rPr lang="en-US" altLang="ko-KR" sz="1200" dirty="0" smtClean="0"/>
                  <a:t> </a:t>
                </a:r>
                <a:r>
                  <a:rPr lang="en-US" altLang="ko-KR" sz="1200" dirty="0" err="1" smtClean="0"/>
                  <a:t>cardVec</a:t>
                </a:r>
                <a:r>
                  <a:rPr lang="en-US" altLang="ko-KR" sz="1200" dirty="0" smtClean="0"/>
                  <a:t>[</a:t>
                </a:r>
                <a:r>
                  <a:rPr lang="en-US" altLang="ko-KR" sz="1200" dirty="0" err="1" smtClean="0"/>
                  <a:t>i</a:t>
                </a:r>
                <a:r>
                  <a:rPr lang="en-US" altLang="ko-KR" sz="1200" dirty="0" smtClean="0"/>
                  <a:t>] </a:t>
                </a:r>
                <a:endParaRPr lang="en-US" altLang="ko-KR" sz="1200" dirty="0"/>
              </a:p>
              <a:p>
                <a:pPr marL="2171700" lvl="4" indent="-457200">
                  <a:buFont typeface="+mj-lt"/>
                  <a:buAutoNum type="arabicPeriod"/>
                </a:pPr>
                <a:r>
                  <a:rPr lang="en-US" altLang="ko-KR" sz="1200" dirty="0" err="1" smtClean="0"/>
                  <a:t>Dist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x2,y2 &lt;- </a:t>
                </a:r>
                <a:r>
                  <a:rPr lang="ko-KR" altLang="en-US" sz="1200" dirty="0"/>
                  <a:t> </a:t>
                </a:r>
                <a:r>
                  <a:rPr lang="en-US" altLang="ko-KR" sz="1200" dirty="0" err="1" smtClean="0"/>
                  <a:t>cardVec</a:t>
                </a:r>
                <a:r>
                  <a:rPr lang="en-US" altLang="ko-KR" sz="1200" dirty="0" smtClean="0"/>
                  <a:t>[j]</a:t>
                </a:r>
                <a:r>
                  <a:rPr lang="ko-KR" altLang="en-US" sz="1200" dirty="0" smtClean="0"/>
                  <a:t> </a:t>
                </a:r>
                <a:r>
                  <a:rPr lang="en-US" altLang="ko-KR" sz="1200" dirty="0"/>
                  <a:t>			</a:t>
                </a:r>
              </a:p>
              <a:p>
                <a:pPr marL="1714500" lvl="3" indent="-457200">
                  <a:buFont typeface="+mj-lt"/>
                  <a:buAutoNum type="arabicPeriod"/>
                </a:pPr>
                <a:r>
                  <a:rPr lang="en-US" altLang="ko-KR" sz="1400" dirty="0" err="1" smtClean="0"/>
                  <a:t>Dist.distance</a:t>
                </a:r>
                <a:r>
                  <a:rPr lang="en-US" altLang="ko-KR" sz="1400" i="0" dirty="0" smtClean="0">
                    <a:latin typeface="+mj-lt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120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200" dirty="0"/>
                          <m:t>Dist</m:t>
                        </m:r>
                        <m:r>
                          <m:rPr>
                            <m:nor/>
                          </m:rPr>
                          <a:rPr lang="en-US" altLang="ko-KR" sz="1200" dirty="0"/>
                          <m:t>.</m:t>
                        </m:r>
                        <m:r>
                          <m:rPr>
                            <m:nor/>
                          </m:rPr>
                          <a:rPr lang="en-US" altLang="ko-KR" sz="1200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altLang="ko-KR" sz="1200" dirty="0"/>
                          <m:t>1−</m:t>
                        </m:r>
                        <m:r>
                          <m:rPr>
                            <m:nor/>
                          </m:rPr>
                          <a:rPr lang="en-US" altLang="ko-KR" sz="1200" dirty="0"/>
                          <m:t>Dist</m:t>
                        </m:r>
                        <m:r>
                          <m:rPr>
                            <m:nor/>
                          </m:rPr>
                          <a:rPr lang="en-US" altLang="ko-KR" sz="1200" dirty="0"/>
                          <m:t>.</m:t>
                        </m:r>
                        <m:r>
                          <m:rPr>
                            <m:nor/>
                          </m:rPr>
                          <a:rPr lang="en-US" altLang="ko-KR" sz="1200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altLang="ko-KR" sz="1200" dirty="0"/>
                          <m:t>2</m:t>
                        </m:r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200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120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200" dirty="0"/>
                          <m:t>Dist</m:t>
                        </m:r>
                        <m:r>
                          <m:rPr>
                            <m:nor/>
                          </m:rPr>
                          <a:rPr lang="en-US" altLang="ko-KR" sz="1200" dirty="0"/>
                          <m:t>.</m:t>
                        </m:r>
                        <m:r>
                          <m:rPr>
                            <m:nor/>
                          </m:rPr>
                          <a:rPr lang="en-US" altLang="ko-KR" sz="1200" b="0" i="0" dirty="0" smtClean="0"/>
                          <m:t>y</m:t>
                        </m:r>
                        <m:r>
                          <m:rPr>
                            <m:nor/>
                          </m:rPr>
                          <a:rPr lang="en-US" altLang="ko-KR" sz="1200" dirty="0"/>
                          <m:t>1−</m:t>
                        </m:r>
                        <m:r>
                          <m:rPr>
                            <m:nor/>
                          </m:rPr>
                          <a:rPr lang="en-US" altLang="ko-KR" sz="1200" dirty="0"/>
                          <m:t>Dist</m:t>
                        </m:r>
                        <m:r>
                          <m:rPr>
                            <m:nor/>
                          </m:rPr>
                          <a:rPr lang="en-US" altLang="ko-KR" sz="1200" dirty="0"/>
                          <m:t>.</m:t>
                        </m:r>
                        <m:r>
                          <m:rPr>
                            <m:nor/>
                          </m:rPr>
                          <a:rPr lang="en-US" altLang="ko-KR" sz="1200" b="0" i="0" dirty="0" smtClean="0"/>
                          <m:t>y</m:t>
                        </m:r>
                        <m:r>
                          <m:rPr>
                            <m:nor/>
                          </m:rPr>
                          <a:rPr lang="en-US" altLang="ko-KR" sz="1200" dirty="0"/>
                          <m:t>2</m:t>
                        </m:r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200" dirty="0" smtClean="0"/>
              </a:p>
              <a:p>
                <a:pPr marL="1714500" lvl="3" indent="-457200">
                  <a:buFont typeface="+mj-lt"/>
                  <a:buAutoNum type="arabicPeriod"/>
                </a:pPr>
                <a:r>
                  <a:rPr lang="en-US" altLang="ko-KR" sz="1200" dirty="0" err="1" smtClean="0"/>
                  <a:t>DistVec.pushback</a:t>
                </a:r>
                <a:r>
                  <a:rPr lang="en-US" altLang="ko-KR" sz="1200" dirty="0" smtClean="0"/>
                  <a:t>(</a:t>
                </a:r>
                <a:r>
                  <a:rPr lang="en-US" altLang="ko-KR" sz="1200" dirty="0" err="1" smtClean="0"/>
                  <a:t>Dist</a:t>
                </a:r>
                <a:r>
                  <a:rPr lang="en-US" altLang="ko-KR" sz="1200" dirty="0" smtClean="0"/>
                  <a:t>)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ko-KR" sz="1800" dirty="0" smtClean="0"/>
                  <a:t>Sort(</a:t>
                </a:r>
                <a:r>
                  <a:rPr lang="en-US" altLang="ko-KR" sz="1800" dirty="0" err="1" smtClean="0"/>
                  <a:t>DistVec.begin</a:t>
                </a:r>
                <a:r>
                  <a:rPr lang="en-US" altLang="ko-KR" sz="1800" dirty="0"/>
                  <a:t>(),</a:t>
                </a:r>
                <a:r>
                  <a:rPr lang="en-US" altLang="ko-KR" sz="1800" dirty="0" err="1"/>
                  <a:t>DistVec.end</a:t>
                </a:r>
                <a:r>
                  <a:rPr lang="en-US" altLang="ko-KR" sz="1800" dirty="0" smtClean="0"/>
                  <a:t>(),</a:t>
                </a:r>
                <a:r>
                  <a:rPr lang="en-US" altLang="ko-KR" sz="1800" dirty="0" err="1" smtClean="0"/>
                  <a:t>compareRule</a:t>
                </a:r>
                <a:r>
                  <a:rPr lang="en-US" altLang="ko-KR" sz="1800" dirty="0" smtClean="0"/>
                  <a:t>)</a:t>
                </a:r>
              </a:p>
              <a:p>
                <a:pPr marL="857250" lvl="1" indent="-457200">
                  <a:buFont typeface="+mj-lt"/>
                  <a:buAutoNum type="arabicPeriod"/>
                </a:pPr>
                <a:endParaRPr lang="en-US" altLang="ko-KR" sz="180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ko-KR" sz="1800" dirty="0"/>
                  <a:t>f</a:t>
                </a:r>
                <a:r>
                  <a:rPr lang="en-US" altLang="ko-KR" sz="1800" dirty="0" smtClean="0"/>
                  <a:t>or </a:t>
                </a:r>
                <a:r>
                  <a:rPr lang="en-US" altLang="ko-KR" sz="1800" dirty="0" err="1" smtClean="0"/>
                  <a:t>i</a:t>
                </a:r>
                <a:r>
                  <a:rPr lang="en-US" altLang="ko-KR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ko-KR" sz="1800" dirty="0" smtClean="0"/>
                  <a:t> 0 to </a:t>
                </a:r>
                <a:r>
                  <a:rPr lang="en-US" altLang="ko-KR" sz="1800" dirty="0" err="1"/>
                  <a:t>DistVec.size</a:t>
                </a:r>
                <a:r>
                  <a:rPr lang="en-US" altLang="ko-KR" sz="1800" dirty="0" smtClean="0"/>
                  <a:t>()-1</a:t>
                </a:r>
              </a:p>
              <a:p>
                <a:pPr marL="1257300" lvl="2" indent="-457200">
                  <a:buFont typeface="+mj-lt"/>
                  <a:buAutoNum type="arabicPeriod"/>
                </a:pPr>
                <a:r>
                  <a:rPr lang="en-US" altLang="ko-KR" sz="1200" dirty="0" smtClean="0"/>
                  <a:t>If(</a:t>
                </a:r>
                <a:r>
                  <a:rPr lang="en-US" altLang="ko-KR" sz="1200" dirty="0" err="1" smtClean="0"/>
                  <a:t>DistVec</a:t>
                </a:r>
                <a:r>
                  <a:rPr lang="en-US" altLang="ko-KR" sz="1200" dirty="0" smtClean="0"/>
                  <a:t>[</a:t>
                </a:r>
                <a:r>
                  <a:rPr lang="en-US" altLang="ko-KR" sz="1200" dirty="0" err="1" smtClean="0"/>
                  <a:t>i</a:t>
                </a:r>
                <a:r>
                  <a:rPr lang="en-US" altLang="ko-KR" sz="1200" dirty="0" smtClean="0"/>
                  <a:t>].distance!=-1)</a:t>
                </a:r>
              </a:p>
              <a:p>
                <a:pPr marL="1714500" lvl="3" indent="-457200">
                  <a:buFont typeface="+mj-lt"/>
                  <a:buAutoNum type="arabicPeriod"/>
                </a:pPr>
                <a:r>
                  <a:rPr lang="en-US" altLang="ko-KR" sz="1200" dirty="0" smtClean="0"/>
                  <a:t>Print </a:t>
                </a:r>
                <a:r>
                  <a:rPr lang="en-US" altLang="ko-KR" sz="1200" dirty="0" err="1" smtClean="0"/>
                  <a:t>DistVec</a:t>
                </a:r>
                <a:r>
                  <a:rPr lang="en-US" altLang="ko-KR" sz="1200" dirty="0" smtClean="0"/>
                  <a:t>[</a:t>
                </a:r>
                <a:r>
                  <a:rPr lang="en-US" altLang="ko-KR" sz="1200" dirty="0" err="1" smtClean="0"/>
                  <a:t>i</a:t>
                </a:r>
                <a:r>
                  <a:rPr lang="en-US" altLang="ko-KR" sz="1200" dirty="0" smtClean="0"/>
                  <a:t>].card                      //</a:t>
                </a:r>
                <a:r>
                  <a:rPr lang="ko-KR" altLang="en-US" sz="1200" dirty="0" smtClean="0"/>
                  <a:t>해당 원소의 카드정보를 순서에 맞게 출력한다</a:t>
                </a:r>
                <a:r>
                  <a:rPr lang="en-US" altLang="ko-KR" sz="1200" dirty="0" smtClean="0"/>
                  <a:t>.</a:t>
                </a:r>
              </a:p>
              <a:p>
                <a:pPr marL="1714500" lvl="3" indent="-457200">
                  <a:buFont typeface="+mj-lt"/>
                  <a:buAutoNum type="arabicPeriod"/>
                </a:pPr>
                <a:r>
                  <a:rPr lang="en-US" altLang="ko-KR" sz="1200" dirty="0" smtClean="0"/>
                  <a:t>For j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ko-KR" sz="1200" dirty="0" smtClean="0"/>
                  <a:t>  i+1 to </a:t>
                </a:r>
                <a:r>
                  <a:rPr lang="en-US" altLang="ko-KR" sz="1200" dirty="0" err="1" smtClean="0"/>
                  <a:t>DistVec.size</a:t>
                </a:r>
                <a:r>
                  <a:rPr lang="en-US" altLang="ko-KR" sz="1200" dirty="0" smtClean="0"/>
                  <a:t>()-1</a:t>
                </a:r>
              </a:p>
              <a:p>
                <a:pPr marL="2171700" lvl="4" indent="-457200">
                  <a:buFont typeface="+mj-lt"/>
                  <a:buAutoNum type="arabicPeriod"/>
                </a:pPr>
                <a:r>
                  <a:rPr lang="en-US" altLang="ko-KR" sz="1200" dirty="0" smtClean="0"/>
                  <a:t>If(</a:t>
                </a:r>
                <a:r>
                  <a:rPr lang="en-US" altLang="ko-KR" sz="1200" dirty="0" err="1" smtClean="0"/>
                  <a:t>DistVec</a:t>
                </a:r>
                <a:r>
                  <a:rPr lang="en-US" altLang="ko-KR" sz="1200" dirty="0" smtClean="0"/>
                  <a:t>[</a:t>
                </a:r>
                <a:r>
                  <a:rPr lang="en-US" altLang="ko-KR" sz="1200" dirty="0" err="1" smtClean="0"/>
                  <a:t>i</a:t>
                </a:r>
                <a:r>
                  <a:rPr lang="en-US" altLang="ko-KR" sz="1200" dirty="0" smtClean="0"/>
                  <a:t>]</a:t>
                </a:r>
                <a:r>
                  <a:rPr lang="ko-KR" altLang="en-US" sz="1200" dirty="0" smtClean="0"/>
                  <a:t>와 </a:t>
                </a:r>
                <a:r>
                  <a:rPr lang="en-US" altLang="ko-KR" sz="1200" dirty="0" err="1" smtClean="0"/>
                  <a:t>DistVec</a:t>
                </a:r>
                <a:r>
                  <a:rPr lang="en-US" altLang="ko-KR" sz="1200" dirty="0" smtClean="0"/>
                  <a:t>[j]</a:t>
                </a:r>
                <a:r>
                  <a:rPr lang="ko-KR" altLang="en-US" sz="1200" dirty="0" smtClean="0"/>
                  <a:t>가 하나의 카드라도 겹친다면</a:t>
                </a:r>
                <a:r>
                  <a:rPr lang="en-US" altLang="ko-KR" sz="1200" dirty="0" smtClean="0"/>
                  <a:t>)</a:t>
                </a:r>
              </a:p>
              <a:p>
                <a:pPr marL="2628900" lvl="5" indent="-457200">
                  <a:buFont typeface="+mj-lt"/>
                  <a:buAutoNum type="arabicPeriod"/>
                </a:pPr>
                <a:r>
                  <a:rPr lang="en-US" altLang="ko-KR" sz="1200" dirty="0" err="1" smtClean="0"/>
                  <a:t>DistVec</a:t>
                </a:r>
                <a:r>
                  <a:rPr lang="en-US" altLang="ko-KR" sz="1200" dirty="0" smtClean="0"/>
                  <a:t>[j].distance=-1</a:t>
                </a:r>
                <a:endParaRPr lang="en-US" altLang="ko-KR" sz="1200" dirty="0"/>
              </a:p>
              <a:p>
                <a:pPr marL="1714500" lvl="3" indent="-457200">
                  <a:buFont typeface="+mj-lt"/>
                  <a:buAutoNum type="arabicPeriod"/>
                </a:pPr>
                <a:endParaRPr lang="en-US" altLang="ko-KR" sz="1200" dirty="0" smtClean="0"/>
              </a:p>
              <a:p>
                <a:pPr marL="2171700" lvl="4" indent="-457200">
                  <a:buFont typeface="+mj-lt"/>
                  <a:buAutoNum type="arabicPeriod"/>
                </a:pPr>
                <a:endParaRPr lang="en-US" altLang="ko-KR" sz="1200" dirty="0"/>
              </a:p>
            </p:txBody>
          </p:sp>
        </mc:Choice>
        <mc:Fallback xmlns="">
          <p:sp>
            <p:nvSpPr>
              <p:cNvPr id="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84" y="1708195"/>
                <a:ext cx="9031574" cy="4526280"/>
              </a:xfrm>
              <a:prstGeom prst="rect">
                <a:avLst/>
              </a:prstGeom>
              <a:blipFill rotWithShape="0">
                <a:blip r:embed="rId2"/>
                <a:stretch>
                  <a:fillRect l="-135" t="-404" b="-8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3E608619-9267-4579-81F2-F192EA51F088}"/>
                  </a:ext>
                </a:extLst>
              </p:cNvPr>
              <p:cNvSpPr txBox="1"/>
              <p:nvPr/>
            </p:nvSpPr>
            <p:spPr>
              <a:xfrm>
                <a:off x="35740" y="3286809"/>
                <a:ext cx="730493" cy="30777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E608619-9267-4579-81F2-F192EA51F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0" y="3286809"/>
                <a:ext cx="730493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오른쪽 중괄호 5">
            <a:extLst>
              <a:ext uri="{FF2B5EF4-FFF2-40B4-BE49-F238E27FC236}">
                <a16:creationId xmlns="" xmlns:a16="http://schemas.microsoft.com/office/drawing/2014/main" id="{C37DF8EA-7B5B-4637-848C-1339C8ECA279}"/>
              </a:ext>
            </a:extLst>
          </p:cNvPr>
          <p:cNvSpPr/>
          <p:nvPr/>
        </p:nvSpPr>
        <p:spPr>
          <a:xfrm rot="10800000">
            <a:off x="635529" y="2207566"/>
            <a:ext cx="320214" cy="1960780"/>
          </a:xfrm>
          <a:prstGeom prst="rightBrace">
            <a:avLst>
              <a:gd name="adj1" fmla="val 8333"/>
              <a:gd name="adj2" fmla="val 5092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중괄호 6">
            <a:extLst>
              <a:ext uri="{FF2B5EF4-FFF2-40B4-BE49-F238E27FC236}">
                <a16:creationId xmlns="" xmlns:a16="http://schemas.microsoft.com/office/drawing/2014/main" id="{C37DF8EA-7B5B-4637-848C-1339C8ECA279}"/>
              </a:ext>
            </a:extLst>
          </p:cNvPr>
          <p:cNvSpPr/>
          <p:nvPr/>
        </p:nvSpPr>
        <p:spPr>
          <a:xfrm>
            <a:off x="6498219" y="4585289"/>
            <a:ext cx="320214" cy="250322"/>
          </a:xfrm>
          <a:prstGeom prst="rightBrace">
            <a:avLst>
              <a:gd name="adj1" fmla="val 8333"/>
              <a:gd name="adj2" fmla="val 5092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3E608619-9267-4579-81F2-F192EA51F088}"/>
                  </a:ext>
                </a:extLst>
              </p:cNvPr>
              <p:cNvSpPr txBox="1"/>
              <p:nvPr/>
            </p:nvSpPr>
            <p:spPr>
              <a:xfrm>
                <a:off x="6961004" y="4567109"/>
                <a:ext cx="1309785" cy="33855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ko-KR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sSup>
                        <m:sSupPr>
                          <m:ctrlPr>
                            <a:rPr lang="en-US" altLang="ko-KR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ko-KR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E608619-9267-4579-81F2-F192EA51F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004" y="4567109"/>
                <a:ext cx="1309785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오른쪽 중괄호 8">
            <a:extLst>
              <a:ext uri="{FF2B5EF4-FFF2-40B4-BE49-F238E27FC236}">
                <a16:creationId xmlns="" xmlns:a16="http://schemas.microsoft.com/office/drawing/2014/main" id="{C37DF8EA-7B5B-4637-848C-1339C8ECA279}"/>
              </a:ext>
            </a:extLst>
          </p:cNvPr>
          <p:cNvSpPr/>
          <p:nvPr/>
        </p:nvSpPr>
        <p:spPr>
          <a:xfrm rot="10800000">
            <a:off x="660397" y="5393473"/>
            <a:ext cx="320214" cy="1262700"/>
          </a:xfrm>
          <a:prstGeom prst="rightBrace">
            <a:avLst>
              <a:gd name="adj1" fmla="val 8333"/>
              <a:gd name="adj2" fmla="val 5092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3E608619-9267-4579-81F2-F192EA51F088}"/>
                  </a:ext>
                </a:extLst>
              </p:cNvPr>
              <p:cNvSpPr txBox="1"/>
              <p:nvPr/>
            </p:nvSpPr>
            <p:spPr>
              <a:xfrm>
                <a:off x="35739" y="6080586"/>
                <a:ext cx="730493" cy="30777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E608619-9267-4579-81F2-F192EA51F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9" y="6080586"/>
                <a:ext cx="730493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4979A8B4-C0FC-4490-8E27-6401B17BE0D7}"/>
                  </a:ext>
                </a:extLst>
              </p:cNvPr>
              <p:cNvSpPr txBox="1"/>
              <p:nvPr/>
            </p:nvSpPr>
            <p:spPr>
              <a:xfrm>
                <a:off x="6818433" y="6307460"/>
                <a:ext cx="2192072" cy="40011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m:t>Total</m:t>
                      </m:r>
                      <m:r>
                        <m:rPr>
                          <m:nor/>
                        </m:rP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m:t>: </m:t>
                      </m:r>
                      <m:r>
                        <a:rPr lang="en-US" altLang="ko-K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𝑙𝑜𝑔𝑀</m:t>
                      </m:r>
                      <m:r>
                        <a:rPr lang="en-US" altLang="ko-K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979A8B4-C0FC-4490-8E27-6401B17BE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433" y="6307460"/>
                <a:ext cx="2192072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171803" y="1007428"/>
            <a:ext cx="29442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E8C2E"/>
              </a:buClr>
              <a:buSzPct val="85000"/>
              <a:buFont typeface="Wingdings" pitchFamily="2" charset="2"/>
              <a:buChar char="¢"/>
            </a:pPr>
            <a:r>
              <a:rPr lang="en-US" altLang="ko-KR" sz="3200" dirty="0">
                <a:solidFill>
                  <a:prstClr val="black"/>
                </a:solidFill>
              </a:rPr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27913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0987" y="29483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의사코드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/>
              <p:cNvSpPr txBox="1">
                <a:spLocks/>
              </p:cNvSpPr>
              <p:nvPr/>
            </p:nvSpPr>
            <p:spPr>
              <a:xfrm>
                <a:off x="170328" y="1760851"/>
                <a:ext cx="9031574" cy="218822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chemeClr val="accent5"/>
                  </a:buClr>
                  <a:buSzPct val="85000"/>
                  <a:buFont typeface="Wingdings" pitchFamily="2" charset="2"/>
                  <a:buChar char="¢"/>
                  <a:defRPr lang="en-US" sz="3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chemeClr val="accent4"/>
                  </a:buClr>
                  <a:buSzPct val="85000"/>
                  <a:buFont typeface="Wingdings" pitchFamily="2" charset="2"/>
                  <a:buChar char="¤"/>
                  <a:defRPr lang="en-US" sz="2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3"/>
                  </a:buClr>
                  <a:buSzPct val="85000"/>
                  <a:buFont typeface="Wingdings" pitchFamily="2" charset="2"/>
                  <a:buChar char="¤"/>
                  <a:defRPr lang="en-US" sz="2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¤"/>
                  <a:defRPr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accent6"/>
                  </a:buClr>
                  <a:buSzPct val="85000"/>
                  <a:buFont typeface="Wingdings" pitchFamily="2" charset="2"/>
                  <a:buChar char="¤"/>
                  <a:defRPr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800" dirty="0" smtClean="0"/>
                  <a:t>Main</a:t>
                </a:r>
                <a:r>
                  <a:rPr lang="ko-KR" altLang="en-US" sz="1800" dirty="0" smtClean="0"/>
                  <a:t>함수</a:t>
                </a:r>
                <a:r>
                  <a:rPr lang="en-US" altLang="ko-KR" sz="1800" dirty="0" smtClean="0"/>
                  <a:t>//</a:t>
                </a:r>
              </a:p>
              <a:p>
                <a:pPr marL="0" indent="0">
                  <a:buNone/>
                </a:pPr>
                <a:endParaRPr lang="en-US" altLang="ko-KR" sz="120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ko-KR" sz="1400" dirty="0" smtClean="0"/>
                  <a:t>While T-- </a:t>
                </a:r>
              </a:p>
              <a:p>
                <a:pPr marL="1257300" lvl="2" indent="-457200">
                  <a:buFont typeface="+mj-lt"/>
                  <a:buAutoNum type="arabicPeriod"/>
                </a:pPr>
                <a:r>
                  <a:rPr lang="en-US" altLang="ko-KR" sz="1400" dirty="0"/>
                  <a:t>f</a:t>
                </a:r>
                <a:r>
                  <a:rPr lang="en-US" altLang="ko-KR" sz="1400" dirty="0" smtClean="0"/>
                  <a:t>or </a:t>
                </a:r>
                <a:r>
                  <a:rPr lang="en-US" altLang="ko-KR" sz="1400" dirty="0" err="1" smtClean="0"/>
                  <a:t>i</a:t>
                </a:r>
                <a:r>
                  <a:rPr lang="en-US" altLang="ko-KR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 smtClean="0"/>
                  <a:t> 0 to M-1</a:t>
                </a:r>
              </a:p>
              <a:p>
                <a:pPr marL="1714500" lvl="3" indent="-457200">
                  <a:buFont typeface="+mj-lt"/>
                  <a:buAutoNum type="arabicPeriod"/>
                </a:pPr>
                <a:r>
                  <a:rPr lang="en-US" altLang="ko-KR" sz="1400" dirty="0" smtClean="0"/>
                  <a:t> 	</a:t>
                </a:r>
                <a:r>
                  <a:rPr lang="en-US" altLang="ko-KR" sz="1400" dirty="0" err="1" smtClean="0"/>
                  <a:t>cardVec</a:t>
                </a:r>
                <a:r>
                  <a:rPr lang="en-US" altLang="ko-KR" sz="1400" dirty="0" smtClean="0"/>
                  <a:t>[</a:t>
                </a:r>
                <a:r>
                  <a:rPr lang="en-US" altLang="ko-KR" sz="1400" dirty="0" err="1" smtClean="0"/>
                  <a:t>ch</a:t>
                </a:r>
                <a:r>
                  <a:rPr lang="en-US" altLang="ko-KR" sz="1400" dirty="0" smtClean="0"/>
                  <a:t>-’A’].</a:t>
                </a:r>
                <a:r>
                  <a:rPr lang="en-US" altLang="ko-KR" sz="1400" dirty="0" err="1" smtClean="0"/>
                  <a:t>push_back</a:t>
                </a:r>
                <a:r>
                  <a:rPr lang="en-US" altLang="ko-KR" sz="1400" dirty="0" smtClean="0"/>
                  <a:t>(</a:t>
                </a:r>
                <a:r>
                  <a:rPr lang="ko-KR" altLang="en-US" sz="1400" dirty="0" smtClean="0"/>
                  <a:t>카드</a:t>
                </a:r>
                <a:r>
                  <a:rPr lang="en-US" altLang="ko-KR" sz="1400" dirty="0" smtClean="0"/>
                  <a:t>)</a:t>
                </a:r>
              </a:p>
              <a:p>
                <a:pPr marL="1257300" lvl="2" indent="-457200">
                  <a:buFont typeface="+mj-lt"/>
                  <a:buAutoNum type="arabicPeriod"/>
                </a:pPr>
                <a:r>
                  <a:rPr lang="en-US" altLang="ko-KR" sz="1400" dirty="0"/>
                  <a:t>f</a:t>
                </a:r>
                <a:r>
                  <a:rPr lang="en-US" altLang="ko-KR" sz="1400" dirty="0" smtClean="0"/>
                  <a:t>or </a:t>
                </a:r>
                <a:r>
                  <a:rPr lang="en-US" altLang="ko-KR" sz="1400" dirty="0" err="1"/>
                  <a:t>cardShape</a:t>
                </a:r>
                <a:r>
                  <a:rPr lang="en-US" altLang="ko-KR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ko-KR" sz="1400" dirty="0" smtClean="0"/>
                  <a:t> 0 to 26</a:t>
                </a:r>
              </a:p>
              <a:p>
                <a:pPr marL="1714500" lvl="3" indent="-457200">
                  <a:buFont typeface="+mj-lt"/>
                  <a:buAutoNum type="arabicPeriod"/>
                </a:pPr>
                <a:r>
                  <a:rPr lang="en-US" altLang="ko-KR" sz="1400" dirty="0" smtClean="0"/>
                  <a:t>If(</a:t>
                </a:r>
                <a:r>
                  <a:rPr lang="en-US" altLang="ko-KR" sz="1400" dirty="0" err="1" smtClean="0"/>
                  <a:t>cardVec</a:t>
                </a:r>
                <a:r>
                  <a:rPr lang="en-US" altLang="ko-KR" sz="1400" dirty="0" smtClean="0"/>
                  <a:t>[</a:t>
                </a:r>
                <a:r>
                  <a:rPr lang="en-US" altLang="ko-KR" sz="1400" dirty="0" err="1" smtClean="0"/>
                  <a:t>cardShape</a:t>
                </a:r>
                <a:r>
                  <a:rPr lang="en-US" altLang="ko-KR" sz="1400" dirty="0" smtClean="0"/>
                  <a:t>].empty()!=true)</a:t>
                </a:r>
              </a:p>
              <a:p>
                <a:pPr marL="2171700" lvl="4" indent="-457200">
                  <a:buFont typeface="+mj-lt"/>
                  <a:buAutoNum type="arabicPeriod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func</a:t>
                </a:r>
                <a:r>
                  <a:rPr lang="en-US" altLang="ko-KR" sz="1400" dirty="0" smtClean="0"/>
                  <a:t>(</a:t>
                </a:r>
                <a:r>
                  <a:rPr lang="en-US" altLang="ko-KR" sz="1400" dirty="0" err="1" smtClean="0"/>
                  <a:t>cardVec</a:t>
                </a:r>
                <a:r>
                  <a:rPr lang="en-US" altLang="ko-KR" sz="1400" dirty="0" smtClean="0"/>
                  <a:t>[</a:t>
                </a:r>
                <a:r>
                  <a:rPr lang="en-US" altLang="ko-KR" sz="1400" dirty="0" err="1" smtClean="0"/>
                  <a:t>i</a:t>
                </a:r>
                <a:r>
                  <a:rPr lang="en-US" altLang="ko-KR" sz="1400" dirty="0" smtClean="0"/>
                  <a:t>],</a:t>
                </a:r>
                <a:r>
                  <a:rPr lang="en-US" altLang="ko-KR" sz="1400" dirty="0"/>
                  <a:t> </a:t>
                </a:r>
                <a:r>
                  <a:rPr lang="en-US" altLang="ko-KR" sz="1400" dirty="0" err="1"/>
                  <a:t>cardShape</a:t>
                </a:r>
                <a:r>
                  <a:rPr lang="en-US" altLang="ko-KR" sz="1400" dirty="0" smtClean="0"/>
                  <a:t>)</a:t>
                </a:r>
              </a:p>
              <a:p>
                <a:pPr marL="1714500" lvl="4" indent="0">
                  <a:buNone/>
                </a:pPr>
                <a:endParaRPr lang="en-US" altLang="ko-KR" sz="1200" dirty="0" smtClean="0"/>
              </a:p>
              <a:p>
                <a:pPr marL="1257300" lvl="2" indent="-457200">
                  <a:buFont typeface="+mj-lt"/>
                  <a:buAutoNum type="arabicPeriod"/>
                </a:pPr>
                <a:endParaRPr lang="en-US" altLang="ko-KR" sz="1200" dirty="0" smtClean="0"/>
              </a:p>
              <a:p>
                <a:pPr marL="2171700" lvl="4" indent="-457200">
                  <a:buFont typeface="+mj-lt"/>
                  <a:buAutoNum type="arabicPeriod"/>
                </a:pPr>
                <a:endParaRPr lang="en-US" altLang="ko-KR" sz="1200" dirty="0"/>
              </a:p>
            </p:txBody>
          </p:sp>
        </mc:Choice>
        <mc:Fallback xmlns="">
          <p:sp>
            <p:nvSpPr>
              <p:cNvPr id="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28" y="1760851"/>
                <a:ext cx="9031574" cy="2188226"/>
              </a:xfrm>
              <a:prstGeom prst="rect">
                <a:avLst/>
              </a:prstGeom>
              <a:blipFill rotWithShape="0">
                <a:blip r:embed="rId2"/>
                <a:stretch>
                  <a:fillRect l="-608" t="-1671" b="-6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9475" y="4583154"/>
            <a:ext cx="2226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compareRule</a:t>
            </a:r>
            <a:r>
              <a:rPr lang="ko-KR" altLang="en-US" dirty="0"/>
              <a:t>함수</a:t>
            </a:r>
            <a:r>
              <a:rPr lang="en-US" altLang="ko-KR" dirty="0"/>
              <a:t>//</a:t>
            </a:r>
          </a:p>
          <a:p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21201" y="5142708"/>
            <a:ext cx="9031574" cy="45262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sz="1600" dirty="0" smtClean="0"/>
              <a:t> </a:t>
            </a:r>
            <a:r>
              <a:rPr lang="en-US" altLang="ko-KR" sz="1400" dirty="0" err="1" smtClean="0"/>
              <a:t>compareRule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Dist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a,Dist</a:t>
            </a:r>
            <a:r>
              <a:rPr lang="en-US" altLang="ko-KR" sz="1400" dirty="0" smtClean="0"/>
              <a:t> b) //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 smtClean="0"/>
              <a:t>Return (</a:t>
            </a:r>
            <a:r>
              <a:rPr lang="en-US" altLang="ko-KR" sz="1400" dirty="0" err="1" smtClean="0"/>
              <a:t>a.dist</a:t>
            </a:r>
            <a:r>
              <a:rPr lang="en-US" altLang="ko-KR" sz="1400" dirty="0" smtClean="0"/>
              <a:t> &lt; </a:t>
            </a:r>
            <a:r>
              <a:rPr lang="en-US" altLang="ko-KR" sz="1400" dirty="0" err="1" smtClean="0"/>
              <a:t>b.dist</a:t>
            </a:r>
            <a:r>
              <a:rPr lang="en-US" altLang="ko-KR" sz="1400" dirty="0" smtClean="0"/>
              <a:t>) ||</a:t>
            </a:r>
          </a:p>
          <a:p>
            <a:pPr marL="400050" lvl="1" indent="0">
              <a:buNone/>
            </a:pPr>
            <a:r>
              <a:rPr lang="en-US" altLang="ko-KR" sz="1400" dirty="0" smtClean="0"/>
              <a:t>                    (</a:t>
            </a:r>
            <a:r>
              <a:rPr lang="en-US" altLang="ko-KR" sz="1400" dirty="0" err="1" smtClean="0"/>
              <a:t>a.dist</a:t>
            </a:r>
            <a:r>
              <a:rPr lang="en-US" altLang="ko-KR" sz="1400" dirty="0" smtClean="0"/>
              <a:t>==</a:t>
            </a:r>
            <a:r>
              <a:rPr lang="en-US" altLang="ko-KR" sz="1400" dirty="0" err="1" smtClean="0"/>
              <a:t>b.dist</a:t>
            </a:r>
            <a:r>
              <a:rPr lang="en-US" altLang="ko-KR" sz="1400" dirty="0" smtClean="0"/>
              <a:t> &amp;&amp; a.y1+a.y2 &lt; b.y1+b.y2) ||</a:t>
            </a:r>
          </a:p>
          <a:p>
            <a:pPr marL="400050" lvl="1" indent="0">
              <a:buNone/>
            </a:pPr>
            <a:r>
              <a:rPr lang="en-US" altLang="ko-KR" sz="1400" dirty="0" smtClean="0"/>
              <a:t>                    </a:t>
            </a:r>
            <a:r>
              <a:rPr lang="en-US" altLang="ko-KR" sz="1400" dirty="0"/>
              <a:t>(</a:t>
            </a:r>
            <a:r>
              <a:rPr lang="en-US" altLang="ko-KR" sz="1400" dirty="0" err="1" smtClean="0"/>
              <a:t>a.dist</a:t>
            </a:r>
            <a:r>
              <a:rPr lang="en-US" altLang="ko-KR" sz="1400" dirty="0" smtClean="0"/>
              <a:t>==</a:t>
            </a:r>
            <a:r>
              <a:rPr lang="en-US" altLang="ko-KR" sz="1400" dirty="0" err="1" smtClean="0"/>
              <a:t>b.dist</a:t>
            </a:r>
            <a:r>
              <a:rPr lang="en-US" altLang="ko-KR" sz="1400" dirty="0" smtClean="0"/>
              <a:t> &amp;&amp; a.y1+a.y2==b.y1+b.y2 &amp;&amp; a.x1+a.x2 &lt; b.x1+b.x2)          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sz="1400" dirty="0" smtClean="0"/>
          </a:p>
          <a:p>
            <a:pPr marL="857250" lvl="1" indent="-457200">
              <a:buFont typeface="+mj-lt"/>
              <a:buAutoNum type="arabicPeriod"/>
            </a:pPr>
            <a:endParaRPr lang="en-US" altLang="ko-KR" sz="1800" dirty="0" smtClean="0"/>
          </a:p>
          <a:p>
            <a:pPr marL="1714500" lvl="3" indent="-457200">
              <a:buFont typeface="+mj-lt"/>
              <a:buAutoNum type="arabicPeriod"/>
            </a:pPr>
            <a:endParaRPr lang="en-US" altLang="ko-KR" sz="1200" dirty="0" smtClean="0"/>
          </a:p>
          <a:p>
            <a:pPr marL="2171700" lvl="4" indent="-457200">
              <a:buFont typeface="+mj-lt"/>
              <a:buAutoNum type="arabicPeriod"/>
            </a:pPr>
            <a:endParaRPr lang="en-US" altLang="ko-KR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348183" y="5240033"/>
            <a:ext cx="74262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3E608619-9267-4579-81F2-F192EA51F088}"/>
                  </a:ext>
                </a:extLst>
              </p:cNvPr>
              <p:cNvSpPr txBox="1"/>
              <p:nvPr/>
            </p:nvSpPr>
            <p:spPr>
              <a:xfrm>
                <a:off x="6255592" y="5060208"/>
                <a:ext cx="1309785" cy="33855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E608619-9267-4579-81F2-F192EA51F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592" y="5060208"/>
                <a:ext cx="1309785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오른쪽 중괄호 13">
            <a:extLst>
              <a:ext uri="{FF2B5EF4-FFF2-40B4-BE49-F238E27FC236}">
                <a16:creationId xmlns="" xmlns:a16="http://schemas.microsoft.com/office/drawing/2014/main" id="{C37DF8EA-7B5B-4637-848C-1339C8ECA279}"/>
              </a:ext>
            </a:extLst>
          </p:cNvPr>
          <p:cNvSpPr/>
          <p:nvPr/>
        </p:nvSpPr>
        <p:spPr>
          <a:xfrm>
            <a:off x="4943860" y="2419072"/>
            <a:ext cx="320214" cy="1460134"/>
          </a:xfrm>
          <a:prstGeom prst="rightBrace">
            <a:avLst>
              <a:gd name="adj1" fmla="val 8333"/>
              <a:gd name="adj2" fmla="val 5092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4979A8B4-C0FC-4490-8E27-6401B17BE0D7}"/>
                  </a:ext>
                </a:extLst>
              </p:cNvPr>
              <p:cNvSpPr txBox="1"/>
              <p:nvPr/>
            </p:nvSpPr>
            <p:spPr>
              <a:xfrm>
                <a:off x="6543916" y="2573811"/>
                <a:ext cx="2374995" cy="40011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m:t>Total</m:t>
                      </m:r>
                      <m:r>
                        <m:rPr>
                          <m:nor/>
                        </m:rP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m:t>: </m:t>
                      </m:r>
                      <m:r>
                        <a:rPr lang="en-US" altLang="ko-K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e>
                        <m:sup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𝑙𝑜𝑔𝑀</m:t>
                      </m:r>
                      <m:r>
                        <a:rPr lang="en-US" altLang="ko-K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979A8B4-C0FC-4490-8E27-6401B17BE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916" y="2573811"/>
                <a:ext cx="2374995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그룹 16"/>
          <p:cNvGrpSpPr/>
          <p:nvPr/>
        </p:nvGrpSpPr>
        <p:grpSpPr>
          <a:xfrm>
            <a:off x="6426669" y="1322254"/>
            <a:ext cx="2871736" cy="815546"/>
            <a:chOff x="5579585" y="5189933"/>
            <a:chExt cx="2871736" cy="8155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654812" y="5234038"/>
                  <a:ext cx="279650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cardVec.size</a:t>
                  </a:r>
                  <a:r>
                    <a:rPr lang="en-US" altLang="ko-KR" dirty="0" smtClean="0"/>
                    <a:t>()=M,</a:t>
                  </a:r>
                </a:p>
                <a:p>
                  <a:r>
                    <a:rPr lang="en-US" altLang="ko-KR" dirty="0"/>
                    <a:t>M</a:t>
                  </a:r>
                  <a:r>
                    <a:rPr lang="en-US" altLang="ko-KR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4812" y="5234038"/>
                  <a:ext cx="2796509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65" t="-4717" b="-141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직사각형 18"/>
            <p:cNvSpPr/>
            <p:nvPr/>
          </p:nvSpPr>
          <p:spPr>
            <a:xfrm>
              <a:off x="5579585" y="5189933"/>
              <a:ext cx="2583026" cy="81554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4979A8B4-C0FC-4490-8E27-6401B17BE0D7}"/>
                  </a:ext>
                </a:extLst>
              </p:cNvPr>
              <p:cNvSpPr txBox="1"/>
              <p:nvPr/>
            </p:nvSpPr>
            <p:spPr>
              <a:xfrm>
                <a:off x="6543916" y="3633655"/>
                <a:ext cx="2374995" cy="40011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m:t>Total</m:t>
                      </m:r>
                      <m:r>
                        <m:rPr>
                          <m:nor/>
                        </m:rP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m:t>: </m:t>
                      </m:r>
                      <m:r>
                        <a:rPr lang="en-US" altLang="ko-K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e>
                        <m:sup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ko-K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𝑙𝑜𝑔𝑁</m:t>
                      </m:r>
                      <m:r>
                        <a:rPr lang="en-US" altLang="ko-K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979A8B4-C0FC-4490-8E27-6401B17BE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916" y="3633655"/>
                <a:ext cx="2374995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/>
          <p:nvPr/>
        </p:nvCxnSpPr>
        <p:spPr>
          <a:xfrm>
            <a:off x="7720898" y="3048147"/>
            <a:ext cx="0" cy="5290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/>
          <p:nvPr/>
        </p:nvCxnSpPr>
        <p:spPr>
          <a:xfrm rot="10800000" flipH="1" flipV="1">
            <a:off x="6426669" y="1912130"/>
            <a:ext cx="1130145" cy="1384607"/>
          </a:xfrm>
          <a:prstGeom prst="curvedConnector4">
            <a:avLst>
              <a:gd name="adj1" fmla="val -36992"/>
              <a:gd name="adj2" fmla="val 9923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9475" y="935557"/>
            <a:ext cx="29442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E8C2E"/>
              </a:buClr>
              <a:buSzPct val="85000"/>
              <a:buFont typeface="Wingdings" pitchFamily="2" charset="2"/>
              <a:buChar char="¢"/>
            </a:pPr>
            <a:r>
              <a:rPr lang="en-US" altLang="ko-KR" sz="3200" dirty="0">
                <a:solidFill>
                  <a:prstClr val="black"/>
                </a:solidFill>
              </a:rPr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25191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0987" y="29483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의사코드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3E608619-9267-4579-81F2-F192EA51F088}"/>
                  </a:ext>
                </a:extLst>
              </p:cNvPr>
              <p:cNvSpPr txBox="1"/>
              <p:nvPr/>
            </p:nvSpPr>
            <p:spPr>
              <a:xfrm>
                <a:off x="35740" y="3286809"/>
                <a:ext cx="730493" cy="30777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E608619-9267-4579-81F2-F192EA51F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0" y="3286809"/>
                <a:ext cx="730493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오른쪽 중괄호 5">
            <a:extLst>
              <a:ext uri="{FF2B5EF4-FFF2-40B4-BE49-F238E27FC236}">
                <a16:creationId xmlns="" xmlns:a16="http://schemas.microsoft.com/office/drawing/2014/main" id="{C37DF8EA-7B5B-4637-848C-1339C8ECA279}"/>
              </a:ext>
            </a:extLst>
          </p:cNvPr>
          <p:cNvSpPr/>
          <p:nvPr/>
        </p:nvSpPr>
        <p:spPr>
          <a:xfrm rot="10800000">
            <a:off x="635529" y="2207566"/>
            <a:ext cx="320214" cy="1960780"/>
          </a:xfrm>
          <a:prstGeom prst="rightBrace">
            <a:avLst>
              <a:gd name="adj1" fmla="val 8333"/>
              <a:gd name="adj2" fmla="val 5092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71274" y="969532"/>
            <a:ext cx="16081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E8C2E"/>
              </a:buClr>
              <a:buSzPct val="85000"/>
              <a:buFont typeface="Wingdings" pitchFamily="2" charset="2"/>
              <a:buChar char="¢"/>
            </a:pPr>
            <a:r>
              <a:rPr lang="en-US" altLang="ko-KR" sz="3200" dirty="0" smtClean="0">
                <a:solidFill>
                  <a:prstClr val="black"/>
                </a:solidFill>
              </a:rPr>
              <a:t>Space</a:t>
            </a:r>
            <a:endParaRPr lang="en-US" altLang="ko-KR" sz="3200" dirty="0">
              <a:solidFill>
                <a:prstClr val="black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11" y="5673902"/>
            <a:ext cx="5593492" cy="12314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7991" y="5581508"/>
            <a:ext cx="3363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M=6</a:t>
            </a:r>
            <a:r>
              <a:rPr lang="ko-KR" altLang="en-US" dirty="0" err="1" smtClean="0"/>
              <a:t>일때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r>
              <a:rPr lang="en-US" altLang="ko-KR" dirty="0" smtClean="0"/>
              <a:t>M(M-1)/2 = </a:t>
            </a:r>
            <a:r>
              <a:rPr lang="en-US" altLang="ko-KR" dirty="0" smtClean="0">
                <a:solidFill>
                  <a:srgbClr val="FF0000"/>
                </a:solidFill>
              </a:rPr>
              <a:t>15</a:t>
            </a:r>
            <a:r>
              <a:rPr lang="ko-KR" altLang="en-US" dirty="0" smtClean="0"/>
              <a:t>개의 </a:t>
            </a:r>
            <a:endParaRPr lang="en-US" altLang="ko-KR" dirty="0" smtClean="0"/>
          </a:p>
          <a:p>
            <a:r>
              <a:rPr lang="en-US" altLang="ko-KR" dirty="0" err="1" smtClean="0"/>
              <a:t>dist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정보를 가지고 있어야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6" name="오른쪽 중괄호 15">
            <a:extLst>
              <a:ext uri="{FF2B5EF4-FFF2-40B4-BE49-F238E27FC236}">
                <a16:creationId xmlns="" xmlns:a16="http://schemas.microsoft.com/office/drawing/2014/main" id="{C37DF8EA-7B5B-4637-848C-1339C8ECA279}"/>
              </a:ext>
            </a:extLst>
          </p:cNvPr>
          <p:cNvSpPr/>
          <p:nvPr/>
        </p:nvSpPr>
        <p:spPr>
          <a:xfrm rot="16200000">
            <a:off x="6256035" y="3038680"/>
            <a:ext cx="320214" cy="4977922"/>
          </a:xfrm>
          <a:prstGeom prst="rightBrace">
            <a:avLst>
              <a:gd name="adj1" fmla="val 8333"/>
              <a:gd name="adj2" fmla="val 1914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54468" y="4960153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Ex) </a:t>
            </a:r>
            <a:r>
              <a:rPr lang="en-US" altLang="ko-KR" dirty="0" smtClean="0">
                <a:solidFill>
                  <a:srgbClr val="FF0000"/>
                </a:solidFill>
              </a:rPr>
              <a:t>15</a:t>
            </a:r>
            <a:r>
              <a:rPr lang="ko-KR" altLang="en-US" dirty="0" smtClean="0"/>
              <a:t>만큼의 공간 필요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2"/>
              <p:cNvSpPr txBox="1">
                <a:spLocks/>
              </p:cNvSpPr>
              <p:nvPr/>
            </p:nvSpPr>
            <p:spPr>
              <a:xfrm>
                <a:off x="518984" y="1708195"/>
                <a:ext cx="9031574" cy="452628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chemeClr val="accent5"/>
                  </a:buClr>
                  <a:buSzPct val="85000"/>
                  <a:buFont typeface="Wingdings" pitchFamily="2" charset="2"/>
                  <a:buChar char="¢"/>
                  <a:defRPr lang="en-US" sz="3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chemeClr val="accent4"/>
                  </a:buClr>
                  <a:buSzPct val="85000"/>
                  <a:buFont typeface="Wingdings" pitchFamily="2" charset="2"/>
                  <a:buChar char="¤"/>
                  <a:defRPr lang="en-US" sz="2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3"/>
                  </a:buClr>
                  <a:buSzPct val="85000"/>
                  <a:buFont typeface="Wingdings" pitchFamily="2" charset="2"/>
                  <a:buChar char="¤"/>
                  <a:defRPr lang="en-US" sz="2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¤"/>
                  <a:defRPr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accent6"/>
                  </a:buClr>
                  <a:buSzPct val="85000"/>
                  <a:buFont typeface="Wingdings" pitchFamily="2" charset="2"/>
                  <a:buChar char="¤"/>
                  <a:defRPr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/>
                </a:pPr>
                <a:r>
                  <a:rPr lang="en-US" altLang="ko-KR" sz="1600" dirty="0"/>
                  <a:t>func(vector&lt;card&gt; &amp;</a:t>
                </a:r>
                <a:r>
                  <a:rPr lang="en-US" altLang="ko-KR" sz="1600" dirty="0" err="1"/>
                  <a:t>cardVec</a:t>
                </a:r>
                <a:r>
                  <a:rPr lang="en-US" altLang="ko-KR" sz="1600" dirty="0"/>
                  <a:t>, </a:t>
                </a:r>
                <a:r>
                  <a:rPr lang="en-US" altLang="ko-KR" sz="1600" dirty="0" err="1"/>
                  <a:t>int</a:t>
                </a:r>
                <a:r>
                  <a:rPr lang="en-US" altLang="ko-KR" sz="1600" dirty="0"/>
                  <a:t> </a:t>
                </a:r>
                <a:r>
                  <a:rPr lang="en-US" altLang="ko-KR" sz="1600" dirty="0" err="1"/>
                  <a:t>cardShape</a:t>
                </a:r>
                <a:r>
                  <a:rPr lang="en-US" altLang="ko-KR" sz="1600" dirty="0"/>
                  <a:t>) // </a:t>
                </a:r>
                <a:r>
                  <a:rPr lang="en-US" altLang="ko-KR" sz="1600" dirty="0" err="1"/>
                  <a:t>i</a:t>
                </a:r>
                <a:r>
                  <a:rPr lang="ko-KR" altLang="en-US" sz="1600" dirty="0"/>
                  <a:t>번째 알파벳의 카드정보로 계산한다</a:t>
                </a:r>
                <a:r>
                  <a:rPr lang="en-US" altLang="ko-KR" sz="1600" dirty="0"/>
                  <a:t>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ko-KR" sz="1800" dirty="0"/>
                  <a:t>for  </a:t>
                </a:r>
                <a:r>
                  <a:rPr lang="en-US" altLang="ko-KR" sz="1800" dirty="0" err="1"/>
                  <a:t>i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ko-KR" sz="1800" dirty="0"/>
                  <a:t> 0 to </a:t>
                </a:r>
                <a:r>
                  <a:rPr lang="en-US" altLang="ko-KR" sz="1800" dirty="0" err="1"/>
                  <a:t>cardVec.size</a:t>
                </a:r>
                <a:r>
                  <a:rPr lang="en-US" altLang="ko-KR" sz="1800" dirty="0"/>
                  <a:t>()-1</a:t>
                </a:r>
              </a:p>
              <a:p>
                <a:pPr marL="1257300" lvl="2" indent="-457200">
                  <a:buFont typeface="+mj-lt"/>
                  <a:buAutoNum type="arabicPeriod"/>
                </a:pPr>
                <a:r>
                  <a:rPr lang="en-US" altLang="ko-KR" sz="1800" dirty="0"/>
                  <a:t>for j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ko-KR" sz="1800" dirty="0"/>
                  <a:t> i+1 to </a:t>
                </a:r>
                <a:r>
                  <a:rPr lang="en-US" altLang="ko-KR" sz="1800" dirty="0" err="1"/>
                  <a:t>cardVec.size</a:t>
                </a:r>
                <a:r>
                  <a:rPr lang="en-US" altLang="ko-KR" sz="1800" dirty="0"/>
                  <a:t>()-1</a:t>
                </a:r>
              </a:p>
              <a:p>
                <a:pPr marL="1714500" lvl="3" indent="-457200">
                  <a:buFont typeface="+mj-lt"/>
                  <a:buAutoNum type="arabicPeriod"/>
                </a:pPr>
                <a:r>
                  <a:rPr lang="en-US" altLang="ko-KR" sz="1200" dirty="0"/>
                  <a:t>if( (</a:t>
                </a:r>
                <a:r>
                  <a:rPr lang="en-US" altLang="ko-KR" sz="1200" dirty="0" err="1"/>
                  <a:t>cardVec</a:t>
                </a:r>
                <a:r>
                  <a:rPr lang="en-US" altLang="ko-KR" sz="1200" dirty="0"/>
                  <a:t>[j].y&lt;</a:t>
                </a:r>
                <a:r>
                  <a:rPr lang="en-US" altLang="ko-KR" sz="1200" dirty="0" err="1"/>
                  <a:t>cardVec</a:t>
                </a:r>
                <a:r>
                  <a:rPr lang="en-US" altLang="ko-KR" sz="1200" dirty="0"/>
                  <a:t>[</a:t>
                </a:r>
                <a:r>
                  <a:rPr lang="en-US" altLang="ko-KR" sz="1200" dirty="0" err="1"/>
                  <a:t>i</a:t>
                </a:r>
                <a:r>
                  <a:rPr lang="en-US" altLang="ko-KR" sz="1200" dirty="0"/>
                  <a:t>].y) || (</a:t>
                </a:r>
                <a:r>
                  <a:rPr lang="en-US" altLang="ko-KR" sz="1200" dirty="0" err="1"/>
                  <a:t>cardVec</a:t>
                </a:r>
                <a:r>
                  <a:rPr lang="en-US" altLang="ko-KR" sz="1200" dirty="0"/>
                  <a:t>[j].y==</a:t>
                </a:r>
                <a:r>
                  <a:rPr lang="en-US" altLang="ko-KR" sz="1200" dirty="0" err="1"/>
                  <a:t>cardVec</a:t>
                </a:r>
                <a:r>
                  <a:rPr lang="en-US" altLang="ko-KR" sz="1200" dirty="0"/>
                  <a:t>[</a:t>
                </a:r>
                <a:r>
                  <a:rPr lang="en-US" altLang="ko-KR" sz="1200" dirty="0" err="1"/>
                  <a:t>i</a:t>
                </a:r>
                <a:r>
                  <a:rPr lang="en-US" altLang="ko-KR" sz="1200" dirty="0"/>
                  <a:t>].y &amp;&amp; </a:t>
                </a:r>
                <a:r>
                  <a:rPr lang="en-US" altLang="ko-KR" sz="1200" dirty="0" err="1"/>
                  <a:t>cardVec</a:t>
                </a:r>
                <a:r>
                  <a:rPr lang="en-US" altLang="ko-KR" sz="1200" dirty="0"/>
                  <a:t>[j].x &lt; </a:t>
                </a:r>
                <a:r>
                  <a:rPr lang="en-US" altLang="ko-KR" sz="1200" dirty="0" err="1"/>
                  <a:t>cardVec</a:t>
                </a:r>
                <a:r>
                  <a:rPr lang="en-US" altLang="ko-KR" sz="1200" dirty="0"/>
                  <a:t>[</a:t>
                </a:r>
                <a:r>
                  <a:rPr lang="en-US" altLang="ko-KR" sz="1200" dirty="0" err="1"/>
                  <a:t>i</a:t>
                </a:r>
                <a:r>
                  <a:rPr lang="en-US" altLang="ko-KR" sz="1200" dirty="0"/>
                  <a:t>].x) )</a:t>
                </a:r>
              </a:p>
              <a:p>
                <a:pPr marL="2171700" lvl="4" indent="-457200">
                  <a:buFont typeface="+mj-lt"/>
                  <a:buAutoNum type="arabicPeriod"/>
                </a:pPr>
                <a:r>
                  <a:rPr lang="en-US" altLang="ko-KR" sz="1200" dirty="0" err="1"/>
                  <a:t>Dist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x1,y1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&lt;-  </a:t>
                </a:r>
                <a:r>
                  <a:rPr lang="en-US" altLang="ko-KR" sz="1200" dirty="0" err="1"/>
                  <a:t>cardVec</a:t>
                </a:r>
                <a:r>
                  <a:rPr lang="en-US" altLang="ko-KR" sz="1200" dirty="0"/>
                  <a:t>[j] </a:t>
                </a:r>
              </a:p>
              <a:p>
                <a:pPr marL="2171700" lvl="4" indent="-457200">
                  <a:buFont typeface="+mj-lt"/>
                  <a:buAutoNum type="arabicPeriod"/>
                </a:pPr>
                <a:r>
                  <a:rPr lang="en-US" altLang="ko-KR" sz="1200" dirty="0" err="1"/>
                  <a:t>Dist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x2,y2 &lt;- </a:t>
                </a:r>
                <a:r>
                  <a:rPr lang="ko-KR" altLang="en-US" sz="1200" dirty="0"/>
                  <a:t> </a:t>
                </a:r>
                <a:r>
                  <a:rPr lang="en-US" altLang="ko-KR" sz="1200" dirty="0" err="1"/>
                  <a:t>cardVec</a:t>
                </a:r>
                <a:r>
                  <a:rPr lang="en-US" altLang="ko-KR" sz="1200" dirty="0"/>
                  <a:t>[</a:t>
                </a:r>
                <a:r>
                  <a:rPr lang="en-US" altLang="ko-KR" sz="1200" dirty="0" err="1"/>
                  <a:t>i</a:t>
                </a:r>
                <a:r>
                  <a:rPr lang="en-US" altLang="ko-KR" sz="1200" dirty="0"/>
                  <a:t>]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		</a:t>
                </a:r>
              </a:p>
              <a:p>
                <a:pPr marL="1714500" lvl="3" indent="-457200">
                  <a:buFont typeface="+mj-lt"/>
                  <a:buAutoNum type="arabicPeriod"/>
                </a:pPr>
                <a:r>
                  <a:rPr lang="en-US" altLang="ko-KR" sz="1200" dirty="0"/>
                  <a:t>else</a:t>
                </a:r>
              </a:p>
              <a:p>
                <a:pPr marL="2171700" lvl="4" indent="-457200">
                  <a:buFont typeface="+mj-lt"/>
                  <a:buAutoNum type="arabicPeriod"/>
                </a:pPr>
                <a:r>
                  <a:rPr lang="en-US" altLang="ko-KR" sz="1200" dirty="0" err="1"/>
                  <a:t>Dist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x1,y1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&lt;-  </a:t>
                </a:r>
                <a:r>
                  <a:rPr lang="en-US" altLang="ko-KR" sz="1200" dirty="0" err="1"/>
                  <a:t>cardVec</a:t>
                </a:r>
                <a:r>
                  <a:rPr lang="en-US" altLang="ko-KR" sz="1200" dirty="0"/>
                  <a:t>[</a:t>
                </a:r>
                <a:r>
                  <a:rPr lang="en-US" altLang="ko-KR" sz="1200" dirty="0" err="1"/>
                  <a:t>i</a:t>
                </a:r>
                <a:r>
                  <a:rPr lang="en-US" altLang="ko-KR" sz="1200" dirty="0"/>
                  <a:t>] </a:t>
                </a:r>
              </a:p>
              <a:p>
                <a:pPr marL="2171700" lvl="4" indent="-457200">
                  <a:buFont typeface="+mj-lt"/>
                  <a:buAutoNum type="arabicPeriod"/>
                </a:pPr>
                <a:r>
                  <a:rPr lang="en-US" altLang="ko-KR" sz="1200" dirty="0" err="1"/>
                  <a:t>Dist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x2,y2 &lt;- </a:t>
                </a:r>
                <a:r>
                  <a:rPr lang="ko-KR" altLang="en-US" sz="1200" dirty="0"/>
                  <a:t> </a:t>
                </a:r>
                <a:r>
                  <a:rPr lang="en-US" altLang="ko-KR" sz="1200" dirty="0" err="1"/>
                  <a:t>cardVec</a:t>
                </a:r>
                <a:r>
                  <a:rPr lang="en-US" altLang="ko-KR" sz="1200" dirty="0"/>
                  <a:t>[j]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			</a:t>
                </a:r>
              </a:p>
              <a:p>
                <a:pPr marL="1714500" lvl="3" indent="-457200">
                  <a:buFont typeface="+mj-lt"/>
                  <a:buAutoNum type="arabicPeriod"/>
                </a:pPr>
                <a:r>
                  <a:rPr lang="en-US" altLang="ko-KR" sz="1400" dirty="0" err="1"/>
                  <a:t>Dist.distance</a:t>
                </a:r>
                <a:r>
                  <a:rPr lang="en-US" altLang="ko-KR" sz="14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120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200" dirty="0"/>
                          <m:t>Dist</m:t>
                        </m:r>
                        <m:r>
                          <m:rPr>
                            <m:nor/>
                          </m:rPr>
                          <a:rPr lang="en-US" altLang="ko-KR" sz="1200" dirty="0"/>
                          <m:t>.</m:t>
                        </m:r>
                        <m:r>
                          <m:rPr>
                            <m:nor/>
                          </m:rPr>
                          <a:rPr lang="en-US" altLang="ko-KR" sz="1200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sz="1200" dirty="0"/>
                          <m:t>1−</m:t>
                        </m:r>
                        <m:r>
                          <m:rPr>
                            <m:nor/>
                          </m:rPr>
                          <a:rPr lang="en-US" altLang="ko-KR" sz="1200" dirty="0"/>
                          <m:t>Dist</m:t>
                        </m:r>
                        <m:r>
                          <m:rPr>
                            <m:nor/>
                          </m:rPr>
                          <a:rPr lang="en-US" altLang="ko-KR" sz="1200" dirty="0"/>
                          <m:t>.</m:t>
                        </m:r>
                        <m:r>
                          <m:rPr>
                            <m:nor/>
                          </m:rPr>
                          <a:rPr lang="en-US" altLang="ko-KR" sz="1200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sz="1200" dirty="0"/>
                          <m:t>2</m:t>
                        </m:r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200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120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200" dirty="0"/>
                          <m:t>Dist</m:t>
                        </m:r>
                        <m:r>
                          <m:rPr>
                            <m:nor/>
                          </m:rPr>
                          <a:rPr lang="en-US" altLang="ko-KR" sz="1200" dirty="0"/>
                          <m:t>.</m:t>
                        </m:r>
                        <m:r>
                          <m:rPr>
                            <m:nor/>
                          </m:rPr>
                          <a:rPr lang="en-US" altLang="ko-KR" sz="1200" dirty="0"/>
                          <m:t>y</m:t>
                        </m:r>
                        <m:r>
                          <m:rPr>
                            <m:nor/>
                          </m:rPr>
                          <a:rPr lang="en-US" altLang="ko-KR" sz="1200" dirty="0"/>
                          <m:t>1−</m:t>
                        </m:r>
                        <m:r>
                          <m:rPr>
                            <m:nor/>
                          </m:rPr>
                          <a:rPr lang="en-US" altLang="ko-KR" sz="1200" dirty="0"/>
                          <m:t>Dist</m:t>
                        </m:r>
                        <m:r>
                          <m:rPr>
                            <m:nor/>
                          </m:rPr>
                          <a:rPr lang="en-US" altLang="ko-KR" sz="1200" dirty="0"/>
                          <m:t>.</m:t>
                        </m:r>
                        <m:r>
                          <m:rPr>
                            <m:nor/>
                          </m:rPr>
                          <a:rPr lang="en-US" altLang="ko-KR" sz="1200" dirty="0"/>
                          <m:t>y</m:t>
                        </m:r>
                        <m:r>
                          <m:rPr>
                            <m:nor/>
                          </m:rPr>
                          <a:rPr lang="en-US" altLang="ko-KR" sz="1200" dirty="0"/>
                          <m:t>2</m:t>
                        </m:r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200" dirty="0"/>
              </a:p>
              <a:p>
                <a:pPr marL="1714500" lvl="3" indent="-457200">
                  <a:buFont typeface="+mj-lt"/>
                  <a:buAutoNum type="arabicPeriod"/>
                </a:pPr>
                <a:r>
                  <a:rPr lang="en-US" altLang="ko-KR" sz="1200" dirty="0" err="1" smtClean="0"/>
                  <a:t>DistVec.pushback</a:t>
                </a:r>
                <a:r>
                  <a:rPr lang="en-US" altLang="ko-KR" sz="1200" dirty="0" smtClean="0"/>
                  <a:t>(</a:t>
                </a:r>
                <a:r>
                  <a:rPr lang="en-US" altLang="ko-KR" sz="1200" dirty="0" err="1" smtClean="0"/>
                  <a:t>Dist</a:t>
                </a:r>
                <a:r>
                  <a:rPr lang="en-US" altLang="ko-KR" sz="1200" dirty="0"/>
                  <a:t>)</a:t>
                </a:r>
              </a:p>
              <a:p>
                <a:pPr marL="1257300" lvl="3" indent="0">
                  <a:buNone/>
                </a:pPr>
                <a:endParaRPr lang="en-US" altLang="ko-KR" sz="1200" dirty="0" smtClean="0"/>
              </a:p>
              <a:p>
                <a:pPr marL="2171700" lvl="4" indent="-457200">
                  <a:buFont typeface="+mj-lt"/>
                  <a:buAutoNum type="arabicPeriod"/>
                </a:pPr>
                <a:endParaRPr lang="en-US" altLang="ko-KR" sz="1200" dirty="0"/>
              </a:p>
            </p:txBody>
          </p:sp>
        </mc:Choice>
        <mc:Fallback xmlns="">
          <p:sp>
            <p:nvSpPr>
              <p:cNvPr id="11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84" y="1708195"/>
                <a:ext cx="9031574" cy="4526280"/>
              </a:xfrm>
              <a:prstGeom prst="rect">
                <a:avLst/>
              </a:prstGeom>
              <a:blipFill rotWithShape="0">
                <a:blip r:embed="rId5"/>
                <a:stretch>
                  <a:fillRect l="-135" t="-4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13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0987" y="29483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의사코드</a:t>
            </a:r>
            <a:endParaRPr lang="ko-KR" altLang="en-US" dirty="0"/>
          </a:p>
        </p:txBody>
      </p:sp>
      <p:sp>
        <p:nvSpPr>
          <p:cNvPr id="14" name="오른쪽 중괄호 13">
            <a:extLst>
              <a:ext uri="{FF2B5EF4-FFF2-40B4-BE49-F238E27FC236}">
                <a16:creationId xmlns="" xmlns:a16="http://schemas.microsoft.com/office/drawing/2014/main" id="{C37DF8EA-7B5B-4637-848C-1339C8ECA279}"/>
              </a:ext>
            </a:extLst>
          </p:cNvPr>
          <p:cNvSpPr/>
          <p:nvPr/>
        </p:nvSpPr>
        <p:spPr>
          <a:xfrm>
            <a:off x="4943860" y="2419072"/>
            <a:ext cx="320214" cy="1460134"/>
          </a:xfrm>
          <a:prstGeom prst="rightBrace">
            <a:avLst>
              <a:gd name="adj1" fmla="val 8333"/>
              <a:gd name="adj2" fmla="val 5092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4979A8B4-C0FC-4490-8E27-6401B17BE0D7}"/>
                  </a:ext>
                </a:extLst>
              </p:cNvPr>
              <p:cNvSpPr txBox="1"/>
              <p:nvPr/>
            </p:nvSpPr>
            <p:spPr>
              <a:xfrm>
                <a:off x="6543916" y="2573811"/>
                <a:ext cx="2374995" cy="40011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m:t>Total</m:t>
                      </m:r>
                      <m:r>
                        <m:rPr>
                          <m:nor/>
                        </m:rP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m:t>: </m:t>
                      </m:r>
                      <m:r>
                        <a:rPr lang="en-US" altLang="ko-K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979A8B4-C0FC-4490-8E27-6401B17BE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916" y="2573811"/>
                <a:ext cx="2374995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4979A8B4-C0FC-4490-8E27-6401B17BE0D7}"/>
                  </a:ext>
                </a:extLst>
              </p:cNvPr>
              <p:cNvSpPr txBox="1"/>
              <p:nvPr/>
            </p:nvSpPr>
            <p:spPr>
              <a:xfrm>
                <a:off x="6543916" y="3633655"/>
                <a:ext cx="2374995" cy="40011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m:t>Total</m:t>
                      </m:r>
                      <m:r>
                        <m:rPr>
                          <m:nor/>
                        </m:rP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m:t>: </m:t>
                      </m:r>
                      <m:r>
                        <a:rPr lang="en-US" altLang="ko-K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ko-K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979A8B4-C0FC-4490-8E27-6401B17BE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916" y="3633655"/>
                <a:ext cx="2374995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/>
          <p:nvPr/>
        </p:nvCxnSpPr>
        <p:spPr>
          <a:xfrm>
            <a:off x="7720898" y="3048147"/>
            <a:ext cx="0" cy="5290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/>
          <p:nvPr/>
        </p:nvCxnSpPr>
        <p:spPr>
          <a:xfrm rot="10800000" flipH="1" flipV="1">
            <a:off x="6426669" y="1912130"/>
            <a:ext cx="1130145" cy="1384607"/>
          </a:xfrm>
          <a:prstGeom prst="curvedConnector4">
            <a:avLst>
              <a:gd name="adj1" fmla="val -36992"/>
              <a:gd name="adj2" fmla="val 9923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20702" y="954089"/>
            <a:ext cx="16081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E8C2E"/>
              </a:buClr>
              <a:buSzPct val="85000"/>
              <a:buFont typeface="Wingdings" pitchFamily="2" charset="2"/>
              <a:buChar char="¢"/>
            </a:pPr>
            <a:r>
              <a:rPr lang="en-US" altLang="ko-KR" sz="3200" dirty="0" smtClean="0">
                <a:solidFill>
                  <a:prstClr val="black"/>
                </a:solidFill>
              </a:rPr>
              <a:t>Space</a:t>
            </a:r>
            <a:endParaRPr lang="en-US" altLang="ko-KR" sz="32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170328" y="1760851"/>
                <a:ext cx="9031574" cy="218822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chemeClr val="accent5"/>
                  </a:buClr>
                  <a:buSzPct val="85000"/>
                  <a:buFont typeface="Wingdings" pitchFamily="2" charset="2"/>
                  <a:buChar char="¢"/>
                  <a:defRPr lang="en-US" sz="3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chemeClr val="accent4"/>
                  </a:buClr>
                  <a:buSzPct val="85000"/>
                  <a:buFont typeface="Wingdings" pitchFamily="2" charset="2"/>
                  <a:buChar char="¤"/>
                  <a:defRPr lang="en-US" sz="2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3"/>
                  </a:buClr>
                  <a:buSzPct val="85000"/>
                  <a:buFont typeface="Wingdings" pitchFamily="2" charset="2"/>
                  <a:buChar char="¤"/>
                  <a:defRPr lang="en-US" sz="2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¤"/>
                  <a:defRPr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accent6"/>
                  </a:buClr>
                  <a:buSzPct val="85000"/>
                  <a:buFont typeface="Wingdings" pitchFamily="2" charset="2"/>
                  <a:buChar char="¤"/>
                  <a:defRPr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800" dirty="0" smtClean="0"/>
                  <a:t>Main</a:t>
                </a:r>
                <a:r>
                  <a:rPr lang="ko-KR" altLang="en-US" sz="1800" dirty="0" smtClean="0"/>
                  <a:t>함수</a:t>
                </a:r>
                <a:r>
                  <a:rPr lang="en-US" altLang="ko-KR" sz="1800" dirty="0" smtClean="0"/>
                  <a:t>//</a:t>
                </a:r>
              </a:p>
              <a:p>
                <a:pPr marL="0" indent="0">
                  <a:buNone/>
                </a:pPr>
                <a:endParaRPr lang="en-US" altLang="ko-KR" sz="120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ko-KR" sz="1400" dirty="0"/>
                  <a:t>While T-- </a:t>
                </a:r>
              </a:p>
              <a:p>
                <a:pPr marL="1257300" lvl="2" indent="-457200">
                  <a:buFont typeface="+mj-lt"/>
                  <a:buAutoNum type="arabicPeriod"/>
                </a:pPr>
                <a:r>
                  <a:rPr lang="en-US" altLang="ko-KR" sz="1400" dirty="0"/>
                  <a:t>for </a:t>
                </a:r>
                <a:r>
                  <a:rPr lang="en-US" altLang="ko-KR" sz="1400" dirty="0" err="1"/>
                  <a:t>i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ko-KR" sz="1400" dirty="0"/>
                  <a:t> 0 to M-1</a:t>
                </a:r>
              </a:p>
              <a:p>
                <a:pPr marL="1714500" lvl="3" indent="-457200">
                  <a:buFont typeface="+mj-lt"/>
                  <a:buAutoNum type="arabicPeriod"/>
                </a:pPr>
                <a:r>
                  <a:rPr lang="en-US" altLang="ko-KR" sz="1400" dirty="0"/>
                  <a:t> 	</a:t>
                </a:r>
                <a:r>
                  <a:rPr lang="en-US" altLang="ko-KR" sz="1400" dirty="0" err="1"/>
                  <a:t>cardVec</a:t>
                </a:r>
                <a:r>
                  <a:rPr lang="en-US" altLang="ko-KR" sz="1400" dirty="0"/>
                  <a:t>[</a:t>
                </a:r>
                <a:r>
                  <a:rPr lang="en-US" altLang="ko-KR" sz="1400" dirty="0" err="1"/>
                  <a:t>ch</a:t>
                </a:r>
                <a:r>
                  <a:rPr lang="en-US" altLang="ko-KR" sz="1400" dirty="0"/>
                  <a:t>-’A’].</a:t>
                </a:r>
                <a:r>
                  <a:rPr lang="en-US" altLang="ko-KR" sz="1400" dirty="0" err="1"/>
                  <a:t>push_back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카드</a:t>
                </a:r>
                <a:r>
                  <a:rPr lang="en-US" altLang="ko-KR" sz="1400" dirty="0"/>
                  <a:t>)</a:t>
                </a:r>
              </a:p>
              <a:p>
                <a:pPr marL="1257300" lvl="2" indent="-457200">
                  <a:buFont typeface="+mj-lt"/>
                  <a:buAutoNum type="arabicPeriod"/>
                </a:pPr>
                <a:r>
                  <a:rPr lang="en-US" altLang="ko-KR" sz="1400" dirty="0"/>
                  <a:t>for </a:t>
                </a:r>
                <a:r>
                  <a:rPr lang="en-US" altLang="ko-KR" sz="1400" dirty="0" err="1"/>
                  <a:t>cardShape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ko-KR" sz="1400" dirty="0"/>
                  <a:t> 0 to 26</a:t>
                </a:r>
              </a:p>
              <a:p>
                <a:pPr marL="1714500" lvl="3" indent="-457200">
                  <a:buFont typeface="+mj-lt"/>
                  <a:buAutoNum type="arabicPeriod"/>
                </a:pPr>
                <a:r>
                  <a:rPr lang="en-US" altLang="ko-KR" sz="1400" dirty="0"/>
                  <a:t>If(</a:t>
                </a:r>
                <a:r>
                  <a:rPr lang="en-US" altLang="ko-KR" sz="1400" dirty="0" err="1"/>
                  <a:t>cardVec</a:t>
                </a:r>
                <a:r>
                  <a:rPr lang="en-US" altLang="ko-KR" sz="1400" dirty="0"/>
                  <a:t>[</a:t>
                </a:r>
                <a:r>
                  <a:rPr lang="en-US" altLang="ko-KR" sz="1400" dirty="0" err="1"/>
                  <a:t>cardShape</a:t>
                </a:r>
                <a:r>
                  <a:rPr lang="en-US" altLang="ko-KR" sz="1400" dirty="0"/>
                  <a:t>].empty()!=true)</a:t>
                </a:r>
              </a:p>
              <a:p>
                <a:pPr marL="2171700" lvl="4" indent="-457200">
                  <a:buFont typeface="+mj-lt"/>
                  <a:buAutoNum type="arabicPeriod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func</a:t>
                </a:r>
                <a:r>
                  <a:rPr lang="en-US" altLang="ko-KR" sz="1400" dirty="0"/>
                  <a:t>(</a:t>
                </a:r>
                <a:r>
                  <a:rPr lang="en-US" altLang="ko-KR" sz="1400" dirty="0" err="1"/>
                  <a:t>cardVec</a:t>
                </a:r>
                <a:r>
                  <a:rPr lang="en-US" altLang="ko-KR" sz="1400" dirty="0"/>
                  <a:t>[</a:t>
                </a:r>
                <a:r>
                  <a:rPr lang="en-US" altLang="ko-KR" sz="1400" dirty="0" err="1"/>
                  <a:t>i</a:t>
                </a:r>
                <a:r>
                  <a:rPr lang="en-US" altLang="ko-KR" sz="1400" dirty="0"/>
                  <a:t>], </a:t>
                </a:r>
                <a:r>
                  <a:rPr lang="en-US" altLang="ko-KR" sz="1400" dirty="0" err="1"/>
                  <a:t>cardShape</a:t>
                </a:r>
                <a:r>
                  <a:rPr lang="en-US" altLang="ko-KR" sz="1400" dirty="0"/>
                  <a:t>)</a:t>
                </a:r>
              </a:p>
              <a:p>
                <a:pPr marL="1714500" lvl="4" indent="0">
                  <a:buNone/>
                </a:pPr>
                <a:endParaRPr lang="en-US" altLang="ko-KR" sz="1200" dirty="0" smtClean="0"/>
              </a:p>
              <a:p>
                <a:pPr marL="1257300" lvl="2" indent="-457200">
                  <a:buFont typeface="+mj-lt"/>
                  <a:buAutoNum type="arabicPeriod"/>
                </a:pPr>
                <a:endParaRPr lang="en-US" altLang="ko-KR" sz="1200" dirty="0" smtClean="0"/>
              </a:p>
              <a:p>
                <a:pPr marL="2171700" lvl="4" indent="-457200">
                  <a:buFont typeface="+mj-lt"/>
                  <a:buAutoNum type="arabicPeriod"/>
                </a:pPr>
                <a:endParaRPr lang="en-US" altLang="ko-KR" sz="1200" dirty="0"/>
              </a:p>
            </p:txBody>
          </p:sp>
        </mc:Choice>
        <mc:Fallback xmlns="">
          <p:sp>
            <p:nvSpPr>
              <p:cNvPr id="13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28" y="1760851"/>
                <a:ext cx="9031574" cy="2188226"/>
              </a:xfrm>
              <a:prstGeom prst="rect">
                <a:avLst/>
              </a:prstGeom>
              <a:blipFill rotWithShape="0">
                <a:blip r:embed="rId5"/>
                <a:stretch>
                  <a:fillRect l="-608" t="-1671" b="-6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/>
          <p:cNvGrpSpPr/>
          <p:nvPr/>
        </p:nvGrpSpPr>
        <p:grpSpPr>
          <a:xfrm>
            <a:off x="6426669" y="1322254"/>
            <a:ext cx="2871736" cy="815546"/>
            <a:chOff x="5579585" y="5189933"/>
            <a:chExt cx="2871736" cy="8155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654812" y="5234038"/>
                  <a:ext cx="279650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cardVec.size</a:t>
                  </a:r>
                  <a:r>
                    <a:rPr lang="en-US" altLang="ko-KR" dirty="0" smtClean="0"/>
                    <a:t>()=M,</a:t>
                  </a:r>
                </a:p>
                <a:p>
                  <a:r>
                    <a:rPr lang="en-US" altLang="ko-KR" dirty="0"/>
                    <a:t>M</a:t>
                  </a:r>
                  <a:r>
                    <a:rPr lang="en-US" altLang="ko-KR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4812" y="5234038"/>
                  <a:ext cx="2796509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965" t="-4717" b="-141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직사각형 22"/>
            <p:cNvSpPr/>
            <p:nvPr/>
          </p:nvSpPr>
          <p:spPr>
            <a:xfrm>
              <a:off x="5579585" y="5189933"/>
              <a:ext cx="2583026" cy="81554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12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발생할 수 있는 모든 </a:t>
            </a:r>
            <a:r>
              <a:rPr lang="ko-KR" altLang="en-US" sz="2400" dirty="0" err="1" smtClean="0"/>
              <a:t>카드쌍에</a:t>
            </a:r>
            <a:r>
              <a:rPr lang="ko-KR" altLang="en-US" sz="2400" dirty="0" smtClean="0"/>
              <a:t> 대하여 거리를 계산한다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이번 자료에서는 편의상</a:t>
            </a:r>
            <a:r>
              <a:rPr lang="en-US" altLang="ko-KR" sz="2400" dirty="0" smtClean="0"/>
              <a:t> A</a:t>
            </a:r>
            <a:r>
              <a:rPr lang="ko-KR" altLang="en-US" sz="2400" dirty="0" smtClean="0"/>
              <a:t>모양의 카드에 대해서만 생각한다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51" y="2759197"/>
            <a:ext cx="2515849" cy="2467562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054787"/>
              </p:ext>
            </p:extLst>
          </p:nvPr>
        </p:nvGraphicFramePr>
        <p:xfrm>
          <a:off x="457200" y="3139251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(1,1)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(2,2)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(3,1)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(3,3)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(5,0)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(5,2)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990" y="3488752"/>
            <a:ext cx="39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A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294443"/>
              </p:ext>
            </p:extLst>
          </p:nvPr>
        </p:nvGraphicFramePr>
        <p:xfrm>
          <a:off x="464695" y="395999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(1,4)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(1,5)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(2,4)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(5,4)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990" y="3945360"/>
            <a:ext cx="39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B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2098" y="5226759"/>
                <a:ext cx="5816184" cy="677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의 개수</a:t>
                </a:r>
                <a:r>
                  <a:rPr lang="en-US" altLang="ko-KR" dirty="0" smtClean="0"/>
                  <a:t>=6</a:t>
                </a:r>
              </a:p>
              <a:p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에 대하여 발생 가능한 조합의 수 </a:t>
                </a:r>
                <a:r>
                  <a:rPr lang="en-US" altLang="ko-KR" dirty="0" smtClean="0"/>
                  <a:t>=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∁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dirty="0" smtClean="0"/>
                  <a:t> =15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8" y="5226759"/>
                <a:ext cx="5816184" cy="677621"/>
              </a:xfrm>
              <a:prstGeom prst="rect">
                <a:avLst/>
              </a:prstGeom>
              <a:blipFill rotWithShape="0">
                <a:blip r:embed="rId3"/>
                <a:stretch>
                  <a:fillRect l="-838" t="-4464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9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발생할 수 있는 모든 </a:t>
            </a:r>
            <a:r>
              <a:rPr lang="ko-KR" altLang="en-US" sz="2400" dirty="0" err="1" smtClean="0"/>
              <a:t>카드쌍에</a:t>
            </a:r>
            <a:r>
              <a:rPr lang="ko-KR" altLang="en-US" sz="2400" dirty="0" smtClean="0"/>
              <a:t> 대하여 거리를 계산한다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이번 자료에서는 편의상</a:t>
            </a:r>
            <a:r>
              <a:rPr lang="en-US" altLang="ko-KR" sz="2400" dirty="0" smtClean="0"/>
              <a:t> A</a:t>
            </a:r>
            <a:r>
              <a:rPr lang="ko-KR" altLang="en-US" sz="2400" dirty="0" smtClean="0"/>
              <a:t>모양의 카드에 대해서만 생각한다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5955"/>
              </p:ext>
            </p:extLst>
          </p:nvPr>
        </p:nvGraphicFramePr>
        <p:xfrm>
          <a:off x="352452" y="4835087"/>
          <a:ext cx="8536905" cy="162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</a:tblGrid>
              <a:tr h="23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8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(2,2)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=13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=9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=13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44787" y="5529171"/>
            <a:ext cx="39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A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979505"/>
              </p:ext>
            </p:extLst>
          </p:nvPr>
        </p:nvGraphicFramePr>
        <p:xfrm>
          <a:off x="457200" y="3139251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(1,1)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(2,2)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(3,1)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(3,3)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(5,0)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(5,2)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990" y="3488752"/>
            <a:ext cx="39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A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97185"/>
              </p:ext>
            </p:extLst>
          </p:nvPr>
        </p:nvGraphicFramePr>
        <p:xfrm>
          <a:off x="464695" y="395999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(1,4)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(1,5)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(2,4)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(5,4)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990" y="3945360"/>
            <a:ext cx="39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B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990" y="3174176"/>
            <a:ext cx="6712981" cy="785819"/>
          </a:xfrm>
          <a:prstGeom prst="rect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구부러진 연결선 14"/>
          <p:cNvCxnSpPr/>
          <p:nvPr/>
        </p:nvCxnSpPr>
        <p:spPr>
          <a:xfrm rot="16200000" flipH="1">
            <a:off x="6447352" y="4133765"/>
            <a:ext cx="903749" cy="23299"/>
          </a:xfrm>
          <a:prstGeom prst="curvedConnector3">
            <a:avLst>
              <a:gd name="adj1" fmla="val 50000"/>
            </a:avLst>
          </a:prstGeom>
          <a:ln w="133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80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계산된 거리에 따라 정렬한다</a:t>
            </a:r>
            <a:r>
              <a:rPr lang="en-US" altLang="ko-KR" sz="2400" dirty="0" smtClean="0"/>
              <a:t>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만약 거리가 같다면 </a:t>
            </a:r>
            <a:r>
              <a:rPr lang="en-US" altLang="ko-KR" sz="2400" dirty="0" smtClean="0"/>
              <a:t>y</a:t>
            </a:r>
            <a:r>
              <a:rPr lang="ko-KR" altLang="en-US" sz="2400" dirty="0" smtClean="0"/>
              <a:t>좌표의 합이 작을수록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만약 </a:t>
            </a:r>
            <a:r>
              <a:rPr lang="en-US" altLang="ko-KR" sz="2400" dirty="0" smtClean="0"/>
              <a:t>y</a:t>
            </a:r>
            <a:r>
              <a:rPr lang="ko-KR" altLang="en-US" sz="2400" dirty="0" smtClean="0"/>
              <a:t>좌표의 합도 같다면 </a:t>
            </a:r>
            <a:r>
              <a:rPr lang="en-US" altLang="ko-KR" sz="2400" dirty="0" smtClean="0"/>
              <a:t>x</a:t>
            </a:r>
            <a:r>
              <a:rPr lang="ko-KR" altLang="en-US" sz="2400" dirty="0" smtClean="0"/>
              <a:t>좌표의 합이 작을수록 </a:t>
            </a:r>
            <a:r>
              <a:rPr lang="ko-KR" altLang="en-US" sz="2400" dirty="0" err="1" smtClean="0"/>
              <a:t>카드쌍이</a:t>
            </a:r>
            <a:r>
              <a:rPr lang="ko-KR" altLang="en-US" sz="2400" dirty="0" smtClean="0"/>
              <a:t> 먼저 지워질 수 있도록 정렬한다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134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75641"/>
            <a:ext cx="8229600" cy="1143000"/>
          </a:xfrm>
        </p:spPr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30516" y="1402875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   </a:t>
            </a:r>
            <a:endParaRPr lang="ko-KR" altLang="en-US" sz="2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296114"/>
              </p:ext>
            </p:extLst>
          </p:nvPr>
        </p:nvGraphicFramePr>
        <p:xfrm>
          <a:off x="570735" y="4287831"/>
          <a:ext cx="8536905" cy="162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</a:tblGrid>
              <a:tr h="229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54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(2,2)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=8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=9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=13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=13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34" y="3705851"/>
            <a:ext cx="464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A </a:t>
            </a:r>
            <a:r>
              <a:rPr lang="ko-KR" altLang="en-US" dirty="0" smtClean="0"/>
              <a:t>에 대하여 최종 정렬된 배열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DistVec</a:t>
            </a:r>
            <a:r>
              <a:rPr lang="en-US" altLang="ko-KR" dirty="0" smtClean="0"/>
              <a:t>[0]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35521" y="4206392"/>
            <a:ext cx="7646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DistVec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38134" y="4955188"/>
            <a:ext cx="48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-35521" y="6437244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[N-1]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281951" y="5440501"/>
            <a:ext cx="4767" cy="940779"/>
          </a:xfrm>
          <a:prstGeom prst="line">
            <a:avLst/>
          </a:prstGeom>
          <a:ln w="412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804761"/>
              </p:ext>
            </p:extLst>
          </p:nvPr>
        </p:nvGraphicFramePr>
        <p:xfrm>
          <a:off x="525768" y="1248130"/>
          <a:ext cx="8536905" cy="162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</a:tblGrid>
              <a:tr h="23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8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(2,2)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=13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=9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=13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구부러진 연결선 13"/>
          <p:cNvCxnSpPr/>
          <p:nvPr/>
        </p:nvCxnSpPr>
        <p:spPr>
          <a:xfrm rot="16200000" flipH="1">
            <a:off x="4354782" y="3522760"/>
            <a:ext cx="1201975" cy="23300"/>
          </a:xfrm>
          <a:prstGeom prst="curvedConnector3">
            <a:avLst>
              <a:gd name="adj1" fmla="val 50000"/>
            </a:avLst>
          </a:prstGeom>
          <a:ln w="133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8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 err="1" smtClean="0"/>
              <a:t>DistVec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의 가장 앞에서부터 </a:t>
            </a:r>
            <a:r>
              <a:rPr lang="ko-KR" altLang="en-US" sz="2400" dirty="0" err="1" smtClean="0"/>
              <a:t>카드쌍을</a:t>
            </a:r>
            <a:r>
              <a:rPr lang="ko-KR" altLang="en-US" sz="2400" dirty="0" smtClean="0"/>
              <a:t> 지워나간다</a:t>
            </a:r>
            <a:r>
              <a:rPr lang="en-US" altLang="ko-KR" sz="2400" dirty="0" smtClean="0"/>
              <a:t>. 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961" y="3881527"/>
            <a:ext cx="39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A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750189"/>
              </p:ext>
            </p:extLst>
          </p:nvPr>
        </p:nvGraphicFramePr>
        <p:xfrm>
          <a:off x="539639" y="3139251"/>
          <a:ext cx="8536905" cy="162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</a:tblGrid>
              <a:tr h="23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8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(2,2)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=8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=9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=13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=13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 flipH="1">
            <a:off x="809469" y="4762311"/>
            <a:ext cx="7495" cy="72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5556351"/>
            <a:ext cx="21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해당 </a:t>
            </a:r>
            <a:r>
              <a:rPr lang="ko-KR" altLang="en-US" sz="1600" dirty="0" err="1" smtClean="0"/>
              <a:t>카드쌍</a:t>
            </a:r>
            <a:r>
              <a:rPr lang="ko-KR" altLang="en-US" sz="1600" dirty="0" smtClean="0"/>
              <a:t> 삭제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243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A, B </a:t>
            </a:r>
            <a:r>
              <a:rPr lang="ko-KR" altLang="en-US" sz="2400" dirty="0" smtClean="0"/>
              <a:t>가 지워질 때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DistVec</a:t>
            </a:r>
            <a:r>
              <a:rPr lang="ko-KR" altLang="en-US" sz="2400" dirty="0" smtClean="0"/>
              <a:t>의 원소들 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카드 </a:t>
            </a:r>
            <a:r>
              <a:rPr lang="en-US" altLang="ko-KR" sz="2400" dirty="0" smtClean="0"/>
              <a:t>A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B</a:t>
            </a:r>
            <a:r>
              <a:rPr lang="ko-KR" altLang="en-US" sz="2400" dirty="0" smtClean="0"/>
              <a:t>를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포함하는 원소도 무효화 한다</a:t>
            </a:r>
            <a:r>
              <a:rPr lang="en-US" altLang="ko-KR" sz="2400" dirty="0" smtClean="0"/>
              <a:t>. 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961" y="3881527"/>
            <a:ext cx="39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A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96109"/>
              </p:ext>
            </p:extLst>
          </p:nvPr>
        </p:nvGraphicFramePr>
        <p:xfrm>
          <a:off x="539639" y="3139251"/>
          <a:ext cx="8536905" cy="162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  <a:gridCol w="569127"/>
              </a:tblGrid>
              <a:tr h="23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8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(2,2)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=2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(3,1)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=4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=5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(3,3)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=8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=9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(2,2),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=13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(3,3)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=13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(5,0)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(1,1),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(3,1),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(5,2)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dist</a:t>
                      </a:r>
                      <a:r>
                        <a:rPr lang="en-US" altLang="ko-KR" sz="1400" dirty="0" smtClean="0"/>
                        <a:t>=17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 flipV="1">
            <a:off x="824460" y="4836840"/>
            <a:ext cx="7494" cy="719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5556351"/>
            <a:ext cx="2457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해당 </a:t>
            </a:r>
            <a:r>
              <a:rPr lang="ko-KR" altLang="en-US" sz="1600" dirty="0" err="1" smtClean="0"/>
              <a:t>카드쌍</a:t>
            </a:r>
            <a:r>
              <a:rPr lang="ko-KR" altLang="en-US" sz="1600" dirty="0" smtClean="0"/>
              <a:t> 출력 </a:t>
            </a:r>
            <a:r>
              <a:rPr lang="ko-KR" altLang="en-US" sz="1600" dirty="0" err="1" smtClean="0"/>
              <a:t>및삭제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286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컴퓨터보안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컴퓨터보안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ISRL2011</Template>
  <TotalTime>9874</TotalTime>
  <Words>4792</Words>
  <Application>Microsoft Office PowerPoint</Application>
  <PresentationFormat>화면 슬라이드 쇼(4:3)</PresentationFormat>
  <Paragraphs>2156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나눔고딕</vt:lpstr>
      <vt:lpstr>맑은 고딕</vt:lpstr>
      <vt:lpstr>함초롬바탕</vt:lpstr>
      <vt:lpstr>Arial</vt:lpstr>
      <vt:lpstr>Cambria Math</vt:lpstr>
      <vt:lpstr>Tahoma</vt:lpstr>
      <vt:lpstr>Wingdings</vt:lpstr>
      <vt:lpstr>컴퓨터보안 2011</vt:lpstr>
      <vt:lpstr>1_컴퓨터보안 2011</vt:lpstr>
      <vt:lpstr>New_Natural01</vt:lpstr>
      <vt:lpstr>문제해결기법 (Problem Solving)</vt:lpstr>
      <vt:lpstr>3 주차 문제 A</vt:lpstr>
      <vt:lpstr>3 주차 문제 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사용자 정의</vt:lpstr>
      <vt:lpstr>사용자 정의</vt:lpstr>
      <vt:lpstr>의사 코드</vt:lpstr>
      <vt:lpstr>의사코드</vt:lpstr>
      <vt:lpstr>의사코드</vt:lpstr>
      <vt:lpstr>의사코드</vt:lpstr>
      <vt:lpstr>의사코드</vt:lpstr>
    </vt:vector>
  </TitlesOfParts>
  <Company>인하대학교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강전일</dc:creator>
  <cp:lastModifiedBy>유광모</cp:lastModifiedBy>
  <cp:revision>376</cp:revision>
  <cp:lastPrinted>2018-05-30T04:46:17Z</cp:lastPrinted>
  <dcterms:created xsi:type="dcterms:W3CDTF">2014-02-26T05:36:39Z</dcterms:created>
  <dcterms:modified xsi:type="dcterms:W3CDTF">2019-03-22T12:32:14Z</dcterms:modified>
</cp:coreProperties>
</file>