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  <p:sldMasterId id="2147483698" r:id="rId3"/>
  </p:sldMasterIdLst>
  <p:notesMasterIdLst>
    <p:notesMasterId r:id="rId35"/>
  </p:notesMasterIdLst>
  <p:handoutMasterIdLst>
    <p:handoutMasterId r:id="rId36"/>
  </p:handoutMasterIdLst>
  <p:sldIdLst>
    <p:sldId id="413" r:id="rId4"/>
    <p:sldId id="414" r:id="rId5"/>
    <p:sldId id="427" r:id="rId6"/>
    <p:sldId id="415" r:id="rId7"/>
    <p:sldId id="416" r:id="rId8"/>
    <p:sldId id="417" r:id="rId9"/>
    <p:sldId id="430" r:id="rId10"/>
    <p:sldId id="431" r:id="rId11"/>
    <p:sldId id="432" r:id="rId12"/>
    <p:sldId id="428" r:id="rId13"/>
    <p:sldId id="429" r:id="rId14"/>
    <p:sldId id="433" r:id="rId15"/>
    <p:sldId id="434" r:id="rId16"/>
    <p:sldId id="436" r:id="rId17"/>
    <p:sldId id="437" r:id="rId18"/>
    <p:sldId id="438" r:id="rId19"/>
    <p:sldId id="439" r:id="rId20"/>
    <p:sldId id="440" r:id="rId21"/>
    <p:sldId id="441" r:id="rId22"/>
    <p:sldId id="442" r:id="rId23"/>
    <p:sldId id="443" r:id="rId24"/>
    <p:sldId id="444" r:id="rId25"/>
    <p:sldId id="445" r:id="rId26"/>
    <p:sldId id="446" r:id="rId27"/>
    <p:sldId id="447" r:id="rId28"/>
    <p:sldId id="378" r:id="rId29"/>
    <p:sldId id="448" r:id="rId30"/>
    <p:sldId id="449" r:id="rId31"/>
    <p:sldId id="450" r:id="rId32"/>
    <p:sldId id="451" r:id="rId33"/>
    <p:sldId id="452" r:id="rId3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91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8" y="108"/>
      </p:cViewPr>
      <p:guideLst>
        <p:guide orient="horz" pos="2160"/>
        <p:guide pos="260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9" d="100"/>
          <a:sy n="109" d="100"/>
        </p:scale>
        <p:origin x="-226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18431-045C-4EA1-81C8-DB9EB4DB25F7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C7944-C68D-47D8-BDE3-D7A96C871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867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B7568-3C2F-40C6-9A3D-C96D8A49C7FB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2A58D-885E-4ED4-803C-A2097EAFB0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69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2A58D-885E-4ED4-803C-A2097EAFB0A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0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title_underb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37" y="2747079"/>
            <a:ext cx="7873503" cy="91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50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95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536" y="1196752"/>
            <a:ext cx="8352928" cy="5112568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4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722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59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title_underbar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37" y="2747079"/>
            <a:ext cx="7873503" cy="91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873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872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4" name="Picture 3" descr="C:\Users\Administrator\Desktop\title_underbar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05050"/>
            <a:ext cx="5307663" cy="61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74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57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95536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1"/>
          </p:nvPr>
        </p:nvSpPr>
        <p:spPr>
          <a:xfrm>
            <a:off x="4644008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462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196752"/>
            <a:ext cx="41018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103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0"/>
          </p:nvPr>
        </p:nvSpPr>
        <p:spPr>
          <a:xfrm>
            <a:off x="395536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1"/>
          </p:nvPr>
        </p:nvSpPr>
        <p:spPr>
          <a:xfrm>
            <a:off x="4644008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544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18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478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8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33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9861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536" y="1196752"/>
            <a:ext cx="8352928" cy="5112568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4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829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70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4" name="Picture 3" descr="C:\Users\Administrator\Desktop\title_underb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05050"/>
            <a:ext cx="5307663" cy="61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9846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0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95536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1"/>
          </p:nvPr>
        </p:nvSpPr>
        <p:spPr>
          <a:xfrm>
            <a:off x="4644008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9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196752"/>
            <a:ext cx="41018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103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0"/>
          </p:nvPr>
        </p:nvSpPr>
        <p:spPr>
          <a:xfrm>
            <a:off x="395536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1"/>
          </p:nvPr>
        </p:nvSpPr>
        <p:spPr>
          <a:xfrm>
            <a:off x="4644008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65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01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1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600200"/>
            <a:ext cx="8352928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6453336"/>
            <a:ext cx="8352928" cy="0"/>
          </a:xfrm>
          <a:prstGeom prst="line">
            <a:avLst/>
          </a:prstGeom>
          <a:ln w="57150" cap="flat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Administrator\Desktop\isrl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66" y="6498755"/>
            <a:ext cx="936898" cy="24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395536" y="0"/>
            <a:ext cx="8352928" cy="288032"/>
            <a:chOff x="395536" y="0"/>
            <a:chExt cx="8352928" cy="288032"/>
          </a:xfrm>
        </p:grpSpPr>
        <p:sp>
          <p:nvSpPr>
            <p:cNvPr id="16" name="모서리가 둥근 직사각형 15"/>
            <p:cNvSpPr/>
            <p:nvPr userDrawn="1"/>
          </p:nvSpPr>
          <p:spPr>
            <a:xfrm>
              <a:off x="395536" y="0"/>
              <a:ext cx="8352928" cy="28803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395536" y="0"/>
              <a:ext cx="8352928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148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600200"/>
            <a:ext cx="8352928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6453336"/>
            <a:ext cx="8352928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Administrator\Desktop\isrl.png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66" y="6498755"/>
            <a:ext cx="936898" cy="24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395536" y="0"/>
            <a:ext cx="8352928" cy="288032"/>
            <a:chOff x="395536" y="0"/>
            <a:chExt cx="8352928" cy="288032"/>
          </a:xfrm>
        </p:grpSpPr>
        <p:sp>
          <p:nvSpPr>
            <p:cNvPr id="16" name="모서리가 둥근 직사각형 15"/>
            <p:cNvSpPr/>
            <p:nvPr userDrawn="1"/>
          </p:nvSpPr>
          <p:spPr>
            <a:xfrm>
              <a:off x="395536" y="0"/>
              <a:ext cx="8352928" cy="28803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395536" y="0"/>
              <a:ext cx="8352928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968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문제해결기법</a:t>
            </a:r>
            <a:br>
              <a:rPr lang="en-US" altLang="ko-KR" dirty="0"/>
            </a:br>
            <a:r>
              <a:rPr lang="en-US" altLang="ko-KR" b="0" dirty="0"/>
              <a:t>(Problem</a:t>
            </a:r>
            <a:r>
              <a:rPr lang="ko-KR" altLang="en-US" b="0" dirty="0"/>
              <a:t> </a:t>
            </a:r>
            <a:r>
              <a:rPr lang="en-US" altLang="ko-KR" b="0" dirty="0"/>
              <a:t>Solving)</a:t>
            </a: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5466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48969"/>
            <a:ext cx="8229600" cy="1143000"/>
          </a:xfrm>
        </p:spPr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09576" y="914196"/>
            <a:ext cx="8432157" cy="5230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/>
              <a:t>DFS(</a:t>
            </a:r>
            <a:r>
              <a:rPr lang="ko-KR" altLang="en-US" sz="2400" dirty="0"/>
              <a:t>깊이 우선 탐색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237355" y="1429735"/>
            <a:ext cx="4468883" cy="2287446"/>
            <a:chOff x="-1038673" y="2383430"/>
            <a:chExt cx="5765918" cy="3026665"/>
          </a:xfrm>
        </p:grpSpPr>
        <p:sp>
          <p:nvSpPr>
            <p:cNvPr id="9" name="타원 8"/>
            <p:cNvSpPr/>
            <p:nvPr/>
          </p:nvSpPr>
          <p:spPr>
            <a:xfrm>
              <a:off x="952500" y="2790349"/>
              <a:ext cx="1085850" cy="8863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-503169" y="4117157"/>
              <a:ext cx="1085849" cy="8863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2759066" y="4523794"/>
              <a:ext cx="1085851" cy="8863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60785" y="2903581"/>
              <a:ext cx="695324" cy="692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0</a:t>
              </a:r>
              <a:endParaRPr lang="ko-KR" altLang="en-US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219825" y="4215394"/>
              <a:ext cx="576279" cy="692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1</a:t>
              </a:r>
              <a:endParaRPr lang="ko-KR" alt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80112" y="4638771"/>
              <a:ext cx="597542" cy="692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2</a:t>
              </a:r>
              <a:endParaRPr lang="ko-KR" alt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2499" y="2383430"/>
              <a:ext cx="1493675" cy="488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:30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1038673" y="3647271"/>
              <a:ext cx="1969951" cy="488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:10050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992" y="4135755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:456</a:t>
              </a:r>
              <a:endParaRPr lang="ko-KR" altLang="en-US" dirty="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790700" y="3627561"/>
              <a:ext cx="1117476" cy="102531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endCxn id="22" idx="2"/>
            </p:cNvCxnSpPr>
            <p:nvPr/>
          </p:nvCxnSpPr>
          <p:spPr>
            <a:xfrm>
              <a:off x="568588" y="4719985"/>
              <a:ext cx="2190478" cy="246961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4981878" y="1555356"/>
            <a:ext cx="4212504" cy="2333322"/>
            <a:chOff x="3886200" y="2461875"/>
            <a:chExt cx="5298354" cy="3202476"/>
          </a:xfrm>
        </p:grpSpPr>
        <p:sp>
          <p:nvSpPr>
            <p:cNvPr id="23" name="타원 22"/>
            <p:cNvSpPr/>
            <p:nvPr/>
          </p:nvSpPr>
          <p:spPr>
            <a:xfrm>
              <a:off x="5553075" y="4778050"/>
              <a:ext cx="1085850" cy="8863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886200" y="2488458"/>
              <a:ext cx="1085850" cy="8863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7260504" y="3111138"/>
              <a:ext cx="1085850" cy="8863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63904" y="4883948"/>
              <a:ext cx="616002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3</a:t>
              </a:r>
              <a:endParaRPr lang="ko-KR" alt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84758" y="2602808"/>
              <a:ext cx="658974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4</a:t>
              </a:r>
              <a:endParaRPr lang="ko-KR" alt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77183" y="3301244"/>
              <a:ext cx="463920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5</a:t>
              </a:r>
              <a:endParaRPr lang="ko-KR" altLang="en-US" sz="2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47877" y="5018608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:25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07124" y="2461875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:70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59301" y="2701209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:63</a:t>
              </a:r>
              <a:endParaRPr lang="ko-KR" altLang="en-US" dirty="0"/>
            </a:p>
          </p:txBody>
        </p:sp>
        <p:cxnSp>
          <p:nvCxnSpPr>
            <p:cNvPr id="40" name="직선 연결선 39"/>
            <p:cNvCxnSpPr>
              <a:endCxn id="25" idx="2"/>
            </p:cNvCxnSpPr>
            <p:nvPr/>
          </p:nvCxnSpPr>
          <p:spPr>
            <a:xfrm>
              <a:off x="4907124" y="3148022"/>
              <a:ext cx="2353380" cy="40626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23" idx="7"/>
            </p:cNvCxnSpPr>
            <p:nvPr/>
          </p:nvCxnSpPr>
          <p:spPr>
            <a:xfrm flipV="1">
              <a:off x="6479906" y="3935226"/>
              <a:ext cx="1097277" cy="97262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23" idx="1"/>
            </p:cNvCxnSpPr>
            <p:nvPr/>
          </p:nvCxnSpPr>
          <p:spPr>
            <a:xfrm flipH="1" flipV="1">
              <a:off x="4514245" y="3368465"/>
              <a:ext cx="1197849" cy="1539381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68218"/>
              </p:ext>
            </p:extLst>
          </p:nvPr>
        </p:nvGraphicFramePr>
        <p:xfrm>
          <a:off x="1604139" y="5458643"/>
          <a:ext cx="738310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999548"/>
              </p:ext>
            </p:extLst>
          </p:nvPr>
        </p:nvGraphicFramePr>
        <p:xfrm>
          <a:off x="1604139" y="5141373"/>
          <a:ext cx="73831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26126" y="5479406"/>
            <a:ext cx="139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HeightArray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250184" y="4675113"/>
            <a:ext cx="0" cy="466260"/>
          </a:xfrm>
          <a:prstGeom prst="straightConnector1">
            <a:avLst/>
          </a:prstGeom>
          <a:ln w="44450">
            <a:solidFill>
              <a:srgbClr val="FF0000">
                <a:alpha val="8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2075" y="6269786"/>
            <a:ext cx="16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visitArray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467287"/>
              </p:ext>
            </p:extLst>
          </p:nvPr>
        </p:nvGraphicFramePr>
        <p:xfrm>
          <a:off x="1604146" y="6314667"/>
          <a:ext cx="7383102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0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unExplored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unExplored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unExplored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unExplored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unExplored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unExplored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1373"/>
              </p:ext>
            </p:extLst>
          </p:nvPr>
        </p:nvGraphicFramePr>
        <p:xfrm>
          <a:off x="1604138" y="5973752"/>
          <a:ext cx="73831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86684" y="4357843"/>
            <a:ext cx="116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DFS </a:t>
            </a:r>
            <a:r>
              <a:rPr lang="ko-KR" altLang="en-US" dirty="0"/>
              <a:t>시작</a:t>
            </a:r>
          </a:p>
        </p:txBody>
      </p:sp>
    </p:spTree>
    <p:extLst>
      <p:ext uri="{BB962C8B-B14F-4D97-AF65-F5344CB8AC3E}">
        <p14:creationId xmlns:p14="http://schemas.microsoft.com/office/powerpoint/2010/main" val="1829246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48969"/>
            <a:ext cx="8229600" cy="1143000"/>
          </a:xfrm>
        </p:spPr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09576" y="914196"/>
            <a:ext cx="8432157" cy="5230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/>
              <a:t>DFS(</a:t>
            </a:r>
            <a:r>
              <a:rPr lang="ko-KR" altLang="en-US" sz="2400" dirty="0"/>
              <a:t>깊이 우선 탐색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237355" y="1429735"/>
            <a:ext cx="4468883" cy="2287446"/>
            <a:chOff x="-1038673" y="2383430"/>
            <a:chExt cx="5765918" cy="3026665"/>
          </a:xfrm>
        </p:grpSpPr>
        <p:sp>
          <p:nvSpPr>
            <p:cNvPr id="9" name="타원 8"/>
            <p:cNvSpPr/>
            <p:nvPr/>
          </p:nvSpPr>
          <p:spPr>
            <a:xfrm>
              <a:off x="952500" y="2790349"/>
              <a:ext cx="1085850" cy="8863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-503169" y="4117157"/>
              <a:ext cx="1085849" cy="8863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2759066" y="4523794"/>
              <a:ext cx="1085851" cy="8863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60785" y="2903581"/>
              <a:ext cx="695324" cy="692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0</a:t>
              </a:r>
              <a:endParaRPr lang="ko-KR" altLang="en-US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219825" y="4215394"/>
              <a:ext cx="576279" cy="692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1</a:t>
              </a:r>
              <a:endParaRPr lang="ko-KR" alt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80112" y="4638771"/>
              <a:ext cx="597542" cy="692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2</a:t>
              </a:r>
              <a:endParaRPr lang="ko-KR" alt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2499" y="2383430"/>
              <a:ext cx="1493675" cy="488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:30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1038673" y="3647271"/>
              <a:ext cx="1969951" cy="488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:10050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992" y="4135755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:456</a:t>
              </a:r>
              <a:endParaRPr lang="ko-KR" altLang="en-US" dirty="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790700" y="3627561"/>
              <a:ext cx="1117476" cy="102531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endCxn id="22" idx="2"/>
            </p:cNvCxnSpPr>
            <p:nvPr/>
          </p:nvCxnSpPr>
          <p:spPr>
            <a:xfrm>
              <a:off x="568588" y="4719985"/>
              <a:ext cx="2190478" cy="246961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4981878" y="1555356"/>
            <a:ext cx="4212504" cy="2333322"/>
            <a:chOff x="3886200" y="2461875"/>
            <a:chExt cx="5298354" cy="3202476"/>
          </a:xfrm>
        </p:grpSpPr>
        <p:sp>
          <p:nvSpPr>
            <p:cNvPr id="23" name="타원 22"/>
            <p:cNvSpPr/>
            <p:nvPr/>
          </p:nvSpPr>
          <p:spPr>
            <a:xfrm>
              <a:off x="5553075" y="4778050"/>
              <a:ext cx="1085850" cy="8863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886200" y="2488458"/>
              <a:ext cx="1085850" cy="8863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7260504" y="3111138"/>
              <a:ext cx="1085850" cy="8863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63904" y="4883948"/>
              <a:ext cx="616002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3</a:t>
              </a:r>
              <a:endParaRPr lang="ko-KR" alt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84758" y="2602808"/>
              <a:ext cx="658974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4</a:t>
              </a:r>
              <a:endParaRPr lang="ko-KR" alt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77183" y="3301244"/>
              <a:ext cx="463920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5</a:t>
              </a:r>
              <a:endParaRPr lang="ko-KR" altLang="en-US" sz="2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47877" y="5018608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:25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07124" y="2461875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:70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59301" y="2701209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:63</a:t>
              </a:r>
              <a:endParaRPr lang="ko-KR" altLang="en-US" dirty="0"/>
            </a:p>
          </p:txBody>
        </p:sp>
        <p:cxnSp>
          <p:nvCxnSpPr>
            <p:cNvPr id="40" name="직선 연결선 39"/>
            <p:cNvCxnSpPr>
              <a:endCxn id="25" idx="2"/>
            </p:cNvCxnSpPr>
            <p:nvPr/>
          </p:nvCxnSpPr>
          <p:spPr>
            <a:xfrm>
              <a:off x="4907124" y="3148022"/>
              <a:ext cx="2353380" cy="40626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23" idx="7"/>
            </p:cNvCxnSpPr>
            <p:nvPr/>
          </p:nvCxnSpPr>
          <p:spPr>
            <a:xfrm flipV="1">
              <a:off x="6479906" y="3935226"/>
              <a:ext cx="1097277" cy="97262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23" idx="1"/>
            </p:cNvCxnSpPr>
            <p:nvPr/>
          </p:nvCxnSpPr>
          <p:spPr>
            <a:xfrm flipH="1" flipV="1">
              <a:off x="4514245" y="3368465"/>
              <a:ext cx="1197849" cy="1539381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1604139" y="5458643"/>
          <a:ext cx="738310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1604139" y="5141373"/>
          <a:ext cx="73831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26126" y="5479406"/>
            <a:ext cx="139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HeightArray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250184" y="4675113"/>
            <a:ext cx="0" cy="466260"/>
          </a:xfrm>
          <a:prstGeom prst="straightConnector1">
            <a:avLst/>
          </a:prstGeom>
          <a:ln w="44450">
            <a:solidFill>
              <a:srgbClr val="FF0000">
                <a:alpha val="8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2075" y="6269786"/>
            <a:ext cx="16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visitArray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199668"/>
              </p:ext>
            </p:extLst>
          </p:nvPr>
        </p:nvGraphicFramePr>
        <p:xfrm>
          <a:off x="1604146" y="6314667"/>
          <a:ext cx="7383102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0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unExplored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unExplored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unExplored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visit</a:t>
                      </a: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unExplored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unExplored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604138" y="5973752"/>
          <a:ext cx="73831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86684" y="4357843"/>
            <a:ext cx="116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DFS </a:t>
            </a:r>
            <a:r>
              <a:rPr lang="ko-KR" altLang="en-US" dirty="0"/>
              <a:t>시작</a:t>
            </a:r>
          </a:p>
        </p:txBody>
      </p:sp>
    </p:spTree>
    <p:extLst>
      <p:ext uri="{BB962C8B-B14F-4D97-AF65-F5344CB8AC3E}">
        <p14:creationId xmlns:p14="http://schemas.microsoft.com/office/powerpoint/2010/main" val="724887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48969"/>
            <a:ext cx="8229600" cy="1143000"/>
          </a:xfrm>
        </p:spPr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09576" y="914196"/>
            <a:ext cx="8432157" cy="5230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/>
              <a:t>DFS(</a:t>
            </a:r>
            <a:r>
              <a:rPr lang="ko-KR" altLang="en-US" sz="2400" dirty="0"/>
              <a:t>깊이 우선 탐색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237355" y="1429735"/>
            <a:ext cx="4468883" cy="2287446"/>
            <a:chOff x="-1038673" y="2383430"/>
            <a:chExt cx="5765918" cy="3026665"/>
          </a:xfrm>
        </p:grpSpPr>
        <p:sp>
          <p:nvSpPr>
            <p:cNvPr id="9" name="타원 8"/>
            <p:cNvSpPr/>
            <p:nvPr/>
          </p:nvSpPr>
          <p:spPr>
            <a:xfrm>
              <a:off x="952500" y="2790349"/>
              <a:ext cx="1085850" cy="8863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-503169" y="4117157"/>
              <a:ext cx="1085849" cy="8863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2759066" y="4523794"/>
              <a:ext cx="1085851" cy="8863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60785" y="2903581"/>
              <a:ext cx="695324" cy="692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0</a:t>
              </a:r>
              <a:endParaRPr lang="ko-KR" altLang="en-US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219825" y="4215394"/>
              <a:ext cx="576279" cy="692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1</a:t>
              </a:r>
              <a:endParaRPr lang="ko-KR" alt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80112" y="4638771"/>
              <a:ext cx="597542" cy="692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2</a:t>
              </a:r>
              <a:endParaRPr lang="ko-KR" alt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2499" y="2383430"/>
              <a:ext cx="1493675" cy="488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:30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1038673" y="3647271"/>
              <a:ext cx="1969951" cy="488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:10050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992" y="4135755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:456</a:t>
              </a:r>
              <a:endParaRPr lang="ko-KR" altLang="en-US" dirty="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790700" y="3627561"/>
              <a:ext cx="1117476" cy="102531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endCxn id="22" idx="2"/>
            </p:cNvCxnSpPr>
            <p:nvPr/>
          </p:nvCxnSpPr>
          <p:spPr>
            <a:xfrm>
              <a:off x="568588" y="4719985"/>
              <a:ext cx="2190478" cy="246961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4981878" y="1555356"/>
            <a:ext cx="4212504" cy="2333322"/>
            <a:chOff x="3886200" y="2461875"/>
            <a:chExt cx="5298354" cy="3202476"/>
          </a:xfrm>
        </p:grpSpPr>
        <p:sp>
          <p:nvSpPr>
            <p:cNvPr id="23" name="타원 22"/>
            <p:cNvSpPr/>
            <p:nvPr/>
          </p:nvSpPr>
          <p:spPr>
            <a:xfrm>
              <a:off x="5553075" y="4778050"/>
              <a:ext cx="1085850" cy="8863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886200" y="2488458"/>
              <a:ext cx="1085850" cy="8863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7260504" y="3111138"/>
              <a:ext cx="1085850" cy="8863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63904" y="4883948"/>
              <a:ext cx="616002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3</a:t>
              </a:r>
              <a:endParaRPr lang="ko-KR" alt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84758" y="2602808"/>
              <a:ext cx="658974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4</a:t>
              </a:r>
              <a:endParaRPr lang="ko-KR" alt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77183" y="3301244"/>
              <a:ext cx="463920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5</a:t>
              </a:r>
              <a:endParaRPr lang="ko-KR" altLang="en-US" sz="2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47877" y="5018608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:25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07124" y="2461875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:70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59301" y="2701209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:63</a:t>
              </a:r>
              <a:endParaRPr lang="ko-KR" altLang="en-US" dirty="0"/>
            </a:p>
          </p:txBody>
        </p:sp>
        <p:cxnSp>
          <p:nvCxnSpPr>
            <p:cNvPr id="40" name="직선 연결선 39"/>
            <p:cNvCxnSpPr>
              <a:endCxn id="25" idx="2"/>
            </p:cNvCxnSpPr>
            <p:nvPr/>
          </p:nvCxnSpPr>
          <p:spPr>
            <a:xfrm>
              <a:off x="4907124" y="3148022"/>
              <a:ext cx="2353380" cy="40626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23" idx="7"/>
            </p:cNvCxnSpPr>
            <p:nvPr/>
          </p:nvCxnSpPr>
          <p:spPr>
            <a:xfrm flipV="1">
              <a:off x="6479906" y="3935226"/>
              <a:ext cx="1097277" cy="97262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23" idx="1"/>
            </p:cNvCxnSpPr>
            <p:nvPr/>
          </p:nvCxnSpPr>
          <p:spPr>
            <a:xfrm flipH="1" flipV="1">
              <a:off x="4514245" y="3368465"/>
              <a:ext cx="1197849" cy="1539381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1604139" y="5458643"/>
          <a:ext cx="738310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1604139" y="5141373"/>
          <a:ext cx="73831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26126" y="5479406"/>
            <a:ext cx="139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HeightArray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250184" y="4675113"/>
            <a:ext cx="0" cy="466260"/>
          </a:xfrm>
          <a:prstGeom prst="straightConnector1">
            <a:avLst/>
          </a:prstGeom>
          <a:ln w="44450">
            <a:solidFill>
              <a:srgbClr val="FF0000">
                <a:alpha val="8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2075" y="6269786"/>
            <a:ext cx="16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visitArray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393058"/>
              </p:ext>
            </p:extLst>
          </p:nvPr>
        </p:nvGraphicFramePr>
        <p:xfrm>
          <a:off x="1604146" y="6314667"/>
          <a:ext cx="7383102" cy="46153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0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1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unExplored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unExplored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unExplored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visit</a:t>
                      </a: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unExplored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visit</a:t>
                      </a: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604138" y="5973752"/>
          <a:ext cx="73831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86684" y="4357843"/>
            <a:ext cx="116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DFS </a:t>
            </a:r>
            <a:r>
              <a:rPr lang="ko-KR" altLang="en-US" dirty="0"/>
              <a:t>시작</a:t>
            </a:r>
          </a:p>
        </p:txBody>
      </p:sp>
    </p:spTree>
    <p:extLst>
      <p:ext uri="{BB962C8B-B14F-4D97-AF65-F5344CB8AC3E}">
        <p14:creationId xmlns:p14="http://schemas.microsoft.com/office/powerpoint/2010/main" val="3698554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48969"/>
            <a:ext cx="8229600" cy="1143000"/>
          </a:xfrm>
        </p:spPr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09576" y="914196"/>
            <a:ext cx="8432157" cy="5230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/>
              <a:t>DFS(</a:t>
            </a:r>
            <a:r>
              <a:rPr lang="ko-KR" altLang="en-US" sz="2400" dirty="0"/>
              <a:t>깊이 우선 탐색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237355" y="1429735"/>
            <a:ext cx="4468883" cy="2287446"/>
            <a:chOff x="-1038673" y="2383430"/>
            <a:chExt cx="5765918" cy="3026665"/>
          </a:xfrm>
        </p:grpSpPr>
        <p:sp>
          <p:nvSpPr>
            <p:cNvPr id="9" name="타원 8"/>
            <p:cNvSpPr/>
            <p:nvPr/>
          </p:nvSpPr>
          <p:spPr>
            <a:xfrm>
              <a:off x="952500" y="2790349"/>
              <a:ext cx="1085850" cy="8863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-503169" y="4117157"/>
              <a:ext cx="1085849" cy="8863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2759066" y="4523794"/>
              <a:ext cx="1085851" cy="8863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60785" y="2903581"/>
              <a:ext cx="695324" cy="692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0</a:t>
              </a:r>
              <a:endParaRPr lang="ko-KR" altLang="en-US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219825" y="4215394"/>
              <a:ext cx="576279" cy="692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1</a:t>
              </a:r>
              <a:endParaRPr lang="ko-KR" alt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80112" y="4638771"/>
              <a:ext cx="597542" cy="692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2</a:t>
              </a:r>
              <a:endParaRPr lang="ko-KR" alt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2499" y="2383430"/>
              <a:ext cx="1493675" cy="488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:30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1038673" y="3647271"/>
              <a:ext cx="1969951" cy="488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:10050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992" y="4135755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:456</a:t>
              </a:r>
              <a:endParaRPr lang="ko-KR" altLang="en-US" dirty="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790700" y="3627561"/>
              <a:ext cx="1117476" cy="102531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endCxn id="22" idx="2"/>
            </p:cNvCxnSpPr>
            <p:nvPr/>
          </p:nvCxnSpPr>
          <p:spPr>
            <a:xfrm>
              <a:off x="568588" y="4719985"/>
              <a:ext cx="2190478" cy="246961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4981878" y="1555356"/>
            <a:ext cx="4212504" cy="2333322"/>
            <a:chOff x="3886200" y="2461875"/>
            <a:chExt cx="5298354" cy="3202476"/>
          </a:xfrm>
        </p:grpSpPr>
        <p:sp>
          <p:nvSpPr>
            <p:cNvPr id="23" name="타원 22"/>
            <p:cNvSpPr/>
            <p:nvPr/>
          </p:nvSpPr>
          <p:spPr>
            <a:xfrm>
              <a:off x="5553075" y="4778050"/>
              <a:ext cx="1085850" cy="8863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886200" y="2488458"/>
              <a:ext cx="1085850" cy="8863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7260504" y="3111138"/>
              <a:ext cx="1085850" cy="8863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63904" y="4883948"/>
              <a:ext cx="616002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3</a:t>
              </a:r>
              <a:endParaRPr lang="ko-KR" alt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84758" y="2602808"/>
              <a:ext cx="658974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4</a:t>
              </a:r>
              <a:endParaRPr lang="ko-KR" alt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77183" y="3301244"/>
              <a:ext cx="463920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5</a:t>
              </a:r>
              <a:endParaRPr lang="ko-KR" altLang="en-US" sz="2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47877" y="5018608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:25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07124" y="2461875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:70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59301" y="2701209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:63</a:t>
              </a:r>
              <a:endParaRPr lang="ko-KR" altLang="en-US" dirty="0"/>
            </a:p>
          </p:txBody>
        </p:sp>
        <p:cxnSp>
          <p:nvCxnSpPr>
            <p:cNvPr id="40" name="직선 연결선 39"/>
            <p:cNvCxnSpPr>
              <a:endCxn id="25" idx="2"/>
            </p:cNvCxnSpPr>
            <p:nvPr/>
          </p:nvCxnSpPr>
          <p:spPr>
            <a:xfrm>
              <a:off x="4907124" y="3148022"/>
              <a:ext cx="2353380" cy="40626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23" idx="7"/>
            </p:cNvCxnSpPr>
            <p:nvPr/>
          </p:nvCxnSpPr>
          <p:spPr>
            <a:xfrm flipV="1">
              <a:off x="6479906" y="3935226"/>
              <a:ext cx="1097277" cy="97262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23" idx="1"/>
            </p:cNvCxnSpPr>
            <p:nvPr/>
          </p:nvCxnSpPr>
          <p:spPr>
            <a:xfrm flipH="1" flipV="1">
              <a:off x="4514245" y="3368465"/>
              <a:ext cx="1197849" cy="1539381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1604139" y="5458643"/>
          <a:ext cx="738310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1604139" y="5141373"/>
          <a:ext cx="73831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26126" y="5479406"/>
            <a:ext cx="139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HeightArray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250184" y="4675113"/>
            <a:ext cx="0" cy="466260"/>
          </a:xfrm>
          <a:prstGeom prst="straightConnector1">
            <a:avLst/>
          </a:prstGeom>
          <a:ln w="44450">
            <a:solidFill>
              <a:srgbClr val="FF0000">
                <a:alpha val="8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2075" y="6269786"/>
            <a:ext cx="16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visitArray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834448"/>
              </p:ext>
            </p:extLst>
          </p:nvPr>
        </p:nvGraphicFramePr>
        <p:xfrm>
          <a:off x="1604146" y="6314667"/>
          <a:ext cx="7383102" cy="46153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0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1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unExplored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unExplored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unExplored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visit</a:t>
                      </a: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visit</a:t>
                      </a: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visit</a:t>
                      </a: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604138" y="5973752"/>
          <a:ext cx="73831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86684" y="4357843"/>
            <a:ext cx="116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DFS </a:t>
            </a:r>
            <a:r>
              <a:rPr lang="ko-KR" altLang="en-US" dirty="0"/>
              <a:t>시작</a:t>
            </a:r>
          </a:p>
        </p:txBody>
      </p:sp>
    </p:spTree>
    <p:extLst>
      <p:ext uri="{BB962C8B-B14F-4D97-AF65-F5344CB8AC3E}">
        <p14:creationId xmlns:p14="http://schemas.microsoft.com/office/powerpoint/2010/main" val="3375627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48969"/>
            <a:ext cx="8229600" cy="1143000"/>
          </a:xfrm>
        </p:spPr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09576" y="914196"/>
            <a:ext cx="8432157" cy="5230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/>
              <a:t>DFS(</a:t>
            </a:r>
            <a:r>
              <a:rPr lang="ko-KR" altLang="en-US" sz="2400" dirty="0"/>
              <a:t>깊이 우선 탐색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237355" y="1429735"/>
            <a:ext cx="4468883" cy="2287446"/>
            <a:chOff x="-1038673" y="2383430"/>
            <a:chExt cx="5765918" cy="3026665"/>
          </a:xfrm>
        </p:grpSpPr>
        <p:sp>
          <p:nvSpPr>
            <p:cNvPr id="9" name="타원 8"/>
            <p:cNvSpPr/>
            <p:nvPr/>
          </p:nvSpPr>
          <p:spPr>
            <a:xfrm>
              <a:off x="952500" y="2790349"/>
              <a:ext cx="1085850" cy="8863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-503169" y="4117157"/>
              <a:ext cx="1085849" cy="8863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2759066" y="4523794"/>
              <a:ext cx="1085851" cy="8863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60785" y="2903581"/>
              <a:ext cx="695324" cy="692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0</a:t>
              </a:r>
              <a:endParaRPr lang="ko-KR" altLang="en-US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219825" y="4215394"/>
              <a:ext cx="576279" cy="692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1</a:t>
              </a:r>
              <a:endParaRPr lang="ko-KR" alt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80112" y="4638771"/>
              <a:ext cx="597542" cy="692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2</a:t>
              </a:r>
              <a:endParaRPr lang="ko-KR" alt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2499" y="2383430"/>
              <a:ext cx="1493675" cy="488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:30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1038673" y="3647271"/>
              <a:ext cx="1969951" cy="488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:10050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992" y="4135755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:456</a:t>
              </a:r>
              <a:endParaRPr lang="ko-KR" altLang="en-US" dirty="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790700" y="3627561"/>
              <a:ext cx="1117476" cy="102531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endCxn id="22" idx="2"/>
            </p:cNvCxnSpPr>
            <p:nvPr/>
          </p:nvCxnSpPr>
          <p:spPr>
            <a:xfrm>
              <a:off x="568588" y="4719985"/>
              <a:ext cx="2190478" cy="246961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4981878" y="1555356"/>
            <a:ext cx="4212504" cy="2333322"/>
            <a:chOff x="3886200" y="2461875"/>
            <a:chExt cx="5298354" cy="3202476"/>
          </a:xfrm>
        </p:grpSpPr>
        <p:sp>
          <p:nvSpPr>
            <p:cNvPr id="23" name="타원 22"/>
            <p:cNvSpPr/>
            <p:nvPr/>
          </p:nvSpPr>
          <p:spPr>
            <a:xfrm>
              <a:off x="5553075" y="4778050"/>
              <a:ext cx="1085850" cy="8863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886200" y="2488458"/>
              <a:ext cx="1085850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7260504" y="3111138"/>
              <a:ext cx="1085850" cy="8863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63904" y="4883948"/>
              <a:ext cx="616002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3</a:t>
              </a:r>
              <a:endParaRPr lang="ko-KR" alt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84758" y="2602808"/>
              <a:ext cx="658974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4</a:t>
              </a:r>
              <a:endParaRPr lang="ko-KR" alt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77183" y="3301244"/>
              <a:ext cx="463920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5</a:t>
              </a:r>
              <a:endParaRPr lang="ko-KR" altLang="en-US" sz="2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47877" y="5018608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:25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07124" y="2461875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:70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59301" y="2701209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:63</a:t>
              </a:r>
              <a:endParaRPr lang="ko-KR" altLang="en-US" dirty="0"/>
            </a:p>
          </p:txBody>
        </p:sp>
        <p:cxnSp>
          <p:nvCxnSpPr>
            <p:cNvPr id="40" name="직선 연결선 39"/>
            <p:cNvCxnSpPr>
              <a:endCxn id="25" idx="2"/>
            </p:cNvCxnSpPr>
            <p:nvPr/>
          </p:nvCxnSpPr>
          <p:spPr>
            <a:xfrm>
              <a:off x="4907124" y="3148022"/>
              <a:ext cx="2353380" cy="40626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23" idx="7"/>
            </p:cNvCxnSpPr>
            <p:nvPr/>
          </p:nvCxnSpPr>
          <p:spPr>
            <a:xfrm flipV="1">
              <a:off x="6479906" y="3935226"/>
              <a:ext cx="1097277" cy="97262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23" idx="1"/>
            </p:cNvCxnSpPr>
            <p:nvPr/>
          </p:nvCxnSpPr>
          <p:spPr>
            <a:xfrm flipH="1" flipV="1">
              <a:off x="4514245" y="3368465"/>
              <a:ext cx="1197849" cy="1539381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1604139" y="5458643"/>
          <a:ext cx="738310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1604139" y="5141373"/>
          <a:ext cx="73831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26126" y="5479406"/>
            <a:ext cx="139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HeightArray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250184" y="4675113"/>
            <a:ext cx="0" cy="466260"/>
          </a:xfrm>
          <a:prstGeom prst="straightConnector1">
            <a:avLst/>
          </a:prstGeom>
          <a:ln w="44450">
            <a:solidFill>
              <a:srgbClr val="FF0000">
                <a:alpha val="8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2075" y="6269786"/>
            <a:ext cx="16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visitArray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516867"/>
              </p:ext>
            </p:extLst>
          </p:nvPr>
        </p:nvGraphicFramePr>
        <p:xfrm>
          <a:off x="1604146" y="6314667"/>
          <a:ext cx="7383102" cy="46153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0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1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unExplored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unExplored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unExplored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visit</a:t>
                      </a: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visit</a:t>
                      </a: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604138" y="5973752"/>
          <a:ext cx="73831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86684" y="4357843"/>
            <a:ext cx="116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DFS </a:t>
            </a:r>
            <a:r>
              <a:rPr lang="ko-KR" altLang="en-US" dirty="0"/>
              <a:t>시작</a:t>
            </a:r>
          </a:p>
        </p:txBody>
      </p:sp>
    </p:spTree>
    <p:extLst>
      <p:ext uri="{BB962C8B-B14F-4D97-AF65-F5344CB8AC3E}">
        <p14:creationId xmlns:p14="http://schemas.microsoft.com/office/powerpoint/2010/main" val="1401446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48969"/>
            <a:ext cx="8229600" cy="1143000"/>
          </a:xfrm>
        </p:spPr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09576" y="914196"/>
            <a:ext cx="8432157" cy="5230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/>
              <a:t>DFS(</a:t>
            </a:r>
            <a:r>
              <a:rPr lang="ko-KR" altLang="en-US" sz="2400" dirty="0"/>
              <a:t>깊이 우선 탐색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237355" y="1429735"/>
            <a:ext cx="4468883" cy="2287446"/>
            <a:chOff x="-1038673" y="2383430"/>
            <a:chExt cx="5765918" cy="3026665"/>
          </a:xfrm>
        </p:grpSpPr>
        <p:sp>
          <p:nvSpPr>
            <p:cNvPr id="9" name="타원 8"/>
            <p:cNvSpPr/>
            <p:nvPr/>
          </p:nvSpPr>
          <p:spPr>
            <a:xfrm>
              <a:off x="952500" y="2790349"/>
              <a:ext cx="1085850" cy="8863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-503169" y="4117157"/>
              <a:ext cx="1085849" cy="8863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2759066" y="4523794"/>
              <a:ext cx="1085851" cy="8863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60785" y="2903581"/>
              <a:ext cx="695324" cy="692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0</a:t>
              </a:r>
              <a:endParaRPr lang="ko-KR" altLang="en-US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219825" y="4215394"/>
              <a:ext cx="576279" cy="692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1</a:t>
              </a:r>
              <a:endParaRPr lang="ko-KR" alt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80112" y="4638771"/>
              <a:ext cx="597542" cy="692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2</a:t>
              </a:r>
              <a:endParaRPr lang="ko-KR" alt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2499" y="2383430"/>
              <a:ext cx="1493675" cy="488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:30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1038673" y="3647271"/>
              <a:ext cx="1969951" cy="488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:10050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992" y="4135755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:456</a:t>
              </a:r>
              <a:endParaRPr lang="ko-KR" altLang="en-US" dirty="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790700" y="3627561"/>
              <a:ext cx="1117476" cy="102531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endCxn id="22" idx="2"/>
            </p:cNvCxnSpPr>
            <p:nvPr/>
          </p:nvCxnSpPr>
          <p:spPr>
            <a:xfrm>
              <a:off x="568588" y="4719985"/>
              <a:ext cx="2190478" cy="246961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4981878" y="1555356"/>
            <a:ext cx="4212504" cy="2333322"/>
            <a:chOff x="3886200" y="2461875"/>
            <a:chExt cx="5298354" cy="3202476"/>
          </a:xfrm>
        </p:grpSpPr>
        <p:sp>
          <p:nvSpPr>
            <p:cNvPr id="23" name="타원 22"/>
            <p:cNvSpPr/>
            <p:nvPr/>
          </p:nvSpPr>
          <p:spPr>
            <a:xfrm>
              <a:off x="5553075" y="4778050"/>
              <a:ext cx="1085850" cy="8863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886200" y="2488458"/>
              <a:ext cx="1085850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7260504" y="3111138"/>
              <a:ext cx="1085850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63904" y="4883948"/>
              <a:ext cx="616002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3</a:t>
              </a:r>
              <a:endParaRPr lang="ko-KR" alt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84758" y="2602808"/>
              <a:ext cx="658974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4</a:t>
              </a:r>
              <a:endParaRPr lang="ko-KR" alt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77183" y="3301244"/>
              <a:ext cx="463920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5</a:t>
              </a:r>
              <a:endParaRPr lang="ko-KR" altLang="en-US" sz="2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47877" y="5018608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:25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07124" y="2461875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:70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59301" y="2701209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:63</a:t>
              </a:r>
              <a:endParaRPr lang="ko-KR" altLang="en-US" dirty="0"/>
            </a:p>
          </p:txBody>
        </p:sp>
        <p:cxnSp>
          <p:nvCxnSpPr>
            <p:cNvPr id="40" name="직선 연결선 39"/>
            <p:cNvCxnSpPr>
              <a:endCxn id="25" idx="2"/>
            </p:cNvCxnSpPr>
            <p:nvPr/>
          </p:nvCxnSpPr>
          <p:spPr>
            <a:xfrm>
              <a:off x="4907124" y="3148022"/>
              <a:ext cx="2353380" cy="40626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23" idx="7"/>
            </p:cNvCxnSpPr>
            <p:nvPr/>
          </p:nvCxnSpPr>
          <p:spPr>
            <a:xfrm flipV="1">
              <a:off x="6479906" y="3935226"/>
              <a:ext cx="1097277" cy="97262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23" idx="1"/>
            </p:cNvCxnSpPr>
            <p:nvPr/>
          </p:nvCxnSpPr>
          <p:spPr>
            <a:xfrm flipH="1" flipV="1">
              <a:off x="4514245" y="3368465"/>
              <a:ext cx="1197849" cy="1539381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1604139" y="5458643"/>
          <a:ext cx="738310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1604139" y="5141373"/>
          <a:ext cx="73831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26126" y="5479406"/>
            <a:ext cx="139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HeightArray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250184" y="4675113"/>
            <a:ext cx="0" cy="466260"/>
          </a:xfrm>
          <a:prstGeom prst="straightConnector1">
            <a:avLst/>
          </a:prstGeom>
          <a:ln w="44450">
            <a:solidFill>
              <a:srgbClr val="FF0000">
                <a:alpha val="8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2075" y="6269786"/>
            <a:ext cx="16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visitArray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05457"/>
              </p:ext>
            </p:extLst>
          </p:nvPr>
        </p:nvGraphicFramePr>
        <p:xfrm>
          <a:off x="1604146" y="6314667"/>
          <a:ext cx="7383102" cy="46153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0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1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unExplored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unExplored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unExplored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visit</a:t>
                      </a: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604138" y="5973752"/>
          <a:ext cx="73831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86684" y="4357843"/>
            <a:ext cx="116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DFS </a:t>
            </a:r>
            <a:r>
              <a:rPr lang="ko-KR" altLang="en-US" dirty="0"/>
              <a:t>시작</a:t>
            </a:r>
          </a:p>
        </p:txBody>
      </p:sp>
    </p:spTree>
    <p:extLst>
      <p:ext uri="{BB962C8B-B14F-4D97-AF65-F5344CB8AC3E}">
        <p14:creationId xmlns:p14="http://schemas.microsoft.com/office/powerpoint/2010/main" val="1665905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48969"/>
            <a:ext cx="8229600" cy="1143000"/>
          </a:xfrm>
        </p:spPr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09576" y="914196"/>
            <a:ext cx="8432157" cy="5230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/>
              <a:t>DFS(</a:t>
            </a:r>
            <a:r>
              <a:rPr lang="ko-KR" altLang="en-US" sz="2400" dirty="0"/>
              <a:t>깊이 우선 탐색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237355" y="1429735"/>
            <a:ext cx="4468883" cy="2287446"/>
            <a:chOff x="-1038673" y="2383430"/>
            <a:chExt cx="5765918" cy="3026665"/>
          </a:xfrm>
        </p:grpSpPr>
        <p:sp>
          <p:nvSpPr>
            <p:cNvPr id="9" name="타원 8"/>
            <p:cNvSpPr/>
            <p:nvPr/>
          </p:nvSpPr>
          <p:spPr>
            <a:xfrm>
              <a:off x="952500" y="2790349"/>
              <a:ext cx="1085850" cy="8863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-503169" y="4117157"/>
              <a:ext cx="1085849" cy="8863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2759066" y="4523794"/>
              <a:ext cx="1085851" cy="8863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60785" y="2903581"/>
              <a:ext cx="695324" cy="692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0</a:t>
              </a:r>
              <a:endParaRPr lang="ko-KR" altLang="en-US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219825" y="4215394"/>
              <a:ext cx="576279" cy="692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1</a:t>
              </a:r>
              <a:endParaRPr lang="ko-KR" alt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80112" y="4638771"/>
              <a:ext cx="597542" cy="692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2</a:t>
              </a:r>
              <a:endParaRPr lang="ko-KR" alt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2499" y="2383430"/>
              <a:ext cx="1493675" cy="488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:30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1038673" y="3647271"/>
              <a:ext cx="1969951" cy="488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:10050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992" y="4135755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:456</a:t>
              </a:r>
              <a:endParaRPr lang="ko-KR" altLang="en-US" dirty="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790700" y="3627561"/>
              <a:ext cx="1117476" cy="102531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endCxn id="22" idx="2"/>
            </p:cNvCxnSpPr>
            <p:nvPr/>
          </p:nvCxnSpPr>
          <p:spPr>
            <a:xfrm>
              <a:off x="568588" y="4719985"/>
              <a:ext cx="2190478" cy="246961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4981878" y="1555356"/>
            <a:ext cx="4212504" cy="2333322"/>
            <a:chOff x="3886200" y="2461875"/>
            <a:chExt cx="5298354" cy="3202476"/>
          </a:xfrm>
        </p:grpSpPr>
        <p:sp>
          <p:nvSpPr>
            <p:cNvPr id="23" name="타원 22"/>
            <p:cNvSpPr/>
            <p:nvPr/>
          </p:nvSpPr>
          <p:spPr>
            <a:xfrm>
              <a:off x="5553075" y="4778050"/>
              <a:ext cx="1085850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886200" y="2488458"/>
              <a:ext cx="1085850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7260504" y="3111138"/>
              <a:ext cx="1085850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63904" y="4883948"/>
              <a:ext cx="616002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3</a:t>
              </a:r>
              <a:endParaRPr lang="ko-KR" alt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84758" y="2602808"/>
              <a:ext cx="658974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4</a:t>
              </a:r>
              <a:endParaRPr lang="ko-KR" alt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77183" y="3301244"/>
              <a:ext cx="463920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5</a:t>
              </a:r>
              <a:endParaRPr lang="ko-KR" altLang="en-US" sz="2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47877" y="5018608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:25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07124" y="2461875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:70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59301" y="2701209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:63</a:t>
              </a:r>
              <a:endParaRPr lang="ko-KR" altLang="en-US" dirty="0"/>
            </a:p>
          </p:txBody>
        </p:sp>
        <p:cxnSp>
          <p:nvCxnSpPr>
            <p:cNvPr id="40" name="직선 연결선 39"/>
            <p:cNvCxnSpPr>
              <a:endCxn id="25" idx="2"/>
            </p:cNvCxnSpPr>
            <p:nvPr/>
          </p:nvCxnSpPr>
          <p:spPr>
            <a:xfrm>
              <a:off x="4907124" y="3148022"/>
              <a:ext cx="2353380" cy="40626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23" idx="7"/>
            </p:cNvCxnSpPr>
            <p:nvPr/>
          </p:nvCxnSpPr>
          <p:spPr>
            <a:xfrm flipV="1">
              <a:off x="6479906" y="3935226"/>
              <a:ext cx="1097277" cy="97262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23" idx="1"/>
            </p:cNvCxnSpPr>
            <p:nvPr/>
          </p:nvCxnSpPr>
          <p:spPr>
            <a:xfrm flipH="1" flipV="1">
              <a:off x="4514245" y="3368465"/>
              <a:ext cx="1197849" cy="1539381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1604139" y="5458643"/>
          <a:ext cx="738310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1604139" y="5141373"/>
          <a:ext cx="73831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26126" y="5479406"/>
            <a:ext cx="139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HeightArray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250184" y="4675113"/>
            <a:ext cx="0" cy="466260"/>
          </a:xfrm>
          <a:prstGeom prst="straightConnector1">
            <a:avLst/>
          </a:prstGeom>
          <a:ln w="44450">
            <a:solidFill>
              <a:srgbClr val="FF0000">
                <a:alpha val="8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2075" y="6269786"/>
            <a:ext cx="16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visitArray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484798"/>
              </p:ext>
            </p:extLst>
          </p:nvPr>
        </p:nvGraphicFramePr>
        <p:xfrm>
          <a:off x="1604146" y="6314667"/>
          <a:ext cx="7383102" cy="46153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0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1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unExplored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unExplored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unExplored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604138" y="5973752"/>
          <a:ext cx="73831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86684" y="4357843"/>
            <a:ext cx="116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DFS </a:t>
            </a:r>
            <a:r>
              <a:rPr lang="ko-KR" altLang="en-US" dirty="0"/>
              <a:t>시작</a:t>
            </a:r>
          </a:p>
        </p:txBody>
      </p:sp>
    </p:spTree>
    <p:extLst>
      <p:ext uri="{BB962C8B-B14F-4D97-AF65-F5344CB8AC3E}">
        <p14:creationId xmlns:p14="http://schemas.microsoft.com/office/powerpoint/2010/main" val="1001889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48969"/>
            <a:ext cx="8229600" cy="1143000"/>
          </a:xfrm>
        </p:spPr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09576" y="914196"/>
            <a:ext cx="8432157" cy="5230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/>
              <a:t>DFS(</a:t>
            </a:r>
            <a:r>
              <a:rPr lang="ko-KR" altLang="en-US" sz="2400" dirty="0"/>
              <a:t>깊이 우선 탐색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237355" y="1429735"/>
            <a:ext cx="4468883" cy="2287446"/>
            <a:chOff x="-1038673" y="2383430"/>
            <a:chExt cx="5765918" cy="3026665"/>
          </a:xfrm>
        </p:grpSpPr>
        <p:sp>
          <p:nvSpPr>
            <p:cNvPr id="9" name="타원 8"/>
            <p:cNvSpPr/>
            <p:nvPr/>
          </p:nvSpPr>
          <p:spPr>
            <a:xfrm>
              <a:off x="952500" y="2790349"/>
              <a:ext cx="1085850" cy="8863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-503169" y="4117157"/>
              <a:ext cx="1085849" cy="8863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2759066" y="4523794"/>
              <a:ext cx="1085851" cy="8863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60785" y="2903581"/>
              <a:ext cx="695324" cy="692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0</a:t>
              </a:r>
              <a:endParaRPr lang="ko-KR" altLang="en-US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219825" y="4215394"/>
              <a:ext cx="576279" cy="692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1</a:t>
              </a:r>
              <a:endParaRPr lang="ko-KR" alt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80112" y="4638771"/>
              <a:ext cx="597542" cy="692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2</a:t>
              </a:r>
              <a:endParaRPr lang="ko-KR" alt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2499" y="2383430"/>
              <a:ext cx="1493675" cy="488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:30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1038673" y="3647271"/>
              <a:ext cx="1969951" cy="488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:10050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992" y="4135755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:456</a:t>
              </a:r>
              <a:endParaRPr lang="ko-KR" altLang="en-US" dirty="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790700" y="3627561"/>
              <a:ext cx="1117476" cy="102531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endCxn id="22" idx="2"/>
            </p:cNvCxnSpPr>
            <p:nvPr/>
          </p:nvCxnSpPr>
          <p:spPr>
            <a:xfrm>
              <a:off x="568588" y="4719985"/>
              <a:ext cx="2190478" cy="246961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4981878" y="1555356"/>
            <a:ext cx="4212504" cy="2333322"/>
            <a:chOff x="3886200" y="2461875"/>
            <a:chExt cx="5298354" cy="3202476"/>
          </a:xfrm>
        </p:grpSpPr>
        <p:sp>
          <p:nvSpPr>
            <p:cNvPr id="23" name="타원 22"/>
            <p:cNvSpPr/>
            <p:nvPr/>
          </p:nvSpPr>
          <p:spPr>
            <a:xfrm>
              <a:off x="5553075" y="4778050"/>
              <a:ext cx="1085850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886200" y="2488458"/>
              <a:ext cx="1085850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7260504" y="3111138"/>
              <a:ext cx="1085850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63904" y="4883948"/>
              <a:ext cx="616002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3</a:t>
              </a:r>
              <a:endParaRPr lang="ko-KR" alt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84758" y="2602808"/>
              <a:ext cx="658974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4</a:t>
              </a:r>
              <a:endParaRPr lang="ko-KR" alt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77183" y="3301244"/>
              <a:ext cx="463920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5</a:t>
              </a:r>
              <a:endParaRPr lang="ko-KR" altLang="en-US" sz="2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47877" y="5018608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:25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07124" y="2461875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:70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59301" y="2701209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:63</a:t>
              </a:r>
              <a:endParaRPr lang="ko-KR" altLang="en-US" dirty="0"/>
            </a:p>
          </p:txBody>
        </p:sp>
        <p:cxnSp>
          <p:nvCxnSpPr>
            <p:cNvPr id="40" name="직선 연결선 39"/>
            <p:cNvCxnSpPr>
              <a:endCxn id="25" idx="2"/>
            </p:cNvCxnSpPr>
            <p:nvPr/>
          </p:nvCxnSpPr>
          <p:spPr>
            <a:xfrm>
              <a:off x="4907124" y="3148022"/>
              <a:ext cx="2353380" cy="40626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23" idx="7"/>
            </p:cNvCxnSpPr>
            <p:nvPr/>
          </p:nvCxnSpPr>
          <p:spPr>
            <a:xfrm flipV="1">
              <a:off x="6479906" y="3935226"/>
              <a:ext cx="1097277" cy="97262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23" idx="1"/>
            </p:cNvCxnSpPr>
            <p:nvPr/>
          </p:nvCxnSpPr>
          <p:spPr>
            <a:xfrm flipH="1" flipV="1">
              <a:off x="4514245" y="3368465"/>
              <a:ext cx="1197849" cy="1539381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1604139" y="5458643"/>
          <a:ext cx="738310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1604139" y="5141373"/>
          <a:ext cx="73831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26126" y="5479406"/>
            <a:ext cx="139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HeightArray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432998" y="4675113"/>
            <a:ext cx="0" cy="466260"/>
          </a:xfrm>
          <a:prstGeom prst="straightConnector1">
            <a:avLst/>
          </a:prstGeom>
          <a:ln w="44450">
            <a:solidFill>
              <a:srgbClr val="FF0000">
                <a:alpha val="8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2075" y="6269786"/>
            <a:ext cx="16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visitArray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709675"/>
              </p:ext>
            </p:extLst>
          </p:nvPr>
        </p:nvGraphicFramePr>
        <p:xfrm>
          <a:off x="1604146" y="6314667"/>
          <a:ext cx="7383102" cy="46153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0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1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visit</a:t>
                      </a: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unExplored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unExplored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604138" y="5973752"/>
          <a:ext cx="73831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36505" y="4305781"/>
            <a:ext cx="116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DFS </a:t>
            </a:r>
            <a:r>
              <a:rPr lang="ko-KR" altLang="en-US" dirty="0"/>
              <a:t>시작</a:t>
            </a:r>
          </a:p>
        </p:txBody>
      </p:sp>
    </p:spTree>
    <p:extLst>
      <p:ext uri="{BB962C8B-B14F-4D97-AF65-F5344CB8AC3E}">
        <p14:creationId xmlns:p14="http://schemas.microsoft.com/office/powerpoint/2010/main" val="3507640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48969"/>
            <a:ext cx="8229600" cy="1143000"/>
          </a:xfrm>
        </p:spPr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09576" y="914196"/>
            <a:ext cx="8432157" cy="5230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/>
              <a:t>DFS(</a:t>
            </a:r>
            <a:r>
              <a:rPr lang="ko-KR" altLang="en-US" sz="2400" dirty="0"/>
              <a:t>깊이 우선 탐색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237355" y="1429735"/>
            <a:ext cx="4468883" cy="2287446"/>
            <a:chOff x="-1038673" y="2383430"/>
            <a:chExt cx="5765918" cy="3026665"/>
          </a:xfrm>
        </p:grpSpPr>
        <p:sp>
          <p:nvSpPr>
            <p:cNvPr id="9" name="타원 8"/>
            <p:cNvSpPr/>
            <p:nvPr/>
          </p:nvSpPr>
          <p:spPr>
            <a:xfrm>
              <a:off x="952500" y="2790349"/>
              <a:ext cx="1085850" cy="8863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-503169" y="4117157"/>
              <a:ext cx="1085849" cy="8863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2759066" y="4523794"/>
              <a:ext cx="1085851" cy="8863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60785" y="2903581"/>
              <a:ext cx="695324" cy="692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0</a:t>
              </a:r>
              <a:endParaRPr lang="ko-KR" altLang="en-US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219825" y="4215394"/>
              <a:ext cx="576279" cy="692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1</a:t>
              </a:r>
              <a:endParaRPr lang="ko-KR" alt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80112" y="4638771"/>
              <a:ext cx="597542" cy="692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2</a:t>
              </a:r>
              <a:endParaRPr lang="ko-KR" alt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2499" y="2383430"/>
              <a:ext cx="1493675" cy="488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:30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1038673" y="3647271"/>
              <a:ext cx="1969951" cy="488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:10050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992" y="4135755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:456</a:t>
              </a:r>
              <a:endParaRPr lang="ko-KR" altLang="en-US" dirty="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790700" y="3627561"/>
              <a:ext cx="1117476" cy="102531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endCxn id="22" idx="2"/>
            </p:cNvCxnSpPr>
            <p:nvPr/>
          </p:nvCxnSpPr>
          <p:spPr>
            <a:xfrm>
              <a:off x="568588" y="4719985"/>
              <a:ext cx="2190478" cy="246961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4981878" y="1555356"/>
            <a:ext cx="4212504" cy="2333322"/>
            <a:chOff x="3886200" y="2461875"/>
            <a:chExt cx="5298354" cy="3202476"/>
          </a:xfrm>
        </p:grpSpPr>
        <p:sp>
          <p:nvSpPr>
            <p:cNvPr id="23" name="타원 22"/>
            <p:cNvSpPr/>
            <p:nvPr/>
          </p:nvSpPr>
          <p:spPr>
            <a:xfrm>
              <a:off x="5553075" y="4778050"/>
              <a:ext cx="1085850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886200" y="2488458"/>
              <a:ext cx="1085850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7260504" y="3111138"/>
              <a:ext cx="1085850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63904" y="4883948"/>
              <a:ext cx="616002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3</a:t>
              </a:r>
              <a:endParaRPr lang="ko-KR" alt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84758" y="2602808"/>
              <a:ext cx="658974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4</a:t>
              </a:r>
              <a:endParaRPr lang="ko-KR" alt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77183" y="3301244"/>
              <a:ext cx="463920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5</a:t>
              </a:r>
              <a:endParaRPr lang="ko-KR" altLang="en-US" sz="2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47877" y="5018608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:25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07124" y="2461875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:70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59301" y="2701209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:63</a:t>
              </a:r>
              <a:endParaRPr lang="ko-KR" altLang="en-US" dirty="0"/>
            </a:p>
          </p:txBody>
        </p:sp>
        <p:cxnSp>
          <p:nvCxnSpPr>
            <p:cNvPr id="40" name="직선 연결선 39"/>
            <p:cNvCxnSpPr>
              <a:endCxn id="25" idx="2"/>
            </p:cNvCxnSpPr>
            <p:nvPr/>
          </p:nvCxnSpPr>
          <p:spPr>
            <a:xfrm>
              <a:off x="4907124" y="3148022"/>
              <a:ext cx="2353380" cy="40626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23" idx="7"/>
            </p:cNvCxnSpPr>
            <p:nvPr/>
          </p:nvCxnSpPr>
          <p:spPr>
            <a:xfrm flipV="1">
              <a:off x="6479906" y="3935226"/>
              <a:ext cx="1097277" cy="97262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23" idx="1"/>
            </p:cNvCxnSpPr>
            <p:nvPr/>
          </p:nvCxnSpPr>
          <p:spPr>
            <a:xfrm flipH="1" flipV="1">
              <a:off x="4514245" y="3368465"/>
              <a:ext cx="1197849" cy="1539381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1604139" y="5458643"/>
          <a:ext cx="738310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1604139" y="5141373"/>
          <a:ext cx="73831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26126" y="5479406"/>
            <a:ext cx="139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HeightArray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432998" y="4675113"/>
            <a:ext cx="0" cy="466260"/>
          </a:xfrm>
          <a:prstGeom prst="straightConnector1">
            <a:avLst/>
          </a:prstGeom>
          <a:ln w="44450">
            <a:solidFill>
              <a:srgbClr val="FF0000">
                <a:alpha val="8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2075" y="6269786"/>
            <a:ext cx="16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visitArray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15440"/>
              </p:ext>
            </p:extLst>
          </p:nvPr>
        </p:nvGraphicFramePr>
        <p:xfrm>
          <a:off x="1604146" y="6314667"/>
          <a:ext cx="7383102" cy="46153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0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1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visit</a:t>
                      </a: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unExplored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visit</a:t>
                      </a: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604138" y="5973752"/>
          <a:ext cx="73831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36505" y="4305781"/>
            <a:ext cx="116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DFS </a:t>
            </a:r>
            <a:r>
              <a:rPr lang="ko-KR" altLang="en-US" dirty="0"/>
              <a:t>시작</a:t>
            </a:r>
          </a:p>
        </p:txBody>
      </p:sp>
    </p:spTree>
    <p:extLst>
      <p:ext uri="{BB962C8B-B14F-4D97-AF65-F5344CB8AC3E}">
        <p14:creationId xmlns:p14="http://schemas.microsoft.com/office/powerpoint/2010/main" val="4271571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48969"/>
            <a:ext cx="8229600" cy="1143000"/>
          </a:xfrm>
        </p:spPr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09576" y="914196"/>
            <a:ext cx="8432157" cy="5230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/>
              <a:t>DFS(</a:t>
            </a:r>
            <a:r>
              <a:rPr lang="ko-KR" altLang="en-US" sz="2400" dirty="0"/>
              <a:t>깊이 우선 탐색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237355" y="1429735"/>
            <a:ext cx="4468883" cy="2287446"/>
            <a:chOff x="-1038673" y="2383430"/>
            <a:chExt cx="5765918" cy="3026665"/>
          </a:xfrm>
        </p:grpSpPr>
        <p:sp>
          <p:nvSpPr>
            <p:cNvPr id="9" name="타원 8"/>
            <p:cNvSpPr/>
            <p:nvPr/>
          </p:nvSpPr>
          <p:spPr>
            <a:xfrm>
              <a:off x="952500" y="2790349"/>
              <a:ext cx="1085850" cy="8863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-503169" y="4117157"/>
              <a:ext cx="1085849" cy="8863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2759066" y="4523794"/>
              <a:ext cx="1085851" cy="8863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60785" y="2903581"/>
              <a:ext cx="695324" cy="692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0</a:t>
              </a:r>
              <a:endParaRPr lang="ko-KR" altLang="en-US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219825" y="4215394"/>
              <a:ext cx="576279" cy="692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1</a:t>
              </a:r>
              <a:endParaRPr lang="ko-KR" alt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80112" y="4638771"/>
              <a:ext cx="597542" cy="692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2</a:t>
              </a:r>
              <a:endParaRPr lang="ko-KR" alt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2499" y="2383430"/>
              <a:ext cx="1493675" cy="488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:30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1038673" y="3647271"/>
              <a:ext cx="1969951" cy="488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:10050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992" y="4135755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:456</a:t>
              </a:r>
              <a:endParaRPr lang="ko-KR" altLang="en-US" dirty="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790700" y="3627561"/>
              <a:ext cx="1117476" cy="102531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endCxn id="22" idx="2"/>
            </p:cNvCxnSpPr>
            <p:nvPr/>
          </p:nvCxnSpPr>
          <p:spPr>
            <a:xfrm>
              <a:off x="568588" y="4719985"/>
              <a:ext cx="2190478" cy="246961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4981878" y="1555356"/>
            <a:ext cx="4212504" cy="2333322"/>
            <a:chOff x="3886200" y="2461875"/>
            <a:chExt cx="5298354" cy="3202476"/>
          </a:xfrm>
        </p:grpSpPr>
        <p:sp>
          <p:nvSpPr>
            <p:cNvPr id="23" name="타원 22"/>
            <p:cNvSpPr/>
            <p:nvPr/>
          </p:nvSpPr>
          <p:spPr>
            <a:xfrm>
              <a:off x="5553075" y="4778050"/>
              <a:ext cx="1085850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886200" y="2488458"/>
              <a:ext cx="1085850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7260504" y="3111138"/>
              <a:ext cx="1085850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63904" y="4883948"/>
              <a:ext cx="616002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3</a:t>
              </a:r>
              <a:endParaRPr lang="ko-KR" alt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84758" y="2602808"/>
              <a:ext cx="658974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4</a:t>
              </a:r>
              <a:endParaRPr lang="ko-KR" alt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77183" y="3301244"/>
              <a:ext cx="463920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5</a:t>
              </a:r>
              <a:endParaRPr lang="ko-KR" altLang="en-US" sz="2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47877" y="5018608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:25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07124" y="2461875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:70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59301" y="2701209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:63</a:t>
              </a:r>
              <a:endParaRPr lang="ko-KR" altLang="en-US" dirty="0"/>
            </a:p>
          </p:txBody>
        </p:sp>
        <p:cxnSp>
          <p:nvCxnSpPr>
            <p:cNvPr id="40" name="직선 연결선 39"/>
            <p:cNvCxnSpPr>
              <a:endCxn id="25" idx="2"/>
            </p:cNvCxnSpPr>
            <p:nvPr/>
          </p:nvCxnSpPr>
          <p:spPr>
            <a:xfrm>
              <a:off x="4907124" y="3148022"/>
              <a:ext cx="2353380" cy="40626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23" idx="7"/>
            </p:cNvCxnSpPr>
            <p:nvPr/>
          </p:nvCxnSpPr>
          <p:spPr>
            <a:xfrm flipV="1">
              <a:off x="6479906" y="3935226"/>
              <a:ext cx="1097277" cy="97262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23" idx="1"/>
            </p:cNvCxnSpPr>
            <p:nvPr/>
          </p:nvCxnSpPr>
          <p:spPr>
            <a:xfrm flipH="1" flipV="1">
              <a:off x="4514245" y="3368465"/>
              <a:ext cx="1197849" cy="1539381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1604139" y="5458643"/>
          <a:ext cx="738310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1604139" y="5141373"/>
          <a:ext cx="73831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26126" y="5479406"/>
            <a:ext cx="139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HeightArray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432998" y="4675113"/>
            <a:ext cx="0" cy="466260"/>
          </a:xfrm>
          <a:prstGeom prst="straightConnector1">
            <a:avLst/>
          </a:prstGeom>
          <a:ln w="44450">
            <a:solidFill>
              <a:srgbClr val="FF0000">
                <a:alpha val="8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2075" y="6269786"/>
            <a:ext cx="16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visitArray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140720"/>
              </p:ext>
            </p:extLst>
          </p:nvPr>
        </p:nvGraphicFramePr>
        <p:xfrm>
          <a:off x="1604146" y="6314667"/>
          <a:ext cx="7383102" cy="46153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0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1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visit</a:t>
                      </a: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visit</a:t>
                      </a: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visit</a:t>
                      </a: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604138" y="5973752"/>
          <a:ext cx="73831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36505" y="4305781"/>
            <a:ext cx="116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DFS </a:t>
            </a:r>
            <a:r>
              <a:rPr lang="ko-KR" altLang="en-US" dirty="0"/>
              <a:t>시작</a:t>
            </a:r>
          </a:p>
        </p:txBody>
      </p:sp>
    </p:spTree>
    <p:extLst>
      <p:ext uri="{BB962C8B-B14F-4D97-AF65-F5344CB8AC3E}">
        <p14:creationId xmlns:p14="http://schemas.microsoft.com/office/powerpoint/2010/main" val="124440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3355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주차 문제 </a:t>
            </a:r>
            <a:r>
              <a:rPr lang="en-US" altLang="ko-KR" dirty="0"/>
              <a:t>A – </a:t>
            </a:r>
            <a:r>
              <a:rPr lang="ko-KR" altLang="en-US" dirty="0"/>
              <a:t>멧돼지 사냥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89548" y="38138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53005" y="1276165"/>
            <a:ext cx="823798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사냥꾼 명수는 인하마을의 의뢰를 받아</a:t>
            </a:r>
            <a:r>
              <a:rPr lang="en-US" altLang="ko-KR" dirty="0"/>
              <a:t>, </a:t>
            </a:r>
            <a:r>
              <a:rPr lang="ko-KR" altLang="en-US" dirty="0"/>
              <a:t>논과 밭을 헤집고 먹이를 탐색하는 흉포한 멧돼지를 잡으러 나섰다</a:t>
            </a:r>
            <a:r>
              <a:rPr lang="en-US" altLang="ko-KR" dirty="0"/>
              <a:t>. </a:t>
            </a:r>
            <a:r>
              <a:rPr lang="ko-KR" altLang="en-US" dirty="0"/>
              <a:t>멧돼지 사냥 계획을 세우기 위해 마을 사람들에게 멧돼지에 대해 물어보았고</a:t>
            </a:r>
            <a:r>
              <a:rPr lang="en-US" altLang="ko-KR" dirty="0"/>
              <a:t>, </a:t>
            </a:r>
            <a:r>
              <a:rPr lang="ko-KR" altLang="en-US" dirty="0"/>
              <a:t>다음의 특징들을 알아낼 수 있었다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마을 근처에는 먹이가 있을 만한 </a:t>
            </a:r>
            <a:r>
              <a:rPr lang="en-US" altLang="ko-KR" dirty="0"/>
              <a:t>N</a:t>
            </a:r>
            <a:r>
              <a:rPr lang="ko-KR" altLang="en-US" dirty="0"/>
              <a:t>개의 지역이 있고 지역들 사이에 길이 있다면 거리는 모두 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길이 없고 숲으로 막혀 있는 지역들 사이의 거리는 ∞이다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멧돼지는 거리가 </a:t>
            </a:r>
            <a:r>
              <a:rPr lang="en-US" altLang="ko-KR" dirty="0"/>
              <a:t>1</a:t>
            </a:r>
            <a:r>
              <a:rPr lang="ko-KR" altLang="en-US" dirty="0"/>
              <a:t>인 지역들을 우선적으로 탐색한다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멧돼지가 </a:t>
            </a:r>
            <a:r>
              <a:rPr lang="en-US" altLang="ko-KR" dirty="0"/>
              <a:t>A</a:t>
            </a:r>
            <a:r>
              <a:rPr lang="ko-KR" altLang="en-US" dirty="0"/>
              <a:t>지역에 도착하여 먹이를 탐색한 후 다른 지역을 탐색할 때</a:t>
            </a:r>
            <a:r>
              <a:rPr lang="en-US" altLang="ko-KR" dirty="0"/>
              <a:t>, </a:t>
            </a:r>
            <a:r>
              <a:rPr lang="ko-KR" altLang="en-US" dirty="0"/>
              <a:t>아직 탐색하지 않았고 </a:t>
            </a:r>
            <a:r>
              <a:rPr lang="en-US" altLang="ko-KR" dirty="0"/>
              <a:t>A</a:t>
            </a:r>
            <a:r>
              <a:rPr lang="ko-KR" altLang="en-US" dirty="0"/>
              <a:t>지역으로부터 거리가 </a:t>
            </a:r>
            <a:r>
              <a:rPr lang="en-US" altLang="ko-KR" dirty="0"/>
              <a:t>1</a:t>
            </a:r>
            <a:r>
              <a:rPr lang="ko-KR" altLang="en-US" dirty="0"/>
              <a:t>인 지역들이 여러 곳 있다면</a:t>
            </a:r>
            <a:r>
              <a:rPr lang="en-US" altLang="ko-KR" dirty="0"/>
              <a:t>, </a:t>
            </a:r>
            <a:r>
              <a:rPr lang="ko-KR" altLang="en-US" dirty="0"/>
              <a:t>그 중에서 고도가 가장 낮은 지역을 먼저 탐색한다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이미 탐색한 지역은 다시 탐색하지 않기 위해 표시를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탐색한 지역 </a:t>
            </a:r>
            <a:r>
              <a:rPr lang="en-US" altLang="ko-KR" dirty="0"/>
              <a:t>A</a:t>
            </a:r>
            <a:r>
              <a:rPr lang="ko-KR" altLang="en-US" dirty="0"/>
              <a:t>에서 더 이상 새롭게 탐색할 수 있는 지역이 없는 경우</a:t>
            </a:r>
            <a:r>
              <a:rPr lang="en-US" altLang="ko-KR" dirty="0"/>
              <a:t>, A</a:t>
            </a:r>
            <a:r>
              <a:rPr lang="ko-KR" altLang="en-US" dirty="0"/>
              <a:t>를 탐색하기 위해 출발했던 지역 </a:t>
            </a:r>
            <a:r>
              <a:rPr lang="en-US" altLang="ko-KR" dirty="0"/>
              <a:t>B</a:t>
            </a:r>
            <a:r>
              <a:rPr lang="ko-KR" altLang="en-US" dirty="0"/>
              <a:t>로 되돌아간다</a:t>
            </a:r>
            <a:r>
              <a:rPr lang="en-US" altLang="ko-KR" dirty="0"/>
              <a:t>. </a:t>
            </a:r>
            <a:r>
              <a:rPr lang="ko-KR" altLang="en-US" dirty="0"/>
              <a:t>이후 </a:t>
            </a:r>
            <a:r>
              <a:rPr lang="en-US" altLang="ko-KR" dirty="0"/>
              <a:t>B</a:t>
            </a:r>
            <a:r>
              <a:rPr lang="ko-KR" altLang="en-US" dirty="0"/>
              <a:t>에서 아직 탐색하지 않았고 거리가 </a:t>
            </a:r>
            <a:r>
              <a:rPr lang="en-US" altLang="ko-KR" dirty="0"/>
              <a:t>1</a:t>
            </a:r>
            <a:r>
              <a:rPr lang="ko-KR" altLang="en-US" dirty="0"/>
              <a:t>인 지역들이 있다면 위의 특징에 따라 계속해서 탐색한다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9943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48969"/>
            <a:ext cx="8229600" cy="1143000"/>
          </a:xfrm>
        </p:spPr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09576" y="914196"/>
            <a:ext cx="8432157" cy="5230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/>
              <a:t>DFS(</a:t>
            </a:r>
            <a:r>
              <a:rPr lang="ko-KR" altLang="en-US" sz="2400" dirty="0"/>
              <a:t>깊이 우선 탐색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237355" y="1429735"/>
            <a:ext cx="4468883" cy="2287446"/>
            <a:chOff x="-1038673" y="2383430"/>
            <a:chExt cx="5765918" cy="3026665"/>
          </a:xfrm>
        </p:grpSpPr>
        <p:sp>
          <p:nvSpPr>
            <p:cNvPr id="9" name="타원 8"/>
            <p:cNvSpPr/>
            <p:nvPr/>
          </p:nvSpPr>
          <p:spPr>
            <a:xfrm>
              <a:off x="952500" y="2790349"/>
              <a:ext cx="1085850" cy="8863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-503169" y="4117157"/>
              <a:ext cx="1085849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2759066" y="4523794"/>
              <a:ext cx="1085851" cy="8863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60785" y="2903581"/>
              <a:ext cx="695324" cy="692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0</a:t>
              </a:r>
              <a:endParaRPr lang="ko-KR" altLang="en-US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219825" y="4215394"/>
              <a:ext cx="576279" cy="692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1</a:t>
              </a:r>
              <a:endParaRPr lang="ko-KR" alt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80112" y="4638771"/>
              <a:ext cx="597542" cy="692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2</a:t>
              </a:r>
              <a:endParaRPr lang="ko-KR" alt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2499" y="2383430"/>
              <a:ext cx="1493675" cy="488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:30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1038673" y="3647271"/>
              <a:ext cx="1969951" cy="488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:10050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992" y="4135755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:456</a:t>
              </a:r>
              <a:endParaRPr lang="ko-KR" altLang="en-US" dirty="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790700" y="3627561"/>
              <a:ext cx="1117476" cy="102531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endCxn id="22" idx="2"/>
            </p:cNvCxnSpPr>
            <p:nvPr/>
          </p:nvCxnSpPr>
          <p:spPr>
            <a:xfrm>
              <a:off x="568588" y="4719985"/>
              <a:ext cx="2190478" cy="246961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4981878" y="1555356"/>
            <a:ext cx="4212504" cy="2333322"/>
            <a:chOff x="3886200" y="2461875"/>
            <a:chExt cx="5298354" cy="3202476"/>
          </a:xfrm>
        </p:grpSpPr>
        <p:sp>
          <p:nvSpPr>
            <p:cNvPr id="23" name="타원 22"/>
            <p:cNvSpPr/>
            <p:nvPr/>
          </p:nvSpPr>
          <p:spPr>
            <a:xfrm>
              <a:off x="5553075" y="4778050"/>
              <a:ext cx="1085850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886200" y="2488458"/>
              <a:ext cx="1085850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7260504" y="3111138"/>
              <a:ext cx="1085850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63904" y="4883948"/>
              <a:ext cx="616002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3</a:t>
              </a:r>
              <a:endParaRPr lang="ko-KR" alt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84758" y="2602808"/>
              <a:ext cx="658974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4</a:t>
              </a:r>
              <a:endParaRPr lang="ko-KR" alt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77183" y="3301244"/>
              <a:ext cx="463920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5</a:t>
              </a:r>
              <a:endParaRPr lang="ko-KR" altLang="en-US" sz="2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47877" y="5018608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:25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07124" y="2461875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:70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59301" y="2701209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:63</a:t>
              </a:r>
              <a:endParaRPr lang="ko-KR" altLang="en-US" dirty="0"/>
            </a:p>
          </p:txBody>
        </p:sp>
        <p:cxnSp>
          <p:nvCxnSpPr>
            <p:cNvPr id="40" name="직선 연결선 39"/>
            <p:cNvCxnSpPr>
              <a:endCxn id="25" idx="2"/>
            </p:cNvCxnSpPr>
            <p:nvPr/>
          </p:nvCxnSpPr>
          <p:spPr>
            <a:xfrm>
              <a:off x="4907124" y="3148022"/>
              <a:ext cx="2353380" cy="40626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23" idx="7"/>
            </p:cNvCxnSpPr>
            <p:nvPr/>
          </p:nvCxnSpPr>
          <p:spPr>
            <a:xfrm flipV="1">
              <a:off x="6479906" y="3935226"/>
              <a:ext cx="1097277" cy="97262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23" idx="1"/>
            </p:cNvCxnSpPr>
            <p:nvPr/>
          </p:nvCxnSpPr>
          <p:spPr>
            <a:xfrm flipH="1" flipV="1">
              <a:off x="4514245" y="3368465"/>
              <a:ext cx="1197849" cy="1539381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1604139" y="5458643"/>
          <a:ext cx="738310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1604139" y="5141373"/>
          <a:ext cx="73831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26126" y="5479406"/>
            <a:ext cx="139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HeightArray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432998" y="4675113"/>
            <a:ext cx="0" cy="466260"/>
          </a:xfrm>
          <a:prstGeom prst="straightConnector1">
            <a:avLst/>
          </a:prstGeom>
          <a:ln w="44450">
            <a:solidFill>
              <a:srgbClr val="FF0000">
                <a:alpha val="8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2075" y="6269786"/>
            <a:ext cx="16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visitArray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041497"/>
              </p:ext>
            </p:extLst>
          </p:nvPr>
        </p:nvGraphicFramePr>
        <p:xfrm>
          <a:off x="1604146" y="6314667"/>
          <a:ext cx="7383102" cy="46153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0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1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visit</a:t>
                      </a: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visit</a:t>
                      </a: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604138" y="5973752"/>
          <a:ext cx="73831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36505" y="4305781"/>
            <a:ext cx="116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DFS </a:t>
            </a:r>
            <a:r>
              <a:rPr lang="ko-KR" altLang="en-US" dirty="0"/>
              <a:t>시작</a:t>
            </a:r>
          </a:p>
        </p:txBody>
      </p:sp>
    </p:spTree>
    <p:extLst>
      <p:ext uri="{BB962C8B-B14F-4D97-AF65-F5344CB8AC3E}">
        <p14:creationId xmlns:p14="http://schemas.microsoft.com/office/powerpoint/2010/main" val="251000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48969"/>
            <a:ext cx="8229600" cy="1143000"/>
          </a:xfrm>
        </p:spPr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09576" y="914196"/>
            <a:ext cx="8432157" cy="5230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/>
              <a:t>DFS(</a:t>
            </a:r>
            <a:r>
              <a:rPr lang="ko-KR" altLang="en-US" sz="2400" dirty="0"/>
              <a:t>깊이 우선 탐색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237355" y="1429735"/>
            <a:ext cx="4468883" cy="2287446"/>
            <a:chOff x="-1038673" y="2383430"/>
            <a:chExt cx="5765918" cy="3026665"/>
          </a:xfrm>
        </p:grpSpPr>
        <p:sp>
          <p:nvSpPr>
            <p:cNvPr id="9" name="타원 8"/>
            <p:cNvSpPr/>
            <p:nvPr/>
          </p:nvSpPr>
          <p:spPr>
            <a:xfrm>
              <a:off x="952500" y="2790349"/>
              <a:ext cx="1085850" cy="8863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-503169" y="4117157"/>
              <a:ext cx="1085849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2759066" y="4523794"/>
              <a:ext cx="1085851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60785" y="2903581"/>
              <a:ext cx="695324" cy="692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0</a:t>
              </a:r>
              <a:endParaRPr lang="ko-KR" altLang="en-US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219825" y="4215394"/>
              <a:ext cx="576279" cy="692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1</a:t>
              </a:r>
              <a:endParaRPr lang="ko-KR" alt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80112" y="4638771"/>
              <a:ext cx="597542" cy="692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2</a:t>
              </a:r>
              <a:endParaRPr lang="ko-KR" alt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2499" y="2383430"/>
              <a:ext cx="1493675" cy="488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:30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1038673" y="3647271"/>
              <a:ext cx="1969951" cy="488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:10050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992" y="4135755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:456</a:t>
              </a:r>
              <a:endParaRPr lang="ko-KR" altLang="en-US" dirty="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790700" y="3627561"/>
              <a:ext cx="1117476" cy="102531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endCxn id="22" idx="2"/>
            </p:cNvCxnSpPr>
            <p:nvPr/>
          </p:nvCxnSpPr>
          <p:spPr>
            <a:xfrm>
              <a:off x="568588" y="4719985"/>
              <a:ext cx="2190478" cy="246961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4981878" y="1555356"/>
            <a:ext cx="4212504" cy="2333322"/>
            <a:chOff x="3886200" y="2461875"/>
            <a:chExt cx="5298354" cy="3202476"/>
          </a:xfrm>
        </p:grpSpPr>
        <p:sp>
          <p:nvSpPr>
            <p:cNvPr id="23" name="타원 22"/>
            <p:cNvSpPr/>
            <p:nvPr/>
          </p:nvSpPr>
          <p:spPr>
            <a:xfrm>
              <a:off x="5553075" y="4778050"/>
              <a:ext cx="1085850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886200" y="2488458"/>
              <a:ext cx="1085850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7260504" y="3111138"/>
              <a:ext cx="1085850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63904" y="4883948"/>
              <a:ext cx="616002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3</a:t>
              </a:r>
              <a:endParaRPr lang="ko-KR" alt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84758" y="2602808"/>
              <a:ext cx="658974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4</a:t>
              </a:r>
              <a:endParaRPr lang="ko-KR" alt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77183" y="3301244"/>
              <a:ext cx="463920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5</a:t>
              </a:r>
              <a:endParaRPr lang="ko-KR" altLang="en-US" sz="2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47877" y="5018608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:25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07124" y="2461875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:70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59301" y="2701209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:63</a:t>
              </a:r>
              <a:endParaRPr lang="ko-KR" altLang="en-US" dirty="0"/>
            </a:p>
          </p:txBody>
        </p:sp>
        <p:cxnSp>
          <p:nvCxnSpPr>
            <p:cNvPr id="40" name="직선 연결선 39"/>
            <p:cNvCxnSpPr>
              <a:endCxn id="25" idx="2"/>
            </p:cNvCxnSpPr>
            <p:nvPr/>
          </p:nvCxnSpPr>
          <p:spPr>
            <a:xfrm>
              <a:off x="4907124" y="3148022"/>
              <a:ext cx="2353380" cy="40626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23" idx="7"/>
            </p:cNvCxnSpPr>
            <p:nvPr/>
          </p:nvCxnSpPr>
          <p:spPr>
            <a:xfrm flipV="1">
              <a:off x="6479906" y="3935226"/>
              <a:ext cx="1097277" cy="97262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23" idx="1"/>
            </p:cNvCxnSpPr>
            <p:nvPr/>
          </p:nvCxnSpPr>
          <p:spPr>
            <a:xfrm flipH="1" flipV="1">
              <a:off x="4514245" y="3368465"/>
              <a:ext cx="1197849" cy="1539381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1604139" y="5458643"/>
          <a:ext cx="738310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1604139" y="5141373"/>
          <a:ext cx="73831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26126" y="5479406"/>
            <a:ext cx="139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HeightArray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432998" y="4675113"/>
            <a:ext cx="0" cy="466260"/>
          </a:xfrm>
          <a:prstGeom prst="straightConnector1">
            <a:avLst/>
          </a:prstGeom>
          <a:ln w="44450">
            <a:solidFill>
              <a:srgbClr val="FF0000">
                <a:alpha val="8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2075" y="6269786"/>
            <a:ext cx="16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visitArray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07514"/>
              </p:ext>
            </p:extLst>
          </p:nvPr>
        </p:nvGraphicFramePr>
        <p:xfrm>
          <a:off x="1604146" y="6314667"/>
          <a:ext cx="7383102" cy="46153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0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1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visit</a:t>
                      </a: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604138" y="5973752"/>
          <a:ext cx="73831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36505" y="4305781"/>
            <a:ext cx="116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DFS </a:t>
            </a:r>
            <a:r>
              <a:rPr lang="ko-KR" altLang="en-US" dirty="0"/>
              <a:t>시작</a:t>
            </a:r>
          </a:p>
        </p:txBody>
      </p:sp>
    </p:spTree>
    <p:extLst>
      <p:ext uri="{BB962C8B-B14F-4D97-AF65-F5344CB8AC3E}">
        <p14:creationId xmlns:p14="http://schemas.microsoft.com/office/powerpoint/2010/main" val="530691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48969"/>
            <a:ext cx="8229600" cy="1143000"/>
          </a:xfrm>
        </p:spPr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09576" y="914196"/>
            <a:ext cx="8432157" cy="5230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/>
              <a:t>DFS(</a:t>
            </a:r>
            <a:r>
              <a:rPr lang="ko-KR" altLang="en-US" sz="2400" dirty="0"/>
              <a:t>깊이 우선 탐색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237355" y="1429735"/>
            <a:ext cx="4468883" cy="2287446"/>
            <a:chOff x="-1038673" y="2383430"/>
            <a:chExt cx="5765918" cy="3026665"/>
          </a:xfrm>
        </p:grpSpPr>
        <p:sp>
          <p:nvSpPr>
            <p:cNvPr id="9" name="타원 8"/>
            <p:cNvSpPr/>
            <p:nvPr/>
          </p:nvSpPr>
          <p:spPr>
            <a:xfrm>
              <a:off x="952500" y="2790349"/>
              <a:ext cx="1085850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-503169" y="4117157"/>
              <a:ext cx="1085849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2759066" y="4523794"/>
              <a:ext cx="1085851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60785" y="2903581"/>
              <a:ext cx="695324" cy="692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0</a:t>
              </a:r>
              <a:endParaRPr lang="ko-KR" altLang="en-US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219825" y="4215394"/>
              <a:ext cx="576279" cy="692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1</a:t>
              </a:r>
              <a:endParaRPr lang="ko-KR" alt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80112" y="4638771"/>
              <a:ext cx="597542" cy="692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2</a:t>
              </a:r>
              <a:endParaRPr lang="ko-KR" alt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2499" y="2383430"/>
              <a:ext cx="1493675" cy="488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:30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1038673" y="3647271"/>
              <a:ext cx="1969951" cy="488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:10050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992" y="4135755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:456</a:t>
              </a:r>
              <a:endParaRPr lang="ko-KR" altLang="en-US" dirty="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790700" y="3627561"/>
              <a:ext cx="1117476" cy="102531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endCxn id="22" idx="2"/>
            </p:cNvCxnSpPr>
            <p:nvPr/>
          </p:nvCxnSpPr>
          <p:spPr>
            <a:xfrm>
              <a:off x="568588" y="4719985"/>
              <a:ext cx="2190478" cy="246961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4981878" y="1555356"/>
            <a:ext cx="4212504" cy="2333322"/>
            <a:chOff x="3886200" y="2461875"/>
            <a:chExt cx="5298354" cy="3202476"/>
          </a:xfrm>
        </p:grpSpPr>
        <p:sp>
          <p:nvSpPr>
            <p:cNvPr id="23" name="타원 22"/>
            <p:cNvSpPr/>
            <p:nvPr/>
          </p:nvSpPr>
          <p:spPr>
            <a:xfrm>
              <a:off x="5553075" y="4778050"/>
              <a:ext cx="1085850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886200" y="2488458"/>
              <a:ext cx="1085850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7260504" y="3111138"/>
              <a:ext cx="1085850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63904" y="4883948"/>
              <a:ext cx="616002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3</a:t>
              </a:r>
              <a:endParaRPr lang="ko-KR" alt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84758" y="2602808"/>
              <a:ext cx="658974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4</a:t>
              </a:r>
              <a:endParaRPr lang="ko-KR" alt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77183" y="3301244"/>
              <a:ext cx="463920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5</a:t>
              </a:r>
              <a:endParaRPr lang="ko-KR" altLang="en-US" sz="2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47877" y="5018608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:25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07124" y="2461875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:70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59301" y="2701209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:63</a:t>
              </a:r>
              <a:endParaRPr lang="ko-KR" altLang="en-US" dirty="0"/>
            </a:p>
          </p:txBody>
        </p:sp>
        <p:cxnSp>
          <p:nvCxnSpPr>
            <p:cNvPr id="40" name="직선 연결선 39"/>
            <p:cNvCxnSpPr>
              <a:endCxn id="25" idx="2"/>
            </p:cNvCxnSpPr>
            <p:nvPr/>
          </p:nvCxnSpPr>
          <p:spPr>
            <a:xfrm>
              <a:off x="4907124" y="3148022"/>
              <a:ext cx="2353380" cy="40626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23" idx="7"/>
            </p:cNvCxnSpPr>
            <p:nvPr/>
          </p:nvCxnSpPr>
          <p:spPr>
            <a:xfrm flipV="1">
              <a:off x="6479906" y="3935226"/>
              <a:ext cx="1097277" cy="97262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23" idx="1"/>
            </p:cNvCxnSpPr>
            <p:nvPr/>
          </p:nvCxnSpPr>
          <p:spPr>
            <a:xfrm flipH="1" flipV="1">
              <a:off x="4514245" y="3368465"/>
              <a:ext cx="1197849" cy="1539381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1604139" y="5458643"/>
          <a:ext cx="738310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1604139" y="5141373"/>
          <a:ext cx="73831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26126" y="5479406"/>
            <a:ext cx="139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HeightArray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4703705" y="4675113"/>
            <a:ext cx="0" cy="466260"/>
          </a:xfrm>
          <a:prstGeom prst="straightConnector1">
            <a:avLst/>
          </a:prstGeom>
          <a:ln w="44450">
            <a:solidFill>
              <a:srgbClr val="FF0000">
                <a:alpha val="8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2075" y="6269786"/>
            <a:ext cx="16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visitArray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201008"/>
              </p:ext>
            </p:extLst>
          </p:nvPr>
        </p:nvGraphicFramePr>
        <p:xfrm>
          <a:off x="1604146" y="6314667"/>
          <a:ext cx="7383102" cy="46153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0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1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604138" y="5973752"/>
          <a:ext cx="73831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22628" y="4115350"/>
            <a:ext cx="367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DFS </a:t>
            </a:r>
            <a:r>
              <a:rPr lang="ko-KR" altLang="en-US" dirty="0"/>
              <a:t>시작하자마자 </a:t>
            </a:r>
            <a:r>
              <a:rPr lang="en-US" altLang="ko-KR" dirty="0"/>
              <a:t>5</a:t>
            </a:r>
            <a:r>
              <a:rPr lang="ko-KR" altLang="en-US" dirty="0"/>
              <a:t>번 </a:t>
            </a:r>
            <a:r>
              <a:rPr lang="en-US" altLang="ko-KR" dirty="0"/>
              <a:t>vertex</a:t>
            </a:r>
            <a:r>
              <a:rPr lang="ko-KR" altLang="en-US" dirty="0"/>
              <a:t>는 이미 방문했으므로 바로 </a:t>
            </a:r>
            <a:r>
              <a:rPr lang="en-US" altLang="ko-KR" dirty="0"/>
              <a:t>return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028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48969"/>
            <a:ext cx="8229600" cy="1143000"/>
          </a:xfrm>
        </p:spPr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09576" y="914196"/>
            <a:ext cx="8432157" cy="5230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/>
              <a:t>DFS(</a:t>
            </a:r>
            <a:r>
              <a:rPr lang="ko-KR" altLang="en-US" sz="2400" dirty="0"/>
              <a:t>깊이 우선 탐색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237355" y="1429735"/>
            <a:ext cx="4468883" cy="2287446"/>
            <a:chOff x="-1038673" y="2383430"/>
            <a:chExt cx="5765918" cy="3026665"/>
          </a:xfrm>
        </p:grpSpPr>
        <p:sp>
          <p:nvSpPr>
            <p:cNvPr id="9" name="타원 8"/>
            <p:cNvSpPr/>
            <p:nvPr/>
          </p:nvSpPr>
          <p:spPr>
            <a:xfrm>
              <a:off x="952500" y="2790349"/>
              <a:ext cx="1085850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-503169" y="4117157"/>
              <a:ext cx="1085849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2759066" y="4523794"/>
              <a:ext cx="1085851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60785" y="2903581"/>
              <a:ext cx="695324" cy="692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0</a:t>
              </a:r>
              <a:endParaRPr lang="ko-KR" altLang="en-US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219825" y="4215394"/>
              <a:ext cx="576279" cy="692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1</a:t>
              </a:r>
              <a:endParaRPr lang="ko-KR" alt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80112" y="4638771"/>
              <a:ext cx="597542" cy="692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2</a:t>
              </a:r>
              <a:endParaRPr lang="ko-KR" alt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2499" y="2383430"/>
              <a:ext cx="1493675" cy="488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:30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1038673" y="3647271"/>
              <a:ext cx="1969951" cy="488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:10050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992" y="4135755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:456</a:t>
              </a:r>
              <a:endParaRPr lang="ko-KR" altLang="en-US" dirty="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790700" y="3627561"/>
              <a:ext cx="1117476" cy="102531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endCxn id="22" idx="2"/>
            </p:cNvCxnSpPr>
            <p:nvPr/>
          </p:nvCxnSpPr>
          <p:spPr>
            <a:xfrm>
              <a:off x="568588" y="4719985"/>
              <a:ext cx="2190478" cy="246961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4981878" y="1555356"/>
            <a:ext cx="4212504" cy="2333322"/>
            <a:chOff x="3886200" y="2461875"/>
            <a:chExt cx="5298354" cy="3202476"/>
          </a:xfrm>
        </p:grpSpPr>
        <p:sp>
          <p:nvSpPr>
            <p:cNvPr id="23" name="타원 22"/>
            <p:cNvSpPr/>
            <p:nvPr/>
          </p:nvSpPr>
          <p:spPr>
            <a:xfrm>
              <a:off x="5553075" y="4778050"/>
              <a:ext cx="1085850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886200" y="2488458"/>
              <a:ext cx="1085850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7260504" y="3111138"/>
              <a:ext cx="1085850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63904" y="4883948"/>
              <a:ext cx="616002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3</a:t>
              </a:r>
              <a:endParaRPr lang="ko-KR" alt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84758" y="2602808"/>
              <a:ext cx="658974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4</a:t>
              </a:r>
              <a:endParaRPr lang="ko-KR" alt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77183" y="3301244"/>
              <a:ext cx="463920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5</a:t>
              </a:r>
              <a:endParaRPr lang="ko-KR" altLang="en-US" sz="2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47877" y="5018608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:25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07124" y="2461875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:70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59301" y="2701209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:63</a:t>
              </a:r>
              <a:endParaRPr lang="ko-KR" altLang="en-US" dirty="0"/>
            </a:p>
          </p:txBody>
        </p:sp>
        <p:cxnSp>
          <p:nvCxnSpPr>
            <p:cNvPr id="40" name="직선 연결선 39"/>
            <p:cNvCxnSpPr>
              <a:endCxn id="25" idx="2"/>
            </p:cNvCxnSpPr>
            <p:nvPr/>
          </p:nvCxnSpPr>
          <p:spPr>
            <a:xfrm>
              <a:off x="4907124" y="3148022"/>
              <a:ext cx="2353380" cy="40626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23" idx="7"/>
            </p:cNvCxnSpPr>
            <p:nvPr/>
          </p:nvCxnSpPr>
          <p:spPr>
            <a:xfrm flipV="1">
              <a:off x="6479906" y="3935226"/>
              <a:ext cx="1097277" cy="97262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23" idx="1"/>
            </p:cNvCxnSpPr>
            <p:nvPr/>
          </p:nvCxnSpPr>
          <p:spPr>
            <a:xfrm flipH="1" flipV="1">
              <a:off x="4514245" y="3368465"/>
              <a:ext cx="1197849" cy="1539381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1604139" y="5458643"/>
          <a:ext cx="738310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1604139" y="5141373"/>
          <a:ext cx="73831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26126" y="5479406"/>
            <a:ext cx="139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HeightArray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5911310" y="4675113"/>
            <a:ext cx="0" cy="466260"/>
          </a:xfrm>
          <a:prstGeom prst="straightConnector1">
            <a:avLst/>
          </a:prstGeom>
          <a:ln w="44450">
            <a:solidFill>
              <a:srgbClr val="FF0000">
                <a:alpha val="8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2075" y="6269786"/>
            <a:ext cx="16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visitArray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604146" y="6314667"/>
          <a:ext cx="7383102" cy="46153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0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1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604138" y="5973752"/>
          <a:ext cx="73831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30233" y="4115350"/>
            <a:ext cx="367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DFS </a:t>
            </a:r>
            <a:r>
              <a:rPr lang="ko-KR" altLang="en-US" dirty="0"/>
              <a:t>시작하자마자 </a:t>
            </a:r>
            <a:r>
              <a:rPr lang="en-US" altLang="ko-KR" dirty="0"/>
              <a:t>4</a:t>
            </a:r>
            <a:r>
              <a:rPr lang="ko-KR" altLang="en-US" dirty="0"/>
              <a:t>번 </a:t>
            </a:r>
            <a:r>
              <a:rPr lang="en-US" altLang="ko-KR" dirty="0"/>
              <a:t>vertex</a:t>
            </a:r>
            <a:r>
              <a:rPr lang="ko-KR" altLang="en-US" dirty="0"/>
              <a:t>는 이미 방문했으므로 바로 </a:t>
            </a:r>
            <a:r>
              <a:rPr lang="en-US" altLang="ko-KR" dirty="0"/>
              <a:t>return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8529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48969"/>
            <a:ext cx="8229600" cy="1143000"/>
          </a:xfrm>
        </p:spPr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09576" y="914196"/>
            <a:ext cx="8432157" cy="5230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/>
              <a:t>DFS(</a:t>
            </a:r>
            <a:r>
              <a:rPr lang="ko-KR" altLang="en-US" sz="2400" dirty="0"/>
              <a:t>깊이 우선 탐색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237355" y="1429735"/>
            <a:ext cx="4468883" cy="2287446"/>
            <a:chOff x="-1038673" y="2383430"/>
            <a:chExt cx="5765918" cy="3026665"/>
          </a:xfrm>
        </p:grpSpPr>
        <p:sp>
          <p:nvSpPr>
            <p:cNvPr id="9" name="타원 8"/>
            <p:cNvSpPr/>
            <p:nvPr/>
          </p:nvSpPr>
          <p:spPr>
            <a:xfrm>
              <a:off x="952500" y="2790349"/>
              <a:ext cx="1085850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-503169" y="4117157"/>
              <a:ext cx="1085849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2759066" y="4523794"/>
              <a:ext cx="1085851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60785" y="2903581"/>
              <a:ext cx="695324" cy="692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0</a:t>
              </a:r>
              <a:endParaRPr lang="ko-KR" altLang="en-US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219825" y="4215394"/>
              <a:ext cx="576279" cy="692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1</a:t>
              </a:r>
              <a:endParaRPr lang="ko-KR" alt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80112" y="4638771"/>
              <a:ext cx="597542" cy="692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2</a:t>
              </a:r>
              <a:endParaRPr lang="ko-KR" alt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2499" y="2383430"/>
              <a:ext cx="1493675" cy="488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:30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1038673" y="3647271"/>
              <a:ext cx="1969951" cy="488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:10050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992" y="4135755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:456</a:t>
              </a:r>
              <a:endParaRPr lang="ko-KR" altLang="en-US" dirty="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790700" y="3627561"/>
              <a:ext cx="1117476" cy="102531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endCxn id="22" idx="2"/>
            </p:cNvCxnSpPr>
            <p:nvPr/>
          </p:nvCxnSpPr>
          <p:spPr>
            <a:xfrm>
              <a:off x="568588" y="4719985"/>
              <a:ext cx="2190478" cy="246961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4981878" y="1555356"/>
            <a:ext cx="4212504" cy="2333322"/>
            <a:chOff x="3886200" y="2461875"/>
            <a:chExt cx="5298354" cy="3202476"/>
          </a:xfrm>
        </p:grpSpPr>
        <p:sp>
          <p:nvSpPr>
            <p:cNvPr id="23" name="타원 22"/>
            <p:cNvSpPr/>
            <p:nvPr/>
          </p:nvSpPr>
          <p:spPr>
            <a:xfrm>
              <a:off x="5553075" y="4778050"/>
              <a:ext cx="1085850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886200" y="2488458"/>
              <a:ext cx="1085850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7260504" y="3111138"/>
              <a:ext cx="1085850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63904" y="4883948"/>
              <a:ext cx="616002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3</a:t>
              </a:r>
              <a:endParaRPr lang="ko-KR" alt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84758" y="2602808"/>
              <a:ext cx="658974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4</a:t>
              </a:r>
              <a:endParaRPr lang="ko-KR" alt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77183" y="3301244"/>
              <a:ext cx="463920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5</a:t>
              </a:r>
              <a:endParaRPr lang="ko-KR" altLang="en-US" sz="2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47877" y="5018608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:25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07124" y="2461875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:70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59301" y="2701209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:63</a:t>
              </a:r>
              <a:endParaRPr lang="ko-KR" altLang="en-US" dirty="0"/>
            </a:p>
          </p:txBody>
        </p:sp>
        <p:cxnSp>
          <p:nvCxnSpPr>
            <p:cNvPr id="40" name="직선 연결선 39"/>
            <p:cNvCxnSpPr>
              <a:endCxn id="25" idx="2"/>
            </p:cNvCxnSpPr>
            <p:nvPr/>
          </p:nvCxnSpPr>
          <p:spPr>
            <a:xfrm>
              <a:off x="4907124" y="3148022"/>
              <a:ext cx="2353380" cy="40626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23" idx="7"/>
            </p:cNvCxnSpPr>
            <p:nvPr/>
          </p:nvCxnSpPr>
          <p:spPr>
            <a:xfrm flipV="1">
              <a:off x="6479906" y="3935226"/>
              <a:ext cx="1097277" cy="97262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23" idx="1"/>
            </p:cNvCxnSpPr>
            <p:nvPr/>
          </p:nvCxnSpPr>
          <p:spPr>
            <a:xfrm flipH="1" flipV="1">
              <a:off x="4514245" y="3368465"/>
              <a:ext cx="1197849" cy="1539381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1604139" y="5458643"/>
          <a:ext cx="738310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1604139" y="5141373"/>
          <a:ext cx="73831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26126" y="5479406"/>
            <a:ext cx="139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HeightArray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7113308" y="4685484"/>
            <a:ext cx="0" cy="466260"/>
          </a:xfrm>
          <a:prstGeom prst="straightConnector1">
            <a:avLst/>
          </a:prstGeom>
          <a:ln w="44450">
            <a:solidFill>
              <a:srgbClr val="FF0000">
                <a:alpha val="8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2075" y="6269786"/>
            <a:ext cx="16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visitArray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604146" y="6314667"/>
          <a:ext cx="7383102" cy="46153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0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1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604138" y="5973752"/>
          <a:ext cx="73831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32231" y="4125721"/>
            <a:ext cx="367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DFS </a:t>
            </a:r>
            <a:r>
              <a:rPr lang="ko-KR" altLang="en-US" dirty="0"/>
              <a:t>시작하자마자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en-US" altLang="ko-KR" dirty="0"/>
              <a:t>vertex</a:t>
            </a:r>
            <a:r>
              <a:rPr lang="ko-KR" altLang="en-US" dirty="0"/>
              <a:t>는 이미 방문했으므로 바로 </a:t>
            </a:r>
            <a:r>
              <a:rPr lang="en-US" altLang="ko-KR" dirty="0"/>
              <a:t>return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0534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48969"/>
            <a:ext cx="8229600" cy="1143000"/>
          </a:xfrm>
        </p:spPr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09576" y="914196"/>
            <a:ext cx="8432157" cy="5230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/>
              <a:t>DFS(</a:t>
            </a:r>
            <a:r>
              <a:rPr lang="ko-KR" altLang="en-US" sz="2400" dirty="0"/>
              <a:t>깊이 우선 탐색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237355" y="1429735"/>
            <a:ext cx="4468883" cy="2287446"/>
            <a:chOff x="-1038673" y="2383430"/>
            <a:chExt cx="5765918" cy="3026665"/>
          </a:xfrm>
        </p:grpSpPr>
        <p:sp>
          <p:nvSpPr>
            <p:cNvPr id="9" name="타원 8"/>
            <p:cNvSpPr/>
            <p:nvPr/>
          </p:nvSpPr>
          <p:spPr>
            <a:xfrm>
              <a:off x="952500" y="2790349"/>
              <a:ext cx="1085850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-503169" y="4117157"/>
              <a:ext cx="1085849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2759066" y="4523794"/>
              <a:ext cx="1085851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60785" y="2903581"/>
              <a:ext cx="695324" cy="692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0</a:t>
              </a:r>
              <a:endParaRPr lang="ko-KR" altLang="en-US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219825" y="4215394"/>
              <a:ext cx="576279" cy="692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1</a:t>
              </a:r>
              <a:endParaRPr lang="ko-KR" alt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80112" y="4638771"/>
              <a:ext cx="597542" cy="692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2</a:t>
              </a:r>
              <a:endParaRPr lang="ko-KR" alt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2499" y="2383430"/>
              <a:ext cx="1493675" cy="488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:30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1038673" y="3647271"/>
              <a:ext cx="1969951" cy="488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:10050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992" y="4135755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:456</a:t>
              </a:r>
              <a:endParaRPr lang="ko-KR" altLang="en-US" dirty="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790700" y="3627561"/>
              <a:ext cx="1117476" cy="102531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endCxn id="22" idx="2"/>
            </p:cNvCxnSpPr>
            <p:nvPr/>
          </p:nvCxnSpPr>
          <p:spPr>
            <a:xfrm>
              <a:off x="568588" y="4719985"/>
              <a:ext cx="2190478" cy="246961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4981878" y="1555356"/>
            <a:ext cx="4212504" cy="2333322"/>
            <a:chOff x="3886200" y="2461875"/>
            <a:chExt cx="5298354" cy="3202476"/>
          </a:xfrm>
        </p:grpSpPr>
        <p:sp>
          <p:nvSpPr>
            <p:cNvPr id="23" name="타원 22"/>
            <p:cNvSpPr/>
            <p:nvPr/>
          </p:nvSpPr>
          <p:spPr>
            <a:xfrm>
              <a:off x="5553075" y="4778050"/>
              <a:ext cx="1085850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886200" y="2488458"/>
              <a:ext cx="1085850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7260504" y="3111138"/>
              <a:ext cx="1085850" cy="88630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63904" y="4883948"/>
              <a:ext cx="616002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3</a:t>
              </a:r>
              <a:endParaRPr lang="ko-KR" alt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84758" y="2602808"/>
              <a:ext cx="658974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4</a:t>
              </a:r>
              <a:endParaRPr lang="ko-KR" alt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77183" y="3301244"/>
              <a:ext cx="463920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5</a:t>
              </a:r>
              <a:endParaRPr lang="ko-KR" altLang="en-US" sz="2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47877" y="5018608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:25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07124" y="2461875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:70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59301" y="2701209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:63</a:t>
              </a:r>
              <a:endParaRPr lang="ko-KR" altLang="en-US" dirty="0"/>
            </a:p>
          </p:txBody>
        </p:sp>
        <p:cxnSp>
          <p:nvCxnSpPr>
            <p:cNvPr id="40" name="직선 연결선 39"/>
            <p:cNvCxnSpPr>
              <a:endCxn id="25" idx="2"/>
            </p:cNvCxnSpPr>
            <p:nvPr/>
          </p:nvCxnSpPr>
          <p:spPr>
            <a:xfrm>
              <a:off x="4907124" y="3148022"/>
              <a:ext cx="2353380" cy="40626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23" idx="7"/>
            </p:cNvCxnSpPr>
            <p:nvPr/>
          </p:nvCxnSpPr>
          <p:spPr>
            <a:xfrm flipV="1">
              <a:off x="6479906" y="3935226"/>
              <a:ext cx="1097277" cy="97262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23" idx="1"/>
            </p:cNvCxnSpPr>
            <p:nvPr/>
          </p:nvCxnSpPr>
          <p:spPr>
            <a:xfrm flipH="1" flipV="1">
              <a:off x="4514245" y="3368465"/>
              <a:ext cx="1197849" cy="1539381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1604139" y="5458643"/>
          <a:ext cx="738310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1604139" y="5141373"/>
          <a:ext cx="73831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26126" y="5479406"/>
            <a:ext cx="139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HeightArray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8393468" y="4675113"/>
            <a:ext cx="0" cy="466260"/>
          </a:xfrm>
          <a:prstGeom prst="straightConnector1">
            <a:avLst/>
          </a:prstGeom>
          <a:ln w="44450">
            <a:solidFill>
              <a:srgbClr val="FF0000">
                <a:alpha val="8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2075" y="6269786"/>
            <a:ext cx="16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visitArray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604146" y="6314667"/>
          <a:ext cx="7383102" cy="46153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0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1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FFFF00"/>
                          </a:solidFill>
                        </a:rPr>
                        <a:t>finish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604138" y="5973752"/>
          <a:ext cx="73831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93573" y="4034677"/>
            <a:ext cx="367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DFS </a:t>
            </a:r>
            <a:r>
              <a:rPr lang="ko-KR" altLang="en-US" dirty="0"/>
              <a:t>시작하자마자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en-US" altLang="ko-KR" dirty="0"/>
              <a:t>vertex</a:t>
            </a:r>
            <a:r>
              <a:rPr lang="ko-KR" altLang="en-US" dirty="0"/>
              <a:t>는 이미 방문했으므로 바로 </a:t>
            </a:r>
            <a:r>
              <a:rPr lang="en-US" altLang="ko-KR" dirty="0"/>
              <a:t>return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527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18443"/>
            <a:ext cx="8229600" cy="767806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주차 문제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56476" y="1578940"/>
            <a:ext cx="9185232" cy="544710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Read T//</a:t>
            </a:r>
            <a:r>
              <a:rPr lang="ko-KR" altLang="en-US" sz="1600" dirty="0"/>
              <a:t>테스트케이스의 수</a:t>
            </a:r>
            <a:endParaRPr lang="en-US" altLang="ko-KR" sz="16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While T--//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/>
              <a:t>Initialize </a:t>
            </a:r>
            <a:r>
              <a:rPr lang="en-US" altLang="ko-KR" sz="1400" dirty="0" err="1"/>
              <a:t>adj,visitedArray,heightArray</a:t>
            </a:r>
            <a:r>
              <a:rPr lang="en-US" altLang="ko-KR" sz="1400" dirty="0"/>
              <a:t>        //</a:t>
            </a:r>
            <a:r>
              <a:rPr lang="ko-KR" altLang="en-US" sz="1400" dirty="0"/>
              <a:t>그래프</a:t>
            </a:r>
            <a:r>
              <a:rPr lang="en-US" altLang="ko-KR" sz="1400" dirty="0"/>
              <a:t>(</a:t>
            </a:r>
            <a:r>
              <a:rPr lang="ko-KR" altLang="en-US" sz="1400" dirty="0"/>
              <a:t>인접리스트</a:t>
            </a:r>
            <a:r>
              <a:rPr lang="en-US" altLang="ko-KR" sz="1400" dirty="0"/>
              <a:t>), </a:t>
            </a:r>
            <a:r>
              <a:rPr lang="ko-KR" altLang="en-US" sz="1400" dirty="0"/>
              <a:t>방문여부 배열</a:t>
            </a:r>
            <a:r>
              <a:rPr lang="en-US" altLang="ko-KR" sz="1400" dirty="0"/>
              <a:t>,</a:t>
            </a:r>
            <a:r>
              <a:rPr lang="ko-KR" altLang="en-US" sz="1400" dirty="0"/>
              <a:t>높이정보배열 초기화</a:t>
            </a:r>
            <a:endParaRPr lang="en-US" altLang="ko-KR" sz="1400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/>
              <a:t>Read N,M // N= vertex</a:t>
            </a:r>
            <a:r>
              <a:rPr lang="ko-KR" altLang="en-US" sz="1400" dirty="0"/>
              <a:t>의 수   </a:t>
            </a:r>
            <a:r>
              <a:rPr lang="en-US" altLang="ko-KR" sz="1400" dirty="0"/>
              <a:t>, M=edge</a:t>
            </a:r>
            <a:r>
              <a:rPr lang="ko-KR" altLang="en-US" sz="1400" dirty="0"/>
              <a:t>의 수</a:t>
            </a:r>
            <a:endParaRPr lang="en-US" altLang="ko-KR" sz="1400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/>
              <a:t>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← 0 to N-1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/>
              <a:t>Read </a:t>
            </a:r>
            <a:r>
              <a:rPr lang="en-US" altLang="ko-KR" sz="1200" dirty="0" err="1"/>
              <a:t>i</a:t>
            </a:r>
            <a:r>
              <a:rPr lang="ko-KR" altLang="en-US" sz="1200" dirty="0"/>
              <a:t>번째 </a:t>
            </a:r>
            <a:r>
              <a:rPr lang="en-US" altLang="ko-KR" sz="1200" dirty="0"/>
              <a:t>vertex</a:t>
            </a:r>
            <a:r>
              <a:rPr lang="ko-KR" altLang="en-US" sz="1200" dirty="0"/>
              <a:t>의 높이</a:t>
            </a:r>
            <a:endParaRPr lang="en-US" altLang="ko-KR" sz="1200" dirty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 err="1"/>
              <a:t>heightArray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← </a:t>
            </a:r>
            <a:r>
              <a:rPr lang="en-US" altLang="ko-KR" sz="1200" dirty="0" err="1"/>
              <a:t>i</a:t>
            </a:r>
            <a:r>
              <a:rPr lang="ko-KR" altLang="en-US" sz="1200" dirty="0"/>
              <a:t>번째 </a:t>
            </a:r>
            <a:r>
              <a:rPr lang="en-US" altLang="ko-KR" sz="1200" dirty="0"/>
              <a:t>vertex</a:t>
            </a:r>
            <a:r>
              <a:rPr lang="ko-KR" altLang="en-US" sz="1200" dirty="0"/>
              <a:t>의 높이</a:t>
            </a:r>
            <a:r>
              <a:rPr lang="en-US" altLang="ko-KR" sz="1200" dirty="0"/>
              <a:t>	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/>
              <a:t>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← 0 to M-1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/>
              <a:t>Read </a:t>
            </a:r>
            <a:r>
              <a:rPr lang="en-US" altLang="ko-KR" sz="1200" dirty="0" err="1"/>
              <a:t>start,end</a:t>
            </a:r>
            <a:endParaRPr lang="en-US" altLang="ko-KR" sz="1200" dirty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 err="1"/>
              <a:t>adj</a:t>
            </a:r>
            <a:r>
              <a:rPr lang="en-US" altLang="ko-KR" sz="1200" dirty="0"/>
              <a:t>[start].</a:t>
            </a:r>
            <a:r>
              <a:rPr lang="en-US" altLang="ko-KR" sz="1200" dirty="0" err="1"/>
              <a:t>push_back</a:t>
            </a:r>
            <a:r>
              <a:rPr lang="en-US" altLang="ko-KR" sz="1200" dirty="0"/>
              <a:t>(</a:t>
            </a:r>
            <a:r>
              <a:rPr lang="en-US" altLang="ko-KR" sz="1200" dirty="0" err="1"/>
              <a:t>heightArray</a:t>
            </a:r>
            <a:r>
              <a:rPr lang="en-US" altLang="ko-KR" sz="1200" dirty="0"/>
              <a:t>[end])	      //</a:t>
            </a:r>
            <a:r>
              <a:rPr lang="ko-KR" altLang="en-US" sz="1200" dirty="0"/>
              <a:t>인접리스트 기반 그래프 생성</a:t>
            </a:r>
            <a:endParaRPr lang="en-US" altLang="ko-KR" sz="1200" dirty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 err="1"/>
              <a:t>adj</a:t>
            </a:r>
            <a:r>
              <a:rPr lang="en-US" altLang="ko-KR" sz="1200" dirty="0"/>
              <a:t>[end].</a:t>
            </a:r>
            <a:r>
              <a:rPr lang="en-US" altLang="ko-KR" sz="1200" dirty="0" err="1"/>
              <a:t>push_back</a:t>
            </a:r>
            <a:r>
              <a:rPr lang="en-US" altLang="ko-KR" sz="1200" dirty="0"/>
              <a:t>(</a:t>
            </a:r>
            <a:r>
              <a:rPr lang="en-US" altLang="ko-KR" sz="1200" dirty="0" err="1"/>
              <a:t>heightArray</a:t>
            </a:r>
            <a:r>
              <a:rPr lang="en-US" altLang="ko-KR" sz="1200" dirty="0"/>
              <a:t>[start])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/>
              <a:t>Sort(&amp;</a:t>
            </a:r>
            <a:r>
              <a:rPr lang="en-US" altLang="ko-KR" sz="1400" dirty="0" err="1"/>
              <a:t>heightArray</a:t>
            </a:r>
            <a:r>
              <a:rPr lang="en-US" altLang="ko-KR" sz="1400" dirty="0"/>
              <a:t>[0],&amp;</a:t>
            </a:r>
            <a:r>
              <a:rPr lang="en-US" altLang="ko-KR" sz="1400" dirty="0" err="1"/>
              <a:t>heightArray</a:t>
            </a:r>
            <a:r>
              <a:rPr lang="en-US" altLang="ko-KR" sz="1400" dirty="0"/>
              <a:t>[N-1],compare)  // </a:t>
            </a:r>
            <a:r>
              <a:rPr lang="ko-KR" altLang="en-US" sz="1400" dirty="0"/>
              <a:t>높이를 기준으로 정렬</a:t>
            </a:r>
            <a:endParaRPr lang="en-US" altLang="ko-KR" sz="1400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/>
              <a:t>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← 0 to N-1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/>
              <a:t>Sort(</a:t>
            </a:r>
            <a:r>
              <a:rPr lang="en-US" altLang="ko-KR" sz="1200" dirty="0" err="1"/>
              <a:t>adj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].begin(),</a:t>
            </a:r>
            <a:r>
              <a:rPr lang="en-US" altLang="ko-KR" sz="1200" dirty="0" err="1"/>
              <a:t>adj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].end(),compare)                 // </a:t>
            </a:r>
            <a:r>
              <a:rPr lang="ko-KR" altLang="en-US" sz="1200" dirty="0"/>
              <a:t>높이를 기준으로 정렬</a:t>
            </a:r>
            <a:endParaRPr lang="en-US" altLang="ko-KR" sz="1400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/>
              <a:t>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← 0 to N-1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/>
              <a:t>If </a:t>
            </a:r>
            <a:r>
              <a:rPr lang="en-US" altLang="ko-KR" sz="1200" dirty="0" err="1"/>
              <a:t>visitedArray</a:t>
            </a:r>
            <a:r>
              <a:rPr lang="en-US" altLang="ko-KR" sz="1200" dirty="0"/>
              <a:t>[</a:t>
            </a:r>
            <a:r>
              <a:rPr lang="en-US" altLang="ko-KR" sz="1200" dirty="0" err="1"/>
              <a:t>heightArray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].</a:t>
            </a:r>
            <a:r>
              <a:rPr lang="en-US" altLang="ko-KR" sz="1200" dirty="0" err="1"/>
              <a:t>idx</a:t>
            </a:r>
            <a:r>
              <a:rPr lang="en-US" altLang="ko-KR" sz="1200" dirty="0"/>
              <a:t>]==Unexplored      //</a:t>
            </a:r>
            <a:r>
              <a:rPr lang="ko-KR" altLang="en-US" sz="1200" dirty="0"/>
              <a:t>깊이 우선 탐색</a:t>
            </a:r>
            <a:endParaRPr lang="en-US" altLang="ko-KR" sz="1200" dirty="0"/>
          </a:p>
          <a:p>
            <a:pPr marL="1714500" lvl="3" indent="-457200">
              <a:buFont typeface="+mj-lt"/>
              <a:buAutoNum type="arabicPeriod"/>
            </a:pPr>
            <a:r>
              <a:rPr lang="en-US" altLang="ko-KR" sz="1000" dirty="0"/>
              <a:t>DFS(</a:t>
            </a:r>
            <a:r>
              <a:rPr lang="en-US" altLang="ko-KR" sz="1000" dirty="0" err="1"/>
              <a:t>visitedArray,adj,heightArray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].</a:t>
            </a:r>
            <a:r>
              <a:rPr lang="en-US" altLang="ko-KR" sz="1000" dirty="0" err="1"/>
              <a:t>idx</a:t>
            </a:r>
            <a:r>
              <a:rPr lang="en-US" altLang="ko-KR" sz="1000" dirty="0"/>
              <a:t>)</a:t>
            </a:r>
          </a:p>
          <a:p>
            <a:pPr marL="857250" lvl="1" indent="-457200">
              <a:buFont typeface="+mj-lt"/>
              <a:buAutoNum type="arabicPeriod"/>
            </a:pPr>
            <a:endParaRPr lang="en-US" altLang="ko-KR" sz="1200" dirty="0"/>
          </a:p>
          <a:p>
            <a:pPr marL="800100" lvl="2" indent="0">
              <a:buNone/>
            </a:pPr>
            <a:endParaRPr lang="en-US" altLang="ko-KR" sz="800" dirty="0"/>
          </a:p>
          <a:p>
            <a:pPr marL="857250" lvl="1" indent="-457200">
              <a:buFont typeface="+mj-lt"/>
              <a:buAutoNum type="arabicPeriod"/>
            </a:pPr>
            <a:endParaRPr lang="en-US" altLang="ko-KR" sz="1200" dirty="0"/>
          </a:p>
          <a:p>
            <a:pPr marL="2171700" lvl="4" indent="-457200">
              <a:buFont typeface="+mj-lt"/>
              <a:buAutoNum type="arabicPeriod"/>
            </a:pP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210816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18443"/>
            <a:ext cx="8229600" cy="767806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주차 문제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56476" y="1578940"/>
            <a:ext cx="9071414" cy="544710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Void DFS(vector&lt;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&gt;&amp;</a:t>
            </a:r>
            <a:r>
              <a:rPr lang="en-US" altLang="ko-KR" sz="1600" dirty="0" err="1"/>
              <a:t>visitedArray</a:t>
            </a:r>
            <a:r>
              <a:rPr lang="en-US" altLang="ko-KR" sz="1600" dirty="0"/>
              <a:t>, vector&lt;object&gt;</a:t>
            </a:r>
            <a:r>
              <a:rPr lang="en-US" altLang="ko-KR" sz="1600" dirty="0" err="1"/>
              <a:t>adj</a:t>
            </a:r>
            <a:r>
              <a:rPr lang="en-US" altLang="ko-KR" sz="1600" dirty="0"/>
              <a:t>[N],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 //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=DFS</a:t>
            </a:r>
            <a:r>
              <a:rPr lang="ko-KR" altLang="en-US" sz="1600" dirty="0"/>
              <a:t>시작 </a:t>
            </a:r>
            <a:r>
              <a:rPr lang="en-US" altLang="ko-KR" sz="1600" dirty="0"/>
              <a:t>vertex</a:t>
            </a:r>
            <a:r>
              <a:rPr lang="ko-KR" altLang="en-US" sz="1600" dirty="0"/>
              <a:t>의 번호</a:t>
            </a:r>
            <a:endParaRPr lang="en-US" altLang="ko-KR" sz="1600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/>
              <a:t>If(</a:t>
            </a:r>
            <a:r>
              <a:rPr lang="en-US" altLang="ko-KR" sz="1400" dirty="0" err="1"/>
              <a:t>visitedArray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</a:t>
            </a:r>
            <a:r>
              <a:rPr lang="ko-KR" altLang="en-US" sz="1400" dirty="0"/>
              <a:t>가 </a:t>
            </a:r>
            <a:r>
              <a:rPr lang="en-US" altLang="ko-KR" sz="1400" dirty="0"/>
              <a:t>Unexplored</a:t>
            </a:r>
            <a:r>
              <a:rPr lang="ko-KR" altLang="en-US" sz="1400" dirty="0"/>
              <a:t>가 아니면</a:t>
            </a:r>
            <a:r>
              <a:rPr lang="en-US" altLang="ko-KR" sz="1400" dirty="0"/>
              <a:t>) return;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&lt;&lt;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&lt;&lt;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 err="1"/>
              <a:t>visitedArray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]=Visited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/>
              <a:t>for j ← 0 to </a:t>
            </a:r>
            <a:r>
              <a:rPr lang="en-US" altLang="ko-KR" sz="1400" dirty="0" err="1"/>
              <a:t>adj</a:t>
            </a:r>
            <a:r>
              <a:rPr lang="en-US" altLang="ko-KR" sz="1400" dirty="0"/>
              <a:t>[i].size()-1                              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100" dirty="0"/>
              <a:t>DFS(</a:t>
            </a:r>
            <a:r>
              <a:rPr lang="en-US" altLang="ko-KR" sz="1100" dirty="0" err="1"/>
              <a:t>visitedArray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adj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adj</a:t>
            </a:r>
            <a:r>
              <a:rPr lang="en-US" altLang="ko-KR" sz="1100" dirty="0"/>
              <a:t>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][j].</a:t>
            </a:r>
            <a:r>
              <a:rPr lang="en-US" altLang="ko-KR" sz="1100" dirty="0" err="1"/>
              <a:t>idx</a:t>
            </a:r>
            <a:r>
              <a:rPr lang="en-US" altLang="ko-KR" sz="1100" dirty="0"/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/>
              <a:t> </a:t>
            </a:r>
            <a:r>
              <a:rPr lang="en-US" altLang="ko-KR" sz="1400" dirty="0" err="1"/>
              <a:t>visitedArray</a:t>
            </a:r>
            <a:r>
              <a:rPr lang="en-US" altLang="ko-KR" sz="1400" dirty="0"/>
              <a:t> 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]=Finished</a:t>
            </a:r>
            <a:endParaRPr lang="en-US" altLang="ko-KR" sz="1200" dirty="0"/>
          </a:p>
          <a:p>
            <a:pPr marL="1257300" lvl="2" indent="-457200">
              <a:buFont typeface="+mj-lt"/>
              <a:buAutoNum type="arabicPeriod"/>
            </a:pPr>
            <a:endParaRPr lang="en-US" altLang="ko-KR" sz="800" dirty="0"/>
          </a:p>
          <a:p>
            <a:pPr marL="857250" lvl="1" indent="-457200">
              <a:buFont typeface="+mj-lt"/>
              <a:buAutoNum type="arabicPeriod"/>
            </a:pPr>
            <a:endParaRPr lang="en-US" altLang="ko-KR" sz="1200" dirty="0"/>
          </a:p>
          <a:p>
            <a:pPr marL="2171700" lvl="4" indent="-457200">
              <a:buFont typeface="+mj-lt"/>
              <a:buAutoNum type="arabicPeriod"/>
            </a:pP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3207325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18443"/>
            <a:ext cx="8229600" cy="767806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주차 문제 </a:t>
            </a:r>
            <a:r>
              <a:rPr lang="en-US" altLang="ko-KR" dirty="0"/>
              <a:t>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5915" y="2872372"/>
                <a:ext cx="1134570" cy="34859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altLang="ko-KR" sz="1600" b="0" dirty="0">
                  <a:solidFill>
                    <a:schemeClr val="tx1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915" y="2872372"/>
                <a:ext cx="1134570" cy="3485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/>
          <p:cNvCxnSpPr/>
          <p:nvPr/>
        </p:nvCxnSpPr>
        <p:spPr>
          <a:xfrm>
            <a:off x="4606855" y="3056525"/>
            <a:ext cx="41273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435915" y="3639198"/>
                <a:ext cx="1134570" cy="34859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altLang="ko-KR" sz="1600" b="0" dirty="0">
                  <a:solidFill>
                    <a:schemeClr val="tx1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915" y="3639198"/>
                <a:ext cx="1134570" cy="3485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/>
          <p:nvPr/>
        </p:nvCxnSpPr>
        <p:spPr>
          <a:xfrm>
            <a:off x="4711716" y="3813496"/>
            <a:ext cx="41273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오른쪽 중괄호 12"/>
          <p:cNvSpPr/>
          <p:nvPr/>
        </p:nvSpPr>
        <p:spPr>
          <a:xfrm>
            <a:off x="4095370" y="2783626"/>
            <a:ext cx="967005" cy="576423"/>
          </a:xfrm>
          <a:prstGeom prst="rightBrace">
            <a:avLst>
              <a:gd name="adj1" fmla="val 8333"/>
              <a:gd name="adj2" fmla="val 476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중괄호 13"/>
          <p:cNvSpPr/>
          <p:nvPr/>
        </p:nvSpPr>
        <p:spPr>
          <a:xfrm>
            <a:off x="4228214" y="3514191"/>
            <a:ext cx="967005" cy="660828"/>
          </a:xfrm>
          <a:prstGeom prst="rightBrace">
            <a:avLst>
              <a:gd name="adj1" fmla="val 8333"/>
              <a:gd name="adj2" fmla="val 476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710729" y="4252238"/>
                <a:ext cx="1134570" cy="34859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𝑁𝑙𝑜𝑔𝑁</m:t>
                          </m:r>
                        </m:e>
                      </m:d>
                    </m:oMath>
                  </m:oMathPara>
                </a14:m>
                <a:endParaRPr lang="en-US" altLang="ko-KR" sz="1600" b="0" dirty="0">
                  <a:solidFill>
                    <a:schemeClr val="tx1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729" y="4252238"/>
                <a:ext cx="1134570" cy="3485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/>
          <p:cNvCxnSpPr/>
          <p:nvPr/>
        </p:nvCxnSpPr>
        <p:spPr>
          <a:xfrm>
            <a:off x="7103976" y="4426536"/>
            <a:ext cx="41273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864365" y="4696324"/>
                <a:ext cx="1134570" cy="34859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𝑀𝑙𝑜𝑔𝑀</m:t>
                          </m:r>
                        </m:e>
                      </m:d>
                    </m:oMath>
                  </m:oMathPara>
                </a14:m>
                <a:endParaRPr lang="en-US" altLang="ko-KR" sz="1600" b="0" dirty="0">
                  <a:solidFill>
                    <a:schemeClr val="tx1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365" y="4696324"/>
                <a:ext cx="1134570" cy="34859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/>
          <p:cNvCxnSpPr/>
          <p:nvPr/>
        </p:nvCxnSpPr>
        <p:spPr>
          <a:xfrm>
            <a:off x="6302677" y="4875685"/>
            <a:ext cx="41273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35915" y="5225259"/>
                <a:ext cx="1134570" cy="34859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altLang="ko-KR" sz="1600" b="0" dirty="0">
                  <a:solidFill>
                    <a:schemeClr val="tx1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915" y="5225259"/>
                <a:ext cx="1134570" cy="3485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/>
          <p:cNvCxnSpPr/>
          <p:nvPr/>
        </p:nvCxnSpPr>
        <p:spPr>
          <a:xfrm>
            <a:off x="4955254" y="5394888"/>
            <a:ext cx="41273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오른쪽 중괄호 22"/>
          <p:cNvSpPr/>
          <p:nvPr/>
        </p:nvSpPr>
        <p:spPr>
          <a:xfrm>
            <a:off x="5767938" y="4696324"/>
            <a:ext cx="967005" cy="375690"/>
          </a:xfrm>
          <a:prstGeom prst="rightBrace">
            <a:avLst>
              <a:gd name="adj1" fmla="val 8333"/>
              <a:gd name="adj2" fmla="val 476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중괄호 23"/>
          <p:cNvSpPr/>
          <p:nvPr/>
        </p:nvSpPr>
        <p:spPr>
          <a:xfrm>
            <a:off x="4367910" y="5210938"/>
            <a:ext cx="967005" cy="428065"/>
          </a:xfrm>
          <a:prstGeom prst="rightBrace">
            <a:avLst>
              <a:gd name="adj1" fmla="val 8333"/>
              <a:gd name="adj2" fmla="val 476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7970" y="910797"/>
            <a:ext cx="29442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FE8C2E"/>
              </a:buClr>
              <a:buSzPct val="85000"/>
              <a:buFont typeface="Wingdings" pitchFamily="2" charset="2"/>
              <a:buChar char="¢"/>
            </a:pPr>
            <a:r>
              <a:rPr lang="en-US" altLang="ko-KR" sz="3200" dirty="0">
                <a:solidFill>
                  <a:prstClr val="black"/>
                </a:solidFill>
              </a:rPr>
              <a:t>Running time</a:t>
            </a:r>
          </a:p>
        </p:txBody>
      </p:sp>
      <p:sp>
        <p:nvSpPr>
          <p:cNvPr id="25" name="내용 개체 틀 2"/>
          <p:cNvSpPr txBox="1">
            <a:spLocks/>
          </p:cNvSpPr>
          <p:nvPr/>
        </p:nvSpPr>
        <p:spPr>
          <a:xfrm>
            <a:off x="156476" y="1578940"/>
            <a:ext cx="8557756" cy="544710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Read T//</a:t>
            </a:r>
            <a:r>
              <a:rPr lang="ko-KR" altLang="en-US" sz="1600" dirty="0"/>
              <a:t>테스트케이스의 수</a:t>
            </a:r>
            <a:endParaRPr lang="en-US" altLang="ko-KR" sz="16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While T--//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/>
              <a:t>Initialize </a:t>
            </a:r>
            <a:r>
              <a:rPr lang="en-US" altLang="ko-KR" sz="1400" dirty="0" err="1"/>
              <a:t>adj,visitedArray,heightArray</a:t>
            </a:r>
            <a:r>
              <a:rPr lang="en-US" altLang="ko-KR" sz="1400" dirty="0"/>
              <a:t>//</a:t>
            </a:r>
            <a:r>
              <a:rPr lang="ko-KR" altLang="en-US" sz="1400" dirty="0"/>
              <a:t>그래프</a:t>
            </a:r>
            <a:r>
              <a:rPr lang="en-US" altLang="ko-KR" sz="1400" dirty="0"/>
              <a:t>(</a:t>
            </a:r>
            <a:r>
              <a:rPr lang="ko-KR" altLang="en-US" sz="1400" dirty="0"/>
              <a:t>인접리스트</a:t>
            </a:r>
            <a:r>
              <a:rPr lang="en-US" altLang="ko-KR" sz="1400" dirty="0"/>
              <a:t>), </a:t>
            </a:r>
            <a:r>
              <a:rPr lang="ko-KR" altLang="en-US" sz="1400" dirty="0"/>
              <a:t>방문여부 배열</a:t>
            </a:r>
            <a:r>
              <a:rPr lang="en-US" altLang="ko-KR" sz="1400" dirty="0"/>
              <a:t>,</a:t>
            </a:r>
            <a:r>
              <a:rPr lang="ko-KR" altLang="en-US" sz="1400" dirty="0"/>
              <a:t>높이정보배열 초기화</a:t>
            </a:r>
            <a:endParaRPr lang="en-US" altLang="ko-KR" sz="1400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/>
              <a:t>Read N,M // N= vertex</a:t>
            </a:r>
            <a:r>
              <a:rPr lang="ko-KR" altLang="en-US" sz="1400" dirty="0"/>
              <a:t>의 수   </a:t>
            </a:r>
            <a:r>
              <a:rPr lang="en-US" altLang="ko-KR" sz="1400" dirty="0"/>
              <a:t>, M=edge</a:t>
            </a:r>
            <a:r>
              <a:rPr lang="ko-KR" altLang="en-US" sz="1400" dirty="0"/>
              <a:t>의 수</a:t>
            </a:r>
            <a:endParaRPr lang="en-US" altLang="ko-KR" sz="1400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/>
              <a:t>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← 0 to N-1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/>
              <a:t>Read </a:t>
            </a:r>
            <a:r>
              <a:rPr lang="en-US" altLang="ko-KR" sz="1200" dirty="0" err="1"/>
              <a:t>i</a:t>
            </a:r>
            <a:r>
              <a:rPr lang="ko-KR" altLang="en-US" sz="1200" dirty="0"/>
              <a:t>번째 </a:t>
            </a:r>
            <a:r>
              <a:rPr lang="en-US" altLang="ko-KR" sz="1200" dirty="0"/>
              <a:t>vertex</a:t>
            </a:r>
            <a:r>
              <a:rPr lang="ko-KR" altLang="en-US" sz="1200" dirty="0"/>
              <a:t>의 높이</a:t>
            </a:r>
            <a:endParaRPr lang="en-US" altLang="ko-KR" sz="1200" dirty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 err="1"/>
              <a:t>heightArray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← </a:t>
            </a:r>
            <a:r>
              <a:rPr lang="en-US" altLang="ko-KR" sz="1200" dirty="0" err="1"/>
              <a:t>i</a:t>
            </a:r>
            <a:r>
              <a:rPr lang="ko-KR" altLang="en-US" sz="1200" dirty="0"/>
              <a:t>번째 </a:t>
            </a:r>
            <a:r>
              <a:rPr lang="en-US" altLang="ko-KR" sz="1200" dirty="0"/>
              <a:t>vertex</a:t>
            </a:r>
            <a:r>
              <a:rPr lang="ko-KR" altLang="en-US" sz="1200" dirty="0"/>
              <a:t>의 높이</a:t>
            </a:r>
            <a:endParaRPr lang="en-US" altLang="ko-KR" sz="1200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/>
              <a:t>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← 0 to M-1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/>
              <a:t>Read </a:t>
            </a:r>
            <a:r>
              <a:rPr lang="en-US" altLang="ko-KR" sz="1200" dirty="0" err="1"/>
              <a:t>start,end</a:t>
            </a:r>
            <a:endParaRPr lang="en-US" altLang="ko-KR" sz="1200" dirty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 err="1"/>
              <a:t>adj</a:t>
            </a:r>
            <a:r>
              <a:rPr lang="en-US" altLang="ko-KR" sz="1200" dirty="0"/>
              <a:t>[start].</a:t>
            </a:r>
            <a:r>
              <a:rPr lang="en-US" altLang="ko-KR" sz="1200" dirty="0" err="1"/>
              <a:t>push_back</a:t>
            </a:r>
            <a:r>
              <a:rPr lang="en-US" altLang="ko-KR" sz="1200" dirty="0"/>
              <a:t>(</a:t>
            </a:r>
            <a:r>
              <a:rPr lang="en-US" altLang="ko-KR" sz="1200" dirty="0" err="1"/>
              <a:t>heightArray</a:t>
            </a:r>
            <a:r>
              <a:rPr lang="en-US" altLang="ko-KR" sz="1200" dirty="0"/>
              <a:t>[end])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 err="1"/>
              <a:t>adj</a:t>
            </a:r>
            <a:r>
              <a:rPr lang="en-US" altLang="ko-KR" sz="1200" dirty="0"/>
              <a:t>[end].</a:t>
            </a:r>
            <a:r>
              <a:rPr lang="en-US" altLang="ko-KR" sz="1200" dirty="0" err="1"/>
              <a:t>push_back</a:t>
            </a:r>
            <a:r>
              <a:rPr lang="en-US" altLang="ko-KR" sz="1200" dirty="0"/>
              <a:t>(</a:t>
            </a:r>
            <a:r>
              <a:rPr lang="en-US" altLang="ko-KR" sz="1200" dirty="0" err="1"/>
              <a:t>heightArray</a:t>
            </a:r>
            <a:r>
              <a:rPr lang="en-US" altLang="ko-KR" sz="1200" dirty="0"/>
              <a:t>[start])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/>
              <a:t>Sort(&amp;</a:t>
            </a:r>
            <a:r>
              <a:rPr lang="en-US" altLang="ko-KR" sz="1400" dirty="0" err="1"/>
              <a:t>heightArray</a:t>
            </a:r>
            <a:r>
              <a:rPr lang="en-US" altLang="ko-KR" sz="1400" dirty="0"/>
              <a:t>[0],&amp;</a:t>
            </a:r>
            <a:r>
              <a:rPr lang="en-US" altLang="ko-KR" sz="1400" dirty="0" err="1"/>
              <a:t>heightArray</a:t>
            </a:r>
            <a:r>
              <a:rPr lang="en-US" altLang="ko-KR" sz="1400" dirty="0"/>
              <a:t>[N-1],compare) // </a:t>
            </a:r>
            <a:r>
              <a:rPr lang="ko-KR" altLang="en-US" sz="1400" dirty="0"/>
              <a:t>높이를 기준으로 정렬</a:t>
            </a:r>
            <a:endParaRPr lang="en-US" altLang="ko-KR" sz="1400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/>
              <a:t>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← 0 to N-1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/>
              <a:t>Sort(</a:t>
            </a:r>
            <a:r>
              <a:rPr lang="en-US" altLang="ko-KR" sz="1200" dirty="0" err="1"/>
              <a:t>adj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].begin(),</a:t>
            </a:r>
            <a:r>
              <a:rPr lang="en-US" altLang="ko-KR" sz="1200" dirty="0" err="1"/>
              <a:t>adj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].end(),compare)// </a:t>
            </a:r>
            <a:r>
              <a:rPr lang="ko-KR" altLang="en-US" sz="1200" dirty="0"/>
              <a:t>높이를 기준으로 정렬</a:t>
            </a:r>
            <a:endParaRPr lang="en-US" altLang="ko-KR" sz="1400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/>
              <a:t>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← 0 to N-1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/>
              <a:t>If </a:t>
            </a:r>
            <a:r>
              <a:rPr lang="en-US" altLang="ko-KR" sz="1200" dirty="0" err="1"/>
              <a:t>visitedArray</a:t>
            </a:r>
            <a:r>
              <a:rPr lang="en-US" altLang="ko-KR" sz="1200" dirty="0"/>
              <a:t>[</a:t>
            </a:r>
            <a:r>
              <a:rPr lang="en-US" altLang="ko-KR" sz="1200" dirty="0" err="1"/>
              <a:t>heightArray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].</a:t>
            </a:r>
            <a:r>
              <a:rPr lang="en-US" altLang="ko-KR" sz="1200" dirty="0" err="1"/>
              <a:t>idx</a:t>
            </a:r>
            <a:r>
              <a:rPr lang="en-US" altLang="ko-KR" sz="1200" dirty="0"/>
              <a:t>]==Unexplored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altLang="ko-KR" sz="1000" dirty="0"/>
              <a:t>DFS(</a:t>
            </a:r>
            <a:r>
              <a:rPr lang="en-US" altLang="ko-KR" sz="1000" dirty="0" err="1"/>
              <a:t>visitedArray,adj,heightArray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].</a:t>
            </a:r>
            <a:r>
              <a:rPr lang="en-US" altLang="ko-KR" sz="1000" dirty="0" err="1"/>
              <a:t>idx</a:t>
            </a:r>
            <a:r>
              <a:rPr lang="en-US" altLang="ko-KR" sz="1000" dirty="0"/>
              <a:t>)</a:t>
            </a:r>
          </a:p>
          <a:p>
            <a:pPr marL="857250" lvl="1" indent="-457200">
              <a:buFont typeface="+mj-lt"/>
              <a:buAutoNum type="arabicPeriod"/>
            </a:pPr>
            <a:endParaRPr lang="en-US" altLang="ko-KR" sz="1200" dirty="0"/>
          </a:p>
          <a:p>
            <a:pPr marL="800100" lvl="2" indent="0">
              <a:buNone/>
            </a:pPr>
            <a:endParaRPr lang="en-US" altLang="ko-KR" sz="800" dirty="0"/>
          </a:p>
          <a:p>
            <a:pPr marL="857250" lvl="1" indent="-457200">
              <a:buFont typeface="+mj-lt"/>
              <a:buAutoNum type="arabicPeriod"/>
            </a:pPr>
            <a:endParaRPr lang="en-US" altLang="ko-KR" sz="1200" dirty="0"/>
          </a:p>
          <a:p>
            <a:pPr marL="2171700" lvl="4" indent="-457200">
              <a:buFont typeface="+mj-lt"/>
              <a:buAutoNum type="arabicPeriod"/>
            </a:pP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3295810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18443"/>
            <a:ext cx="8229600" cy="767806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주차 문제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7970" y="910797"/>
            <a:ext cx="29442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FE8C2E"/>
              </a:buClr>
              <a:buSzPct val="85000"/>
              <a:buFont typeface="Wingdings" pitchFamily="2" charset="2"/>
              <a:buChar char="¢"/>
            </a:pPr>
            <a:r>
              <a:rPr lang="en-US" altLang="ko-KR" sz="3200" dirty="0">
                <a:solidFill>
                  <a:prstClr val="black"/>
                </a:solidFill>
              </a:rPr>
              <a:t>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99432" y="2261441"/>
                <a:ext cx="1134570" cy="34859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ko-KR" sz="1600" b="0" dirty="0">
                  <a:solidFill>
                    <a:schemeClr val="tx1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432" y="2261441"/>
                <a:ext cx="1134570" cy="3485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/>
          <p:nvPr/>
        </p:nvCxnSpPr>
        <p:spPr>
          <a:xfrm>
            <a:off x="3843456" y="2435739"/>
            <a:ext cx="41273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843456" y="2990811"/>
            <a:ext cx="41273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99432" y="2871361"/>
                <a:ext cx="1134570" cy="33855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𝑂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ko-KR" sz="1600" b="0" dirty="0">
                  <a:solidFill>
                    <a:schemeClr val="tx1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432" y="2871361"/>
                <a:ext cx="1134570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714613" y="3548605"/>
                <a:ext cx="3389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한번의 </a:t>
                </a:r>
                <a:r>
                  <a:rPr lang="en-US" altLang="ko-KR" dirty="0"/>
                  <a:t>DFS</a:t>
                </a:r>
                <a:r>
                  <a:rPr lang="ko-KR" altLang="en-US" dirty="0"/>
                  <a:t>호출 시 </a:t>
                </a:r>
                <a:endParaRPr lang="en-US" altLang="ko-KR" dirty="0"/>
              </a:p>
              <a:p>
                <a:r>
                  <a:rPr lang="ko-KR" altLang="en-US" dirty="0"/>
                  <a:t>처리하게 되는 </a:t>
                </a:r>
                <a:r>
                  <a:rPr lang="en-US" altLang="ko-KR" dirty="0"/>
                  <a:t>vertex</a:t>
                </a:r>
                <a:r>
                  <a:rPr lang="ko-KR" altLang="en-US" dirty="0"/>
                  <a:t>의 수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613" y="3548605"/>
                <a:ext cx="3389152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439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14613" y="4302493"/>
                <a:ext cx="3389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한번의 </a:t>
                </a:r>
                <a:r>
                  <a:rPr lang="en-US" altLang="ko-KR" dirty="0"/>
                  <a:t>DFS</a:t>
                </a:r>
                <a:r>
                  <a:rPr lang="ko-KR" altLang="en-US" dirty="0"/>
                  <a:t>호출 시 </a:t>
                </a:r>
                <a:endParaRPr lang="en-US" altLang="ko-KR" dirty="0"/>
              </a:p>
              <a:p>
                <a:r>
                  <a:rPr lang="ko-KR" altLang="en-US" dirty="0"/>
                  <a:t>처리하게 되는 </a:t>
                </a:r>
                <a:r>
                  <a:rPr lang="en-US" altLang="ko-KR" dirty="0"/>
                  <a:t>edge</a:t>
                </a:r>
                <a:r>
                  <a:rPr lang="ko-KR" altLang="en-US" dirty="0"/>
                  <a:t>의 수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/>
                          </a:rPr>
                          <m:t>𝐸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613" y="4302493"/>
                <a:ext cx="3389152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1439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55002" y="6311458"/>
                <a:ext cx="20888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−1)/2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002" y="6311458"/>
                <a:ext cx="208885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68121" y="5621983"/>
                <a:ext cx="1551105" cy="46166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𝑀𝑙𝑜𝑔𝑀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121" y="5621983"/>
                <a:ext cx="1551105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911155" y="5621983"/>
            <a:ext cx="113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Total:</a:t>
            </a:r>
            <a:endParaRPr lang="ko-KR" altLang="en-US" sz="24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049823" y="5802521"/>
            <a:ext cx="1050683" cy="26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14071" y="5596655"/>
                <a:ext cx="1654802" cy="46166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𝑙𝑜𝑔𝑁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071" y="5596655"/>
                <a:ext cx="1654802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257105" y="5596655"/>
            <a:ext cx="113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Total:</a:t>
            </a:r>
            <a:endParaRPr lang="ko-KR" altLang="en-US" sz="2400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156476" y="1578940"/>
            <a:ext cx="9071414" cy="544710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Void DFS(vector&lt;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&gt;&amp;</a:t>
            </a:r>
            <a:r>
              <a:rPr lang="en-US" altLang="ko-KR" sz="1600" dirty="0" err="1"/>
              <a:t>visitedArray</a:t>
            </a:r>
            <a:r>
              <a:rPr lang="en-US" altLang="ko-KR" sz="1600" dirty="0"/>
              <a:t>, vector&lt;object&gt;</a:t>
            </a:r>
            <a:r>
              <a:rPr lang="en-US" altLang="ko-KR" sz="1600" dirty="0" err="1"/>
              <a:t>adj</a:t>
            </a:r>
            <a:r>
              <a:rPr lang="en-US" altLang="ko-KR" sz="1600" dirty="0"/>
              <a:t>[N],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 //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=DFS</a:t>
            </a:r>
            <a:r>
              <a:rPr lang="ko-KR" altLang="en-US" sz="1600" dirty="0"/>
              <a:t>시작 </a:t>
            </a:r>
            <a:r>
              <a:rPr lang="en-US" altLang="ko-KR" sz="1600" dirty="0"/>
              <a:t>vertex</a:t>
            </a:r>
            <a:r>
              <a:rPr lang="ko-KR" altLang="en-US" sz="1600" dirty="0"/>
              <a:t>의 번호</a:t>
            </a:r>
            <a:endParaRPr lang="en-US" altLang="ko-KR" sz="1600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/>
              <a:t>If(</a:t>
            </a:r>
            <a:r>
              <a:rPr lang="en-US" altLang="ko-KR" sz="1400" dirty="0" err="1"/>
              <a:t>visitedArray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</a:t>
            </a:r>
            <a:r>
              <a:rPr lang="ko-KR" altLang="en-US" sz="1400" dirty="0"/>
              <a:t>가 </a:t>
            </a:r>
            <a:r>
              <a:rPr lang="en-US" altLang="ko-KR" sz="1400" dirty="0"/>
              <a:t>Unexplored</a:t>
            </a:r>
            <a:r>
              <a:rPr lang="ko-KR" altLang="en-US" sz="1400" dirty="0"/>
              <a:t>가 아니면</a:t>
            </a:r>
            <a:r>
              <a:rPr lang="en-US" altLang="ko-KR" sz="1400" dirty="0"/>
              <a:t>) return;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&lt;&lt;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&lt;&lt;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 err="1"/>
              <a:t>visitedArray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]=Visited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/>
              <a:t>for j ← 0 to </a:t>
            </a:r>
            <a:r>
              <a:rPr lang="en-US" altLang="ko-KR" sz="1400" dirty="0" err="1"/>
              <a:t>adj</a:t>
            </a:r>
            <a:r>
              <a:rPr lang="en-US" altLang="ko-KR" sz="1400" dirty="0"/>
              <a:t>[i].size()-1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100" dirty="0"/>
              <a:t>DFS(</a:t>
            </a:r>
            <a:r>
              <a:rPr lang="en-US" altLang="ko-KR" sz="1100" dirty="0" err="1"/>
              <a:t>visitedArray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adj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adj</a:t>
            </a:r>
            <a:r>
              <a:rPr lang="en-US" altLang="ko-KR" sz="1100" dirty="0"/>
              <a:t>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][j].</a:t>
            </a:r>
            <a:r>
              <a:rPr lang="en-US" altLang="ko-KR" sz="1100" dirty="0" err="1"/>
              <a:t>idx</a:t>
            </a:r>
            <a:r>
              <a:rPr lang="en-US" altLang="ko-KR" sz="1100" dirty="0"/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/>
              <a:t> </a:t>
            </a:r>
            <a:r>
              <a:rPr lang="en-US" altLang="ko-KR" sz="1400" dirty="0" err="1"/>
              <a:t>visitedArray</a:t>
            </a:r>
            <a:r>
              <a:rPr lang="en-US" altLang="ko-KR" sz="1400" dirty="0"/>
              <a:t> 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]=Finished</a:t>
            </a:r>
            <a:endParaRPr lang="en-US" altLang="ko-KR" sz="1200" dirty="0"/>
          </a:p>
          <a:p>
            <a:pPr marL="1257300" lvl="2" indent="-457200">
              <a:buFont typeface="+mj-lt"/>
              <a:buAutoNum type="arabicPeriod"/>
            </a:pPr>
            <a:endParaRPr lang="en-US" altLang="ko-KR" sz="800" dirty="0"/>
          </a:p>
          <a:p>
            <a:pPr marL="857250" lvl="1" indent="-457200">
              <a:buFont typeface="+mj-lt"/>
              <a:buAutoNum type="arabicPeriod"/>
            </a:pPr>
            <a:endParaRPr lang="en-US" altLang="ko-KR" sz="1200" dirty="0"/>
          </a:p>
          <a:p>
            <a:pPr marL="2171700" lvl="4" indent="-457200">
              <a:buFont typeface="+mj-lt"/>
              <a:buAutoNum type="arabicPeriod"/>
            </a:pP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248375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3355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주차 문제 </a:t>
            </a:r>
            <a:r>
              <a:rPr lang="en-US" altLang="ko-KR" dirty="0"/>
              <a:t>A – </a:t>
            </a:r>
            <a:r>
              <a:rPr lang="ko-KR" altLang="en-US" dirty="0"/>
              <a:t>멧돼지 사냥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89548" y="38138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3005" y="1276165"/>
                <a:ext cx="8237989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더 이상 거리가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인 탐색 가능 지역이 없을 경우</a:t>
                </a:r>
                <a:r>
                  <a:rPr lang="en-US" altLang="ko-KR" dirty="0"/>
                  <a:t>, N</a:t>
                </a:r>
                <a:r>
                  <a:rPr lang="ko-KR" altLang="en-US" dirty="0"/>
                  <a:t>개의 지역을 모두 탐색하지 않았다면 숲을 지나서 탐색을 계속한다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이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길이 없는 숲을 통과하여 도착한 지역은 아직 탐색되지 않은 지역들 중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고도가 가장 낮은 지역이다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이후 위 특징에 따라 탐색을 계속하고</a:t>
                </a:r>
                <a:r>
                  <a:rPr lang="en-US" altLang="ko-KR" dirty="0"/>
                  <a:t>, N</a:t>
                </a:r>
                <a:r>
                  <a:rPr lang="ko-KR" altLang="en-US" dirty="0"/>
                  <a:t>개의 지역을 모두 탐색하였다면 멧돼지는 먹이 탐색을 종료한다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사냥꾼 명수는 인하마을의 촌장으로부터 마을 주변의 지도를 받아 멧돼지를 사냥하고자 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지도에는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개의 먹이가 있을 만한 지역들의 정보가 표시되어 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각 지역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는 유일한 번호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/>
                          <m:t>P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(0≤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/>
                          <m:t>P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≤N-1)</a:t>
                </a:r>
                <a:r>
                  <a:rPr lang="ko-KR" altLang="en-US" dirty="0"/>
                  <a:t>로 구분되며 각 지역의 고도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(1≤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≤1,000,000,000)</a:t>
                </a:r>
                <a:r>
                  <a:rPr lang="ko-KR" altLang="en-US" dirty="0"/>
                  <a:t>는 모두 다르다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05" y="1276165"/>
                <a:ext cx="8237989" cy="3139321"/>
              </a:xfrm>
              <a:prstGeom prst="rect">
                <a:avLst/>
              </a:prstGeom>
              <a:blipFill rotWithShape="0">
                <a:blip r:embed="rId2"/>
                <a:stretch>
                  <a:fillRect l="-592" t="-971" r="-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544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18443"/>
            <a:ext cx="8229600" cy="767806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주차 문제 </a:t>
            </a:r>
            <a:r>
              <a:rPr lang="en-US" altLang="ko-KR" dirty="0"/>
              <a:t>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5915" y="2872372"/>
                <a:ext cx="1134570" cy="34859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altLang="ko-KR" sz="1600" b="0" dirty="0">
                  <a:solidFill>
                    <a:schemeClr val="tx1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915" y="2872372"/>
                <a:ext cx="1134570" cy="3485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/>
          <p:cNvCxnSpPr/>
          <p:nvPr/>
        </p:nvCxnSpPr>
        <p:spPr>
          <a:xfrm>
            <a:off x="4606855" y="3056525"/>
            <a:ext cx="41273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435915" y="3639198"/>
                <a:ext cx="1134570" cy="34859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altLang="ko-KR" sz="1600" b="0" dirty="0">
                  <a:solidFill>
                    <a:schemeClr val="tx1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915" y="3639198"/>
                <a:ext cx="1134570" cy="3485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/>
          <p:nvPr/>
        </p:nvCxnSpPr>
        <p:spPr>
          <a:xfrm>
            <a:off x="4711716" y="3813496"/>
            <a:ext cx="41273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오른쪽 중괄호 12"/>
          <p:cNvSpPr/>
          <p:nvPr/>
        </p:nvSpPr>
        <p:spPr>
          <a:xfrm>
            <a:off x="4095370" y="2783626"/>
            <a:ext cx="967005" cy="576423"/>
          </a:xfrm>
          <a:prstGeom prst="rightBrace">
            <a:avLst>
              <a:gd name="adj1" fmla="val 8333"/>
              <a:gd name="adj2" fmla="val 476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중괄호 13"/>
          <p:cNvSpPr/>
          <p:nvPr/>
        </p:nvSpPr>
        <p:spPr>
          <a:xfrm>
            <a:off x="4228214" y="3514191"/>
            <a:ext cx="967005" cy="660828"/>
          </a:xfrm>
          <a:prstGeom prst="rightBrace">
            <a:avLst>
              <a:gd name="adj1" fmla="val 8333"/>
              <a:gd name="adj2" fmla="val 476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35915" y="5225259"/>
                <a:ext cx="1134570" cy="34859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altLang="ko-KR" sz="1600" b="0" dirty="0">
                  <a:solidFill>
                    <a:schemeClr val="tx1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915" y="5225259"/>
                <a:ext cx="1134570" cy="3485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/>
          <p:cNvCxnSpPr/>
          <p:nvPr/>
        </p:nvCxnSpPr>
        <p:spPr>
          <a:xfrm>
            <a:off x="4955254" y="5394888"/>
            <a:ext cx="41273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오른쪽 중괄호 23"/>
          <p:cNvSpPr/>
          <p:nvPr/>
        </p:nvSpPr>
        <p:spPr>
          <a:xfrm>
            <a:off x="4367910" y="5210938"/>
            <a:ext cx="967005" cy="428065"/>
          </a:xfrm>
          <a:prstGeom prst="rightBrace">
            <a:avLst>
              <a:gd name="adj1" fmla="val 8333"/>
              <a:gd name="adj2" fmla="val 476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7970" y="910797"/>
            <a:ext cx="16081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FE8C2E"/>
              </a:buClr>
              <a:buSzPct val="85000"/>
              <a:buFont typeface="Wingdings" pitchFamily="2" charset="2"/>
              <a:buChar char="¢"/>
            </a:pPr>
            <a:r>
              <a:rPr lang="en-US" altLang="ko-KR" sz="3200" dirty="0">
                <a:solidFill>
                  <a:prstClr val="black"/>
                </a:solidFill>
              </a:rPr>
              <a:t>Space</a:t>
            </a: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156476" y="1578940"/>
            <a:ext cx="8557756" cy="544710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Read T//</a:t>
            </a:r>
            <a:r>
              <a:rPr lang="ko-KR" altLang="en-US" sz="1600" dirty="0"/>
              <a:t>테스트케이스의 수</a:t>
            </a:r>
            <a:endParaRPr lang="en-US" altLang="ko-KR" sz="16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While T--//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/>
              <a:t>Initialize </a:t>
            </a:r>
            <a:r>
              <a:rPr lang="en-US" altLang="ko-KR" sz="1400" dirty="0" err="1"/>
              <a:t>adj,visitedArray,heightArray</a:t>
            </a:r>
            <a:r>
              <a:rPr lang="en-US" altLang="ko-KR" sz="1400" dirty="0"/>
              <a:t>//</a:t>
            </a:r>
            <a:r>
              <a:rPr lang="ko-KR" altLang="en-US" sz="1400" dirty="0"/>
              <a:t>그래프</a:t>
            </a:r>
            <a:r>
              <a:rPr lang="en-US" altLang="ko-KR" sz="1400" dirty="0"/>
              <a:t>(</a:t>
            </a:r>
            <a:r>
              <a:rPr lang="ko-KR" altLang="en-US" sz="1400" dirty="0"/>
              <a:t>인접리스트</a:t>
            </a:r>
            <a:r>
              <a:rPr lang="en-US" altLang="ko-KR" sz="1400" dirty="0"/>
              <a:t>), </a:t>
            </a:r>
            <a:r>
              <a:rPr lang="ko-KR" altLang="en-US" sz="1400" dirty="0"/>
              <a:t>방문여부 배열</a:t>
            </a:r>
            <a:r>
              <a:rPr lang="en-US" altLang="ko-KR" sz="1400" dirty="0"/>
              <a:t>,</a:t>
            </a:r>
            <a:r>
              <a:rPr lang="ko-KR" altLang="en-US" sz="1400" dirty="0"/>
              <a:t>높이정보배열 초기화</a:t>
            </a:r>
            <a:endParaRPr lang="en-US" altLang="ko-KR" sz="1400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/>
              <a:t>Read N,M // N= vertex</a:t>
            </a:r>
            <a:r>
              <a:rPr lang="ko-KR" altLang="en-US" sz="1400" dirty="0"/>
              <a:t>의 수   </a:t>
            </a:r>
            <a:r>
              <a:rPr lang="en-US" altLang="ko-KR" sz="1400" dirty="0"/>
              <a:t>, M=edge</a:t>
            </a:r>
            <a:r>
              <a:rPr lang="ko-KR" altLang="en-US" sz="1400" dirty="0"/>
              <a:t>의 수</a:t>
            </a:r>
            <a:endParaRPr lang="en-US" altLang="ko-KR" sz="1400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/>
              <a:t>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← 0 to N-1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/>
              <a:t>Read </a:t>
            </a:r>
            <a:r>
              <a:rPr lang="en-US" altLang="ko-KR" sz="1200" dirty="0" err="1"/>
              <a:t>i</a:t>
            </a:r>
            <a:r>
              <a:rPr lang="ko-KR" altLang="en-US" sz="1200" dirty="0"/>
              <a:t>번째 </a:t>
            </a:r>
            <a:r>
              <a:rPr lang="en-US" altLang="ko-KR" sz="1200" dirty="0"/>
              <a:t>vertex</a:t>
            </a:r>
            <a:r>
              <a:rPr lang="ko-KR" altLang="en-US" sz="1200" dirty="0"/>
              <a:t>의 높이</a:t>
            </a:r>
            <a:endParaRPr lang="en-US" altLang="ko-KR" sz="1200" dirty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 err="1"/>
              <a:t>heightArray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← </a:t>
            </a:r>
            <a:r>
              <a:rPr lang="en-US" altLang="ko-KR" sz="1200" dirty="0" err="1"/>
              <a:t>i</a:t>
            </a:r>
            <a:r>
              <a:rPr lang="ko-KR" altLang="en-US" sz="1200" dirty="0"/>
              <a:t>번째 </a:t>
            </a:r>
            <a:r>
              <a:rPr lang="en-US" altLang="ko-KR" sz="1200" dirty="0"/>
              <a:t>vertex</a:t>
            </a:r>
            <a:r>
              <a:rPr lang="ko-KR" altLang="en-US" sz="1200" dirty="0"/>
              <a:t>의 높이</a:t>
            </a:r>
            <a:endParaRPr lang="en-US" altLang="ko-KR" sz="1200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/>
              <a:t>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← 0 to M-1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/>
              <a:t>Read </a:t>
            </a:r>
            <a:r>
              <a:rPr lang="en-US" altLang="ko-KR" sz="1200" dirty="0" err="1"/>
              <a:t>start,end</a:t>
            </a:r>
            <a:endParaRPr lang="en-US" altLang="ko-KR" sz="1200" dirty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 err="1"/>
              <a:t>adj</a:t>
            </a:r>
            <a:r>
              <a:rPr lang="en-US" altLang="ko-KR" sz="1200" dirty="0"/>
              <a:t>[start].</a:t>
            </a:r>
            <a:r>
              <a:rPr lang="en-US" altLang="ko-KR" sz="1200" dirty="0" err="1"/>
              <a:t>push_back</a:t>
            </a:r>
            <a:r>
              <a:rPr lang="en-US" altLang="ko-KR" sz="1200" dirty="0"/>
              <a:t>(</a:t>
            </a:r>
            <a:r>
              <a:rPr lang="en-US" altLang="ko-KR" sz="1200" dirty="0" err="1"/>
              <a:t>heightArray</a:t>
            </a:r>
            <a:r>
              <a:rPr lang="en-US" altLang="ko-KR" sz="1200" dirty="0"/>
              <a:t>[end])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 err="1"/>
              <a:t>adj</a:t>
            </a:r>
            <a:r>
              <a:rPr lang="en-US" altLang="ko-KR" sz="1200" dirty="0"/>
              <a:t>[end].</a:t>
            </a:r>
            <a:r>
              <a:rPr lang="en-US" altLang="ko-KR" sz="1200" dirty="0" err="1"/>
              <a:t>push_back</a:t>
            </a:r>
            <a:r>
              <a:rPr lang="en-US" altLang="ko-KR" sz="1200" dirty="0"/>
              <a:t>(</a:t>
            </a:r>
            <a:r>
              <a:rPr lang="en-US" altLang="ko-KR" sz="1200" dirty="0" err="1"/>
              <a:t>heightArray</a:t>
            </a:r>
            <a:r>
              <a:rPr lang="en-US" altLang="ko-KR" sz="1200" dirty="0"/>
              <a:t>[start])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/>
              <a:t>Sort(&amp;</a:t>
            </a:r>
            <a:r>
              <a:rPr lang="en-US" altLang="ko-KR" sz="1400" dirty="0" err="1"/>
              <a:t>heightArray</a:t>
            </a:r>
            <a:r>
              <a:rPr lang="en-US" altLang="ko-KR" sz="1400" dirty="0"/>
              <a:t>[0],&amp;</a:t>
            </a:r>
            <a:r>
              <a:rPr lang="en-US" altLang="ko-KR" sz="1400" dirty="0" err="1"/>
              <a:t>heightArray</a:t>
            </a:r>
            <a:r>
              <a:rPr lang="en-US" altLang="ko-KR" sz="1400" dirty="0"/>
              <a:t>[N-1],compare) // </a:t>
            </a:r>
            <a:r>
              <a:rPr lang="ko-KR" altLang="en-US" sz="1400" dirty="0"/>
              <a:t>높이를 기준으로 정렬</a:t>
            </a:r>
            <a:endParaRPr lang="en-US" altLang="ko-KR" sz="1400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/>
              <a:t>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← 0 to N-1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/>
              <a:t>Sort(</a:t>
            </a:r>
            <a:r>
              <a:rPr lang="en-US" altLang="ko-KR" sz="1200" dirty="0" err="1"/>
              <a:t>adj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].begin(),</a:t>
            </a:r>
            <a:r>
              <a:rPr lang="en-US" altLang="ko-KR" sz="1200" dirty="0" err="1"/>
              <a:t>adj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].end(),compare)// </a:t>
            </a:r>
            <a:r>
              <a:rPr lang="ko-KR" altLang="en-US" sz="1200" dirty="0"/>
              <a:t>높이를 기준으로 정렬</a:t>
            </a:r>
            <a:endParaRPr lang="en-US" altLang="ko-KR" sz="1400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/>
              <a:t>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← 0 to N-1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/>
              <a:t>If </a:t>
            </a:r>
            <a:r>
              <a:rPr lang="en-US" altLang="ko-KR" sz="1200" dirty="0" err="1"/>
              <a:t>visitedArray</a:t>
            </a:r>
            <a:r>
              <a:rPr lang="en-US" altLang="ko-KR" sz="1200" dirty="0"/>
              <a:t>[</a:t>
            </a:r>
            <a:r>
              <a:rPr lang="en-US" altLang="ko-KR" sz="1200" dirty="0" err="1"/>
              <a:t>heightArray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].</a:t>
            </a:r>
            <a:r>
              <a:rPr lang="en-US" altLang="ko-KR" sz="1200" dirty="0" err="1"/>
              <a:t>idx</a:t>
            </a:r>
            <a:r>
              <a:rPr lang="en-US" altLang="ko-KR" sz="1200" dirty="0"/>
              <a:t>]==Unexplored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altLang="ko-KR" sz="1000" dirty="0"/>
              <a:t>DFS(</a:t>
            </a:r>
            <a:r>
              <a:rPr lang="en-US" altLang="ko-KR" sz="1000" dirty="0" err="1"/>
              <a:t>visitedArray,adj,heightArray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].</a:t>
            </a:r>
            <a:r>
              <a:rPr lang="en-US" altLang="ko-KR" sz="1000" dirty="0" err="1"/>
              <a:t>idx</a:t>
            </a:r>
            <a:r>
              <a:rPr lang="en-US" altLang="ko-KR" sz="1000" dirty="0"/>
              <a:t>)</a:t>
            </a:r>
          </a:p>
          <a:p>
            <a:pPr marL="857250" lvl="1" indent="-457200">
              <a:buFont typeface="+mj-lt"/>
              <a:buAutoNum type="arabicPeriod"/>
            </a:pPr>
            <a:endParaRPr lang="en-US" altLang="ko-KR" sz="1200" dirty="0"/>
          </a:p>
          <a:p>
            <a:pPr marL="800100" lvl="2" indent="0">
              <a:buNone/>
            </a:pPr>
            <a:endParaRPr lang="en-US" altLang="ko-KR" sz="800" dirty="0"/>
          </a:p>
          <a:p>
            <a:pPr marL="857250" lvl="1" indent="-457200">
              <a:buFont typeface="+mj-lt"/>
              <a:buAutoNum type="arabicPeriod"/>
            </a:pPr>
            <a:endParaRPr lang="en-US" altLang="ko-KR" sz="1200" dirty="0"/>
          </a:p>
          <a:p>
            <a:pPr marL="2171700" lvl="4" indent="-457200">
              <a:buFont typeface="+mj-lt"/>
              <a:buAutoNum type="arabicPeriod"/>
            </a:pP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1987677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18443"/>
            <a:ext cx="8229600" cy="767806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주차 문제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7970" y="910797"/>
            <a:ext cx="16081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FE8C2E"/>
              </a:buClr>
              <a:buSzPct val="85000"/>
              <a:buFont typeface="Wingdings" pitchFamily="2" charset="2"/>
              <a:buChar char="¢"/>
            </a:pPr>
            <a:r>
              <a:rPr lang="en-US" altLang="ko-KR" sz="3200" dirty="0">
                <a:solidFill>
                  <a:prstClr val="black"/>
                </a:solidFill>
              </a:rPr>
              <a:t>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88892" y="5133147"/>
                <a:ext cx="1723262" cy="46166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892" y="5133147"/>
                <a:ext cx="1723262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175876" y="5133147"/>
            <a:ext cx="113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Total:</a:t>
            </a:r>
            <a:endParaRPr lang="ko-KR" altLang="en-US" sz="24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56476" y="1578940"/>
            <a:ext cx="9071414" cy="544710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Void DFS(vector&lt;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&gt;&amp;</a:t>
            </a:r>
            <a:r>
              <a:rPr lang="en-US" altLang="ko-KR" sz="1600" dirty="0" err="1"/>
              <a:t>visitedArray</a:t>
            </a:r>
            <a:r>
              <a:rPr lang="en-US" altLang="ko-KR" sz="1600" dirty="0"/>
              <a:t>, vector&lt;object&gt;</a:t>
            </a:r>
            <a:r>
              <a:rPr lang="en-US" altLang="ko-KR" sz="1600" dirty="0" err="1"/>
              <a:t>adj</a:t>
            </a:r>
            <a:r>
              <a:rPr lang="en-US" altLang="ko-KR" sz="1600" dirty="0"/>
              <a:t>[N],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 //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=DFS</a:t>
            </a:r>
            <a:r>
              <a:rPr lang="ko-KR" altLang="en-US" sz="1600" dirty="0"/>
              <a:t>시작 </a:t>
            </a:r>
            <a:r>
              <a:rPr lang="en-US" altLang="ko-KR" sz="1600" dirty="0"/>
              <a:t>vertex</a:t>
            </a:r>
            <a:r>
              <a:rPr lang="ko-KR" altLang="en-US" sz="1600" dirty="0"/>
              <a:t>의 번호</a:t>
            </a:r>
            <a:endParaRPr lang="en-US" altLang="ko-KR" sz="1600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/>
              <a:t>If(</a:t>
            </a:r>
            <a:r>
              <a:rPr lang="en-US" altLang="ko-KR" sz="1400" dirty="0" err="1"/>
              <a:t>visitedArray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</a:t>
            </a:r>
            <a:r>
              <a:rPr lang="ko-KR" altLang="en-US" sz="1400" dirty="0"/>
              <a:t>가 </a:t>
            </a:r>
            <a:r>
              <a:rPr lang="en-US" altLang="ko-KR" sz="1400" dirty="0"/>
              <a:t>Unexplored</a:t>
            </a:r>
            <a:r>
              <a:rPr lang="ko-KR" altLang="en-US" sz="1400" dirty="0"/>
              <a:t>가 아니면</a:t>
            </a:r>
            <a:r>
              <a:rPr lang="en-US" altLang="ko-KR" sz="1400" dirty="0"/>
              <a:t>) return;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&lt;&lt;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&lt;&lt;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 err="1"/>
              <a:t>visitedArray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]=Visited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/>
              <a:t>for j ← 0 to </a:t>
            </a:r>
            <a:r>
              <a:rPr lang="en-US" altLang="ko-KR" sz="1400" dirty="0" err="1"/>
              <a:t>adj</a:t>
            </a:r>
            <a:r>
              <a:rPr lang="en-US" altLang="ko-KR" sz="1400" dirty="0"/>
              <a:t>[i].size()-1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100" dirty="0"/>
              <a:t>DFS(</a:t>
            </a:r>
            <a:r>
              <a:rPr lang="en-US" altLang="ko-KR" sz="1100" dirty="0" err="1"/>
              <a:t>visitedArray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adj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adj</a:t>
            </a:r>
            <a:r>
              <a:rPr lang="en-US" altLang="ko-KR" sz="1100" dirty="0"/>
              <a:t>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][j].</a:t>
            </a:r>
            <a:r>
              <a:rPr lang="en-US" altLang="ko-KR" sz="1100" dirty="0" err="1"/>
              <a:t>idx</a:t>
            </a:r>
            <a:r>
              <a:rPr lang="en-US" altLang="ko-KR" sz="1100" dirty="0"/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/>
              <a:t> </a:t>
            </a:r>
            <a:r>
              <a:rPr lang="en-US" altLang="ko-KR" sz="1400" dirty="0" err="1"/>
              <a:t>visitedArray</a:t>
            </a:r>
            <a:r>
              <a:rPr lang="en-US" altLang="ko-KR" sz="1400" dirty="0"/>
              <a:t> 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]=Finished</a:t>
            </a:r>
            <a:endParaRPr lang="en-US" altLang="ko-KR" sz="1200" dirty="0"/>
          </a:p>
          <a:p>
            <a:pPr marL="1257300" lvl="2" indent="-457200">
              <a:buFont typeface="+mj-lt"/>
              <a:buAutoNum type="arabicPeriod"/>
            </a:pPr>
            <a:endParaRPr lang="en-US" altLang="ko-KR" sz="800" dirty="0"/>
          </a:p>
          <a:p>
            <a:pPr marL="857250" lvl="1" indent="-457200">
              <a:buFont typeface="+mj-lt"/>
              <a:buAutoNum type="arabicPeriod"/>
            </a:pPr>
            <a:endParaRPr lang="en-US" altLang="ko-KR" sz="1200" dirty="0"/>
          </a:p>
          <a:p>
            <a:pPr marL="2171700" lvl="4" indent="-457200">
              <a:buFont typeface="+mj-lt"/>
              <a:buAutoNum type="arabicPeriod"/>
            </a:pP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181439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3355" y="228600"/>
            <a:ext cx="8229600" cy="1143000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주차 문제 </a:t>
            </a:r>
            <a:r>
              <a:rPr lang="en-US" altLang="ko-KR" dirty="0"/>
              <a:t>A – </a:t>
            </a:r>
            <a:r>
              <a:rPr lang="ko-KR" altLang="en-US" dirty="0"/>
              <a:t>멧돼지 사냥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89548" y="38138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53005" y="1276165"/>
            <a:ext cx="8237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사용할 수 있는 언어는 </a:t>
            </a:r>
            <a:r>
              <a:rPr lang="en-US" altLang="ko-KR" dirty="0"/>
              <a:t>C, C++</a:t>
            </a:r>
            <a:r>
              <a:rPr lang="ko-KR" altLang="en-US" dirty="0"/>
              <a:t>로 제한한다</a:t>
            </a:r>
            <a:r>
              <a:rPr lang="en-US" altLang="ko-KR" dirty="0"/>
              <a:t>. </a:t>
            </a:r>
            <a:r>
              <a:rPr lang="ko-KR" altLang="en-US" dirty="0"/>
              <a:t>프로그램의 실행 시간은 </a:t>
            </a:r>
            <a:r>
              <a:rPr lang="en-US" altLang="ko-KR" dirty="0"/>
              <a:t>3</a:t>
            </a:r>
            <a:r>
              <a:rPr lang="ko-KR" altLang="en-US" dirty="0"/>
              <a:t>초를 초과할 수 없다</a:t>
            </a:r>
            <a:r>
              <a:rPr lang="en-US" altLang="ko-KR" dirty="0"/>
              <a:t>. C++</a:t>
            </a:r>
            <a:r>
              <a:rPr lang="ko-KR" altLang="en-US" dirty="0"/>
              <a:t>의 경우 </a:t>
            </a:r>
            <a:r>
              <a:rPr lang="en-US" altLang="ko-KR" dirty="0"/>
              <a:t>main </a:t>
            </a:r>
            <a:r>
              <a:rPr lang="ko-KR" altLang="en-US" dirty="0"/>
              <a:t>함수 내의 시작 지점에 다음 내용을 추가함으로써 </a:t>
            </a:r>
            <a:r>
              <a:rPr lang="en-US" altLang="ko-KR" dirty="0" err="1"/>
              <a:t>cin</a:t>
            </a:r>
            <a:r>
              <a:rPr lang="en-US" altLang="ko-KR" dirty="0"/>
              <a:t> </a:t>
            </a:r>
            <a:r>
              <a:rPr lang="ko-KR" altLang="en-US" dirty="0"/>
              <a:t>입력 속도를 개선할 수 있다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ios</a:t>
            </a:r>
            <a:r>
              <a:rPr lang="en-US" altLang="ko-KR" dirty="0"/>
              <a:t>::</a:t>
            </a:r>
            <a:r>
              <a:rPr lang="en-US" altLang="ko-KR" dirty="0" err="1"/>
              <a:t>sync_with_stdio</a:t>
            </a:r>
            <a:r>
              <a:rPr lang="en-US" altLang="ko-KR" dirty="0"/>
              <a:t>(false);</a:t>
            </a:r>
          </a:p>
        </p:txBody>
      </p:sp>
    </p:spTree>
    <p:extLst>
      <p:ext uri="{BB962C8B-B14F-4D97-AF65-F5344CB8AC3E}">
        <p14:creationId xmlns:p14="http://schemas.microsoft.com/office/powerpoint/2010/main" val="244296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주차 문제 </a:t>
            </a:r>
            <a:r>
              <a:rPr lang="en-US" altLang="ko-KR" dirty="0"/>
              <a:t>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7675" y="1857375"/>
                <a:ext cx="6326349" cy="418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/>
                  <a:t>입력 형식</a:t>
                </a:r>
              </a:p>
              <a:p>
                <a:endParaRPr lang="ko-KR" altLang="en-US" sz="1400" dirty="0"/>
              </a:p>
              <a:p>
                <a:pPr fontAlgn="base"/>
                <a:r>
                  <a:rPr lang="ko-KR" altLang="en-US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입력은 </a:t>
                </a:r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standard in</a:t>
                </a:r>
                <a:r>
                  <a:rPr lang="ko-KR" altLang="en-US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으로 다음과 같이 주어진다</a:t>
                </a:r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</a:t>
                </a:r>
              </a:p>
              <a:p>
                <a:pPr marL="342900" indent="-342900" fontAlgn="base">
                  <a:buAutoNum type="arabicPeriod"/>
                </a:pPr>
                <a:r>
                  <a:rPr lang="ko-KR" altLang="en-US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첫 번째 줄에는 테스트케이스의 수 </a:t>
                </a:r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T</a:t>
                </a:r>
                <a:r>
                  <a:rPr lang="ko-KR" altLang="en-US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가 주어진다</a:t>
                </a:r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 (0&lt;T≤10)</a:t>
                </a:r>
              </a:p>
              <a:p>
                <a:pPr marL="342900" indent="-342900" fontAlgn="base">
                  <a:buAutoNum type="arabicPeriod"/>
                </a:pPr>
                <a:endParaRPr lang="en-US" altLang="ko-KR" sz="14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fontAlgn="base"/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2. </a:t>
                </a:r>
                <a:r>
                  <a:rPr lang="ko-KR" altLang="en-US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두 번째 줄에는 각 마을에 먹이가 있을 만한 지역의 수 </a:t>
                </a:r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N (3≤N≤1,000)</a:t>
                </a:r>
                <a:r>
                  <a:rPr lang="ko-KR" altLang="en-US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과 지      역 간 길의 총 수 </a:t>
                </a:r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M (3≤M≤100,000)</a:t>
                </a:r>
                <a:r>
                  <a:rPr lang="ko-KR" altLang="en-US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이</a:t>
                </a:r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ko-KR" altLang="en-US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공백을</a:t>
                </a:r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ko-KR" altLang="en-US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사이에 두고 주어진다</a:t>
                </a:r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 </a:t>
                </a:r>
              </a:p>
              <a:p>
                <a:pPr fontAlgn="base"/>
                <a:endParaRPr lang="en-US" altLang="ko-KR" sz="14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fontAlgn="base"/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3. </a:t>
                </a:r>
                <a:r>
                  <a:rPr lang="ko-KR" altLang="en-US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세 번째 줄부터 </a:t>
                </a:r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N</a:t>
                </a:r>
                <a:r>
                  <a:rPr lang="ko-KR" altLang="en-US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개의 지역의 고도</a:t>
                </a:r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, </a:t>
                </a:r>
                <a:r>
                  <a:rPr lang="ko-KR" altLang="en-US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0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  <a:ea typeface="함초롬바탕" panose="02030604000101010101" pitchFamily="18" charset="-127"/>
                        <a:cs typeface="함초롬바탕" panose="02030604000101010101" pitchFamily="18" charset="-127"/>
                      </a:rPr>
                      <m:t>부</m:t>
                    </m:r>
                  </m:oMath>
                </a14:m>
                <a:r>
                  <a:rPr lang="ko-KR" altLang="en-US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𝑁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ko-KR" altLang="en-US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이 차례로 주어진다</a:t>
                </a:r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</a:t>
                </a:r>
              </a:p>
              <a:p>
                <a:pPr fontAlgn="base"/>
                <a:endParaRPr lang="en-US" altLang="ko-KR" sz="14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fontAlgn="base"/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4. </a:t>
                </a:r>
                <a:r>
                  <a:rPr lang="ko-KR" altLang="en-US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이후 </a:t>
                </a:r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M</a:t>
                </a:r>
                <a:r>
                  <a:rPr lang="ko-KR" altLang="en-US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개의 줄에</a:t>
                </a:r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, </a:t>
                </a:r>
                <a:r>
                  <a:rPr lang="ko-KR" altLang="en-US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거리가 </a:t>
                </a:r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1</a:t>
                </a:r>
                <a:r>
                  <a:rPr lang="ko-KR" altLang="en-US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인 </a:t>
                </a:r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M</a:t>
                </a:r>
                <a:r>
                  <a:rPr lang="ko-KR" altLang="en-US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쌍의 지역 번호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𝑃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b="1" dirty="0"/>
                  <a:t> </a:t>
                </a:r>
                <a:r>
                  <a:rPr lang="ko-KR" altLang="en-US" sz="1400" dirty="0"/>
                  <a:t>개가 공백을 사이에 두고 한 줄에 하나씩 주어진다</a:t>
                </a:r>
                <a:r>
                  <a:rPr lang="en-US" altLang="ko-KR" sz="1400" dirty="0"/>
                  <a:t>.</a:t>
                </a:r>
              </a:p>
              <a:p>
                <a:pPr fontAlgn="base"/>
                <a:endParaRPr lang="en-US" altLang="ko-KR" sz="1400" dirty="0"/>
              </a:p>
              <a:p>
                <a:r>
                  <a:rPr lang="en-US" altLang="ko-KR" sz="1400" dirty="0"/>
                  <a:t>5. </a:t>
                </a:r>
                <a:r>
                  <a:rPr lang="ko-KR" altLang="en-US" sz="1400" dirty="0"/>
                  <a:t>이후 </a:t>
                </a:r>
                <a:r>
                  <a:rPr lang="en-US" altLang="ko-KR" sz="1400" dirty="0"/>
                  <a:t>T-1</a:t>
                </a:r>
                <a:r>
                  <a:rPr lang="ko-KR" altLang="en-US" sz="1400" dirty="0"/>
                  <a:t>개의 테스트케이스 정보가 반복적으로 주어진다</a:t>
                </a:r>
                <a:r>
                  <a:rPr lang="en-US" altLang="ko-KR" sz="1400" dirty="0"/>
                  <a:t>. </a:t>
                </a:r>
              </a:p>
              <a:p>
                <a:endParaRPr lang="en-US" altLang="ko-KR" sz="1400" b="1" dirty="0"/>
              </a:p>
              <a:p>
                <a:r>
                  <a:rPr lang="ko-KR" altLang="en-US" sz="1400" b="1" dirty="0"/>
                  <a:t>출력 형식</a:t>
                </a:r>
              </a:p>
              <a:p>
                <a:endParaRPr lang="ko-KR" altLang="en-US" sz="1400" dirty="0"/>
              </a:p>
              <a:p>
                <a:r>
                  <a:rPr lang="ko-KR" altLang="en-US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출력은 </a:t>
                </a:r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standard out</a:t>
                </a:r>
                <a:r>
                  <a:rPr lang="ko-KR" altLang="en-US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으로 표시하며</a:t>
                </a:r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, </a:t>
                </a:r>
                <a:r>
                  <a:rPr lang="ko-KR" altLang="en-US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각 줄에 멧돼지가 먹이를 탐색한 지역들의 번호를 차례로 출력한다</a:t>
                </a:r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..</a:t>
                </a:r>
                <a:endParaRPr lang="ko-KR" altLang="en-US" sz="14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" y="1857375"/>
                <a:ext cx="6326349" cy="4185761"/>
              </a:xfrm>
              <a:prstGeom prst="rect">
                <a:avLst/>
              </a:prstGeom>
              <a:blipFill rotWithShape="0">
                <a:blip r:embed="rId2"/>
                <a:stretch>
                  <a:fillRect l="-385" t="-292" b="-5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848071" y="24714"/>
            <a:ext cx="2295929" cy="67710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2 </a:t>
            </a:r>
          </a:p>
          <a:p>
            <a:pPr fontAlgn="base"/>
            <a:r>
              <a:rPr lang="en-US" altLang="ko-KR" sz="1400" dirty="0"/>
              <a:t>6 5</a:t>
            </a:r>
          </a:p>
          <a:p>
            <a:pPr fontAlgn="base"/>
            <a:r>
              <a:rPr lang="en-US" altLang="ko-KR" sz="1400" dirty="0"/>
              <a:t>30 10050 456 25 70 63</a:t>
            </a:r>
          </a:p>
          <a:p>
            <a:pPr fontAlgn="base"/>
            <a:r>
              <a:rPr lang="en-US" altLang="ko-KR" sz="1400" dirty="0"/>
              <a:t>0 2</a:t>
            </a:r>
          </a:p>
          <a:p>
            <a:pPr fontAlgn="base"/>
            <a:r>
              <a:rPr lang="en-US" altLang="ko-KR" sz="1400" dirty="0"/>
              <a:t>4 5</a:t>
            </a:r>
          </a:p>
          <a:p>
            <a:pPr fontAlgn="base"/>
            <a:r>
              <a:rPr lang="en-US" altLang="ko-KR" sz="1400" dirty="0"/>
              <a:t>2 1</a:t>
            </a:r>
          </a:p>
          <a:p>
            <a:pPr fontAlgn="base"/>
            <a:r>
              <a:rPr lang="en-US" altLang="ko-KR" sz="1400" dirty="0"/>
              <a:t>3 5</a:t>
            </a:r>
          </a:p>
          <a:p>
            <a:pPr fontAlgn="base"/>
            <a:r>
              <a:rPr lang="en-US" altLang="ko-KR" sz="1400" dirty="0"/>
              <a:t>4 3</a:t>
            </a:r>
          </a:p>
          <a:p>
            <a:pPr fontAlgn="base"/>
            <a:r>
              <a:rPr lang="en-US" altLang="ko-KR" sz="1400" dirty="0"/>
              <a:t>5 5</a:t>
            </a:r>
          </a:p>
          <a:p>
            <a:pPr fontAlgn="base"/>
            <a:r>
              <a:rPr lang="en-US" altLang="ko-KR" sz="1400" dirty="0"/>
              <a:t>30 10050 456 25 70</a:t>
            </a:r>
          </a:p>
          <a:p>
            <a:pPr fontAlgn="base"/>
            <a:r>
              <a:rPr lang="en-US" altLang="ko-KR" sz="1400" dirty="0"/>
              <a:t>0 4</a:t>
            </a:r>
          </a:p>
          <a:p>
            <a:pPr fontAlgn="base"/>
            <a:r>
              <a:rPr lang="en-US" altLang="ko-KR" sz="1400" dirty="0"/>
              <a:t>1 4</a:t>
            </a:r>
          </a:p>
          <a:p>
            <a:pPr fontAlgn="base"/>
            <a:r>
              <a:rPr lang="en-US" altLang="ko-KR" sz="1400" dirty="0"/>
              <a:t>2 0</a:t>
            </a:r>
          </a:p>
          <a:p>
            <a:pPr fontAlgn="base"/>
            <a:r>
              <a:rPr lang="en-US" altLang="ko-KR" sz="1400" dirty="0"/>
              <a:t>2 1</a:t>
            </a:r>
          </a:p>
          <a:p>
            <a:pPr fontAlgn="base"/>
            <a:r>
              <a:rPr lang="en-US" altLang="ko-KR" sz="1400" dirty="0"/>
              <a:t>1 0</a:t>
            </a:r>
          </a:p>
          <a:p>
            <a:pPr fontAlgn="base"/>
            <a:r>
              <a:rPr lang="en-US" altLang="ko-KR" sz="1400" dirty="0"/>
              <a:t>(</a:t>
            </a:r>
            <a:r>
              <a:rPr lang="ko-KR" altLang="en-US" sz="1400" dirty="0"/>
              <a:t>빈 줄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출력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3</a:t>
            </a:r>
          </a:p>
          <a:p>
            <a:pPr fontAlgn="base"/>
            <a:r>
              <a:rPr lang="en-US" altLang="ko-KR" sz="1400" dirty="0"/>
              <a:t>5</a:t>
            </a:r>
          </a:p>
          <a:p>
            <a:pPr fontAlgn="base"/>
            <a:r>
              <a:rPr lang="en-US" altLang="ko-KR" sz="1400" dirty="0"/>
              <a:t>4</a:t>
            </a:r>
          </a:p>
          <a:p>
            <a:pPr fontAlgn="base"/>
            <a:r>
              <a:rPr lang="en-US" altLang="ko-KR" sz="1400" dirty="0"/>
              <a:t>0</a:t>
            </a:r>
          </a:p>
          <a:p>
            <a:pPr fontAlgn="base"/>
            <a:r>
              <a:rPr lang="en-US" altLang="ko-KR" sz="1400" dirty="0"/>
              <a:t>2</a:t>
            </a:r>
          </a:p>
          <a:p>
            <a:pPr fontAlgn="base"/>
            <a:r>
              <a:rPr lang="en-US" altLang="ko-KR" sz="1400" dirty="0"/>
              <a:t>1</a:t>
            </a:r>
          </a:p>
          <a:p>
            <a:pPr fontAlgn="base"/>
            <a:r>
              <a:rPr lang="en-US" altLang="ko-KR" sz="1400" dirty="0"/>
              <a:t>3</a:t>
            </a:r>
          </a:p>
          <a:p>
            <a:pPr fontAlgn="base"/>
            <a:r>
              <a:rPr lang="en-US" altLang="ko-KR" sz="1400" dirty="0"/>
              <a:t>0</a:t>
            </a:r>
          </a:p>
          <a:p>
            <a:pPr fontAlgn="base"/>
            <a:r>
              <a:rPr lang="en-US" altLang="ko-KR" sz="1400" dirty="0"/>
              <a:t>4</a:t>
            </a:r>
          </a:p>
          <a:p>
            <a:pPr fontAlgn="base"/>
            <a:r>
              <a:rPr lang="en-US" altLang="ko-KR" sz="1400" dirty="0"/>
              <a:t>1</a:t>
            </a:r>
          </a:p>
          <a:p>
            <a:pPr fontAlgn="base"/>
            <a:r>
              <a:rPr lang="en-US" altLang="ko-KR" sz="1400" dirty="0"/>
              <a:t>2</a:t>
            </a:r>
          </a:p>
          <a:p>
            <a:pPr fontAlgn="base"/>
            <a:r>
              <a:rPr lang="en-US" altLang="ko-KR" sz="1400" dirty="0"/>
              <a:t>(</a:t>
            </a:r>
            <a:r>
              <a:rPr lang="ko-KR" altLang="en-US" sz="1400" dirty="0"/>
              <a:t>빈 줄</a:t>
            </a:r>
            <a:r>
              <a:rPr lang="en-US" altLang="ko-KR" sz="1400" dirty="0"/>
              <a:t>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80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48969"/>
            <a:ext cx="8229600" cy="1143000"/>
          </a:xfrm>
        </p:spPr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82075" y="1084400"/>
            <a:ext cx="8432157" cy="21494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/>
              <a:t>DFS(</a:t>
            </a:r>
            <a:r>
              <a:rPr lang="ko-KR" altLang="en-US" sz="2400" dirty="0"/>
              <a:t>깊이 우선 탐색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604144" y="1704042"/>
            <a:ext cx="3960265" cy="3059542"/>
            <a:chOff x="287497" y="2434060"/>
            <a:chExt cx="5109681" cy="4048274"/>
          </a:xfrm>
        </p:grpSpPr>
        <p:sp>
          <p:nvSpPr>
            <p:cNvPr id="9" name="타원 8"/>
            <p:cNvSpPr/>
            <p:nvPr/>
          </p:nvSpPr>
          <p:spPr>
            <a:xfrm>
              <a:off x="952500" y="2790349"/>
              <a:ext cx="1085850" cy="8863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457200" y="4628738"/>
              <a:ext cx="1085850" cy="8863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2838450" y="5596033"/>
              <a:ext cx="1085850" cy="8863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60785" y="2903581"/>
              <a:ext cx="695324" cy="692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0</a:t>
              </a:r>
              <a:endParaRPr lang="ko-KR" altLang="en-US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0959" y="4771272"/>
              <a:ext cx="576279" cy="692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1</a:t>
              </a:r>
              <a:endParaRPr lang="ko-KR" alt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49278" y="5678195"/>
              <a:ext cx="597542" cy="692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2</a:t>
              </a:r>
              <a:endParaRPr lang="ko-KR" alt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2499" y="2434060"/>
              <a:ext cx="1493675" cy="488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:30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497" y="4267972"/>
              <a:ext cx="1969951" cy="488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:10050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71925" y="5864859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:456</a:t>
              </a:r>
              <a:endParaRPr lang="ko-KR" altLang="en-US" dirty="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790700" y="3627561"/>
              <a:ext cx="1358578" cy="1968472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1365572" y="5412825"/>
              <a:ext cx="1472878" cy="46298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4932242" y="1960534"/>
            <a:ext cx="4212504" cy="2333322"/>
            <a:chOff x="3886200" y="2461875"/>
            <a:chExt cx="5298354" cy="3202476"/>
          </a:xfrm>
        </p:grpSpPr>
        <p:sp>
          <p:nvSpPr>
            <p:cNvPr id="23" name="타원 22"/>
            <p:cNvSpPr/>
            <p:nvPr/>
          </p:nvSpPr>
          <p:spPr>
            <a:xfrm>
              <a:off x="5553075" y="4778050"/>
              <a:ext cx="1085850" cy="8863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886200" y="2488458"/>
              <a:ext cx="1085850" cy="8863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7260504" y="3111138"/>
              <a:ext cx="1085850" cy="8863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63904" y="4883948"/>
              <a:ext cx="616002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3</a:t>
              </a:r>
              <a:endParaRPr lang="ko-KR" alt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84758" y="2602808"/>
              <a:ext cx="658974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4</a:t>
              </a:r>
              <a:endParaRPr lang="ko-KR" alt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77183" y="3301244"/>
              <a:ext cx="463920" cy="7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5</a:t>
              </a:r>
              <a:endParaRPr lang="ko-KR" altLang="en-US" sz="2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47877" y="5018608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:25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07124" y="2461875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:70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59301" y="2701209"/>
              <a:ext cx="142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높이</a:t>
              </a:r>
              <a:r>
                <a:rPr lang="en-US" altLang="ko-KR" dirty="0"/>
                <a:t>:63</a:t>
              </a:r>
              <a:endParaRPr lang="ko-KR" altLang="en-US" dirty="0"/>
            </a:p>
          </p:txBody>
        </p:sp>
        <p:cxnSp>
          <p:nvCxnSpPr>
            <p:cNvPr id="40" name="직선 연결선 39"/>
            <p:cNvCxnSpPr>
              <a:endCxn id="25" idx="2"/>
            </p:cNvCxnSpPr>
            <p:nvPr/>
          </p:nvCxnSpPr>
          <p:spPr>
            <a:xfrm>
              <a:off x="4907124" y="3148022"/>
              <a:ext cx="2353380" cy="40626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23" idx="7"/>
            </p:cNvCxnSpPr>
            <p:nvPr/>
          </p:nvCxnSpPr>
          <p:spPr>
            <a:xfrm flipV="1">
              <a:off x="6479906" y="3935226"/>
              <a:ext cx="1097277" cy="97262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23" idx="1"/>
            </p:cNvCxnSpPr>
            <p:nvPr/>
          </p:nvCxnSpPr>
          <p:spPr>
            <a:xfrm flipH="1" flipV="1">
              <a:off x="4514245" y="3368465"/>
              <a:ext cx="1197849" cy="1539381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453261"/>
              </p:ext>
            </p:extLst>
          </p:nvPr>
        </p:nvGraphicFramePr>
        <p:xfrm>
          <a:off x="2139635" y="5956421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516774"/>
              </p:ext>
            </p:extLst>
          </p:nvPr>
        </p:nvGraphicFramePr>
        <p:xfrm>
          <a:off x="2139635" y="563915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282075" y="5956421"/>
            <a:ext cx="16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HeightArray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82075" y="4969316"/>
            <a:ext cx="305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높이순서대로 </a:t>
            </a:r>
            <a:r>
              <a:rPr lang="en-US" altLang="ko-KR" dirty="0"/>
              <a:t>vertex</a:t>
            </a:r>
            <a:r>
              <a:rPr lang="ko-KR" altLang="en-US" dirty="0"/>
              <a:t>를 정렬</a:t>
            </a:r>
          </a:p>
        </p:txBody>
      </p:sp>
    </p:spTree>
    <p:extLst>
      <p:ext uri="{BB962C8B-B14F-4D97-AF65-F5344CB8AC3E}">
        <p14:creationId xmlns:p14="http://schemas.microsoft.com/office/powerpoint/2010/main" val="219199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48969"/>
            <a:ext cx="8229600" cy="1143000"/>
          </a:xfrm>
        </p:spPr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82075" y="1084401"/>
            <a:ext cx="8432157" cy="4844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/>
              <a:t>DFS(</a:t>
            </a:r>
            <a:r>
              <a:rPr lang="ko-KR" altLang="en-US" sz="2400" dirty="0"/>
              <a:t>깊이 우선 탐색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684432"/>
              </p:ext>
            </p:extLst>
          </p:nvPr>
        </p:nvGraphicFramePr>
        <p:xfrm>
          <a:off x="405948" y="2801906"/>
          <a:ext cx="1088571" cy="35140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8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4632" y="2154532"/>
            <a:ext cx="321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Adjacency list representation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564578" y="3077059"/>
            <a:ext cx="656108" cy="577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290745" y="2908085"/>
            <a:ext cx="822960" cy="37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305896" y="4118625"/>
            <a:ext cx="822960" cy="37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317028" y="5299718"/>
            <a:ext cx="822960" cy="37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17028" y="5863373"/>
            <a:ext cx="822960" cy="37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419350" y="4126610"/>
            <a:ext cx="822960" cy="37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303808" y="3535679"/>
            <a:ext cx="822960" cy="37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317028" y="4720318"/>
            <a:ext cx="822960" cy="37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411186" y="5863373"/>
            <a:ext cx="822960" cy="37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426967" y="5307487"/>
            <a:ext cx="822960" cy="37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437312" y="4705531"/>
            <a:ext cx="822960" cy="37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1564578" y="3699621"/>
            <a:ext cx="656108" cy="577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1581212" y="4270650"/>
            <a:ext cx="656108" cy="577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1618392" y="4901810"/>
            <a:ext cx="656108" cy="577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1615427" y="5493255"/>
            <a:ext cx="656108" cy="577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1649788" y="6049141"/>
            <a:ext cx="656108" cy="577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3097677" y="4916572"/>
            <a:ext cx="313509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144921" y="5518639"/>
            <a:ext cx="313509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082725" y="6084921"/>
            <a:ext cx="313509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3080150" y="4310270"/>
            <a:ext cx="313509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233321" y="2956455"/>
            <a:ext cx="2542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/>
              <a:t>리스트 </a:t>
            </a:r>
            <a:r>
              <a:rPr lang="ko-KR" altLang="en-US" dirty="0"/>
              <a:t>마다 </a:t>
            </a:r>
            <a:endParaRPr lang="en-US" altLang="ko-KR" dirty="0"/>
          </a:p>
          <a:p>
            <a:r>
              <a:rPr lang="ko-KR" altLang="en-US" dirty="0"/>
              <a:t>높이 크기에 따라 정렬</a:t>
            </a: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320821"/>
              </p:ext>
            </p:extLst>
          </p:nvPr>
        </p:nvGraphicFramePr>
        <p:xfrm>
          <a:off x="6136132" y="4734327"/>
          <a:ext cx="2602926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3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8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8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84749"/>
              </p:ext>
            </p:extLst>
          </p:nvPr>
        </p:nvGraphicFramePr>
        <p:xfrm>
          <a:off x="6136132" y="4417057"/>
          <a:ext cx="260292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8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8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4894756" y="4206360"/>
            <a:ext cx="160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HeightArray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09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48969"/>
            <a:ext cx="8229600" cy="1143000"/>
          </a:xfrm>
        </p:spPr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82075" y="1084401"/>
            <a:ext cx="8432157" cy="4844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/>
              <a:t>DFS(</a:t>
            </a:r>
            <a:r>
              <a:rPr lang="ko-KR" altLang="en-US" sz="2400" dirty="0"/>
              <a:t>깊이 우선 탐색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05948" y="2801906"/>
          <a:ext cx="1088571" cy="35140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8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4632" y="2154532"/>
            <a:ext cx="321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Adjacency list representation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564578" y="3077059"/>
            <a:ext cx="656108" cy="577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290745" y="2908085"/>
            <a:ext cx="822960" cy="37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305896" y="4118625"/>
            <a:ext cx="822960" cy="37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458430" y="5332871"/>
            <a:ext cx="822960" cy="37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17028" y="5863373"/>
            <a:ext cx="822960" cy="37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419350" y="4126610"/>
            <a:ext cx="822960" cy="37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303808" y="3535679"/>
            <a:ext cx="822960" cy="37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317028" y="4720318"/>
            <a:ext cx="822960" cy="37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411186" y="5863373"/>
            <a:ext cx="822960" cy="37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303808" y="5320285"/>
            <a:ext cx="822960" cy="37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437312" y="4705531"/>
            <a:ext cx="822960" cy="37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1564578" y="3699621"/>
            <a:ext cx="656108" cy="577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1581212" y="4270650"/>
            <a:ext cx="656108" cy="577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1618392" y="4901810"/>
            <a:ext cx="656108" cy="577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1615427" y="5493255"/>
            <a:ext cx="656108" cy="577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1649788" y="6049141"/>
            <a:ext cx="656108" cy="577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3097677" y="4916572"/>
            <a:ext cx="313509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144921" y="5518639"/>
            <a:ext cx="313509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082725" y="6084921"/>
            <a:ext cx="313509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3080150" y="4310270"/>
            <a:ext cx="313509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233321" y="2956455"/>
            <a:ext cx="2542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/>
              <a:t>리스트 </a:t>
            </a:r>
            <a:r>
              <a:rPr lang="ko-KR" altLang="en-US" dirty="0"/>
              <a:t>마다 </a:t>
            </a:r>
            <a:endParaRPr lang="en-US" altLang="ko-KR" dirty="0"/>
          </a:p>
          <a:p>
            <a:r>
              <a:rPr lang="ko-KR" altLang="en-US" dirty="0"/>
              <a:t>높이 크기에 따라 정렬</a:t>
            </a:r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6136132" y="4734327"/>
          <a:ext cx="2602926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3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8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8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/>
        </p:nvGraphicFramePr>
        <p:xfrm>
          <a:off x="6136132" y="4417057"/>
          <a:ext cx="260292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8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8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4894756" y="4206360"/>
            <a:ext cx="160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HeightArray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129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48969"/>
            <a:ext cx="8229600" cy="1143000"/>
          </a:xfrm>
        </p:spPr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82075" y="1084401"/>
            <a:ext cx="8432157" cy="4844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/>
              <a:t>DFS(</a:t>
            </a:r>
            <a:r>
              <a:rPr lang="ko-KR" altLang="en-US" sz="2400" dirty="0"/>
              <a:t>깊이 우선 탐색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05948" y="2801906"/>
          <a:ext cx="1088571" cy="35140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8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4632" y="2154532"/>
            <a:ext cx="321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Adjacency list representation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564578" y="3077059"/>
            <a:ext cx="656108" cy="577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290745" y="2908085"/>
            <a:ext cx="822960" cy="37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305896" y="4118625"/>
            <a:ext cx="822960" cy="37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458430" y="5332871"/>
            <a:ext cx="822960" cy="37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455311" y="5874065"/>
            <a:ext cx="822960" cy="37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419350" y="4126610"/>
            <a:ext cx="822960" cy="37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303808" y="3535679"/>
            <a:ext cx="822960" cy="37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317028" y="4720318"/>
            <a:ext cx="822960" cy="37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17028" y="5845641"/>
            <a:ext cx="822960" cy="37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303808" y="5320285"/>
            <a:ext cx="822960" cy="37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437312" y="4705531"/>
            <a:ext cx="822960" cy="37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1564578" y="3699621"/>
            <a:ext cx="656108" cy="577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1581212" y="4270650"/>
            <a:ext cx="656108" cy="577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1618392" y="4901810"/>
            <a:ext cx="656108" cy="577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1615427" y="5493255"/>
            <a:ext cx="656108" cy="577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1649788" y="6049141"/>
            <a:ext cx="656108" cy="577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3097677" y="4916572"/>
            <a:ext cx="313509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144921" y="5518639"/>
            <a:ext cx="313509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151120" y="6059832"/>
            <a:ext cx="313509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3080150" y="4310270"/>
            <a:ext cx="313509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233321" y="2956455"/>
            <a:ext cx="2542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/>
              <a:t>리스트 </a:t>
            </a:r>
            <a:r>
              <a:rPr lang="ko-KR" altLang="en-US" dirty="0"/>
              <a:t>마다 </a:t>
            </a:r>
            <a:endParaRPr lang="en-US" altLang="ko-KR" dirty="0"/>
          </a:p>
          <a:p>
            <a:r>
              <a:rPr lang="ko-KR" altLang="en-US" dirty="0"/>
              <a:t>높이 크기에 따라 정렬</a:t>
            </a:r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6136132" y="4734327"/>
          <a:ext cx="2602926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3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8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8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/>
        </p:nvGraphicFramePr>
        <p:xfrm>
          <a:off x="6136132" y="4417057"/>
          <a:ext cx="260292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8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8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4894756" y="4206360"/>
            <a:ext cx="160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HeightArray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89317"/>
      </p:ext>
    </p:extLst>
  </p:cSld>
  <p:clrMapOvr>
    <a:masterClrMapping/>
  </p:clrMapOvr>
</p:sld>
</file>

<file path=ppt/theme/theme1.xml><?xml version="1.0" encoding="utf-8"?>
<a:theme xmlns:a="http://schemas.openxmlformats.org/drawingml/2006/main" name="컴퓨터보안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컴퓨터보안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ISRL2011</Template>
  <TotalTime>10459</TotalTime>
  <Words>2443</Words>
  <Application>Microsoft Office PowerPoint</Application>
  <PresentationFormat>화면 슬라이드 쇼(4:3)</PresentationFormat>
  <Paragraphs>967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31</vt:i4>
      </vt:variant>
    </vt:vector>
  </HeadingPairs>
  <TitlesOfParts>
    <vt:vector size="41" baseType="lpstr">
      <vt:lpstr>나눔고딕</vt:lpstr>
      <vt:lpstr>맑은 고딕</vt:lpstr>
      <vt:lpstr>함초롬바탕</vt:lpstr>
      <vt:lpstr>Arial</vt:lpstr>
      <vt:lpstr>Cambria Math</vt:lpstr>
      <vt:lpstr>Tahoma</vt:lpstr>
      <vt:lpstr>Wingdings</vt:lpstr>
      <vt:lpstr>컴퓨터보안 2011</vt:lpstr>
      <vt:lpstr>1_컴퓨터보안 2011</vt:lpstr>
      <vt:lpstr>New_Natural01</vt:lpstr>
      <vt:lpstr>문제해결기법 (Problem Solving)</vt:lpstr>
      <vt:lpstr>9주차 문제 A – 멧돼지 사냥   </vt:lpstr>
      <vt:lpstr>9주차 문제 A – 멧돼지 사냥   </vt:lpstr>
      <vt:lpstr>9주차 문제 A – 멧돼지 사냥</vt:lpstr>
      <vt:lpstr>9주차 문제 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9주차 문제 A</vt:lpstr>
      <vt:lpstr>9주차 문제 A</vt:lpstr>
      <vt:lpstr>9주차 문제 A</vt:lpstr>
      <vt:lpstr>9주차 문제 A</vt:lpstr>
      <vt:lpstr>9주차 문제 A</vt:lpstr>
      <vt:lpstr>9주차 문제 A</vt:lpstr>
    </vt:vector>
  </TitlesOfParts>
  <Company>인하대학교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강전일</dc:creator>
  <cp:lastModifiedBy>SeungSam</cp:lastModifiedBy>
  <cp:revision>408</cp:revision>
  <cp:lastPrinted>2018-05-30T04:46:17Z</cp:lastPrinted>
  <dcterms:created xsi:type="dcterms:W3CDTF">2014-02-26T05:36:39Z</dcterms:created>
  <dcterms:modified xsi:type="dcterms:W3CDTF">2019-05-13T04:02:45Z</dcterms:modified>
</cp:coreProperties>
</file>