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  <p:sldMasterId id="2147483698" r:id="rId3"/>
  </p:sldMasterIdLst>
  <p:notesMasterIdLst>
    <p:notesMasterId r:id="rId14"/>
  </p:notesMasterIdLst>
  <p:handoutMasterIdLst>
    <p:handoutMasterId r:id="rId15"/>
  </p:handoutMasterIdLst>
  <p:sldIdLst>
    <p:sldId id="413" r:id="rId4"/>
    <p:sldId id="414" r:id="rId5"/>
    <p:sldId id="415" r:id="rId6"/>
    <p:sldId id="416" r:id="rId7"/>
    <p:sldId id="458" r:id="rId8"/>
    <p:sldId id="417" r:id="rId9"/>
    <p:sldId id="462" r:id="rId10"/>
    <p:sldId id="463" r:id="rId11"/>
    <p:sldId id="464" r:id="rId12"/>
    <p:sldId id="465" r:id="rId13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6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91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2005" autoAdjust="0"/>
  </p:normalViewPr>
  <p:slideViewPr>
    <p:cSldViewPr snapToGrid="0">
      <p:cViewPr varScale="1">
        <p:scale>
          <a:sx n="89" d="100"/>
          <a:sy n="89" d="100"/>
        </p:scale>
        <p:origin x="798" y="96"/>
      </p:cViewPr>
      <p:guideLst>
        <p:guide orient="horz" pos="2160"/>
        <p:guide pos="260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9" d="100"/>
          <a:sy n="109" d="100"/>
        </p:scale>
        <p:origin x="-2268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18431-045C-4EA1-81C8-DB9EB4DB25F7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C7944-C68D-47D8-BDE3-D7A96C871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867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B7568-3C2F-40C6-9A3D-C96D8A49C7FB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2A58D-885E-4ED4-803C-A2097EAFB0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69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2A58D-885E-4ED4-803C-A2097EAFB0A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301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이걸로 수도코드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2A58D-885E-4ED4-803C-A2097EAFB0A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635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수도코드 단순화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2A58D-885E-4ED4-803C-A2097EAFB0A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345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수도코드 단순화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2A58D-885E-4ED4-803C-A2097EAFB0A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817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수도코드 단순화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2A58D-885E-4ED4-803C-A2097EAFB0A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019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수도코드 단순화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2A58D-885E-4ED4-803C-A2097EAFB0A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33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title_underba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37" y="2747079"/>
            <a:ext cx="7873503" cy="91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50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95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95536" y="1196752"/>
            <a:ext cx="8352928" cy="5112568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4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722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59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title_underbar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37" y="2747079"/>
            <a:ext cx="7873503" cy="91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873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872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4" name="Picture 3" descr="C:\Users\Administrator\Desktop\title_underbar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05050"/>
            <a:ext cx="5307663" cy="61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743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57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95536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1"/>
          </p:nvPr>
        </p:nvSpPr>
        <p:spPr>
          <a:xfrm>
            <a:off x="4644008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462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196752"/>
            <a:ext cx="410185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196752"/>
            <a:ext cx="410343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7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0"/>
          </p:nvPr>
        </p:nvSpPr>
        <p:spPr>
          <a:xfrm>
            <a:off x="395536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1"/>
          </p:nvPr>
        </p:nvSpPr>
        <p:spPr>
          <a:xfrm>
            <a:off x="4644008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544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18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4787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48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033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9861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95536" y="1196752"/>
            <a:ext cx="8352928" cy="5112568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4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5829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5701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5813-3A47-4C55-A2C5-485AA4AF0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5813-3A47-4C55-A2C5-485AA4AF0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4" name="Picture 3" descr="C:\Users\Administrator\Desktop\title_underba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05050"/>
            <a:ext cx="5307663" cy="61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9846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50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95536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1"/>
          </p:nvPr>
        </p:nvSpPr>
        <p:spPr>
          <a:xfrm>
            <a:off x="4644008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9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196752"/>
            <a:ext cx="410185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196752"/>
            <a:ext cx="410343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7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0"/>
          </p:nvPr>
        </p:nvSpPr>
        <p:spPr>
          <a:xfrm>
            <a:off x="395536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1"/>
          </p:nvPr>
        </p:nvSpPr>
        <p:spPr>
          <a:xfrm>
            <a:off x="4644008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65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01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61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600200"/>
            <a:ext cx="8352928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95536" y="6453336"/>
            <a:ext cx="8352928" cy="0"/>
          </a:xfrm>
          <a:prstGeom prst="line">
            <a:avLst/>
          </a:prstGeom>
          <a:ln w="57150" cap="flat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Administrator\Desktop\isrl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566" y="6498755"/>
            <a:ext cx="936898" cy="24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395536" y="0"/>
            <a:ext cx="8352928" cy="288032"/>
            <a:chOff x="395536" y="0"/>
            <a:chExt cx="8352928" cy="288032"/>
          </a:xfrm>
        </p:grpSpPr>
        <p:sp>
          <p:nvSpPr>
            <p:cNvPr id="16" name="모서리가 둥근 직사각형 15"/>
            <p:cNvSpPr/>
            <p:nvPr userDrawn="1"/>
          </p:nvSpPr>
          <p:spPr>
            <a:xfrm>
              <a:off x="395536" y="0"/>
              <a:ext cx="8352928" cy="28803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395536" y="0"/>
              <a:ext cx="8352928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148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600200"/>
            <a:ext cx="8352928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95536" y="6453336"/>
            <a:ext cx="8352928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Administrator\Desktop\isrl.png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566" y="6498755"/>
            <a:ext cx="936898" cy="24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395536" y="0"/>
            <a:ext cx="8352928" cy="288032"/>
            <a:chOff x="395536" y="0"/>
            <a:chExt cx="8352928" cy="288032"/>
          </a:xfrm>
        </p:grpSpPr>
        <p:sp>
          <p:nvSpPr>
            <p:cNvPr id="16" name="모서리가 둥근 직사각형 15"/>
            <p:cNvSpPr/>
            <p:nvPr userDrawn="1"/>
          </p:nvSpPr>
          <p:spPr>
            <a:xfrm>
              <a:off x="395536" y="0"/>
              <a:ext cx="8352928" cy="28803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395536" y="0"/>
              <a:ext cx="8352928" cy="144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968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A5813-3A47-4C55-A2C5-485AA4AF00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문제해결기법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0" dirty="0"/>
              <a:t>(Problem</a:t>
            </a:r>
            <a:r>
              <a:rPr lang="ko-KR" altLang="en-US" b="0" dirty="0"/>
              <a:t> </a:t>
            </a:r>
            <a:r>
              <a:rPr lang="en-US" altLang="ko-KR" b="0" dirty="0"/>
              <a:t>Solving)</a:t>
            </a:r>
            <a:endParaRPr lang="ko-KR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54664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418443"/>
            <a:ext cx="8229600" cy="767806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모든 </a:t>
            </a:r>
            <a:r>
              <a:rPr lang="en-US" altLang="ko-KR" sz="3200" dirty="0"/>
              <a:t>X,Y</a:t>
            </a:r>
            <a:r>
              <a:rPr lang="ko-KR" altLang="en-US" sz="3200" dirty="0"/>
              <a:t>조합에 </a:t>
            </a:r>
            <a:r>
              <a:rPr lang="en-US" altLang="ko-KR" sz="3200" dirty="0"/>
              <a:t>steps</a:t>
            </a:r>
            <a:r>
              <a:rPr lang="ko-KR" altLang="en-US" sz="3200" dirty="0"/>
              <a:t>를 미리 계산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247916" y="1442281"/>
            <a:ext cx="7475716" cy="511396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/>
              <a:t>입력 </a:t>
            </a:r>
            <a:r>
              <a:rPr lang="en-US" altLang="ko-KR" sz="1400" dirty="0"/>
              <a:t>:  T, X, Y</a:t>
            </a:r>
            <a:r>
              <a:rPr lang="en-US" altLang="ko-KR" sz="1400" dirty="0">
                <a:solidFill>
                  <a:srgbClr val="2C919E"/>
                </a:solidFill>
              </a:rPr>
              <a:t>//</a:t>
            </a:r>
            <a:r>
              <a:rPr lang="ko-KR" altLang="en-US" sz="1400" dirty="0">
                <a:solidFill>
                  <a:srgbClr val="2C919E"/>
                </a:solidFill>
              </a:rPr>
              <a:t>전체 계단 수</a:t>
            </a:r>
            <a:r>
              <a:rPr lang="en-US" altLang="ko-KR" sz="1400" dirty="0">
                <a:solidFill>
                  <a:srgbClr val="2C919E"/>
                </a:solidFill>
              </a:rPr>
              <a:t>, </a:t>
            </a:r>
            <a:r>
              <a:rPr lang="ko-KR" altLang="en-US" sz="1400" dirty="0">
                <a:solidFill>
                  <a:srgbClr val="2C919E"/>
                </a:solidFill>
              </a:rPr>
              <a:t>한번에 오를 수 있는 최대 계단 수</a:t>
            </a:r>
            <a:endParaRPr lang="en-US" altLang="ko-KR" sz="1400" dirty="0">
              <a:solidFill>
                <a:srgbClr val="2C919E"/>
              </a:solidFill>
            </a:endParaRPr>
          </a:p>
          <a:p>
            <a:pPr marL="0" indent="0">
              <a:buNone/>
            </a:pPr>
            <a:r>
              <a:rPr lang="ko-KR" altLang="en-US" sz="1400" dirty="0"/>
              <a:t>출력 </a:t>
            </a:r>
            <a:r>
              <a:rPr lang="en-US" altLang="ko-KR" sz="1400" dirty="0"/>
              <a:t>: Result</a:t>
            </a:r>
          </a:p>
          <a:p>
            <a:pPr marL="0" indent="0">
              <a:buNone/>
            </a:pPr>
            <a:r>
              <a:rPr lang="en-US" altLang="ko-KR" sz="1400" dirty="0"/>
              <a:t>Global variable steps[60][60] initialize to 0, (</a:t>
            </a:r>
            <a:r>
              <a:rPr lang="ko-KR" altLang="en-US" sz="1400" dirty="0"/>
              <a:t>단 </a:t>
            </a:r>
            <a:r>
              <a:rPr lang="en-US" altLang="ko-KR" sz="1400" dirty="0"/>
              <a:t>steps[1][1] = 1)</a:t>
            </a:r>
          </a:p>
          <a:p>
            <a:pPr marL="0" indent="0">
              <a:buNone/>
            </a:pPr>
            <a:r>
              <a:rPr lang="en-US" altLang="ko-KR" sz="1400" dirty="0"/>
              <a:t>For I is 1 to 60  </a:t>
            </a:r>
            <a:r>
              <a:rPr lang="en-US" altLang="ko-KR" sz="1400" dirty="0">
                <a:solidFill>
                  <a:srgbClr val="2C919E"/>
                </a:solidFill>
              </a:rPr>
              <a:t>// </a:t>
            </a:r>
            <a:r>
              <a:rPr lang="ko-KR" altLang="en-US" sz="1400" dirty="0">
                <a:solidFill>
                  <a:srgbClr val="2C919E"/>
                </a:solidFill>
              </a:rPr>
              <a:t>한번에 오를 수 있는 계단</a:t>
            </a:r>
            <a:endParaRPr lang="en-US" altLang="ko-KR" sz="1400" dirty="0">
              <a:solidFill>
                <a:srgbClr val="2C919E"/>
              </a:solidFill>
            </a:endParaRPr>
          </a:p>
          <a:p>
            <a:pPr marL="0" indent="0">
              <a:buNone/>
            </a:pPr>
            <a:r>
              <a:rPr lang="en-US" altLang="ko-KR" sz="1400" dirty="0"/>
              <a:t>    For  J is 1 to I   </a:t>
            </a:r>
            <a:r>
              <a:rPr lang="en-US" altLang="ko-KR" sz="1400" dirty="0">
                <a:solidFill>
                  <a:srgbClr val="2C919E"/>
                </a:solidFill>
              </a:rPr>
              <a:t>// </a:t>
            </a:r>
            <a:r>
              <a:rPr lang="ko-KR" altLang="en-US" sz="1400" dirty="0">
                <a:solidFill>
                  <a:srgbClr val="2C919E"/>
                </a:solidFill>
              </a:rPr>
              <a:t>한번에 오를 수 있는 계단 수 이하</a:t>
            </a:r>
            <a:endParaRPr lang="en-US" altLang="ko-KR" sz="1400" dirty="0">
              <a:solidFill>
                <a:srgbClr val="2C919E"/>
              </a:solidFill>
            </a:endParaRPr>
          </a:p>
          <a:p>
            <a:pPr marL="0" indent="0">
              <a:buNone/>
            </a:pPr>
            <a:r>
              <a:rPr lang="en-US" altLang="ko-KR" sz="1400" dirty="0"/>
              <a:t>         steps [I][J] = ∑ steps 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][1..J-1] +1</a:t>
            </a:r>
          </a:p>
          <a:p>
            <a:pPr marL="0" indent="0">
              <a:buNone/>
            </a:pPr>
            <a:r>
              <a:rPr lang="en-US" altLang="ko-KR" sz="1400" dirty="0"/>
              <a:t>    For J is I+1 to 60  </a:t>
            </a:r>
            <a:r>
              <a:rPr lang="en-US" altLang="ko-KR" sz="1400" dirty="0">
                <a:solidFill>
                  <a:srgbClr val="2C919E"/>
                </a:solidFill>
              </a:rPr>
              <a:t>// </a:t>
            </a:r>
            <a:r>
              <a:rPr lang="ko-KR" altLang="en-US" sz="1400" dirty="0">
                <a:solidFill>
                  <a:srgbClr val="2C919E"/>
                </a:solidFill>
              </a:rPr>
              <a:t>한 번에 오를 수 있는 계단 보다는 큰 경우</a:t>
            </a:r>
            <a:endParaRPr lang="en-US" altLang="ko-KR" sz="1400" dirty="0">
              <a:solidFill>
                <a:srgbClr val="2C919E"/>
              </a:solidFill>
            </a:endParaRPr>
          </a:p>
          <a:p>
            <a:pPr marL="0" indent="0">
              <a:buNone/>
            </a:pPr>
            <a:r>
              <a:rPr lang="en-US" altLang="ko-KR" sz="1400" dirty="0"/>
              <a:t>         steps [I][J] = steps [I][J-I] +…. +steps[I][J-1] </a:t>
            </a:r>
            <a:r>
              <a:rPr lang="en-US" altLang="ko-KR" sz="1400" dirty="0">
                <a:solidFill>
                  <a:srgbClr val="2C919E"/>
                </a:solidFill>
              </a:rPr>
              <a:t>// I</a:t>
            </a:r>
            <a:r>
              <a:rPr lang="ko-KR" altLang="en-US" sz="1400" dirty="0">
                <a:solidFill>
                  <a:srgbClr val="2C919E"/>
                </a:solidFill>
              </a:rPr>
              <a:t>개 항</a:t>
            </a:r>
            <a:endParaRPr lang="en-US" altLang="ko-KR" sz="1400" dirty="0">
              <a:solidFill>
                <a:srgbClr val="2C919E"/>
              </a:solidFill>
            </a:endParaRPr>
          </a:p>
          <a:p>
            <a:pPr marL="0" indent="0">
              <a:buNone/>
            </a:pPr>
            <a:r>
              <a:rPr lang="en-US" altLang="ko-KR" sz="1400" dirty="0"/>
              <a:t>      else   </a:t>
            </a:r>
            <a:r>
              <a:rPr lang="en-US" altLang="ko-KR" sz="1400" dirty="0">
                <a:solidFill>
                  <a:srgbClr val="2C919E"/>
                </a:solidFill>
              </a:rPr>
              <a:t>// x</a:t>
            </a:r>
            <a:r>
              <a:rPr lang="ko-KR" altLang="en-US" sz="1400" dirty="0">
                <a:solidFill>
                  <a:srgbClr val="2C919E"/>
                </a:solidFill>
              </a:rPr>
              <a:t>보다 작은 </a:t>
            </a:r>
            <a:r>
              <a:rPr lang="en-US" altLang="ko-KR" sz="1400" dirty="0">
                <a:solidFill>
                  <a:srgbClr val="2C919E"/>
                </a:solidFill>
              </a:rPr>
              <a:t>y</a:t>
            </a:r>
            <a:r>
              <a:rPr lang="ko-KR" altLang="en-US" sz="1400" dirty="0">
                <a:solidFill>
                  <a:srgbClr val="2C919E"/>
                </a:solidFill>
              </a:rPr>
              <a:t>개 만큼의 계단을 한번에 오름</a:t>
            </a:r>
            <a:endParaRPr lang="en-US" altLang="ko-KR" sz="1400" dirty="0">
              <a:solidFill>
                <a:srgbClr val="2C919E"/>
              </a:solidFill>
            </a:endParaRPr>
          </a:p>
          <a:p>
            <a:pPr marL="0" indent="0">
              <a:buNone/>
            </a:pPr>
            <a:r>
              <a:rPr lang="en-US" altLang="ko-KR" sz="1400" dirty="0"/>
              <a:t>Read X, Y</a:t>
            </a:r>
            <a:endParaRPr lang="en-US" altLang="ko-KR" sz="1400" dirty="0">
              <a:solidFill>
                <a:srgbClr val="2C919E"/>
              </a:solidFill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2C919E"/>
                </a:solidFill>
              </a:rPr>
              <a:t>     </a:t>
            </a:r>
            <a:r>
              <a:rPr lang="en-US" altLang="ko-KR" sz="1400" dirty="0"/>
              <a:t>print steps[X,Y]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C982CFAA-6635-4A77-B1EC-521C65DAC156}"/>
                  </a:ext>
                </a:extLst>
              </p:cNvPr>
              <p:cNvSpPr txBox="1"/>
              <p:nvPr/>
            </p:nvSpPr>
            <p:spPr>
              <a:xfrm>
                <a:off x="1571004" y="4610885"/>
                <a:ext cx="1723262" cy="46166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82CFAA-6635-4A77-B1EC-521C65DAC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004" y="4610885"/>
                <a:ext cx="172326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F46A78F6-BF5F-49FA-AFEB-ED095E08AC09}"/>
                  </a:ext>
                </a:extLst>
              </p:cNvPr>
              <p:cNvSpPr txBox="1"/>
              <p:nvPr/>
            </p:nvSpPr>
            <p:spPr>
              <a:xfrm>
                <a:off x="5809559" y="4564719"/>
                <a:ext cx="1723262" cy="46166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6A78F6-BF5F-49FA-AFEB-ED095E08A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559" y="4564719"/>
                <a:ext cx="172326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76D6CF4-B4E3-4810-9155-9178800E3F99}"/>
              </a:ext>
            </a:extLst>
          </p:cNvPr>
          <p:cNvSpPr txBox="1"/>
          <p:nvPr/>
        </p:nvSpPr>
        <p:spPr>
          <a:xfrm>
            <a:off x="656971" y="4657052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84F696E-59BE-4F5B-A8AA-68D8B15DC66F}"/>
              </a:ext>
            </a:extLst>
          </p:cNvPr>
          <p:cNvSpPr txBox="1"/>
          <p:nvPr/>
        </p:nvSpPr>
        <p:spPr>
          <a:xfrm>
            <a:off x="4704715" y="4657052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834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3355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11</a:t>
            </a:r>
            <a:r>
              <a:rPr lang="ko-KR" altLang="en-US" dirty="0"/>
              <a:t>주차 문제 </a:t>
            </a:r>
            <a:r>
              <a:rPr lang="en-US" altLang="ko-KR" dirty="0"/>
              <a:t>A – </a:t>
            </a:r>
            <a:r>
              <a:rPr lang="ko-KR" altLang="en-US" dirty="0"/>
              <a:t>계단 오르기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89548" y="381383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53005" y="1276165"/>
            <a:ext cx="82379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배구 선수 </a:t>
            </a:r>
            <a:r>
              <a:rPr lang="ko-KR" altLang="en-US" dirty="0" err="1"/>
              <a:t>비룡이는</a:t>
            </a:r>
            <a:r>
              <a:rPr lang="ko-KR" altLang="en-US" dirty="0"/>
              <a:t> 남들보다 다리가 길어서 한 번에 여러 칸의 계단을 오르곤 한다</a:t>
            </a:r>
            <a:r>
              <a:rPr lang="en-US" altLang="ko-KR" dirty="0"/>
              <a:t>. </a:t>
            </a:r>
            <a:r>
              <a:rPr lang="ko-KR" altLang="en-US" dirty="0"/>
              <a:t>지하철역에서 계단을 오르던 중 </a:t>
            </a:r>
            <a:r>
              <a:rPr lang="ko-KR" altLang="en-US" dirty="0" err="1"/>
              <a:t>비룡이는</a:t>
            </a:r>
            <a:r>
              <a:rPr lang="ko-KR" altLang="en-US" dirty="0"/>
              <a:t> 매일매일 다른 방법으로 계단에 올라 보기로 하였다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하루는 한 번에 한 </a:t>
            </a:r>
            <a:r>
              <a:rPr lang="ko-KR" altLang="en-US" dirty="0" err="1"/>
              <a:t>칸씩만</a:t>
            </a:r>
            <a:r>
              <a:rPr lang="ko-KR" altLang="en-US" dirty="0"/>
              <a:t> 계단을 오르고</a:t>
            </a:r>
            <a:r>
              <a:rPr lang="en-US" altLang="ko-KR" dirty="0"/>
              <a:t>, </a:t>
            </a:r>
            <a:r>
              <a:rPr lang="ko-KR" altLang="en-US" dirty="0"/>
              <a:t>다음날은 처음 한 걸음은 계단 두 칸</a:t>
            </a:r>
            <a:r>
              <a:rPr lang="en-US" altLang="ko-KR" dirty="0"/>
              <a:t>, </a:t>
            </a:r>
            <a:r>
              <a:rPr lang="ko-KR" altLang="en-US" dirty="0"/>
              <a:t>그 이후에는 한 칸씩 오르는 식이다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 계단이 총 </a:t>
            </a:r>
            <a:r>
              <a:rPr lang="en-US" altLang="ko-KR" dirty="0"/>
              <a:t>3</a:t>
            </a:r>
            <a:r>
              <a:rPr lang="ko-KR" altLang="en-US" dirty="0"/>
              <a:t>칸이고</a:t>
            </a:r>
            <a:r>
              <a:rPr lang="en-US" altLang="ko-KR" dirty="0"/>
              <a:t>, </a:t>
            </a:r>
            <a:r>
              <a:rPr lang="ko-KR" altLang="en-US" dirty="0" err="1"/>
              <a:t>비룡이가</a:t>
            </a:r>
            <a:r>
              <a:rPr lang="ko-KR" altLang="en-US" dirty="0"/>
              <a:t> 한번에 최대 </a:t>
            </a:r>
            <a:r>
              <a:rPr lang="en-US" altLang="ko-KR" dirty="0"/>
              <a:t>2</a:t>
            </a:r>
            <a:r>
              <a:rPr lang="ko-KR" altLang="en-US" dirty="0" err="1"/>
              <a:t>칸씩만</a:t>
            </a:r>
            <a:r>
              <a:rPr lang="ko-KR" altLang="en-US" dirty="0"/>
              <a:t> 오를 수 있는 경우라면</a:t>
            </a:r>
            <a:r>
              <a:rPr lang="en-US" altLang="ko-KR" dirty="0"/>
              <a:t>, 1</a:t>
            </a:r>
            <a:r>
              <a:rPr lang="ko-KR" altLang="en-US" dirty="0"/>
              <a:t>칸</a:t>
            </a:r>
            <a:r>
              <a:rPr lang="en-US" altLang="ko-KR" dirty="0"/>
              <a:t>-1</a:t>
            </a:r>
            <a:r>
              <a:rPr lang="ko-KR" altLang="en-US" dirty="0"/>
              <a:t>칸</a:t>
            </a:r>
            <a:r>
              <a:rPr lang="en-US" altLang="ko-KR" dirty="0"/>
              <a:t>-1</a:t>
            </a:r>
            <a:r>
              <a:rPr lang="ko-KR" altLang="en-US" dirty="0"/>
              <a:t>칸</a:t>
            </a:r>
            <a:r>
              <a:rPr lang="en-US" altLang="ko-KR" dirty="0"/>
              <a:t>, 1</a:t>
            </a:r>
            <a:r>
              <a:rPr lang="ko-KR" altLang="en-US" dirty="0"/>
              <a:t>칸</a:t>
            </a:r>
            <a:r>
              <a:rPr lang="en-US" altLang="ko-KR" dirty="0"/>
              <a:t>-2</a:t>
            </a:r>
            <a:r>
              <a:rPr lang="ko-KR" altLang="en-US" dirty="0"/>
              <a:t>칸</a:t>
            </a:r>
            <a:r>
              <a:rPr lang="en-US" altLang="ko-KR" dirty="0"/>
              <a:t>, 2</a:t>
            </a:r>
            <a:r>
              <a:rPr lang="ko-KR" altLang="en-US" dirty="0"/>
              <a:t>칸</a:t>
            </a:r>
            <a:r>
              <a:rPr lang="en-US" altLang="ko-KR" dirty="0"/>
              <a:t>-1</a:t>
            </a:r>
            <a:r>
              <a:rPr lang="ko-KR" altLang="en-US" dirty="0"/>
              <a:t>칸의 </a:t>
            </a:r>
            <a:r>
              <a:rPr lang="en-US" altLang="ko-KR" dirty="0"/>
              <a:t>3</a:t>
            </a:r>
            <a:r>
              <a:rPr lang="ko-KR" altLang="en-US" dirty="0"/>
              <a:t>가지 방법으로 오를 수 있다</a:t>
            </a:r>
            <a:r>
              <a:rPr lang="en-US" altLang="ko-KR" dirty="0"/>
              <a:t>. </a:t>
            </a:r>
            <a:r>
              <a:rPr lang="ko-KR" altLang="en-US" dirty="0"/>
              <a:t>총 </a:t>
            </a:r>
            <a:r>
              <a:rPr lang="en-US" altLang="ko-KR" dirty="0"/>
              <a:t>4</a:t>
            </a:r>
            <a:r>
              <a:rPr lang="ko-KR" altLang="en-US" dirty="0"/>
              <a:t>칸이고 </a:t>
            </a:r>
            <a:r>
              <a:rPr lang="ko-KR" altLang="en-US" dirty="0" err="1"/>
              <a:t>비룡이가</a:t>
            </a:r>
            <a:r>
              <a:rPr lang="ko-KR" altLang="en-US" dirty="0"/>
              <a:t> 한번에 최대 </a:t>
            </a:r>
            <a:r>
              <a:rPr lang="en-US" altLang="ko-KR" dirty="0"/>
              <a:t>2</a:t>
            </a:r>
            <a:r>
              <a:rPr lang="ko-KR" altLang="en-US" dirty="0" err="1"/>
              <a:t>칸씩만</a:t>
            </a:r>
            <a:r>
              <a:rPr lang="ko-KR" altLang="en-US" dirty="0"/>
              <a:t> 오를 수 있다고 가정하자</a:t>
            </a:r>
            <a:r>
              <a:rPr lang="en-US" altLang="ko-KR" dirty="0"/>
              <a:t>. </a:t>
            </a:r>
            <a:r>
              <a:rPr lang="ko-KR" altLang="en-US" dirty="0"/>
              <a:t>오를 수 있는 서로 다른 방법은 </a:t>
            </a:r>
            <a:r>
              <a:rPr lang="en-US" altLang="ko-KR" dirty="0"/>
              <a:t>1</a:t>
            </a:r>
            <a:r>
              <a:rPr lang="ko-KR" altLang="en-US" dirty="0"/>
              <a:t>칸</a:t>
            </a:r>
            <a:r>
              <a:rPr lang="en-US" altLang="ko-KR" dirty="0"/>
              <a:t>1</a:t>
            </a:r>
            <a:r>
              <a:rPr lang="ko-KR" altLang="en-US" dirty="0"/>
              <a:t>칸</a:t>
            </a:r>
            <a:r>
              <a:rPr lang="en-US" altLang="ko-KR" dirty="0"/>
              <a:t>-1</a:t>
            </a:r>
            <a:r>
              <a:rPr lang="ko-KR" altLang="en-US" dirty="0"/>
              <a:t>칸</a:t>
            </a:r>
            <a:r>
              <a:rPr lang="en-US" altLang="ko-KR" dirty="0"/>
              <a:t>-1</a:t>
            </a:r>
            <a:r>
              <a:rPr lang="ko-KR" altLang="en-US" dirty="0"/>
              <a:t>칸</a:t>
            </a:r>
            <a:r>
              <a:rPr lang="en-US" altLang="ko-KR" dirty="0"/>
              <a:t>, 2</a:t>
            </a:r>
            <a:r>
              <a:rPr lang="ko-KR" altLang="en-US" dirty="0"/>
              <a:t>칸</a:t>
            </a:r>
            <a:r>
              <a:rPr lang="en-US" altLang="ko-KR" dirty="0"/>
              <a:t>-1</a:t>
            </a:r>
            <a:r>
              <a:rPr lang="ko-KR" altLang="en-US" dirty="0"/>
              <a:t>칸</a:t>
            </a:r>
            <a:r>
              <a:rPr lang="en-US" altLang="ko-KR" dirty="0"/>
              <a:t>-1</a:t>
            </a:r>
            <a:r>
              <a:rPr lang="ko-KR" altLang="en-US" dirty="0"/>
              <a:t>칸</a:t>
            </a:r>
            <a:r>
              <a:rPr lang="en-US" altLang="ko-KR" dirty="0"/>
              <a:t>, 1</a:t>
            </a:r>
            <a:r>
              <a:rPr lang="ko-KR" altLang="en-US" dirty="0"/>
              <a:t>칸</a:t>
            </a:r>
            <a:r>
              <a:rPr lang="en-US" altLang="ko-KR" dirty="0"/>
              <a:t>-2</a:t>
            </a:r>
            <a:r>
              <a:rPr lang="ko-KR" altLang="en-US" dirty="0"/>
              <a:t>칸</a:t>
            </a:r>
            <a:r>
              <a:rPr lang="en-US" altLang="ko-KR" dirty="0"/>
              <a:t>-1</a:t>
            </a:r>
            <a:r>
              <a:rPr lang="ko-KR" altLang="en-US" dirty="0"/>
              <a:t>칸</a:t>
            </a:r>
            <a:r>
              <a:rPr lang="en-US" altLang="ko-KR" dirty="0"/>
              <a:t>, 1</a:t>
            </a:r>
            <a:r>
              <a:rPr lang="ko-KR" altLang="en-US" dirty="0"/>
              <a:t>칸</a:t>
            </a:r>
            <a:r>
              <a:rPr lang="en-US" altLang="ko-KR" dirty="0"/>
              <a:t>-1</a:t>
            </a:r>
            <a:r>
              <a:rPr lang="ko-KR" altLang="en-US" dirty="0"/>
              <a:t>칸</a:t>
            </a:r>
            <a:r>
              <a:rPr lang="en-US" altLang="ko-KR" dirty="0"/>
              <a:t>-2</a:t>
            </a:r>
            <a:r>
              <a:rPr lang="ko-KR" altLang="en-US" dirty="0"/>
              <a:t>칸</a:t>
            </a:r>
            <a:r>
              <a:rPr lang="en-US" altLang="ko-KR" dirty="0"/>
              <a:t>, 2</a:t>
            </a:r>
            <a:r>
              <a:rPr lang="ko-KR" altLang="en-US" dirty="0"/>
              <a:t>칸</a:t>
            </a:r>
            <a:r>
              <a:rPr lang="en-US" altLang="ko-KR" dirty="0"/>
              <a:t>-2</a:t>
            </a:r>
            <a:r>
              <a:rPr lang="ko-KR" altLang="en-US" dirty="0"/>
              <a:t>칸으로 총 </a:t>
            </a:r>
            <a:r>
              <a:rPr lang="en-US" altLang="ko-KR" dirty="0"/>
              <a:t>5</a:t>
            </a:r>
            <a:r>
              <a:rPr lang="ko-KR" altLang="en-US" dirty="0"/>
              <a:t>가지이다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전체 계단이 </a:t>
            </a:r>
            <a:r>
              <a:rPr lang="en-US" altLang="ko-KR" dirty="0"/>
              <a:t>x</a:t>
            </a:r>
            <a:r>
              <a:rPr lang="ko-KR" altLang="en-US" dirty="0"/>
              <a:t>칸으로 만들어져 있을 때 한번에 최대 </a:t>
            </a:r>
            <a:r>
              <a:rPr lang="en-US" altLang="ko-KR" dirty="0"/>
              <a:t>y</a:t>
            </a:r>
            <a:r>
              <a:rPr lang="ko-KR" altLang="en-US" dirty="0"/>
              <a:t>개 만큼의 계단을 오를 수 있는 </a:t>
            </a:r>
            <a:r>
              <a:rPr lang="ko-KR" altLang="en-US" dirty="0" err="1"/>
              <a:t>비룡이가</a:t>
            </a:r>
            <a:r>
              <a:rPr lang="ko-KR" altLang="en-US" dirty="0"/>
              <a:t> 계단을 모두 오르는</a:t>
            </a:r>
            <a:r>
              <a:rPr lang="en-US" altLang="ko-KR" dirty="0"/>
              <a:t>, </a:t>
            </a:r>
            <a:r>
              <a:rPr lang="ko-KR" altLang="en-US" dirty="0"/>
              <a:t>서로 다른 방법의 가짓수를 계산하는 프로그램을 작성하시오</a:t>
            </a:r>
            <a:r>
              <a:rPr lang="en-US" altLang="ko-KR" dirty="0"/>
              <a:t>.</a:t>
            </a: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7021625" y="5012740"/>
            <a:ext cx="1751330" cy="170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4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3355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11</a:t>
            </a:r>
            <a:r>
              <a:rPr lang="ko-KR" altLang="en-US" dirty="0"/>
              <a:t>주차 문제 </a:t>
            </a:r>
            <a:r>
              <a:rPr lang="en-US" altLang="ko-KR" dirty="0"/>
              <a:t>A – </a:t>
            </a:r>
            <a:r>
              <a:rPr lang="ko-KR" altLang="en-US" dirty="0"/>
              <a:t>계단 오르기</a:t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89548" y="381383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53005" y="1276165"/>
            <a:ext cx="8237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사용할 수 있는 언어는 </a:t>
            </a:r>
            <a:r>
              <a:rPr lang="en-US" altLang="ko-KR" dirty="0"/>
              <a:t>C, C++</a:t>
            </a:r>
            <a:r>
              <a:rPr lang="ko-KR" altLang="en-US" dirty="0"/>
              <a:t>로 제한한다</a:t>
            </a:r>
            <a:r>
              <a:rPr lang="en-US" altLang="ko-KR" dirty="0"/>
              <a:t>. </a:t>
            </a:r>
            <a:r>
              <a:rPr lang="ko-KR" altLang="en-US" dirty="0"/>
              <a:t>프로그램의 실행 시간은 </a:t>
            </a:r>
            <a:r>
              <a:rPr lang="en-US" altLang="ko-KR" dirty="0"/>
              <a:t>3</a:t>
            </a:r>
            <a:r>
              <a:rPr lang="ko-KR" altLang="en-US" dirty="0"/>
              <a:t>초를 초과할 수 없다</a:t>
            </a:r>
            <a:r>
              <a:rPr lang="en-US" altLang="ko-KR" dirty="0"/>
              <a:t>. C++</a:t>
            </a:r>
            <a:r>
              <a:rPr lang="ko-KR" altLang="en-US" dirty="0"/>
              <a:t>의 경우 </a:t>
            </a:r>
            <a:r>
              <a:rPr lang="en-US" altLang="ko-KR" dirty="0"/>
              <a:t>main </a:t>
            </a:r>
            <a:r>
              <a:rPr lang="ko-KR" altLang="en-US" dirty="0"/>
              <a:t>함수 내의 시작 지점에 다음 내용을 추가함으로써 </a:t>
            </a:r>
            <a:r>
              <a:rPr lang="en-US" altLang="ko-KR" dirty="0" err="1"/>
              <a:t>cin</a:t>
            </a:r>
            <a:r>
              <a:rPr lang="en-US" altLang="ko-KR" dirty="0"/>
              <a:t> </a:t>
            </a:r>
            <a:r>
              <a:rPr lang="ko-KR" altLang="en-US" dirty="0"/>
              <a:t>입력 속도를 개선할 수 있다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ios</a:t>
            </a:r>
            <a:r>
              <a:rPr lang="en-US" altLang="ko-KR" dirty="0"/>
              <a:t>::</a:t>
            </a:r>
            <a:r>
              <a:rPr lang="en-US" altLang="ko-KR" dirty="0" err="1"/>
              <a:t>sync_with_stdio</a:t>
            </a:r>
            <a:r>
              <a:rPr lang="en-US" altLang="ko-KR" dirty="0"/>
              <a:t>(false);</a:t>
            </a:r>
          </a:p>
        </p:txBody>
      </p:sp>
    </p:spTree>
    <p:extLst>
      <p:ext uri="{BB962C8B-B14F-4D97-AF65-F5344CB8AC3E}">
        <p14:creationId xmlns:p14="http://schemas.microsoft.com/office/powerpoint/2010/main" val="2442968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주차 문제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7675" y="1857375"/>
            <a:ext cx="63263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입력 형식</a:t>
            </a:r>
          </a:p>
          <a:p>
            <a:endParaRPr lang="ko-KR" altLang="en-US" sz="1400" dirty="0"/>
          </a:p>
          <a:p>
            <a:pPr fontAlgn="base"/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입력은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standard in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으로 다음과 같이 주어진다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fontAlgn="base"/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첫 번째 줄에는 테스트케이스의 수 𝑇가 주어진다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(0 &lt;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𝑇 ≤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1000)</a:t>
            </a:r>
          </a:p>
          <a:p>
            <a:pPr fontAlgn="base"/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두 번째 줄에는 첫 번째 테스트 케이스에 대해 계단의 수 𝑥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(2 ≤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𝑥 ≤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60)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 한 번</a:t>
            </a:r>
          </a:p>
          <a:p>
            <a:pPr fontAlgn="base"/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오를 수 있는 계단 수 𝑦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(1 ≤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𝑦 ≤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60)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빈칸을 사이에 두고 주어진다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fontAlgn="base"/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 이후에는 위의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단계가 𝑇 −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번 반복된다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fontAlgn="base"/>
            <a:endParaRPr lang="en-US" altLang="ko-KR" sz="1400" b="1" dirty="0"/>
          </a:p>
          <a:p>
            <a:r>
              <a:rPr lang="ko-KR" altLang="en-US" sz="1400" b="1" dirty="0"/>
              <a:t>출력 형식</a:t>
            </a:r>
          </a:p>
          <a:p>
            <a:endParaRPr lang="ko-KR" altLang="en-US" sz="1400" dirty="0"/>
          </a:p>
          <a:p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각 테스트 케이스 별로 계단을 오르는 서로 다른 방법의 수를 출력한다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5191" y="1579194"/>
            <a:ext cx="2295929" cy="31085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입력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4</a:t>
            </a:r>
          </a:p>
          <a:p>
            <a:pPr fontAlgn="base"/>
            <a:r>
              <a:rPr lang="en-US" altLang="ko-KR" sz="1400" dirty="0"/>
              <a:t>3 2</a:t>
            </a:r>
          </a:p>
          <a:p>
            <a:pPr fontAlgn="base"/>
            <a:r>
              <a:rPr lang="en-US" altLang="ko-KR" sz="1400" dirty="0"/>
              <a:t>4 2</a:t>
            </a:r>
          </a:p>
          <a:p>
            <a:pPr fontAlgn="base"/>
            <a:r>
              <a:rPr lang="en-US" altLang="ko-KR" sz="1400" dirty="0"/>
              <a:t>5 2</a:t>
            </a:r>
          </a:p>
          <a:p>
            <a:pPr fontAlgn="base"/>
            <a:r>
              <a:rPr lang="en-US" altLang="ko-KR" sz="1400" dirty="0"/>
              <a:t>3 4</a:t>
            </a:r>
          </a:p>
          <a:p>
            <a:pPr fontAlgn="base"/>
            <a:r>
              <a:rPr lang="en-US" altLang="ko-KR" sz="1400" dirty="0"/>
              <a:t>(</a:t>
            </a:r>
            <a:r>
              <a:rPr lang="ko-KR" altLang="en-US" sz="1400" dirty="0"/>
              <a:t>빈 줄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ko-KR" altLang="en-US" sz="1400" dirty="0"/>
              <a:t>출력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3</a:t>
            </a:r>
          </a:p>
          <a:p>
            <a:pPr fontAlgn="base"/>
            <a:r>
              <a:rPr lang="en-US" altLang="ko-KR" sz="1400" dirty="0"/>
              <a:t>5</a:t>
            </a:r>
          </a:p>
          <a:p>
            <a:pPr fontAlgn="base"/>
            <a:r>
              <a:rPr lang="en-US" altLang="ko-KR" sz="1400" dirty="0"/>
              <a:t>8</a:t>
            </a:r>
          </a:p>
          <a:p>
            <a:pPr fontAlgn="base"/>
            <a:r>
              <a:rPr lang="en-US" altLang="ko-KR" sz="1400" dirty="0"/>
              <a:t>4</a:t>
            </a:r>
          </a:p>
          <a:p>
            <a:pPr fontAlgn="base"/>
            <a:r>
              <a:rPr lang="en-US" altLang="ko-KR" sz="1400" dirty="0"/>
              <a:t>(</a:t>
            </a:r>
            <a:r>
              <a:rPr lang="ko-KR" altLang="en-US" sz="1400" dirty="0"/>
              <a:t>빈 줄</a:t>
            </a:r>
            <a:r>
              <a:rPr lang="en-US" altLang="ko-KR" sz="1400" dirty="0"/>
              <a:t>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809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448969"/>
            <a:ext cx="8229600" cy="1143000"/>
          </a:xfrm>
        </p:spPr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8496" y="1378673"/>
            <a:ext cx="8070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Recurrence Relation: </a:t>
            </a:r>
            <a:r>
              <a:rPr lang="ko-KR" altLang="en-US" b="1"/>
              <a:t>점화관계  </a:t>
            </a:r>
            <a:r>
              <a:rPr lang="en-US" altLang="ko-KR" dirty="0"/>
              <a:t>(</a:t>
            </a:r>
            <a:r>
              <a:rPr lang="en-US" altLang="ko-KR" dirty="0" err="1"/>
              <a:t>Cf</a:t>
            </a:r>
            <a:r>
              <a:rPr lang="en-US" altLang="ko-KR" dirty="0"/>
              <a:t>:  recurrence formula=recursion formula)</a:t>
            </a:r>
          </a:p>
          <a:p>
            <a:endParaRPr lang="ko-KR" altLang="ko-KR" dirty="0"/>
          </a:p>
          <a:p>
            <a:r>
              <a:rPr lang="ko-KR" altLang="en-US" dirty="0"/>
              <a:t>특정 입력 </a:t>
            </a:r>
            <a:r>
              <a:rPr lang="en-US" altLang="ko-KR" dirty="0"/>
              <a:t>n</a:t>
            </a:r>
            <a:r>
              <a:rPr lang="ko-KR" altLang="en-US"/>
              <a:t>에서의 솔루션을 그 보다 작은 값들의 결과를 이용하여 표현하는 방식</a:t>
            </a:r>
            <a:r>
              <a:rPr lang="en-US" altLang="ko-KR" dirty="0"/>
              <a:t>, </a:t>
            </a:r>
            <a:r>
              <a:rPr lang="ko-KR" altLang="en-US"/>
              <a:t>그리고 그러한 관계에 있는 수식</a:t>
            </a:r>
            <a:r>
              <a:rPr lang="en-US" altLang="ko-KR" dirty="0"/>
              <a:t>(</a:t>
            </a:r>
            <a:r>
              <a:rPr lang="ko-KR" altLang="en-US"/>
              <a:t>점화식</a:t>
            </a:r>
            <a:r>
              <a:rPr lang="en-US" altLang="ko-KR" dirty="0"/>
              <a:t>)</a:t>
            </a:r>
            <a:r>
              <a:rPr lang="ko-KR" altLang="en-US"/>
              <a:t> 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152" y="2373983"/>
            <a:ext cx="1783080" cy="13013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90961" y="3076058"/>
                <a:ext cx="35271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1600"/>
                  <a:t> </a:t>
                </a:r>
                <a:r>
                  <a:rPr lang="en-US" altLang="ko-KR" sz="16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1600"/>
                  <a:t> 개의 계단을 오르는 방법의 수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961" y="3076058"/>
                <a:ext cx="3527119" cy="338554"/>
              </a:xfrm>
              <a:prstGeom prst="rect">
                <a:avLst/>
              </a:prstGeom>
              <a:blipFill rotWithShape="0">
                <a:blip r:embed="rId3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974245" y="6198433"/>
            <a:ext cx="3098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그림 및 해설 출처 </a:t>
            </a:r>
            <a:r>
              <a:rPr lang="en-US" altLang="ko-KR" sz="1400" dirty="0"/>
              <a:t>: </a:t>
            </a:r>
            <a:r>
              <a:rPr lang="ko-KR" altLang="en-US" sz="1400"/>
              <a:t>네이버 수학백과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90961" y="3407475"/>
                <a:ext cx="7943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600"/>
                  <a:t> </a:t>
                </a:r>
                <a:r>
                  <a:rPr lang="en-US" altLang="ko-KR" sz="1600" dirty="0"/>
                  <a:t>= 1</a:t>
                </a:r>
                <a:endParaRPr lang="ko-KR" altLang="en-US" sz="160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961" y="3407475"/>
                <a:ext cx="794385" cy="338554"/>
              </a:xfrm>
              <a:prstGeom prst="rect">
                <a:avLst/>
              </a:prstGeom>
              <a:blipFill rotWithShape="0">
                <a:blip r:embed="rId4"/>
                <a:stretch>
                  <a:fillRect t="-5357" r="-307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096007" y="3731783"/>
                <a:ext cx="453893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600"/>
                  <a:t> </a:t>
                </a:r>
                <a:r>
                  <a:rPr lang="en-US" altLang="ko-KR" sz="1600" dirty="0"/>
                  <a:t>= 2 : </a:t>
                </a:r>
                <a:r>
                  <a:rPr lang="ko-KR" altLang="en-US" sz="1600"/>
                  <a:t>계단을 한번에 한칸씩 두번 올라가거나</a:t>
                </a:r>
                <a:endParaRPr lang="en-US" altLang="ko-KR" sz="1600" dirty="0"/>
              </a:p>
              <a:p>
                <a:r>
                  <a:rPr lang="en-US" altLang="ko-KR" sz="1600" dirty="0"/>
                  <a:t>2</a:t>
                </a:r>
                <a:r>
                  <a:rPr lang="ko-KR" altLang="en-US" sz="1600"/>
                  <a:t>칸을 한번에 올라감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07" y="3731783"/>
                <a:ext cx="4538935" cy="584775"/>
              </a:xfrm>
              <a:prstGeom prst="rect">
                <a:avLst/>
              </a:prstGeom>
              <a:blipFill rotWithShape="0">
                <a:blip r:embed="rId5"/>
                <a:stretch>
                  <a:fillRect l="-806" t="-3125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217421" y="5381152"/>
                <a:ext cx="38990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1600"/>
                  <a:t> </a:t>
                </a:r>
                <a:r>
                  <a:rPr lang="en-US" altLang="ko-KR" sz="1600" dirty="0"/>
                  <a:t>(where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ko-KR" sz="1600" dirty="0"/>
                  <a:t>)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endParaRPr lang="ko-KR" altLang="en-US" sz="160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421" y="5381152"/>
                <a:ext cx="3899016" cy="338554"/>
              </a:xfrm>
              <a:prstGeom prst="rect">
                <a:avLst/>
              </a:prstGeom>
              <a:blipFill rotWithShape="0">
                <a:blip r:embed="rId6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8704" y="3649425"/>
            <a:ext cx="1716794" cy="11949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090961" y="2686210"/>
                <a:ext cx="43909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최</m:t>
                    </m:r>
                  </m:oMath>
                </a14:m>
                <a:r>
                  <a:rPr lang="ko-KR" altLang="en-US" sz="1600" dirty="0"/>
                  <a:t>대 한 번에 세 칸을 오를 수 있다고 가정하면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961" y="2686210"/>
                <a:ext cx="4390946" cy="338554"/>
              </a:xfrm>
              <a:prstGeom prst="rect">
                <a:avLst/>
              </a:prstGeom>
              <a:blipFill rotWithShape="0">
                <a:blip r:embed="rId8"/>
                <a:stretch>
                  <a:fillRect l="-139"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096007" y="4364031"/>
                <a:ext cx="435696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600"/>
                  <a:t> </a:t>
                </a:r>
                <a:r>
                  <a:rPr lang="en-US" altLang="ko-KR" sz="16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계</m:t>
                    </m:r>
                  </m:oMath>
                </a14:m>
                <a:r>
                  <a:rPr lang="ko-KR" altLang="en-US" sz="1600" dirty="0"/>
                  <a:t>단 한 칸을 오른 후 </a:t>
                </a:r>
                <a:r>
                  <a:rPr lang="en-US" altLang="ko-KR" sz="1600" dirty="0"/>
                  <a:t>2</a:t>
                </a:r>
                <a:r>
                  <a:rPr lang="ko-KR" altLang="en-US" sz="1600"/>
                  <a:t>칸을 올라감</a:t>
                </a:r>
                <a:r>
                  <a:rPr lang="en-US" altLang="ko-KR" sz="1600" dirty="0"/>
                  <a:t> </a:t>
                </a:r>
              </a:p>
              <a:p>
                <a:r>
                  <a:rPr lang="en-US" altLang="ko-KR" sz="1600" dirty="0"/>
                  <a:t>   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계</m:t>
                    </m:r>
                  </m:oMath>
                </a14:m>
                <a:r>
                  <a:rPr lang="ko-KR" altLang="en-US" sz="1600" dirty="0"/>
                  <a:t>단 두 칸을 오른 후 </a:t>
                </a:r>
                <a:r>
                  <a:rPr lang="en-US" altLang="ko-KR" sz="1600" dirty="0"/>
                  <a:t>1</a:t>
                </a:r>
                <a:r>
                  <a:rPr lang="ko-KR" altLang="en-US" sz="1600"/>
                  <a:t>칸을 올라감</a:t>
                </a:r>
                <a:endParaRPr lang="en-US" altLang="ko-KR" sz="1600" dirty="0"/>
              </a:p>
              <a:p>
                <a:r>
                  <a:rPr lang="en-US" altLang="ko-KR" sz="1600" dirty="0"/>
                  <a:t>     + 1   : </a:t>
                </a:r>
                <a:r>
                  <a:rPr lang="ko-KR" altLang="en-US" sz="1600"/>
                  <a:t>계단 </a:t>
                </a:r>
                <a:r>
                  <a:rPr lang="en-US" altLang="ko-KR" sz="1600" dirty="0"/>
                  <a:t>3</a:t>
                </a:r>
                <a:r>
                  <a:rPr lang="ko-KR" altLang="en-US" sz="1600"/>
                  <a:t>칸을 한번에 올라감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07" y="4364031"/>
                <a:ext cx="4356962" cy="830997"/>
              </a:xfrm>
              <a:prstGeom prst="rect">
                <a:avLst/>
              </a:prstGeom>
              <a:blipFill rotWithShape="0">
                <a:blip r:embed="rId9"/>
                <a:stretch>
                  <a:fillRect t="-2206" b="-88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그림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31152" y="4901333"/>
            <a:ext cx="1750686" cy="121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11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448969"/>
            <a:ext cx="8229600" cy="1143000"/>
          </a:xfrm>
        </p:spPr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8859" y="1748324"/>
            <a:ext cx="84211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F(x) </a:t>
            </a:r>
            <a:r>
              <a:rPr lang="ko-KR" altLang="ko-KR" dirty="0"/>
              <a:t>를 </a:t>
            </a:r>
            <a:r>
              <a:rPr lang="en-US" altLang="ko-KR" dirty="0"/>
              <a:t>x</a:t>
            </a:r>
            <a:r>
              <a:rPr lang="ko-KR" altLang="en-US" dirty="0"/>
              <a:t>개의 </a:t>
            </a:r>
            <a:r>
              <a:rPr lang="ko-KR" altLang="ko-KR" dirty="0"/>
              <a:t>계단을 오르는 방법의 수</a:t>
            </a:r>
            <a:r>
              <a:rPr lang="en-US" altLang="ko-KR" dirty="0"/>
              <a:t> (</a:t>
            </a:r>
            <a:r>
              <a:rPr lang="ko-KR" altLang="ko-KR" dirty="0"/>
              <a:t>한번에 </a:t>
            </a:r>
            <a:r>
              <a:rPr lang="en-US" altLang="ko-KR" dirty="0"/>
              <a:t>y </a:t>
            </a:r>
            <a:r>
              <a:rPr lang="ko-KR" altLang="ko-KR" dirty="0"/>
              <a:t>개의 계단을 오를 수 있을 때</a:t>
            </a:r>
            <a:r>
              <a:rPr lang="en-US" altLang="ko-KR" dirty="0"/>
              <a:t>)</a:t>
            </a:r>
            <a:endParaRPr lang="ko-KR" altLang="ko-KR" dirty="0"/>
          </a:p>
          <a:p>
            <a:endParaRPr lang="en-US" altLang="ko-KR" dirty="0"/>
          </a:p>
          <a:p>
            <a:r>
              <a:rPr lang="en-US" altLang="ko-KR" dirty="0"/>
              <a:t>if (x &gt; y)</a:t>
            </a:r>
          </a:p>
          <a:p>
            <a:endParaRPr lang="en-US" altLang="ko-KR" dirty="0"/>
          </a:p>
          <a:p>
            <a:r>
              <a:rPr lang="en-US" altLang="ko-KR" dirty="0"/>
              <a:t> F(x) = F(x-1)   // x-1</a:t>
            </a:r>
            <a:r>
              <a:rPr lang="ko-KR" altLang="en-US" dirty="0"/>
              <a:t>에서 한 칸을 올라감</a:t>
            </a:r>
            <a:endParaRPr lang="en-US" altLang="ko-KR" dirty="0"/>
          </a:p>
          <a:p>
            <a:r>
              <a:rPr lang="en-US" altLang="ko-KR" dirty="0"/>
              <a:t>        + F(x-2)   // x-2</a:t>
            </a:r>
            <a:r>
              <a:rPr lang="ko-KR" altLang="en-US" dirty="0"/>
              <a:t>에서 두 칸을 올라감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       + F(x-3)   // x-3</a:t>
            </a:r>
            <a:r>
              <a:rPr lang="ko-KR" altLang="en-US" dirty="0"/>
              <a:t>에서 세 칸을 올라감</a:t>
            </a:r>
            <a:endParaRPr lang="en-US" altLang="ko-KR" dirty="0"/>
          </a:p>
          <a:p>
            <a:r>
              <a:rPr lang="en-US" altLang="ko-KR" dirty="0"/>
              <a:t>        + ….            </a:t>
            </a:r>
          </a:p>
          <a:p>
            <a:r>
              <a:rPr lang="en-US" altLang="ko-KR" dirty="0"/>
              <a:t>        + F(x-y)   // x-y</a:t>
            </a:r>
            <a:r>
              <a:rPr lang="ko-KR" altLang="en-US" dirty="0"/>
              <a:t>에서 </a:t>
            </a:r>
            <a:r>
              <a:rPr lang="en-US" altLang="ko-KR" dirty="0"/>
              <a:t>y</a:t>
            </a:r>
            <a:r>
              <a:rPr lang="ko-KR" altLang="en-US" dirty="0"/>
              <a:t> 칸을 올라감</a:t>
            </a:r>
            <a:endParaRPr lang="ko-KR" altLang="ko-KR" dirty="0"/>
          </a:p>
          <a:p>
            <a:endParaRPr lang="en-US" altLang="ko-KR" dirty="0"/>
          </a:p>
          <a:p>
            <a:r>
              <a:rPr lang="en-US" altLang="ko-KR" dirty="0"/>
              <a:t>if (1&lt; x &lt;= y)</a:t>
            </a:r>
          </a:p>
          <a:p>
            <a:endParaRPr lang="ko-KR" altLang="ko-KR" dirty="0"/>
          </a:p>
          <a:p>
            <a:r>
              <a:rPr lang="en-US" altLang="ko-KR" dirty="0"/>
              <a:t> F(x) = F(x-1) + …..+ F(1) + 1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4797364" y="6063858"/>
            <a:ext cx="505838" cy="321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8859" y="6039699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일반적인 피보나치 수열을 능가함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25848" y="6039699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Memoization</a:t>
            </a:r>
            <a:r>
              <a:rPr lang="ko-KR" altLang="en-US" dirty="0"/>
              <a:t>으로 해결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A78DCCA9-3B5D-4E04-BB15-9266D929A75C}"/>
                  </a:ext>
                </a:extLst>
              </p:cNvPr>
              <p:cNvSpPr txBox="1"/>
              <p:nvPr/>
            </p:nvSpPr>
            <p:spPr>
              <a:xfrm>
                <a:off x="1130521" y="5597998"/>
                <a:ext cx="11218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8DCCA9-3B5D-4E04-BB15-9266D929A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521" y="5597998"/>
                <a:ext cx="1121846" cy="276999"/>
              </a:xfrm>
              <a:prstGeom prst="rect">
                <a:avLst/>
              </a:prstGeom>
              <a:blipFill>
                <a:blip r:embed="rId3"/>
                <a:stretch>
                  <a:fillRect l="-3261" r="-1630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ABE8DEC5-F5CF-4757-A12F-160A699148DA}"/>
                  </a:ext>
                </a:extLst>
              </p:cNvPr>
              <p:cNvSpPr txBox="1"/>
              <p:nvPr/>
            </p:nvSpPr>
            <p:spPr>
              <a:xfrm>
                <a:off x="2396623" y="5607747"/>
                <a:ext cx="25298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ko-KR" altLang="en-US" dirty="0" err="1"/>
                  <a:t>일때</a:t>
                </a:r>
                <a:r>
                  <a:rPr lang="en-US" altLang="ko-KR" dirty="0"/>
                  <a:t>, O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)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E8DEC5-F5CF-4757-A12F-160A69914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623" y="5607747"/>
                <a:ext cx="2529860" cy="276999"/>
              </a:xfrm>
              <a:prstGeom prst="rect">
                <a:avLst/>
              </a:prstGeom>
              <a:blipFill>
                <a:blip r:embed="rId4"/>
                <a:stretch>
                  <a:fillRect l="-3133" t="-28889" r="-2410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99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418443"/>
            <a:ext cx="8229600" cy="767806"/>
          </a:xfrm>
        </p:spPr>
        <p:txBody>
          <a:bodyPr/>
          <a:lstStyle/>
          <a:p>
            <a:r>
              <a:rPr lang="en-US" altLang="ko-KR" dirty="0"/>
              <a:t>Pseudocode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247916" y="1442281"/>
            <a:ext cx="7475716" cy="511396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/>
              <a:t>입력 </a:t>
            </a:r>
            <a:r>
              <a:rPr lang="en-US" altLang="ko-KR" sz="1400" dirty="0"/>
              <a:t>:  T, X, Y</a:t>
            </a:r>
            <a:r>
              <a:rPr lang="en-US" altLang="ko-KR" sz="1400" dirty="0">
                <a:solidFill>
                  <a:srgbClr val="2C919E"/>
                </a:solidFill>
              </a:rPr>
              <a:t>//</a:t>
            </a:r>
            <a:r>
              <a:rPr lang="ko-KR" altLang="en-US" sz="1400">
                <a:solidFill>
                  <a:srgbClr val="2C919E"/>
                </a:solidFill>
              </a:rPr>
              <a:t>전체 계단 수</a:t>
            </a:r>
            <a:r>
              <a:rPr lang="en-US" altLang="ko-KR" sz="1400" dirty="0">
                <a:solidFill>
                  <a:srgbClr val="2C919E"/>
                </a:solidFill>
              </a:rPr>
              <a:t>, </a:t>
            </a:r>
            <a:r>
              <a:rPr lang="ko-KR" altLang="en-US" sz="1400">
                <a:solidFill>
                  <a:srgbClr val="2C919E"/>
                </a:solidFill>
              </a:rPr>
              <a:t>한번에 오를 수 있는 최대 계단 수</a:t>
            </a:r>
            <a:endParaRPr lang="en-US" altLang="ko-KR" sz="1400" dirty="0">
              <a:solidFill>
                <a:srgbClr val="2C919E"/>
              </a:solidFill>
            </a:endParaRPr>
          </a:p>
          <a:p>
            <a:pPr marL="0" indent="0">
              <a:buNone/>
            </a:pPr>
            <a:r>
              <a:rPr lang="ko-KR" altLang="en-US" sz="1400" dirty="0"/>
              <a:t>출력 </a:t>
            </a:r>
            <a:r>
              <a:rPr lang="en-US" altLang="ko-KR" sz="1400" dirty="0"/>
              <a:t>: Result</a:t>
            </a:r>
          </a:p>
          <a:p>
            <a:pPr marL="0" indent="0">
              <a:buNone/>
            </a:pPr>
            <a:r>
              <a:rPr lang="en-US" altLang="ko-KR" sz="1400" dirty="0"/>
              <a:t>Global variable steps[n]</a:t>
            </a:r>
          </a:p>
          <a:p>
            <a:pPr marL="0" indent="0">
              <a:buNone/>
            </a:pPr>
            <a:r>
              <a:rPr lang="en-US" altLang="ko-KR" sz="1400" dirty="0"/>
              <a:t>While T—</a:t>
            </a:r>
          </a:p>
          <a:p>
            <a:pPr marL="0" indent="0">
              <a:buNone/>
            </a:pPr>
            <a:r>
              <a:rPr lang="en-US" altLang="ko-KR" sz="1400" dirty="0"/>
              <a:t>      steps[n] : initialize to 0, (</a:t>
            </a:r>
            <a:r>
              <a:rPr lang="ko-KR" altLang="en-US" sz="1400"/>
              <a:t>단 </a:t>
            </a:r>
            <a:r>
              <a:rPr lang="en-US" altLang="ko-KR" sz="1400" dirty="0"/>
              <a:t>steps[1] = 1)</a:t>
            </a:r>
          </a:p>
          <a:p>
            <a:pPr marL="0" indent="0">
              <a:buNone/>
            </a:pPr>
            <a:r>
              <a:rPr lang="en-US" altLang="ko-KR" sz="1400" dirty="0"/>
              <a:t>      Read X, Y</a:t>
            </a:r>
          </a:p>
          <a:p>
            <a:pPr marL="0" indent="0">
              <a:buNone/>
            </a:pPr>
            <a:r>
              <a:rPr lang="en-US" altLang="ko-KR" sz="1400" dirty="0"/>
              <a:t>      if (X &lt;= Y)    </a:t>
            </a:r>
            <a:r>
              <a:rPr lang="en-US" altLang="ko-KR" sz="1400" dirty="0">
                <a:solidFill>
                  <a:srgbClr val="2C919E"/>
                </a:solidFill>
              </a:rPr>
              <a:t>// </a:t>
            </a:r>
            <a:r>
              <a:rPr lang="ko-KR" altLang="en-US" sz="1400">
                <a:solidFill>
                  <a:srgbClr val="2C919E"/>
                </a:solidFill>
              </a:rPr>
              <a:t>계단 수 이상을 한번에 오를 수 있음</a:t>
            </a:r>
            <a:endParaRPr lang="en-US" altLang="ko-KR" sz="1400" dirty="0">
              <a:solidFill>
                <a:srgbClr val="2C919E"/>
              </a:solidFill>
            </a:endParaRPr>
          </a:p>
          <a:p>
            <a:pPr marL="0" indent="0">
              <a:buNone/>
            </a:pPr>
            <a:r>
              <a:rPr lang="en-US" altLang="ko-KR" sz="1400" dirty="0"/>
              <a:t>            for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is 1 to X</a:t>
            </a:r>
          </a:p>
          <a:p>
            <a:pPr marL="0" indent="0">
              <a:buNone/>
            </a:pPr>
            <a:r>
              <a:rPr lang="en-US" altLang="ko-KR" sz="1400" dirty="0"/>
              <a:t>               steps 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 = ∑ steps [1..i-1] +1</a:t>
            </a:r>
          </a:p>
          <a:p>
            <a:pPr marL="0" indent="0">
              <a:buNone/>
            </a:pPr>
            <a:r>
              <a:rPr lang="en-US" altLang="ko-KR" sz="1400" dirty="0"/>
              <a:t>      else   </a:t>
            </a:r>
            <a:r>
              <a:rPr lang="en-US" altLang="ko-KR" sz="1400" dirty="0">
                <a:solidFill>
                  <a:srgbClr val="2C919E"/>
                </a:solidFill>
              </a:rPr>
              <a:t>// x</a:t>
            </a:r>
            <a:r>
              <a:rPr lang="ko-KR" altLang="en-US" sz="1400">
                <a:solidFill>
                  <a:srgbClr val="2C919E"/>
                </a:solidFill>
              </a:rPr>
              <a:t>보다 작은 </a:t>
            </a:r>
            <a:r>
              <a:rPr lang="en-US" altLang="ko-KR" sz="1400" dirty="0">
                <a:solidFill>
                  <a:srgbClr val="2C919E"/>
                </a:solidFill>
              </a:rPr>
              <a:t>y</a:t>
            </a:r>
            <a:r>
              <a:rPr lang="ko-KR" altLang="en-US" sz="1400">
                <a:solidFill>
                  <a:srgbClr val="2C919E"/>
                </a:solidFill>
              </a:rPr>
              <a:t>개 만큼의 계단을 한번에 오름</a:t>
            </a:r>
            <a:endParaRPr lang="en-US" altLang="ko-KR" sz="1400" dirty="0">
              <a:solidFill>
                <a:srgbClr val="2C919E"/>
              </a:solidFill>
            </a:endParaRPr>
          </a:p>
          <a:p>
            <a:pPr marL="0" indent="0">
              <a:buNone/>
            </a:pPr>
            <a:r>
              <a:rPr lang="en-US" altLang="ko-KR" sz="1400" dirty="0"/>
              <a:t>            for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is 1 to Y</a:t>
            </a:r>
          </a:p>
          <a:p>
            <a:pPr marL="0" indent="0">
              <a:buNone/>
            </a:pPr>
            <a:r>
              <a:rPr lang="en-US" altLang="ko-KR" sz="1400" dirty="0"/>
              <a:t>                steps 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 = ∑ steps [1..i-1] +1</a:t>
            </a:r>
          </a:p>
          <a:p>
            <a:pPr marL="0" indent="0">
              <a:buNone/>
            </a:pPr>
            <a:r>
              <a:rPr lang="en-US" altLang="ko-KR" sz="1400" dirty="0"/>
              <a:t>            for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is Y+1 to X </a:t>
            </a:r>
          </a:p>
          <a:p>
            <a:pPr marL="0" indent="0">
              <a:buNone/>
            </a:pPr>
            <a:r>
              <a:rPr lang="en-US" altLang="ko-KR" sz="1400" dirty="0"/>
              <a:t>                steps 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 = steps 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-Y] +steps[i-Y+1]+….+steps[i-2]+steps[i-1]  </a:t>
            </a:r>
            <a:r>
              <a:rPr lang="en-US" altLang="ko-KR" sz="1400" dirty="0">
                <a:solidFill>
                  <a:srgbClr val="2C919E"/>
                </a:solidFill>
              </a:rPr>
              <a:t>//y</a:t>
            </a:r>
            <a:r>
              <a:rPr lang="ko-KR" altLang="en-US" sz="1400">
                <a:solidFill>
                  <a:srgbClr val="2C919E"/>
                </a:solidFill>
              </a:rPr>
              <a:t>개의 항</a:t>
            </a:r>
            <a:endParaRPr lang="en-US" altLang="ko-KR" sz="1400" dirty="0">
              <a:solidFill>
                <a:srgbClr val="2C919E"/>
              </a:solidFill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2C919E"/>
                </a:solidFill>
              </a:rPr>
              <a:t>     </a:t>
            </a:r>
            <a:r>
              <a:rPr lang="en-US" altLang="ko-KR" sz="1400" dirty="0"/>
              <a:t>print steps[X]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663164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418443"/>
            <a:ext cx="8229600" cy="767806"/>
          </a:xfrm>
        </p:spPr>
        <p:txBody>
          <a:bodyPr/>
          <a:lstStyle/>
          <a:p>
            <a:r>
              <a:rPr lang="en-US" altLang="ko-KR" dirty="0"/>
              <a:t>Time Complexity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247916" y="1442281"/>
            <a:ext cx="7475716" cy="511396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/>
              <a:t>입력 </a:t>
            </a:r>
            <a:r>
              <a:rPr lang="en-US" altLang="ko-KR" sz="1400" dirty="0"/>
              <a:t>:  T, X, Y</a:t>
            </a:r>
            <a:r>
              <a:rPr lang="en-US" altLang="ko-KR" sz="1400" dirty="0">
                <a:solidFill>
                  <a:srgbClr val="2C919E"/>
                </a:solidFill>
              </a:rPr>
              <a:t>//</a:t>
            </a:r>
            <a:r>
              <a:rPr lang="ko-KR" altLang="en-US" sz="1400">
                <a:solidFill>
                  <a:srgbClr val="2C919E"/>
                </a:solidFill>
              </a:rPr>
              <a:t>전체 계단 수</a:t>
            </a:r>
            <a:r>
              <a:rPr lang="en-US" altLang="ko-KR" sz="1400" dirty="0">
                <a:solidFill>
                  <a:srgbClr val="2C919E"/>
                </a:solidFill>
              </a:rPr>
              <a:t>, </a:t>
            </a:r>
            <a:r>
              <a:rPr lang="ko-KR" altLang="en-US" sz="1400">
                <a:solidFill>
                  <a:srgbClr val="2C919E"/>
                </a:solidFill>
              </a:rPr>
              <a:t>한번에 오를 수 있는 최대 계단 수</a:t>
            </a:r>
            <a:endParaRPr lang="en-US" altLang="ko-KR" sz="1400" dirty="0">
              <a:solidFill>
                <a:srgbClr val="2C919E"/>
              </a:solidFill>
            </a:endParaRPr>
          </a:p>
          <a:p>
            <a:pPr marL="0" indent="0">
              <a:buNone/>
            </a:pPr>
            <a:r>
              <a:rPr lang="ko-KR" altLang="en-US" sz="1400" dirty="0"/>
              <a:t>출력 </a:t>
            </a:r>
            <a:r>
              <a:rPr lang="en-US" altLang="ko-KR" sz="1400" dirty="0"/>
              <a:t>: Result</a:t>
            </a:r>
          </a:p>
          <a:p>
            <a:pPr marL="0" indent="0">
              <a:buNone/>
            </a:pPr>
            <a:r>
              <a:rPr lang="en-US" altLang="ko-KR" sz="1400" dirty="0"/>
              <a:t>Global variable steps[n]</a:t>
            </a:r>
          </a:p>
          <a:p>
            <a:pPr marL="0" indent="0">
              <a:buNone/>
            </a:pPr>
            <a:r>
              <a:rPr lang="en-US" altLang="ko-KR" sz="1400" dirty="0"/>
              <a:t>While T—</a:t>
            </a:r>
          </a:p>
          <a:p>
            <a:pPr marL="0" indent="0">
              <a:buNone/>
            </a:pPr>
            <a:r>
              <a:rPr lang="en-US" altLang="ko-KR" sz="1400" dirty="0"/>
              <a:t>      steps[n] : initialize to 0, (</a:t>
            </a:r>
            <a:r>
              <a:rPr lang="ko-KR" altLang="en-US" sz="1400"/>
              <a:t>단 </a:t>
            </a:r>
            <a:r>
              <a:rPr lang="en-US" altLang="ko-KR" sz="1400" dirty="0"/>
              <a:t>steps[1] = 1)</a:t>
            </a:r>
          </a:p>
          <a:p>
            <a:pPr marL="0" indent="0">
              <a:buNone/>
            </a:pPr>
            <a:r>
              <a:rPr lang="en-US" altLang="ko-KR" sz="1400" dirty="0"/>
              <a:t>      Read X, Y</a:t>
            </a:r>
          </a:p>
          <a:p>
            <a:pPr marL="0" indent="0">
              <a:buNone/>
            </a:pPr>
            <a:r>
              <a:rPr lang="en-US" altLang="ko-KR" sz="1400" dirty="0"/>
              <a:t>      if (X &lt;= Y)    </a:t>
            </a:r>
            <a:r>
              <a:rPr lang="en-US" altLang="ko-KR" sz="1400" dirty="0">
                <a:solidFill>
                  <a:srgbClr val="2C919E"/>
                </a:solidFill>
              </a:rPr>
              <a:t>// </a:t>
            </a:r>
            <a:r>
              <a:rPr lang="ko-KR" altLang="en-US" sz="1400">
                <a:solidFill>
                  <a:srgbClr val="2C919E"/>
                </a:solidFill>
              </a:rPr>
              <a:t>계단 수 이상을 한번에 오를 수 있음</a:t>
            </a:r>
            <a:endParaRPr lang="en-US" altLang="ko-KR" sz="1400" dirty="0">
              <a:solidFill>
                <a:srgbClr val="2C919E"/>
              </a:solidFill>
            </a:endParaRPr>
          </a:p>
          <a:p>
            <a:pPr marL="0" indent="0">
              <a:buNone/>
            </a:pPr>
            <a:r>
              <a:rPr lang="en-US" altLang="ko-KR" sz="1400" dirty="0"/>
              <a:t>            for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is 1 to X</a:t>
            </a:r>
          </a:p>
          <a:p>
            <a:pPr marL="0" indent="0">
              <a:buNone/>
            </a:pPr>
            <a:r>
              <a:rPr lang="en-US" altLang="ko-KR" sz="1400" dirty="0"/>
              <a:t>               steps 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 = ∑ steps [1..i-1] +1</a:t>
            </a:r>
          </a:p>
          <a:p>
            <a:pPr marL="0" indent="0">
              <a:buNone/>
            </a:pPr>
            <a:r>
              <a:rPr lang="en-US" altLang="ko-KR" sz="1400" dirty="0"/>
              <a:t>      else   </a:t>
            </a:r>
            <a:r>
              <a:rPr lang="en-US" altLang="ko-KR" sz="1400" dirty="0">
                <a:solidFill>
                  <a:srgbClr val="2C919E"/>
                </a:solidFill>
              </a:rPr>
              <a:t>// x</a:t>
            </a:r>
            <a:r>
              <a:rPr lang="ko-KR" altLang="en-US" sz="1400">
                <a:solidFill>
                  <a:srgbClr val="2C919E"/>
                </a:solidFill>
              </a:rPr>
              <a:t>보다 작은 </a:t>
            </a:r>
            <a:r>
              <a:rPr lang="en-US" altLang="ko-KR" sz="1400" dirty="0">
                <a:solidFill>
                  <a:srgbClr val="2C919E"/>
                </a:solidFill>
              </a:rPr>
              <a:t>y</a:t>
            </a:r>
            <a:r>
              <a:rPr lang="ko-KR" altLang="en-US" sz="1400">
                <a:solidFill>
                  <a:srgbClr val="2C919E"/>
                </a:solidFill>
              </a:rPr>
              <a:t>개 만큼의 계단을 한번에 오름</a:t>
            </a:r>
            <a:endParaRPr lang="en-US" altLang="ko-KR" sz="1400" dirty="0">
              <a:solidFill>
                <a:srgbClr val="2C919E"/>
              </a:solidFill>
            </a:endParaRPr>
          </a:p>
          <a:p>
            <a:pPr marL="0" indent="0">
              <a:buNone/>
            </a:pPr>
            <a:r>
              <a:rPr lang="en-US" altLang="ko-KR" sz="1400" dirty="0"/>
              <a:t>            for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is 1 to Y</a:t>
            </a:r>
          </a:p>
          <a:p>
            <a:pPr marL="0" indent="0">
              <a:buNone/>
            </a:pPr>
            <a:r>
              <a:rPr lang="en-US" altLang="ko-KR" sz="1400" dirty="0"/>
              <a:t>                steps 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 = ∑ steps [1..i-1] +1</a:t>
            </a:r>
          </a:p>
          <a:p>
            <a:pPr marL="0" indent="0">
              <a:buNone/>
            </a:pPr>
            <a:r>
              <a:rPr lang="en-US" altLang="ko-KR" sz="1400" dirty="0"/>
              <a:t>            for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is Y+1 to X </a:t>
            </a:r>
          </a:p>
          <a:p>
            <a:pPr marL="0" indent="0">
              <a:buNone/>
            </a:pPr>
            <a:r>
              <a:rPr lang="en-US" altLang="ko-KR" sz="1400" dirty="0"/>
              <a:t>                steps 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 = steps 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-Y] +steps[i-Y+1]+….+steps[i-2]+steps[i-1]  </a:t>
            </a:r>
            <a:r>
              <a:rPr lang="en-US" altLang="ko-KR" sz="1400" dirty="0">
                <a:solidFill>
                  <a:srgbClr val="2C919E"/>
                </a:solidFill>
              </a:rPr>
              <a:t>//y</a:t>
            </a:r>
            <a:r>
              <a:rPr lang="ko-KR" altLang="en-US" sz="1400">
                <a:solidFill>
                  <a:srgbClr val="2C919E"/>
                </a:solidFill>
              </a:rPr>
              <a:t>개의 항</a:t>
            </a:r>
            <a:endParaRPr lang="en-US" altLang="ko-KR" sz="1400" dirty="0">
              <a:solidFill>
                <a:srgbClr val="2C919E"/>
              </a:solidFill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2C919E"/>
                </a:solidFill>
              </a:rPr>
              <a:t>     </a:t>
            </a:r>
            <a:r>
              <a:rPr lang="en-US" altLang="ko-KR" sz="1400" dirty="0"/>
              <a:t>print steps[X]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1DEE30A6-4183-46A8-8385-E83D26A800FB}"/>
                  </a:ext>
                </a:extLst>
              </p:cNvPr>
              <p:cNvSpPr txBox="1"/>
              <p:nvPr/>
            </p:nvSpPr>
            <p:spPr>
              <a:xfrm>
                <a:off x="6990970" y="1902476"/>
                <a:ext cx="1723262" cy="46166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sSup>
                            <m:sSup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EE30A6-4183-46A8-8385-E83D26A80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970" y="1902476"/>
                <a:ext cx="172326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0A124ED7-AE87-4822-A362-BB1921C59606}"/>
                  </a:ext>
                </a:extLst>
              </p:cNvPr>
              <p:cNvSpPr txBox="1"/>
              <p:nvPr/>
            </p:nvSpPr>
            <p:spPr>
              <a:xfrm>
                <a:off x="4394206" y="3367712"/>
                <a:ext cx="1102041" cy="30777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124ED7-AE87-4822-A362-BB1921C59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206" y="3367712"/>
                <a:ext cx="110204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9724C775-8532-478C-B195-DC973A957018}"/>
                  </a:ext>
                </a:extLst>
              </p:cNvPr>
              <p:cNvSpPr txBox="1"/>
              <p:nvPr/>
            </p:nvSpPr>
            <p:spPr>
              <a:xfrm>
                <a:off x="6036291" y="1210341"/>
                <a:ext cx="22655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라고 가정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24C775-8532-478C-B195-DC973A957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291" y="1210341"/>
                <a:ext cx="2265557" cy="276999"/>
              </a:xfrm>
              <a:prstGeom prst="rect">
                <a:avLst/>
              </a:prstGeom>
              <a:blipFill>
                <a:blip r:embed="rId5"/>
                <a:stretch>
                  <a:fillRect l="-3495" t="-28889" r="-5645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오른쪽 중괄호 2">
            <a:extLst>
              <a:ext uri="{FF2B5EF4-FFF2-40B4-BE49-F238E27FC236}">
                <a16:creationId xmlns:a16="http://schemas.microsoft.com/office/drawing/2014/main" xmlns="" id="{82ED254B-78BA-4B71-9647-978CC5047829}"/>
              </a:ext>
            </a:extLst>
          </p:cNvPr>
          <p:cNvSpPr/>
          <p:nvPr/>
        </p:nvSpPr>
        <p:spPr>
          <a:xfrm>
            <a:off x="3835249" y="3367712"/>
            <a:ext cx="301049" cy="3718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E836B3B8-C5E5-4171-A156-97EF215B6BAD}"/>
                  </a:ext>
                </a:extLst>
              </p:cNvPr>
              <p:cNvSpPr txBox="1"/>
              <p:nvPr/>
            </p:nvSpPr>
            <p:spPr>
              <a:xfrm>
                <a:off x="4394206" y="4148000"/>
                <a:ext cx="1102041" cy="30777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36B3B8-C5E5-4171-A156-97EF215B6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206" y="4148000"/>
                <a:ext cx="110204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858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418443"/>
            <a:ext cx="8229600" cy="767806"/>
          </a:xfrm>
        </p:spPr>
        <p:txBody>
          <a:bodyPr/>
          <a:lstStyle/>
          <a:p>
            <a:r>
              <a:rPr lang="en-US" altLang="ko-KR" dirty="0"/>
              <a:t>Space Complexity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247916" y="1442281"/>
            <a:ext cx="7475716" cy="511396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/>
              <a:t>입력 </a:t>
            </a:r>
            <a:r>
              <a:rPr lang="en-US" altLang="ko-KR" sz="1400" dirty="0"/>
              <a:t>:  T, X, Y</a:t>
            </a:r>
            <a:r>
              <a:rPr lang="en-US" altLang="ko-KR" sz="1400" dirty="0">
                <a:solidFill>
                  <a:srgbClr val="2C919E"/>
                </a:solidFill>
              </a:rPr>
              <a:t>//</a:t>
            </a:r>
            <a:r>
              <a:rPr lang="ko-KR" altLang="en-US" sz="1400" dirty="0">
                <a:solidFill>
                  <a:srgbClr val="2C919E"/>
                </a:solidFill>
              </a:rPr>
              <a:t>전체 계단 수</a:t>
            </a:r>
            <a:r>
              <a:rPr lang="en-US" altLang="ko-KR" sz="1400" dirty="0">
                <a:solidFill>
                  <a:srgbClr val="2C919E"/>
                </a:solidFill>
              </a:rPr>
              <a:t>, </a:t>
            </a:r>
            <a:r>
              <a:rPr lang="ko-KR" altLang="en-US" sz="1400" dirty="0">
                <a:solidFill>
                  <a:srgbClr val="2C919E"/>
                </a:solidFill>
              </a:rPr>
              <a:t>한번에 오를 수 있는 최대 계단 수</a:t>
            </a:r>
            <a:endParaRPr lang="en-US" altLang="ko-KR" sz="1400" dirty="0">
              <a:solidFill>
                <a:srgbClr val="2C919E"/>
              </a:solidFill>
            </a:endParaRPr>
          </a:p>
          <a:p>
            <a:pPr marL="0" indent="0">
              <a:buNone/>
            </a:pPr>
            <a:r>
              <a:rPr lang="ko-KR" altLang="en-US" sz="1400" dirty="0"/>
              <a:t>출력 </a:t>
            </a:r>
            <a:r>
              <a:rPr lang="en-US" altLang="ko-KR" sz="1400" dirty="0"/>
              <a:t>: Result</a:t>
            </a:r>
          </a:p>
          <a:p>
            <a:pPr marL="0" indent="0">
              <a:buNone/>
            </a:pPr>
            <a:r>
              <a:rPr lang="en-US" altLang="ko-KR" sz="1400" dirty="0"/>
              <a:t>Global variable steps[n]</a:t>
            </a:r>
          </a:p>
          <a:p>
            <a:pPr marL="0" indent="0">
              <a:buNone/>
            </a:pPr>
            <a:r>
              <a:rPr lang="en-US" altLang="ko-KR" sz="1400" dirty="0"/>
              <a:t>While T—</a:t>
            </a:r>
          </a:p>
          <a:p>
            <a:pPr marL="0" indent="0">
              <a:buNone/>
            </a:pPr>
            <a:r>
              <a:rPr lang="en-US" altLang="ko-KR" sz="1400" dirty="0"/>
              <a:t>      steps[n] : initialize to 0, (</a:t>
            </a:r>
            <a:r>
              <a:rPr lang="ko-KR" altLang="en-US" sz="1400" dirty="0"/>
              <a:t>단 </a:t>
            </a:r>
            <a:r>
              <a:rPr lang="en-US" altLang="ko-KR" sz="1400" dirty="0"/>
              <a:t>steps[1] = 1)</a:t>
            </a:r>
          </a:p>
          <a:p>
            <a:pPr marL="0" indent="0">
              <a:buNone/>
            </a:pPr>
            <a:r>
              <a:rPr lang="en-US" altLang="ko-KR" sz="1400" dirty="0"/>
              <a:t>      Read X, Y</a:t>
            </a:r>
          </a:p>
          <a:p>
            <a:pPr marL="0" indent="0">
              <a:buNone/>
            </a:pPr>
            <a:r>
              <a:rPr lang="en-US" altLang="ko-KR" sz="1400" dirty="0"/>
              <a:t>      if (X &lt;= Y)    </a:t>
            </a:r>
            <a:r>
              <a:rPr lang="en-US" altLang="ko-KR" sz="1400" dirty="0">
                <a:solidFill>
                  <a:srgbClr val="2C919E"/>
                </a:solidFill>
              </a:rPr>
              <a:t>// </a:t>
            </a:r>
            <a:r>
              <a:rPr lang="ko-KR" altLang="en-US" sz="1400" dirty="0">
                <a:solidFill>
                  <a:srgbClr val="2C919E"/>
                </a:solidFill>
              </a:rPr>
              <a:t>계단 수 이상을 한번에 오를 수 있음</a:t>
            </a:r>
            <a:endParaRPr lang="en-US" altLang="ko-KR" sz="1400" dirty="0">
              <a:solidFill>
                <a:srgbClr val="2C919E"/>
              </a:solidFill>
            </a:endParaRPr>
          </a:p>
          <a:p>
            <a:pPr marL="0" indent="0">
              <a:buNone/>
            </a:pPr>
            <a:r>
              <a:rPr lang="en-US" altLang="ko-KR" sz="1400" dirty="0"/>
              <a:t>            for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is 1 to X</a:t>
            </a:r>
          </a:p>
          <a:p>
            <a:pPr marL="0" indent="0">
              <a:buNone/>
            </a:pPr>
            <a:r>
              <a:rPr lang="en-US" altLang="ko-KR" sz="1400" dirty="0"/>
              <a:t>               steps 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 = ∑ steps [1</a:t>
            </a:r>
            <a:r>
              <a:rPr lang="en-US" altLang="ko-KR" sz="1400" dirty="0" smtClean="0"/>
              <a:t>..i-1</a:t>
            </a:r>
            <a:r>
              <a:rPr lang="en-US" altLang="ko-KR" sz="1400" dirty="0"/>
              <a:t>] +1</a:t>
            </a:r>
          </a:p>
          <a:p>
            <a:pPr marL="0" indent="0">
              <a:buNone/>
            </a:pPr>
            <a:r>
              <a:rPr lang="en-US" altLang="ko-KR" sz="1400" dirty="0"/>
              <a:t>      else   </a:t>
            </a:r>
            <a:r>
              <a:rPr lang="en-US" altLang="ko-KR" sz="1400" dirty="0">
                <a:solidFill>
                  <a:srgbClr val="2C919E"/>
                </a:solidFill>
              </a:rPr>
              <a:t>// x</a:t>
            </a:r>
            <a:r>
              <a:rPr lang="ko-KR" altLang="en-US" sz="1400" dirty="0">
                <a:solidFill>
                  <a:srgbClr val="2C919E"/>
                </a:solidFill>
              </a:rPr>
              <a:t>보다 작은 </a:t>
            </a:r>
            <a:r>
              <a:rPr lang="en-US" altLang="ko-KR" sz="1400" dirty="0">
                <a:solidFill>
                  <a:srgbClr val="2C919E"/>
                </a:solidFill>
              </a:rPr>
              <a:t>y</a:t>
            </a:r>
            <a:r>
              <a:rPr lang="ko-KR" altLang="en-US" sz="1400" dirty="0">
                <a:solidFill>
                  <a:srgbClr val="2C919E"/>
                </a:solidFill>
              </a:rPr>
              <a:t>개 만큼의 계단을 한번에 오름</a:t>
            </a:r>
            <a:endParaRPr lang="en-US" altLang="ko-KR" sz="1400" dirty="0">
              <a:solidFill>
                <a:srgbClr val="2C919E"/>
              </a:solidFill>
            </a:endParaRPr>
          </a:p>
          <a:p>
            <a:pPr marL="0" indent="0">
              <a:buNone/>
            </a:pPr>
            <a:r>
              <a:rPr lang="en-US" altLang="ko-KR" sz="1400" dirty="0"/>
              <a:t>            for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is 1 to Y</a:t>
            </a:r>
          </a:p>
          <a:p>
            <a:pPr marL="0" indent="0">
              <a:buNone/>
            </a:pPr>
            <a:r>
              <a:rPr lang="en-US" altLang="ko-KR" sz="1400" dirty="0"/>
              <a:t>                steps 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 = ∑ steps [1</a:t>
            </a:r>
            <a:r>
              <a:rPr lang="en-US" altLang="ko-KR" sz="1400" dirty="0" smtClean="0"/>
              <a:t>..i-1</a:t>
            </a:r>
            <a:r>
              <a:rPr lang="en-US" altLang="ko-KR" sz="1400" dirty="0"/>
              <a:t>] +1</a:t>
            </a:r>
          </a:p>
          <a:p>
            <a:pPr marL="0" indent="0">
              <a:buNone/>
            </a:pPr>
            <a:r>
              <a:rPr lang="en-US" altLang="ko-KR" sz="1400" dirty="0"/>
              <a:t>            for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is Y+1 to X </a:t>
            </a:r>
          </a:p>
          <a:p>
            <a:pPr marL="0" indent="0">
              <a:buNone/>
            </a:pPr>
            <a:r>
              <a:rPr lang="en-US" altLang="ko-KR" sz="1400" dirty="0"/>
              <a:t>                steps 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 = steps 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-Y] </a:t>
            </a:r>
            <a:r>
              <a:rPr lang="en-US" altLang="ko-KR" sz="1400" dirty="0"/>
              <a:t>+</a:t>
            </a:r>
            <a:r>
              <a:rPr lang="en-US" altLang="ko-KR" sz="1400" dirty="0" smtClean="0"/>
              <a:t>steps[i-Y+1</a:t>
            </a:r>
            <a:r>
              <a:rPr lang="en-US" altLang="ko-KR" sz="1400" dirty="0"/>
              <a:t>]+….+steps[i-2]+steps[i-1]  </a:t>
            </a:r>
            <a:r>
              <a:rPr lang="en-US" altLang="ko-KR" sz="1400" dirty="0">
                <a:solidFill>
                  <a:srgbClr val="2C919E"/>
                </a:solidFill>
              </a:rPr>
              <a:t>//y</a:t>
            </a:r>
            <a:r>
              <a:rPr lang="ko-KR" altLang="en-US" sz="1400" dirty="0">
                <a:solidFill>
                  <a:srgbClr val="2C919E"/>
                </a:solidFill>
              </a:rPr>
              <a:t>개의 항</a:t>
            </a:r>
            <a:endParaRPr lang="en-US" altLang="ko-KR" sz="1400" dirty="0">
              <a:solidFill>
                <a:srgbClr val="2C919E"/>
              </a:solidFill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2C919E"/>
                </a:solidFill>
              </a:rPr>
              <a:t>     </a:t>
            </a:r>
            <a:r>
              <a:rPr lang="en-US" altLang="ko-KR" sz="1400" dirty="0"/>
              <a:t>print steps[X]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81D330B3-802E-4D50-976B-FE57EEAE8F49}"/>
                  </a:ext>
                </a:extLst>
              </p:cNvPr>
              <p:cNvSpPr txBox="1"/>
              <p:nvPr/>
            </p:nvSpPr>
            <p:spPr>
              <a:xfrm>
                <a:off x="6405517" y="2006108"/>
                <a:ext cx="1723262" cy="46166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D330B3-802E-4D50-976B-FE57EEAE8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517" y="2006108"/>
                <a:ext cx="172326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67557DF-EAA1-4F6C-87FF-1DDB2096F1F0}"/>
              </a:ext>
            </a:extLst>
          </p:cNvPr>
          <p:cNvSpPr txBox="1"/>
          <p:nvPr/>
        </p:nvSpPr>
        <p:spPr>
          <a:xfrm>
            <a:off x="5192501" y="2006108"/>
            <a:ext cx="113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Total: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671C65A-9CFC-49CE-A1DA-29080D3DC675}"/>
              </a:ext>
            </a:extLst>
          </p:cNvPr>
          <p:cNvSpPr txBox="1"/>
          <p:nvPr/>
        </p:nvSpPr>
        <p:spPr>
          <a:xfrm>
            <a:off x="5863061" y="2662268"/>
            <a:ext cx="20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Steps array </a:t>
            </a:r>
            <a:r>
              <a:rPr lang="ko-KR" altLang="en-US" dirty="0">
                <a:solidFill>
                  <a:srgbClr val="FF0000"/>
                </a:solidFill>
              </a:rPr>
              <a:t>사용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F376A4E0-1009-47DD-A06E-EA16596A2547}"/>
                  </a:ext>
                </a:extLst>
              </p:cNvPr>
              <p:cNvSpPr txBox="1"/>
              <p:nvPr/>
            </p:nvSpPr>
            <p:spPr>
              <a:xfrm>
                <a:off x="2626366" y="2006108"/>
                <a:ext cx="1102041" cy="30777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76A4E0-1009-47DD-A06E-EA16596A2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366" y="2006108"/>
                <a:ext cx="110204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640242"/>
      </p:ext>
    </p:extLst>
  </p:cSld>
  <p:clrMapOvr>
    <a:masterClrMapping/>
  </p:clrMapOvr>
</p:sld>
</file>

<file path=ppt/theme/theme1.xml><?xml version="1.0" encoding="utf-8"?>
<a:theme xmlns:a="http://schemas.openxmlformats.org/drawingml/2006/main" name="컴퓨터보안 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컴퓨터보안 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ISRL2011</Template>
  <TotalTime>10773</TotalTime>
  <Words>1192</Words>
  <Application>Microsoft Office PowerPoint</Application>
  <PresentationFormat>화면 슬라이드 쇼(4:3)</PresentationFormat>
  <Paragraphs>155</Paragraphs>
  <Slides>10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나눔고딕</vt:lpstr>
      <vt:lpstr>맑은 고딕</vt:lpstr>
      <vt:lpstr>함초롬바탕</vt:lpstr>
      <vt:lpstr>Arial</vt:lpstr>
      <vt:lpstr>Cambria Math</vt:lpstr>
      <vt:lpstr>Tahoma</vt:lpstr>
      <vt:lpstr>Wingdings</vt:lpstr>
      <vt:lpstr>컴퓨터보안 2011</vt:lpstr>
      <vt:lpstr>1_컴퓨터보안 2011</vt:lpstr>
      <vt:lpstr>New_Natural01</vt:lpstr>
      <vt:lpstr>문제해결기법 (Problem Solving)</vt:lpstr>
      <vt:lpstr>11주차 문제 A – 계단 오르기   </vt:lpstr>
      <vt:lpstr>11주차 문제 A – 계단 오르기   </vt:lpstr>
      <vt:lpstr>11주차 문제 A</vt:lpstr>
      <vt:lpstr>Idea</vt:lpstr>
      <vt:lpstr>Idea</vt:lpstr>
      <vt:lpstr>Pseudocode</vt:lpstr>
      <vt:lpstr>Time Complexity</vt:lpstr>
      <vt:lpstr>Space Complexity</vt:lpstr>
      <vt:lpstr>모든 X,Y조합에 steps를 미리 계산</vt:lpstr>
    </vt:vector>
  </TitlesOfParts>
  <Company>인하대학교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강전일</dc:creator>
  <cp:lastModifiedBy>joonseok</cp:lastModifiedBy>
  <cp:revision>459</cp:revision>
  <cp:lastPrinted>2018-05-30T04:46:17Z</cp:lastPrinted>
  <dcterms:created xsi:type="dcterms:W3CDTF">2014-02-26T05:36:39Z</dcterms:created>
  <dcterms:modified xsi:type="dcterms:W3CDTF">2019-05-20T01:58:06Z</dcterms:modified>
</cp:coreProperties>
</file>