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13"/>
  </p:notesMasterIdLst>
  <p:sldIdLst>
    <p:sldId id="262" r:id="rId4"/>
    <p:sldId id="309" r:id="rId5"/>
    <p:sldId id="304" r:id="rId6"/>
    <p:sldId id="305" r:id="rId7"/>
    <p:sldId id="295" r:id="rId8"/>
    <p:sldId id="306" r:id="rId9"/>
    <p:sldId id="307" r:id="rId10"/>
    <p:sldId id="308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461" y="2937223"/>
            <a:ext cx="835292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주차 </a:t>
            </a:r>
            <a:r>
              <a:rPr lang="ko-KR" altLang="en-US"/>
              <a:t>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6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 </a:t>
            </a:r>
            <a:r>
              <a:rPr lang="ko-KR" altLang="en-US" smtClean="0"/>
              <a:t>주차 </a:t>
            </a:r>
            <a:r>
              <a:rPr lang="ko-KR" altLang="en-US"/>
              <a:t>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6149" y="1956816"/>
            <a:ext cx="84665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인하는 방학마다 고향에 가서 계란농장을 하시는 부모님을 도와드리고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부모님의 농장에서는 달걀을 출하할 때</a:t>
            </a:r>
            <a:r>
              <a:rPr lang="en-US" altLang="ko-KR" dirty="0"/>
              <a:t>, </a:t>
            </a:r>
            <a:r>
              <a:rPr lang="ko-KR" altLang="en-US"/>
              <a:t>크기가 서로 다른 여러 가지의 계란 판을 사용한다</a:t>
            </a:r>
            <a:r>
              <a:rPr lang="en-US" altLang="ko-KR" dirty="0"/>
              <a:t>. </a:t>
            </a:r>
            <a:r>
              <a:rPr lang="ko-KR" altLang="en-US"/>
              <a:t>매일 출하할 달걀의 숫자와 계란 판들의 크기가 주어질 경우</a:t>
            </a:r>
            <a:r>
              <a:rPr lang="en-US" altLang="ko-KR" dirty="0"/>
              <a:t>, </a:t>
            </a:r>
            <a:r>
              <a:rPr lang="ko-KR" altLang="en-US"/>
              <a:t>달걀을 모두 출하하는데 필요한 최소 계란 판수를 계산하시오</a:t>
            </a:r>
            <a:r>
              <a:rPr lang="en-US" altLang="ko-KR" dirty="0"/>
              <a:t>. </a:t>
            </a:r>
            <a:r>
              <a:rPr lang="ko-KR" altLang="en-US"/>
              <a:t>단 출하될 계란의 숫자를 정확하게 맞출 수 없을 경우 </a:t>
            </a:r>
            <a:r>
              <a:rPr lang="en-US" altLang="ko-KR" dirty="0"/>
              <a:t>0</a:t>
            </a:r>
            <a:r>
              <a:rPr lang="ko-KR" altLang="en-US"/>
              <a:t>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사용할 수 있는 언어는 </a:t>
            </a:r>
            <a:r>
              <a:rPr lang="en-US" altLang="ko-KR" dirty="0"/>
              <a:t>C, C++</a:t>
            </a:r>
            <a:r>
              <a:rPr lang="ko-KR" altLang="en-US"/>
              <a:t>로 제한한다</a:t>
            </a:r>
            <a:r>
              <a:rPr lang="en-US" altLang="ko-KR" dirty="0"/>
              <a:t>. </a:t>
            </a:r>
            <a:r>
              <a:rPr lang="ko-KR" altLang="en-US"/>
              <a:t>프로그램의 실행 시간은 </a:t>
            </a:r>
            <a:r>
              <a:rPr lang="en-US" altLang="ko-KR" dirty="0"/>
              <a:t>3</a:t>
            </a:r>
            <a:r>
              <a:rPr lang="ko-KR" altLang="en-US"/>
              <a:t>초를 초과할 수 없다</a:t>
            </a:r>
            <a:r>
              <a:rPr lang="en-US" altLang="ko-KR" dirty="0"/>
              <a:t>. C++</a:t>
            </a:r>
            <a:r>
              <a:rPr lang="ko-KR" altLang="en-US"/>
              <a:t>의 경우 </a:t>
            </a:r>
            <a:r>
              <a:rPr lang="en-US" altLang="ko-KR" dirty="0"/>
              <a:t>main </a:t>
            </a:r>
            <a:r>
              <a:rPr lang="ko-KR" altLang="en-US"/>
              <a:t>함수 내의 시작 지점에 다음 내용을 추가함으로써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/>
              <a:t>입력 속도를 개선할 수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ios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82" y="4845793"/>
            <a:ext cx="2343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0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4" y="1508403"/>
                <a:ext cx="601099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입력 형식</a:t>
                </a:r>
              </a:p>
              <a:p>
                <a:r>
                  <a:rPr lang="ko-KR" altLang="en-US" dirty="0"/>
                  <a:t>입력은 </a:t>
                </a:r>
                <a:r>
                  <a:rPr lang="en-US" altLang="ko-KR" dirty="0"/>
                  <a:t>standard in</a:t>
                </a:r>
                <a:r>
                  <a:rPr lang="ko-KR" altLang="en-US"/>
                  <a:t>으로 다음과 같이 주어진다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 smtClean="0"/>
                  <a:t>첫 </a:t>
                </a:r>
                <a:r>
                  <a:rPr lang="ko-KR" altLang="en-US" dirty="0"/>
                  <a:t>번째 줄에는 테스트케이스의 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/>
                  <a:t>가 주어진다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≤1,000)</m:t>
                    </m:r>
                  </m:oMath>
                </a14:m>
                <a:endParaRPr lang="en-US" altLang="ko-KR" b="0" dirty="0" smtClean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 </a:t>
                </a:r>
                <a:r>
                  <a:rPr lang="en-US" altLang="ko-KR" dirty="0"/>
                  <a:t>2. </a:t>
                </a:r>
                <a:r>
                  <a:rPr lang="ko-KR" altLang="en-US"/>
                  <a:t>두 번째 줄에는 첫 번째 테스트 케이스에서 출하할 계란의 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≤100,000)</m:t>
                    </m:r>
                  </m:oMath>
                </a14:m>
                <a:r>
                  <a:rPr lang="ko-KR" altLang="ko-KR"/>
                  <a:t>과 </a:t>
                </a:r>
                <a:r>
                  <a:rPr lang="ko-KR" altLang="en-US" smtClean="0"/>
                  <a:t>크기가 </a:t>
                </a:r>
                <a:r>
                  <a:rPr lang="ko-KR" altLang="en-US"/>
                  <a:t>다른 계란 판의 수 가짓수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(2≤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ko-KR" altLang="ko-KR"/>
                  <a:t>이 </a:t>
                </a:r>
                <a:r>
                  <a:rPr lang="ko-KR" altLang="en-US" smtClean="0"/>
                  <a:t>빈칸을 </a:t>
                </a:r>
                <a:r>
                  <a:rPr lang="ko-KR" altLang="en-US"/>
                  <a:t>사이에 두고 주어진다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3. </a:t>
                </a:r>
                <a:r>
                  <a:rPr lang="ko-KR" altLang="en-US"/>
                  <a:t>세 번째 줄에는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/>
                  <a:t>개의 서로 다른 계란 판의 크기가 작은 순서부터 큰 순서로 빈칸을 사이에 두고 주어진다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4. </a:t>
                </a:r>
                <a:r>
                  <a:rPr lang="ko-KR" altLang="en-US"/>
                  <a:t>그 이후에는 위의 </a:t>
                </a:r>
                <a:r>
                  <a:rPr lang="en-US" altLang="ko-KR" dirty="0"/>
                  <a:t>2, 3 </a:t>
                </a:r>
                <a:r>
                  <a:rPr lang="ko-KR" altLang="en-US"/>
                  <a:t>단계가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smtClean="0"/>
                  <a:t> </a:t>
                </a:r>
                <a:r>
                  <a:rPr lang="ko-KR" altLang="en-US"/>
                  <a:t>반복된다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b="1" dirty="0"/>
                  <a:t>출력 형식</a:t>
                </a:r>
              </a:p>
              <a:p>
                <a:endParaRPr lang="ko-KR" altLang="en-US" dirty="0"/>
              </a:p>
              <a:p>
                <a:pPr fontAlgn="base"/>
                <a:r>
                  <a:rPr lang="ko-KR" altLang="ko-KR" dirty="0"/>
                  <a:t>각 테스트 케이스 별로 출하할 계란을 담을 최소 계란 판수를 출력한다</a:t>
                </a:r>
                <a:r>
                  <a:rPr lang="en-US" altLang="ko-KR" dirty="0"/>
                  <a:t>. </a:t>
                </a:r>
                <a:r>
                  <a:rPr lang="ko-KR" altLang="ko-KR"/>
                  <a:t>단</a:t>
                </a:r>
                <a:r>
                  <a:rPr lang="en-US" altLang="ko-KR" dirty="0"/>
                  <a:t>, </a:t>
                </a:r>
                <a:r>
                  <a:rPr lang="ko-KR" altLang="ko-KR"/>
                  <a:t>출하할 계란의 숫자를 정확하게 맞출 수 없을 경우는 </a:t>
                </a:r>
                <a:r>
                  <a:rPr lang="en-US" altLang="ko-KR" dirty="0"/>
                  <a:t>0</a:t>
                </a:r>
                <a:r>
                  <a:rPr lang="ko-KR" altLang="ko-KR"/>
                  <a:t>을 출력한다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1508403"/>
                <a:ext cx="6010997" cy="4801314"/>
              </a:xfrm>
              <a:prstGeom prst="rect">
                <a:avLst/>
              </a:prstGeom>
              <a:blipFill rotWithShape="0">
                <a:blip r:embed="rId2"/>
                <a:stretch>
                  <a:fillRect l="-811" t="-635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03744" y="1400681"/>
            <a:ext cx="1749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입력과 출력의 예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입력</a:t>
            </a:r>
          </a:p>
          <a:p>
            <a:pPr fontAlgn="base"/>
            <a:r>
              <a:rPr lang="en-US" altLang="ko-KR" sz="1600" dirty="0"/>
              <a:t>4</a:t>
            </a:r>
          </a:p>
          <a:p>
            <a:pPr fontAlgn="base"/>
            <a:r>
              <a:rPr lang="en-US" altLang="ko-KR" sz="1600" dirty="0"/>
              <a:t>100 2</a:t>
            </a:r>
          </a:p>
          <a:p>
            <a:pPr fontAlgn="base"/>
            <a:r>
              <a:rPr lang="en-US" altLang="ko-KR" sz="1600" dirty="0"/>
              <a:t>5 10</a:t>
            </a:r>
          </a:p>
          <a:p>
            <a:pPr fontAlgn="base"/>
            <a:r>
              <a:rPr lang="en-US" altLang="ko-KR" sz="1600" dirty="0"/>
              <a:t>200 2</a:t>
            </a:r>
          </a:p>
          <a:p>
            <a:pPr fontAlgn="base"/>
            <a:r>
              <a:rPr lang="en-US" altLang="ko-KR" sz="1600" dirty="0"/>
              <a:t>30 70</a:t>
            </a:r>
          </a:p>
          <a:p>
            <a:pPr fontAlgn="base"/>
            <a:r>
              <a:rPr lang="en-US" altLang="ko-KR" sz="1600" dirty="0"/>
              <a:t>255 3</a:t>
            </a:r>
          </a:p>
          <a:p>
            <a:pPr fontAlgn="base"/>
            <a:r>
              <a:rPr lang="en-US" altLang="ko-KR" sz="1600" dirty="0"/>
              <a:t>10 20 30</a:t>
            </a:r>
          </a:p>
          <a:p>
            <a:pPr fontAlgn="base"/>
            <a:r>
              <a:rPr lang="en-US" altLang="ko-KR" sz="1600" dirty="0"/>
              <a:t>30 3</a:t>
            </a:r>
          </a:p>
          <a:p>
            <a:pPr fontAlgn="base"/>
            <a:r>
              <a:rPr lang="en-US" altLang="ko-KR" sz="1600" dirty="0"/>
              <a:t>1 10 25</a:t>
            </a:r>
          </a:p>
          <a:p>
            <a:pPr fontAlgn="base"/>
            <a:r>
              <a:rPr lang="en-US" altLang="ko-KR" sz="1600" dirty="0" smtClean="0"/>
              <a:t>(</a:t>
            </a:r>
            <a:r>
              <a:rPr lang="en-US" altLang="ko-KR" sz="1600" dirty="0"/>
              <a:t>empty line)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출력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10</a:t>
            </a:r>
          </a:p>
          <a:p>
            <a:pPr fontAlgn="base"/>
            <a:r>
              <a:rPr lang="en-US" altLang="ko-KR" sz="1600" dirty="0"/>
              <a:t>4</a:t>
            </a:r>
          </a:p>
          <a:p>
            <a:pPr fontAlgn="base"/>
            <a:r>
              <a:rPr lang="en-US" altLang="ko-KR" sz="1600" dirty="0"/>
              <a:t>0</a:t>
            </a:r>
          </a:p>
          <a:p>
            <a:pPr fontAlgn="base"/>
            <a:r>
              <a:rPr lang="en-US" altLang="ko-KR" sz="1600" dirty="0"/>
              <a:t>3</a:t>
            </a:r>
          </a:p>
          <a:p>
            <a:pPr fontAlgn="base"/>
            <a:r>
              <a:rPr lang="en-US" altLang="ko-KR" sz="1600" dirty="0" smtClean="0"/>
              <a:t>(</a:t>
            </a:r>
            <a:r>
              <a:rPr lang="en-US" altLang="ko-KR" sz="1600" dirty="0"/>
              <a:t>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457200" y="1801368"/>
                <a:ext cx="8432157" cy="4526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l"/>
                </a:pPr>
                <a:r>
                  <a:rPr lang="ko-KR" altLang="en-US" sz="2400" dirty="0" smtClean="0">
                    <a:sym typeface="Wingdings" panose="05000000000000000000" pitchFamily="2" charset="2"/>
                  </a:rPr>
                  <a:t>계란판의 크기를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plate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plate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400" dirty="0">
                    <a:sym typeface="Wingdings" panose="05000000000000000000" pitchFamily="2" charset="2"/>
                  </a:rPr>
                  <a:t>이라 할 때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400" smtClean="0">
                    <a:sym typeface="Wingdings" panose="05000000000000000000" pitchFamily="2" charset="2"/>
                  </a:rPr>
                  <a:t>전체 계란의 수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X</a:t>
                </a:r>
                <a:r>
                  <a:rPr lang="ko-KR" altLang="en-US" sz="2400" smtClean="0">
                    <a:sym typeface="Wingdings" panose="05000000000000000000" pitchFamily="2" charset="2"/>
                  </a:rPr>
                  <a:t>를 담을 수 있는 최적의 </a:t>
                </a:r>
                <a:r>
                  <a:rPr lang="ko-KR" altLang="en-US" sz="2400">
                    <a:sym typeface="Wingdings" panose="05000000000000000000" pitchFamily="2" charset="2"/>
                  </a:rPr>
                  <a:t>방법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s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olution[x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]</a:t>
                </a:r>
                <a:r>
                  <a:rPr lang="ko-KR" altLang="en-US" sz="2400" smtClean="0">
                    <a:sym typeface="Wingdings" panose="05000000000000000000" pitchFamily="2" charset="2"/>
                  </a:rPr>
                  <a:t>는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2400" dirty="0" smtClean="0"/>
                  <a:t>Min(solution[x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plate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ko-KR" sz="2400" dirty="0"/>
                  <a:t>], …, </a:t>
                </a:r>
                <a:r>
                  <a:rPr lang="en-US" altLang="ko-KR" sz="2400" dirty="0" smtClean="0"/>
                  <a:t>solution[x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plate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sz="2400" dirty="0"/>
                  <a:t>])+1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ko-KR" sz="2000" dirty="0" smtClean="0"/>
                  <a:t>Ex)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ko-KR" sz="2000" dirty="0" smtClean="0"/>
                  <a:t>plate</a:t>
                </a:r>
                <a:r>
                  <a:rPr lang="en-US" altLang="ko-KR" sz="2000" dirty="0" smtClean="0"/>
                  <a:t>: 1, 10, 25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ko-KR" sz="2000" dirty="0" smtClean="0"/>
                  <a:t>x: 30</a:t>
                </a:r>
                <a:endParaRPr lang="en-US" altLang="ko-KR" sz="20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ko-KR" sz="2000" dirty="0" smtClean="0"/>
                  <a:t>Min(Solution[30-1], Solution[30-10</a:t>
                </a:r>
                <a:r>
                  <a:rPr lang="en-US" altLang="ko-KR" sz="2000" dirty="0"/>
                  <a:t>], </a:t>
                </a:r>
                <a:r>
                  <a:rPr lang="en-US" altLang="ko-KR" sz="2000" dirty="0" smtClean="0"/>
                  <a:t>Solution[30-25])+ 1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ko-KR" altLang="en-US" sz="2400" dirty="0"/>
                  <a:t>문제를 여러 개의 하위 문제로 나누어 푼 다음</a:t>
                </a:r>
                <a:r>
                  <a:rPr lang="en-US" altLang="ko-KR" sz="2400" dirty="0"/>
                  <a:t>, </a:t>
                </a:r>
                <a:br>
                  <a:rPr lang="en-US" altLang="ko-KR" sz="2400" dirty="0"/>
                </a:br>
                <a:r>
                  <a:rPr lang="ko-KR" altLang="en-US" sz="2400" dirty="0"/>
                  <a:t>그것을 저장해 놓은 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결합하여 최종적인 목적에 도달 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 smtClean="0">
                    <a:solidFill>
                      <a:schemeClr val="accent4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Dynamic Programming</a:t>
                </a:r>
              </a:p>
              <a:p>
                <a:pPr>
                  <a:buFont typeface="Wingdings"/>
                  <a:buChar char="à"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01368"/>
                <a:ext cx="8432157" cy="4526280"/>
              </a:xfrm>
              <a:prstGeom prst="rect">
                <a:avLst/>
              </a:prstGeom>
              <a:blipFill rotWithShape="0">
                <a:blip r:embed="rId2"/>
                <a:stretch>
                  <a:fillRect l="-651"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Pseudocode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457200" y="1671828"/>
                <a:ext cx="8229600" cy="47776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Read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i="1" dirty="0"/>
                  <a:t>   </a:t>
                </a:r>
                <a:r>
                  <a:rPr lang="en-US" altLang="ko-KR" sz="1600" dirty="0"/>
                  <a:t>// number of test cases.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𝑖</m:t>
                    </m:r>
                    <m:r>
                      <a:rPr lang="en-US" altLang="ko-KR" sz="1600" i="1">
                        <a:latin typeface="Cambria Math"/>
                      </a:rPr>
                      <m:t>=0,…,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>
                        <a:latin typeface="Cambria Math"/>
                      </a:rPr>
                      <m:t>−1</m:t>
                    </m:r>
                  </m:oMath>
                </a14:m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n</a:t>
                </a:r>
                <a:r>
                  <a:rPr lang="ko-KR" altLang="en-US" sz="1600" smtClean="0"/>
                  <a:t>  </a:t>
                </a:r>
                <a:r>
                  <a:rPr lang="en-US" altLang="ko-KR" sz="1600" dirty="0"/>
                  <a:t>// </a:t>
                </a:r>
                <a:r>
                  <a:rPr lang="en-US" altLang="ko-KR" sz="1600" dirty="0" err="1" smtClean="0"/>
                  <a:t>egg_count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m</a:t>
                </a:r>
                <a:r>
                  <a:rPr lang="ko-KR" altLang="en-US" sz="1600" smtClean="0"/>
                  <a:t>  </a:t>
                </a:r>
                <a:r>
                  <a:rPr lang="en-US" altLang="ko-KR" sz="1600" dirty="0"/>
                  <a:t>// number of </a:t>
                </a:r>
                <a:r>
                  <a:rPr lang="en-US" altLang="ko-KR" sz="1600" dirty="0" smtClean="0"/>
                  <a:t>plate </a:t>
                </a:r>
                <a:r>
                  <a:rPr lang="en-US" altLang="ko-KR" sz="1600" dirty="0"/>
                  <a:t>types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n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 := {Infinity}   // Initialize Solution array into “no solution.”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:r>
                  <a:rPr lang="ko-KR" altLang="en-US" sz="1600" dirty="0"/>
                  <a:t>𝑗</a:t>
                </a:r>
                <a:r>
                  <a:rPr lang="en-US" altLang="ko-KR" sz="1600" dirty="0"/>
                  <a:t>=0</a:t>
                </a:r>
                <a:r>
                  <a:rPr lang="en-US" altLang="ko-KR" sz="1600" dirty="0" smtClean="0"/>
                  <a:t>,…m</a:t>
                </a:r>
                <a:r>
                  <a:rPr lang="ko-KR" altLang="en-US" sz="1600" smtClean="0"/>
                  <a:t>−</a:t>
                </a:r>
                <a:r>
                  <a:rPr lang="en-US" altLang="ko-KR" sz="1600" dirty="0"/>
                  <a:t>1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plate[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                    // Read current </a:t>
                </a:r>
                <a:r>
                  <a:rPr lang="en-US" altLang="ko-KR" sz="1600" dirty="0" err="1" smtClean="0"/>
                  <a:t>egg_plate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/>
                  <a:t>value.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m:rPr>
                        <m:nor/>
                      </m:rPr>
                      <a:rPr lang="en-US" altLang="ko-KR" sz="1600" dirty="0"/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]] := 1       // Solution using only </a:t>
                </a:r>
                <a:r>
                  <a:rPr lang="en-US" altLang="ko-KR" sz="1600" dirty="0" smtClean="0"/>
                  <a:t>one plate </a:t>
                </a:r>
                <a:r>
                  <a:rPr lang="en-US" altLang="ko-KR" sz="1600" dirty="0"/>
                  <a:t>for </a:t>
                </a:r>
                <a:r>
                  <a:rPr lang="en-US" altLang="ko-KR" sz="1600" dirty="0" smtClean="0"/>
                  <a:t>plate[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sz="1600" dirty="0" smtClean="0"/>
                  <a:t>plate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1600">
                        <a:latin typeface="Cambria Math"/>
                      </a:rPr>
                      <m:t>, </m:t>
                    </m:r>
                    <m:r>
                      <a:rPr lang="en-US" altLang="ko-KR" sz="1600" i="1">
                        <a:latin typeface="Cambria Math"/>
                      </a:rPr>
                      <m:t>…,</m:t>
                    </m:r>
                  </m:oMath>
                </a14:m>
                <a:r>
                  <a:rPr lang="en-US" altLang="ko-KR" sz="1600" dirty="0"/>
                  <a:t> n</a:t>
                </a:r>
                <a:r>
                  <a:rPr lang="en-US" altLang="ko-KR" sz="1600" dirty="0" smtClean="0"/>
                  <a:t>   </a:t>
                </a:r>
                <a:r>
                  <a:rPr lang="en-US" altLang="ko-KR" sz="1600" dirty="0"/>
                  <a:t>// main loop for dynamic programming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1600" dirty="0"/>
                  <a:t>] := Min(Solution[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ko-KR" sz="1600" dirty="0"/>
                  <a:t>], …, 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sz="1600" dirty="0"/>
                  <a:t>])+</a:t>
                </a:r>
                <a:r>
                  <a:rPr lang="en-US" altLang="ko-KR" sz="1600" dirty="0" smtClean="0"/>
                  <a:t>1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If Solution[n] &lt; Infinity,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   </a:t>
                </a:r>
                <a:r>
                  <a:rPr lang="en-US" altLang="ko-KR" sz="1600" dirty="0" smtClean="0"/>
                  <a:t>print Solution[n]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e</a:t>
                </a:r>
                <a:r>
                  <a:rPr lang="en-US" altLang="ko-KR" sz="1600" dirty="0" smtClean="0"/>
                  <a:t>lse </a:t>
                </a:r>
                <a:r>
                  <a:rPr lang="en-US" altLang="ko-KR" sz="1600" dirty="0" smtClean="0"/>
                  <a:t> // solution</a:t>
                </a:r>
                <a:r>
                  <a:rPr lang="ko-KR" altLang="en-US" sz="1600" smtClean="0"/>
                  <a:t>이 없음</a:t>
                </a:r>
                <a:endParaRPr lang="en-US" altLang="ko-KR" sz="16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print </a:t>
                </a:r>
                <a:r>
                  <a:rPr lang="en-US" altLang="ko-KR" sz="1600" dirty="0"/>
                  <a:t>0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1828"/>
                <a:ext cx="8229600" cy="4777610"/>
              </a:xfrm>
              <a:prstGeom prst="rect">
                <a:avLst/>
              </a:prstGeom>
              <a:blipFill rotWithShape="0">
                <a:blip r:embed="rId2"/>
                <a:stretch>
                  <a:fillRect l="-148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2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중괄호 6"/>
          <p:cNvSpPr/>
          <p:nvPr/>
        </p:nvSpPr>
        <p:spPr>
          <a:xfrm>
            <a:off x="1962308" y="3820564"/>
            <a:ext cx="691556" cy="454421"/>
          </a:xfrm>
          <a:prstGeom prst="leftBrace">
            <a:avLst>
              <a:gd name="adj1" fmla="val 8333"/>
              <a:gd name="adj2" fmla="val 451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2128084" y="2235440"/>
                <a:ext cx="6586148" cy="45262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i="1" dirty="0"/>
                  <a:t>   </a:t>
                </a:r>
                <a:r>
                  <a:rPr lang="en-US" altLang="ko-KR" sz="1600" dirty="0"/>
                  <a:t>// number of test cases.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𝑖</m:t>
                    </m:r>
                    <m:r>
                      <a:rPr lang="en-US" altLang="ko-KR" sz="1600" i="1">
                        <a:latin typeface="Cambria Math"/>
                      </a:rPr>
                      <m:t>=0,…,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>
                        <a:latin typeface="Cambria Math"/>
                      </a:rPr>
                      <m:t>−1</m:t>
                    </m:r>
                  </m:oMath>
                </a14:m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n</a:t>
                </a:r>
                <a:r>
                  <a:rPr lang="ko-KR" altLang="en-US" sz="1600" smtClean="0"/>
                  <a:t>  </a:t>
                </a:r>
                <a:r>
                  <a:rPr lang="en-US" altLang="ko-KR" sz="1600" dirty="0"/>
                  <a:t>// </a:t>
                </a:r>
                <a:r>
                  <a:rPr lang="en-US" altLang="ko-KR" sz="1600" dirty="0" err="1"/>
                  <a:t>egg_count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m</a:t>
                </a:r>
                <a:r>
                  <a:rPr lang="ko-KR" altLang="en-US" sz="1600" smtClean="0"/>
                  <a:t>  </a:t>
                </a:r>
                <a:r>
                  <a:rPr lang="en-US" altLang="ko-KR" sz="1600" dirty="0"/>
                  <a:t>// number of plate types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n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 := {Infinity} </a:t>
                </a:r>
                <a:r>
                  <a:rPr lang="en-US" altLang="ko-KR" sz="1600" dirty="0" smtClean="0"/>
                  <a:t>  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For </a:t>
                </a:r>
                <a:r>
                  <a:rPr lang="ko-KR" altLang="en-US" sz="1600" smtClean="0"/>
                  <a:t>𝑗</a:t>
                </a:r>
                <a:r>
                  <a:rPr lang="en-US" altLang="ko-KR" sz="1600" dirty="0" smtClean="0"/>
                  <a:t>=0,…m</a:t>
                </a:r>
                <a:r>
                  <a:rPr lang="ko-KR" altLang="en-US" sz="1600" smtClean="0"/>
                  <a:t>−</a:t>
                </a:r>
                <a:r>
                  <a:rPr lang="en-US" altLang="ko-KR" sz="1600" dirty="0" smtClean="0"/>
                  <a:t>1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Read </a:t>
                </a:r>
                <a:r>
                  <a:rPr lang="en-US" altLang="ko-KR" sz="1600" dirty="0"/>
                  <a:t>plate[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                    </a:t>
                </a:r>
                <a:r>
                  <a:rPr lang="en-US" altLang="ko-KR" sz="1600" dirty="0" smtClean="0"/>
                  <a:t> 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m:rPr>
                        <m:nor/>
                      </m:rPr>
                      <a:rPr lang="en-US" altLang="ko-KR" sz="1600" dirty="0"/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]] := 1      </a:t>
                </a:r>
                <a:r>
                  <a:rPr lang="en-US" altLang="ko-KR" sz="1600" dirty="0" smtClean="0"/>
                  <a:t> 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sz="1600" dirty="0"/>
                  <a:t>plate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0]+1</m:t>
                    </m:r>
                    <m:r>
                      <a:rPr lang="en-US" altLang="ko-KR" sz="1600">
                        <a:latin typeface="Cambria Math"/>
                      </a:rPr>
                      <m:t>, </m:t>
                    </m:r>
                    <m:r>
                      <a:rPr lang="en-US" altLang="ko-KR" sz="1600" i="1">
                        <a:latin typeface="Cambria Math"/>
                      </a:rPr>
                      <m:t>…,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n    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1600" dirty="0"/>
                  <a:t>] := Min(Solution[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ko-KR" sz="1600" dirty="0"/>
                  <a:t>], …,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                           Solution</a:t>
                </a:r>
                <a:r>
                  <a:rPr lang="en-US" altLang="ko-KR" sz="1600" dirty="0"/>
                  <a:t>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sz="1600" dirty="0"/>
                  <a:t>])+</a:t>
                </a:r>
                <a:r>
                  <a:rPr lang="en-US" altLang="ko-KR" sz="1600" dirty="0" smtClean="0"/>
                  <a:t>1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If </a:t>
                </a:r>
                <a:r>
                  <a:rPr lang="en-US" altLang="ko-KR" sz="1600" dirty="0" smtClean="0"/>
                  <a:t>Solution[n] </a:t>
                </a:r>
                <a:r>
                  <a:rPr lang="en-US" altLang="ko-KR" sz="1600" dirty="0"/>
                  <a:t>&lt; Infinity, print </a:t>
                </a:r>
                <a:r>
                  <a:rPr lang="en-US" altLang="ko-KR" sz="1600" dirty="0" smtClean="0"/>
                  <a:t>Solution[n]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Else print 0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84" y="2235440"/>
                <a:ext cx="6586148" cy="4526280"/>
              </a:xfrm>
              <a:prstGeom prst="rect">
                <a:avLst/>
              </a:prstGeom>
              <a:blipFill rotWithShape="0">
                <a:blip r:embed="rId2"/>
                <a:stretch>
                  <a:fillRect l="-185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67800" y="1399205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4522" y="3878497"/>
                <a:ext cx="857785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22" y="3878497"/>
                <a:ext cx="857785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9213" y="6098190"/>
                <a:ext cx="2098873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3" y="6098190"/>
                <a:ext cx="209887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중괄호 8"/>
          <p:cNvSpPr/>
          <p:nvPr/>
        </p:nvSpPr>
        <p:spPr>
          <a:xfrm>
            <a:off x="1962308" y="4468511"/>
            <a:ext cx="691556" cy="651291"/>
          </a:xfrm>
          <a:prstGeom prst="leftBrace">
            <a:avLst>
              <a:gd name="adj1" fmla="val 8333"/>
              <a:gd name="adj2" fmla="val 451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04522" y="4723314"/>
                <a:ext cx="857785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22" y="4723314"/>
                <a:ext cx="857785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/>
          <p:cNvSpPr/>
          <p:nvPr/>
        </p:nvSpPr>
        <p:spPr>
          <a:xfrm>
            <a:off x="1962308" y="5280593"/>
            <a:ext cx="691556" cy="454421"/>
          </a:xfrm>
          <a:prstGeom prst="leftBrace">
            <a:avLst>
              <a:gd name="adj1" fmla="val 8333"/>
              <a:gd name="adj2" fmla="val 451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04522" y="5338526"/>
                <a:ext cx="857785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22" y="5338526"/>
                <a:ext cx="857785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2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800" y="1399205"/>
            <a:ext cx="198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373" y="3958420"/>
                <a:ext cx="1181100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3" y="3958420"/>
                <a:ext cx="1181100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983" y="6156085"/>
                <a:ext cx="2098873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3" y="6156085"/>
                <a:ext cx="209887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H="1">
            <a:off x="1659473" y="4130900"/>
            <a:ext cx="5067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373" y="4618683"/>
                <a:ext cx="1181100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3" y="4618683"/>
                <a:ext cx="118110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 flipH="1">
            <a:off x="1659473" y="4791163"/>
            <a:ext cx="5067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2128084" y="2235440"/>
                <a:ext cx="6586148" cy="45262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i="1" dirty="0"/>
                  <a:t>   </a:t>
                </a:r>
                <a:r>
                  <a:rPr lang="en-US" altLang="ko-KR" sz="1600" dirty="0"/>
                  <a:t>// number of test cases.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𝑖</m:t>
                    </m:r>
                    <m:r>
                      <a:rPr lang="en-US" altLang="ko-KR" sz="1600" i="1">
                        <a:latin typeface="Cambria Math"/>
                      </a:rPr>
                      <m:t>=0,…,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>
                        <a:latin typeface="Cambria Math"/>
                      </a:rPr>
                      <m:t>−1</m:t>
                    </m:r>
                  </m:oMath>
                </a14:m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n</a:t>
                </a:r>
                <a:r>
                  <a:rPr lang="ko-KR" altLang="en-US" sz="1600" smtClean="0"/>
                  <a:t>  </a:t>
                </a:r>
                <a:r>
                  <a:rPr lang="en-US" altLang="ko-KR" sz="1600" dirty="0"/>
                  <a:t>// </a:t>
                </a:r>
                <a:r>
                  <a:rPr lang="en-US" altLang="ko-KR" sz="1600" dirty="0" err="1"/>
                  <a:t>egg_count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Read </a:t>
                </a:r>
                <a:r>
                  <a:rPr lang="en-US" altLang="ko-KR" sz="1600" dirty="0" smtClean="0"/>
                  <a:t>m</a:t>
                </a:r>
                <a:r>
                  <a:rPr lang="ko-KR" altLang="en-US" sz="1600" smtClean="0"/>
                  <a:t>  </a:t>
                </a:r>
                <a:r>
                  <a:rPr lang="en-US" altLang="ko-KR" sz="1600" dirty="0"/>
                  <a:t>// number of plate types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n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 := {Infinity} </a:t>
                </a:r>
                <a:r>
                  <a:rPr lang="en-US" altLang="ko-KR" sz="1600" dirty="0" smtClean="0"/>
                  <a:t>  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For </a:t>
                </a:r>
                <a:r>
                  <a:rPr lang="ko-KR" altLang="en-US" sz="1600" smtClean="0"/>
                  <a:t>𝑗</a:t>
                </a:r>
                <a:r>
                  <a:rPr lang="en-US" altLang="ko-KR" sz="1600" dirty="0" smtClean="0"/>
                  <a:t>=0,…m</a:t>
                </a:r>
                <a:r>
                  <a:rPr lang="ko-KR" altLang="en-US" sz="1600" smtClean="0"/>
                  <a:t>−</a:t>
                </a:r>
                <a:r>
                  <a:rPr lang="en-US" altLang="ko-KR" sz="1600" dirty="0" smtClean="0"/>
                  <a:t>1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 smtClean="0"/>
                  <a:t>Read </a:t>
                </a:r>
                <a:r>
                  <a:rPr lang="en-US" altLang="ko-KR" sz="1600" dirty="0"/>
                  <a:t>plate[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                    </a:t>
                </a:r>
                <a:r>
                  <a:rPr lang="en-US" altLang="ko-KR" sz="1600" dirty="0" smtClean="0"/>
                  <a:t> 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m:rPr>
                        <m:nor/>
                      </m:rPr>
                      <a:rPr lang="en-US" altLang="ko-KR" sz="1600" dirty="0"/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/>
                  <a:t>]] := 1      </a:t>
                </a:r>
                <a:r>
                  <a:rPr lang="en-US" altLang="ko-KR" sz="1600" dirty="0" smtClean="0"/>
                  <a:t> 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sz="1600" dirty="0"/>
                  <a:t>plate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0]+1</m:t>
                    </m:r>
                    <m:r>
                      <a:rPr lang="en-US" altLang="ko-KR" sz="1600">
                        <a:latin typeface="Cambria Math"/>
                      </a:rPr>
                      <m:t>, </m:t>
                    </m:r>
                    <m:r>
                      <a:rPr lang="en-US" altLang="ko-KR" sz="1600" i="1">
                        <a:latin typeface="Cambria Math"/>
                      </a:rPr>
                      <m:t>…,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n    </a:t>
                </a:r>
                <a:endParaRPr lang="en-US" altLang="ko-KR" sz="1600" dirty="0"/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altLang="ko-KR" sz="1600" dirty="0"/>
                  <a:t>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sz="1600" dirty="0"/>
                  <a:t>] := Min(Solution[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ko-KR" sz="1600" dirty="0"/>
                  <a:t>], …,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                           Solution</a:t>
                </a:r>
                <a:r>
                  <a:rPr lang="en-US" altLang="ko-KR" sz="1600" dirty="0"/>
                  <a:t>[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1600" dirty="0"/>
                      <m:t>plate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sz="1600" dirty="0"/>
                  <a:t>])+</a:t>
                </a:r>
                <a:r>
                  <a:rPr lang="en-US" altLang="ko-KR" sz="1600" dirty="0" smtClean="0"/>
                  <a:t>1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If </a:t>
                </a:r>
                <a:r>
                  <a:rPr lang="en-US" altLang="ko-KR" sz="1600" dirty="0" smtClean="0"/>
                  <a:t>Solution[n] </a:t>
                </a:r>
                <a:r>
                  <a:rPr lang="en-US" altLang="ko-KR" sz="1600" dirty="0"/>
                  <a:t>&lt; Infinity, print </a:t>
                </a:r>
                <a:r>
                  <a:rPr lang="en-US" altLang="ko-KR" sz="1600" dirty="0" smtClean="0"/>
                  <a:t>Solution[n]</a:t>
                </a:r>
                <a:endParaRPr lang="en-US" altLang="ko-KR" sz="16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ko-KR" sz="1600" dirty="0"/>
                  <a:t>Else print 0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84" y="2235440"/>
                <a:ext cx="6586148" cy="4526280"/>
              </a:xfrm>
              <a:prstGeom prst="rect">
                <a:avLst/>
              </a:prstGeom>
              <a:blipFill rotWithShape="0">
                <a:blip r:embed="rId5"/>
                <a:stretch>
                  <a:fillRect l="-185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639" y="2918501"/>
            <a:ext cx="835292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22712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6555</TotalTime>
  <Words>692</Words>
  <Application>Microsoft Office PowerPoint</Application>
  <PresentationFormat>화면 슬라이드 쇼(4:3)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12주차 문제 A</vt:lpstr>
      <vt:lpstr>12 주차 문제 A</vt:lpstr>
      <vt:lpstr>1주차 문제 B</vt:lpstr>
      <vt:lpstr>Idea</vt:lpstr>
      <vt:lpstr>Pseudocode</vt:lpstr>
      <vt:lpstr>PowerPoint 프레젠테이션</vt:lpstr>
      <vt:lpstr>PowerPoint 프레젠테이션</vt:lpstr>
      <vt:lpstr>Questions?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joonseok</cp:lastModifiedBy>
  <cp:revision>186</cp:revision>
  <dcterms:created xsi:type="dcterms:W3CDTF">2014-02-26T05:36:39Z</dcterms:created>
  <dcterms:modified xsi:type="dcterms:W3CDTF">2019-05-27T00:54:51Z</dcterms:modified>
</cp:coreProperties>
</file>