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18"/>
  </p:notesMasterIdLst>
  <p:handoutMasterIdLst>
    <p:handoutMasterId r:id="rId19"/>
  </p:handoutMasterIdLst>
  <p:sldIdLst>
    <p:sldId id="262" r:id="rId4"/>
    <p:sldId id="340" r:id="rId5"/>
    <p:sldId id="380" r:id="rId6"/>
    <p:sldId id="379" r:id="rId7"/>
    <p:sldId id="295" r:id="rId8"/>
    <p:sldId id="381" r:id="rId9"/>
    <p:sldId id="382" r:id="rId10"/>
    <p:sldId id="383" r:id="rId11"/>
    <p:sldId id="384" r:id="rId12"/>
    <p:sldId id="385" r:id="rId13"/>
    <p:sldId id="386" r:id="rId14"/>
    <p:sldId id="378" r:id="rId15"/>
    <p:sldId id="359" r:id="rId16"/>
    <p:sldId id="360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68" y="36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34600"/>
              </p:ext>
            </p:extLst>
          </p:nvPr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bbbbbb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724324" y="3083754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30001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2485228" y="3258589"/>
            <a:ext cx="1239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5472"/>
              </p:ext>
            </p:extLst>
          </p:nvPr>
        </p:nvGraphicFramePr>
        <p:xfrm>
          <a:off x="3724324" y="4883316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70001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485228" y="4497185"/>
            <a:ext cx="1239096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bbbbbb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04352"/>
              </p:ext>
            </p:extLst>
          </p:nvPr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3147"/>
              </p:ext>
            </p:extLst>
          </p:nvPr>
        </p:nvGraphicFramePr>
        <p:xfrm>
          <a:off x="3724324" y="3083754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30001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2485228" y="3258589"/>
            <a:ext cx="1239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90810"/>
              </p:ext>
            </p:extLst>
          </p:nvPr>
        </p:nvGraphicFramePr>
        <p:xfrm>
          <a:off x="3724324" y="4883316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50001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70001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485228" y="4497185"/>
            <a:ext cx="1239096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449782" y="2767552"/>
            <a:ext cx="2527069" cy="38992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50398" y="3453200"/>
            <a:ext cx="2527069" cy="22278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8763" y="629568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동명이인의 수 </a:t>
            </a:r>
            <a:r>
              <a:rPr lang="en-US" altLang="ko-KR" dirty="0" smtClean="0">
                <a:solidFill>
                  <a:srgbClr val="FF0000"/>
                </a:solidFill>
              </a:rPr>
              <a:t>=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448" y="568102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중복입력의</a:t>
            </a:r>
            <a:r>
              <a:rPr lang="ko-KR" altLang="en-US" dirty="0" smtClean="0">
                <a:solidFill>
                  <a:srgbClr val="FF0000"/>
                </a:solidFill>
              </a:rPr>
              <a:t> 수 </a:t>
            </a:r>
            <a:r>
              <a:rPr lang="en-US" altLang="ko-KR" dirty="0" smtClean="0">
                <a:solidFill>
                  <a:srgbClr val="FF0000"/>
                </a:solidFill>
              </a:rPr>
              <a:t>=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11430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8091" y="1410894"/>
            <a:ext cx="8229600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ko-KR" sz="1050" dirty="0"/>
              <a:t>Procedure </a:t>
            </a:r>
            <a:r>
              <a:rPr lang="en-US" altLang="ko-KR" sz="1050" dirty="0" err="1"/>
              <a:t>Student_Map</a:t>
            </a:r>
            <a:r>
              <a:rPr lang="en-US" altLang="ko-KR" sz="1050" dirty="0"/>
              <a:t>(S)</a:t>
            </a:r>
          </a:p>
          <a:p>
            <a:pPr marL="400050" lvl="1" indent="0">
              <a:buNone/>
            </a:pPr>
            <a:r>
              <a:rPr lang="en-US" altLang="ko-KR" sz="1050" dirty="0"/>
              <a:t>	INPUT</a:t>
            </a:r>
          </a:p>
          <a:p>
            <a:pPr marL="400050" lvl="1" indent="0">
              <a:buNone/>
            </a:pPr>
            <a:r>
              <a:rPr lang="en-US" altLang="ko-KR" sz="1050" dirty="0"/>
              <a:t>		S: List of Pair of Number and Name</a:t>
            </a:r>
          </a:p>
          <a:p>
            <a:pPr marL="400050" lvl="1" indent="0">
              <a:buNone/>
            </a:pPr>
            <a:r>
              <a:rPr lang="en-US" altLang="ko-KR" sz="1050" dirty="0"/>
              <a:t>	LOCAL</a:t>
            </a:r>
          </a:p>
          <a:p>
            <a:pPr marL="400050" lvl="1" indent="0">
              <a:buNone/>
            </a:pPr>
            <a:r>
              <a:rPr lang="en-US" altLang="ko-KR" sz="1050" dirty="0"/>
              <a:t>		</a:t>
            </a:r>
            <a:r>
              <a:rPr lang="en-US" altLang="ko-KR" sz="1050" dirty="0" err="1" smtClean="0"/>
              <a:t>Dup_set</a:t>
            </a:r>
            <a:r>
              <a:rPr lang="en-US" altLang="ko-KR" sz="1050" dirty="0" smtClean="0"/>
              <a:t>: </a:t>
            </a:r>
            <a:r>
              <a:rPr lang="en-US" altLang="ko-KR" sz="1050" dirty="0"/>
              <a:t>Set of Duplicated </a:t>
            </a:r>
            <a:r>
              <a:rPr lang="en-US" altLang="ko-KR" sz="1050" dirty="0" smtClean="0"/>
              <a:t>Numbers </a:t>
            </a: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	M: Map of "Name to Set of Numbers"</a:t>
            </a:r>
          </a:p>
          <a:p>
            <a:pPr marL="400050" lvl="1" indent="0">
              <a:buNone/>
            </a:pPr>
            <a:r>
              <a:rPr lang="en-US" altLang="ko-KR" sz="1050" dirty="0"/>
              <a:t>		</a:t>
            </a:r>
            <a:r>
              <a:rPr lang="en-US" altLang="ko-KR" sz="1050" dirty="0" smtClean="0"/>
              <a:t>Temp: </a:t>
            </a:r>
            <a:r>
              <a:rPr lang="en-US" altLang="ko-KR" sz="1050" dirty="0"/>
              <a:t>Temporal Set of Numbers</a:t>
            </a:r>
          </a:p>
          <a:p>
            <a:pPr marL="400050" lvl="1" indent="0">
              <a:buNone/>
            </a:pPr>
            <a:r>
              <a:rPr lang="en-US" altLang="ko-KR" sz="1050" dirty="0"/>
              <a:t>	OUTPUT</a:t>
            </a:r>
          </a:p>
          <a:p>
            <a:pPr marL="400050" lvl="1" indent="0">
              <a:buNone/>
            </a:pPr>
            <a:r>
              <a:rPr lang="en-US" altLang="ko-KR" sz="1050" dirty="0"/>
              <a:t>		C: Count of Duplicated</a:t>
            </a:r>
          </a:p>
          <a:p>
            <a:pPr marL="400050" lvl="1" indent="0">
              <a:buNone/>
            </a:pPr>
            <a:r>
              <a:rPr lang="en-US" altLang="ko-KR" sz="1050" dirty="0"/>
              <a:t>		H: Count of Homonyms</a:t>
            </a:r>
          </a:p>
          <a:p>
            <a:pPr marL="400050" lvl="1" indent="0">
              <a:buNone/>
            </a:pP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for each integer I in range(</a:t>
            </a:r>
            <a:r>
              <a:rPr lang="en-US" altLang="ko-KR" sz="1050" dirty="0" err="1"/>
              <a:t>S.size</a:t>
            </a:r>
            <a:r>
              <a:rPr lang="en-US" altLang="ko-KR" sz="1050" dirty="0"/>
              <a:t>()):</a:t>
            </a:r>
          </a:p>
          <a:p>
            <a:pPr marL="400050" lvl="1" indent="0">
              <a:buNone/>
            </a:pPr>
            <a:r>
              <a:rPr lang="en-US" altLang="ko-KR" sz="1050" dirty="0"/>
              <a:t>		if M not have S[I].name</a:t>
            </a:r>
          </a:p>
          <a:p>
            <a:pPr marL="400050" lvl="1" indent="0">
              <a:buNone/>
            </a:pPr>
            <a:r>
              <a:rPr lang="en-US" altLang="ko-KR" sz="1050" dirty="0"/>
              <a:t>			</a:t>
            </a:r>
            <a:r>
              <a:rPr lang="en-US" altLang="ko-KR" sz="1050" dirty="0" err="1" smtClean="0"/>
              <a:t>Temp.insert</a:t>
            </a:r>
            <a:r>
              <a:rPr lang="en-US" altLang="ko-KR" sz="1050" dirty="0" smtClean="0"/>
              <a:t>(S[I</a:t>
            </a:r>
            <a:r>
              <a:rPr lang="en-US" altLang="ko-KR" sz="1050" dirty="0"/>
              <a:t>].number)</a:t>
            </a:r>
          </a:p>
          <a:p>
            <a:pPr marL="400050" lvl="1" indent="0">
              <a:buNone/>
            </a:pPr>
            <a:r>
              <a:rPr lang="en-US" altLang="ko-KR" sz="1050" dirty="0"/>
              <a:t>			M[S[I].name] = </a:t>
            </a:r>
            <a:r>
              <a:rPr lang="en-US" altLang="ko-KR" sz="1050" dirty="0" smtClean="0"/>
              <a:t>Temp</a:t>
            </a: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		</a:t>
            </a:r>
            <a:r>
              <a:rPr lang="en-US" altLang="ko-KR" sz="1050" dirty="0" err="1" smtClean="0"/>
              <a:t>Temp.clear</a:t>
            </a:r>
            <a:r>
              <a:rPr lang="en-US" altLang="ko-KR" sz="1050" dirty="0"/>
              <a:t>()</a:t>
            </a:r>
          </a:p>
          <a:p>
            <a:pPr marL="400050" lvl="1" indent="0">
              <a:buNone/>
            </a:pPr>
            <a:r>
              <a:rPr lang="en-US" altLang="ko-KR" sz="1050" dirty="0"/>
              <a:t>		else</a:t>
            </a:r>
          </a:p>
          <a:p>
            <a:pPr marL="400050" lvl="1" indent="0">
              <a:buNone/>
            </a:pPr>
            <a:r>
              <a:rPr lang="en-US" altLang="ko-KR" sz="1050" dirty="0"/>
              <a:t>			if M not have S[I].number</a:t>
            </a:r>
          </a:p>
          <a:p>
            <a:pPr marL="400050" lvl="1" indent="0">
              <a:buNone/>
            </a:pPr>
            <a:r>
              <a:rPr lang="en-US" altLang="ko-KR" sz="1050" dirty="0"/>
              <a:t>				M[S[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].name].insert(number)</a:t>
            </a:r>
          </a:p>
          <a:p>
            <a:pPr marL="400050" lvl="1" indent="0">
              <a:buNone/>
            </a:pPr>
            <a:r>
              <a:rPr lang="en-US" altLang="ko-KR" sz="1050" dirty="0"/>
              <a:t>			else</a:t>
            </a:r>
          </a:p>
          <a:p>
            <a:pPr marL="400050" lvl="1" indent="0">
              <a:buNone/>
            </a:pPr>
            <a:r>
              <a:rPr lang="en-US" altLang="ko-KR" sz="1050" dirty="0"/>
              <a:t>				if </a:t>
            </a:r>
            <a:r>
              <a:rPr lang="en-US" altLang="ko-KR" sz="1050" dirty="0" err="1" smtClean="0"/>
              <a:t>Dup_set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not have S[I].number</a:t>
            </a:r>
          </a:p>
          <a:p>
            <a:pPr marL="400050" lvl="1" indent="0">
              <a:buNone/>
            </a:pPr>
            <a:r>
              <a:rPr lang="en-US" altLang="ko-KR" sz="1050" dirty="0"/>
              <a:t>					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Dup_set.insert</a:t>
            </a:r>
            <a:r>
              <a:rPr lang="en-US" altLang="ko-KR" sz="1050" dirty="0"/>
              <a:t>(S[I</a:t>
            </a:r>
            <a:r>
              <a:rPr lang="en-US" altLang="ko-KR" sz="1050" dirty="0"/>
              <a:t>].number)</a:t>
            </a:r>
          </a:p>
          <a:p>
            <a:pPr marL="400050" lvl="1" indent="0">
              <a:buNone/>
            </a:pPr>
            <a:r>
              <a:rPr lang="en-US" altLang="ko-KR" sz="1050" dirty="0"/>
              <a:t>	H := 0</a:t>
            </a:r>
          </a:p>
          <a:p>
            <a:pPr marL="400050" lvl="1" indent="0">
              <a:buNone/>
            </a:pPr>
            <a:r>
              <a:rPr lang="en-US" altLang="ko-KR" sz="1050" dirty="0"/>
              <a:t>	for each element E in M:</a:t>
            </a:r>
          </a:p>
          <a:p>
            <a:pPr marL="400050" lvl="1" indent="0">
              <a:buNone/>
            </a:pPr>
            <a:r>
              <a:rPr lang="en-US" altLang="ko-KR" sz="1050" dirty="0"/>
              <a:t>		if </a:t>
            </a:r>
            <a:r>
              <a:rPr lang="en-US" altLang="ko-KR" sz="1050" dirty="0" err="1"/>
              <a:t>E.number_set.size</a:t>
            </a:r>
            <a:r>
              <a:rPr lang="en-US" altLang="ko-KR" sz="1050" dirty="0"/>
              <a:t>() &gt; 1</a:t>
            </a:r>
          </a:p>
          <a:p>
            <a:pPr marL="400050" lvl="1" indent="0">
              <a:buNone/>
            </a:pPr>
            <a:r>
              <a:rPr lang="en-US" altLang="ko-KR" sz="1050" dirty="0"/>
              <a:t>	 		H := H + </a:t>
            </a:r>
            <a:r>
              <a:rPr lang="en-US" altLang="ko-KR" sz="1050" dirty="0" err="1"/>
              <a:t>E.number_set.size</a:t>
            </a:r>
            <a:r>
              <a:rPr lang="en-US" altLang="ko-KR" sz="1050" dirty="0"/>
              <a:t>()</a:t>
            </a:r>
          </a:p>
          <a:p>
            <a:pPr marL="400050" lvl="1" indent="0">
              <a:buNone/>
            </a:pPr>
            <a:r>
              <a:rPr lang="en-US" altLang="ko-KR" sz="1050" dirty="0"/>
              <a:t>	C := </a:t>
            </a:r>
            <a:r>
              <a:rPr lang="en-US" altLang="ko-KR" sz="1050" dirty="0" err="1"/>
              <a:t>Dup_set.size</a:t>
            </a:r>
            <a:r>
              <a:rPr lang="en-US" altLang="ko-KR" sz="105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>
          <a:xfrm>
            <a:off x="107944" y="1482297"/>
            <a:ext cx="8229600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ko-KR" sz="1050" dirty="0"/>
              <a:t>Procedure </a:t>
            </a:r>
            <a:r>
              <a:rPr lang="en-US" altLang="ko-KR" sz="1050" dirty="0" err="1"/>
              <a:t>Student_Map</a:t>
            </a:r>
            <a:r>
              <a:rPr lang="en-US" altLang="ko-KR" sz="1050" dirty="0"/>
              <a:t>(S)</a:t>
            </a:r>
          </a:p>
          <a:p>
            <a:pPr marL="400050" lvl="1" indent="0">
              <a:buNone/>
            </a:pPr>
            <a:r>
              <a:rPr lang="en-US" altLang="ko-KR" sz="1050" dirty="0"/>
              <a:t>	INPUT</a:t>
            </a:r>
          </a:p>
          <a:p>
            <a:pPr marL="400050" lvl="1" indent="0">
              <a:buNone/>
            </a:pPr>
            <a:r>
              <a:rPr lang="en-US" altLang="ko-KR" sz="1050" dirty="0"/>
              <a:t>		S: List of Pair of Number and Name</a:t>
            </a:r>
          </a:p>
          <a:p>
            <a:pPr marL="400050" lvl="1" indent="0">
              <a:buNone/>
            </a:pPr>
            <a:r>
              <a:rPr lang="en-US" altLang="ko-KR" sz="1050" dirty="0"/>
              <a:t>	LOCAL</a:t>
            </a:r>
          </a:p>
          <a:p>
            <a:pPr marL="400050" lvl="1" indent="0">
              <a:buNone/>
            </a:pPr>
            <a:r>
              <a:rPr lang="en-US" altLang="ko-KR" sz="1050" dirty="0"/>
              <a:t>		</a:t>
            </a:r>
            <a:r>
              <a:rPr lang="en-US" altLang="ko-KR" sz="1050" dirty="0" err="1" smtClean="0"/>
              <a:t>Dup_set</a:t>
            </a:r>
            <a:r>
              <a:rPr lang="en-US" altLang="ko-KR" sz="1050" dirty="0" smtClean="0"/>
              <a:t>: </a:t>
            </a:r>
            <a:r>
              <a:rPr lang="en-US" altLang="ko-KR" sz="1050" dirty="0"/>
              <a:t>Set of Duplicated </a:t>
            </a:r>
            <a:r>
              <a:rPr lang="en-US" altLang="ko-KR" sz="1050" dirty="0" smtClean="0"/>
              <a:t>Numbers </a:t>
            </a: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	M: Map of "Name to Set of Numbers"</a:t>
            </a:r>
          </a:p>
          <a:p>
            <a:pPr marL="400050" lvl="1" indent="0">
              <a:buNone/>
            </a:pPr>
            <a:r>
              <a:rPr lang="en-US" altLang="ko-KR" sz="1050" dirty="0"/>
              <a:t>		</a:t>
            </a:r>
            <a:r>
              <a:rPr lang="en-US" altLang="ko-KR" sz="1050" dirty="0" smtClean="0"/>
              <a:t>Temp: </a:t>
            </a:r>
            <a:r>
              <a:rPr lang="en-US" altLang="ko-KR" sz="1050" dirty="0"/>
              <a:t>Temporal Set of Numbers</a:t>
            </a:r>
          </a:p>
          <a:p>
            <a:pPr marL="400050" lvl="1" indent="0">
              <a:buNone/>
            </a:pPr>
            <a:r>
              <a:rPr lang="en-US" altLang="ko-KR" sz="1050" dirty="0"/>
              <a:t>	OUTPUT</a:t>
            </a:r>
          </a:p>
          <a:p>
            <a:pPr marL="400050" lvl="1" indent="0">
              <a:buNone/>
            </a:pPr>
            <a:r>
              <a:rPr lang="en-US" altLang="ko-KR" sz="1050" dirty="0"/>
              <a:t>		C: Count of Duplicated</a:t>
            </a:r>
          </a:p>
          <a:p>
            <a:pPr marL="400050" lvl="1" indent="0">
              <a:buNone/>
            </a:pPr>
            <a:r>
              <a:rPr lang="en-US" altLang="ko-KR" sz="1050" dirty="0"/>
              <a:t>		H: Count of Homonyms</a:t>
            </a:r>
          </a:p>
          <a:p>
            <a:pPr marL="400050" lvl="1" indent="0">
              <a:buNone/>
            </a:pP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for each integer I in range(</a:t>
            </a:r>
            <a:r>
              <a:rPr lang="en-US" altLang="ko-KR" sz="1050" dirty="0" err="1"/>
              <a:t>S.size</a:t>
            </a:r>
            <a:r>
              <a:rPr lang="en-US" altLang="ko-KR" sz="1050" dirty="0"/>
              <a:t>()):</a:t>
            </a:r>
          </a:p>
          <a:p>
            <a:pPr marL="400050" lvl="1" indent="0">
              <a:buNone/>
            </a:pPr>
            <a:r>
              <a:rPr lang="en-US" altLang="ko-KR" sz="1050" dirty="0"/>
              <a:t>		if M not have S[I].name</a:t>
            </a:r>
          </a:p>
          <a:p>
            <a:pPr marL="400050" lvl="1" indent="0">
              <a:buNone/>
            </a:pPr>
            <a:r>
              <a:rPr lang="en-US" altLang="ko-KR" sz="1050" dirty="0"/>
              <a:t>			</a:t>
            </a:r>
            <a:r>
              <a:rPr lang="en-US" altLang="ko-KR" sz="1050" dirty="0" err="1" smtClean="0"/>
              <a:t>Temp.insert</a:t>
            </a:r>
            <a:r>
              <a:rPr lang="en-US" altLang="ko-KR" sz="1050" dirty="0" smtClean="0"/>
              <a:t>(S[I</a:t>
            </a:r>
            <a:r>
              <a:rPr lang="en-US" altLang="ko-KR" sz="1050" dirty="0"/>
              <a:t>].number)</a:t>
            </a:r>
          </a:p>
          <a:p>
            <a:pPr marL="400050" lvl="1" indent="0">
              <a:buNone/>
            </a:pPr>
            <a:r>
              <a:rPr lang="en-US" altLang="ko-KR" sz="1050" dirty="0"/>
              <a:t>			M[S[I].name] = </a:t>
            </a:r>
            <a:r>
              <a:rPr lang="en-US" altLang="ko-KR" sz="1050" dirty="0" smtClean="0"/>
              <a:t>Temp</a:t>
            </a: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		</a:t>
            </a:r>
            <a:r>
              <a:rPr lang="en-US" altLang="ko-KR" sz="1050" dirty="0" err="1" smtClean="0"/>
              <a:t>Temp.clear</a:t>
            </a:r>
            <a:r>
              <a:rPr lang="en-US" altLang="ko-KR" sz="1050" dirty="0"/>
              <a:t>()</a:t>
            </a:r>
          </a:p>
          <a:p>
            <a:pPr marL="400050" lvl="1" indent="0">
              <a:buNone/>
            </a:pPr>
            <a:r>
              <a:rPr lang="en-US" altLang="ko-KR" sz="1050" dirty="0"/>
              <a:t>		else</a:t>
            </a:r>
          </a:p>
          <a:p>
            <a:pPr marL="400050" lvl="1" indent="0">
              <a:buNone/>
            </a:pPr>
            <a:r>
              <a:rPr lang="en-US" altLang="ko-KR" sz="1050" dirty="0"/>
              <a:t>			if M not have S[I].number</a:t>
            </a:r>
          </a:p>
          <a:p>
            <a:pPr marL="400050" lvl="1" indent="0">
              <a:buNone/>
            </a:pPr>
            <a:r>
              <a:rPr lang="en-US" altLang="ko-KR" sz="1050" dirty="0"/>
              <a:t>				M[S[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].name].insert(number)</a:t>
            </a:r>
          </a:p>
          <a:p>
            <a:pPr marL="400050" lvl="1" indent="0">
              <a:buNone/>
            </a:pPr>
            <a:r>
              <a:rPr lang="en-US" altLang="ko-KR" sz="1050" dirty="0"/>
              <a:t>			else</a:t>
            </a:r>
          </a:p>
          <a:p>
            <a:pPr marL="400050" lvl="1" indent="0">
              <a:buNone/>
            </a:pPr>
            <a:r>
              <a:rPr lang="en-US" altLang="ko-KR" sz="1050" dirty="0"/>
              <a:t>				if </a:t>
            </a:r>
            <a:r>
              <a:rPr lang="en-US" altLang="ko-KR" sz="1050" dirty="0" err="1" smtClean="0"/>
              <a:t>Dup_set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not have S[I].number</a:t>
            </a:r>
          </a:p>
          <a:p>
            <a:pPr marL="400050" lvl="1" indent="0">
              <a:buNone/>
            </a:pPr>
            <a:r>
              <a:rPr lang="en-US" altLang="ko-KR" sz="1050" dirty="0"/>
              <a:t>					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Dup_set.insert</a:t>
            </a:r>
            <a:r>
              <a:rPr lang="en-US" altLang="ko-KR" sz="1050" dirty="0"/>
              <a:t>(S[I</a:t>
            </a:r>
            <a:r>
              <a:rPr lang="en-US" altLang="ko-KR" sz="1050" dirty="0"/>
              <a:t>].number)</a:t>
            </a:r>
          </a:p>
          <a:p>
            <a:pPr marL="400050" lvl="1" indent="0">
              <a:buNone/>
            </a:pPr>
            <a:r>
              <a:rPr lang="en-US" altLang="ko-KR" sz="1050" dirty="0"/>
              <a:t>	H := 0</a:t>
            </a:r>
          </a:p>
          <a:p>
            <a:pPr marL="400050" lvl="1" indent="0">
              <a:buNone/>
            </a:pPr>
            <a:r>
              <a:rPr lang="en-US" altLang="ko-KR" sz="1050" dirty="0"/>
              <a:t>	for each element E in M:</a:t>
            </a:r>
          </a:p>
          <a:p>
            <a:pPr marL="400050" lvl="1" indent="0">
              <a:buNone/>
            </a:pPr>
            <a:r>
              <a:rPr lang="en-US" altLang="ko-KR" sz="1050" dirty="0"/>
              <a:t>		if </a:t>
            </a:r>
            <a:r>
              <a:rPr lang="en-US" altLang="ko-KR" sz="1050" dirty="0" err="1"/>
              <a:t>E.number_set.size</a:t>
            </a:r>
            <a:r>
              <a:rPr lang="en-US" altLang="ko-KR" sz="1050" dirty="0"/>
              <a:t>() &gt; 1</a:t>
            </a:r>
          </a:p>
          <a:p>
            <a:pPr marL="400050" lvl="1" indent="0">
              <a:buNone/>
            </a:pPr>
            <a:r>
              <a:rPr lang="en-US" altLang="ko-KR" sz="1050" dirty="0"/>
              <a:t>	 		H := H + </a:t>
            </a:r>
            <a:r>
              <a:rPr lang="en-US" altLang="ko-KR" sz="1050" dirty="0" err="1"/>
              <a:t>E.number_set.size</a:t>
            </a:r>
            <a:r>
              <a:rPr lang="en-US" altLang="ko-KR" sz="1050" dirty="0"/>
              <a:t>()</a:t>
            </a:r>
          </a:p>
          <a:p>
            <a:pPr marL="400050" lvl="1" indent="0">
              <a:buNone/>
            </a:pPr>
            <a:r>
              <a:rPr lang="en-US" altLang="ko-KR" sz="1050" dirty="0"/>
              <a:t>	C := </a:t>
            </a:r>
            <a:r>
              <a:rPr lang="en-US" altLang="ko-KR" sz="1050" dirty="0" err="1"/>
              <a:t>Dup_set.size</a:t>
            </a:r>
            <a:r>
              <a:rPr lang="en-US" altLang="ko-KR" sz="1050" dirty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145" y="339297"/>
            <a:ext cx="8229600" cy="11430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70" y="910797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p:sp>
        <p:nvSpPr>
          <p:cNvPr id="25" name="오른쪽 중괄호 24"/>
          <p:cNvSpPr/>
          <p:nvPr/>
        </p:nvSpPr>
        <p:spPr>
          <a:xfrm>
            <a:off x="6170885" y="3616036"/>
            <a:ext cx="1703294" cy="2152997"/>
          </a:xfrm>
          <a:prstGeom prst="rightBrace">
            <a:avLst>
              <a:gd name="adj1" fmla="val 8333"/>
              <a:gd name="adj2" fmla="val 49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4951685" y="5918662"/>
            <a:ext cx="642780" cy="606829"/>
          </a:xfrm>
          <a:prstGeom prst="rightBrace">
            <a:avLst>
              <a:gd name="adj1" fmla="val 8333"/>
              <a:gd name="adj2" fmla="val 49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12861" y="6047778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861" y="6047778"/>
                <a:ext cx="688450" cy="348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993319" y="4518236"/>
                <a:ext cx="108564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319" y="4518236"/>
                <a:ext cx="1085640" cy="348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802940" y="1495573"/>
                <a:ext cx="1554578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40" y="1495573"/>
                <a:ext cx="155457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797751" y="1490709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Total: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64024" y="2817930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C++</a:t>
            </a:r>
            <a:r>
              <a:rPr lang="ko-KR" altLang="en-US" dirty="0" smtClean="0">
                <a:solidFill>
                  <a:srgbClr val="FF0000"/>
                </a:solidFill>
              </a:rPr>
              <a:t>에서는 </a:t>
            </a:r>
            <a:r>
              <a:rPr lang="en-US" altLang="ko-KR" dirty="0" smtClean="0">
                <a:solidFill>
                  <a:srgbClr val="FF0000"/>
                </a:solidFill>
              </a:rPr>
              <a:t>set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ko-KR" altLang="en-US" dirty="0" smtClean="0">
                <a:solidFill>
                  <a:srgbClr val="FF0000"/>
                </a:solidFill>
              </a:rPr>
              <a:t>이 레드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블랙 트리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 </a:t>
            </a:r>
            <a:r>
              <a:rPr lang="en-US" altLang="ko-KR" dirty="0" smtClean="0">
                <a:solidFill>
                  <a:srgbClr val="FF0000"/>
                </a:solidFill>
              </a:rPr>
              <a:t>Time complexity </a:t>
            </a:r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123401" y="3115666"/>
                <a:ext cx="1020599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401" y="3115666"/>
                <a:ext cx="1020599" cy="3485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28" y="285679"/>
            <a:ext cx="8229600" cy="11430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280" y="866346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 smtClean="0">
                <a:solidFill>
                  <a:prstClr val="black"/>
                </a:solidFill>
              </a:rPr>
              <a:t>Space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38342" y="5954268"/>
                <a:ext cx="1190379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342" y="5954268"/>
                <a:ext cx="11903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4561922" y="1874957"/>
            <a:ext cx="1141583" cy="13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10424" y="1760218"/>
                <a:ext cx="1196410" cy="83099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US" altLang="ko-KR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24" y="1760218"/>
                <a:ext cx="119641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933153" y="5949405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Total:</a:t>
            </a:r>
            <a:endParaRPr lang="ko-KR" altLang="en-US" sz="2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17697" y="2261062"/>
            <a:ext cx="1485808" cy="93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561922" y="2481817"/>
            <a:ext cx="1141583" cy="13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83097" y="2887489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097" y="2887489"/>
                <a:ext cx="688450" cy="348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4028088" y="2707003"/>
            <a:ext cx="1034363" cy="157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722362" y="3040180"/>
            <a:ext cx="1340089" cy="23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736890" y="3239103"/>
            <a:ext cx="1340089" cy="23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0539" y="975569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C++</a:t>
            </a:r>
            <a:r>
              <a:rPr lang="ko-KR" altLang="en-US" dirty="0" smtClean="0">
                <a:solidFill>
                  <a:srgbClr val="FF0000"/>
                </a:solidFill>
              </a:rPr>
              <a:t>에서는 </a:t>
            </a:r>
            <a:r>
              <a:rPr lang="en-US" altLang="ko-KR" dirty="0" smtClean="0">
                <a:solidFill>
                  <a:srgbClr val="FF0000"/>
                </a:solidFill>
              </a:rPr>
              <a:t>set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ko-KR" altLang="en-US" dirty="0" smtClean="0">
                <a:solidFill>
                  <a:srgbClr val="FF0000"/>
                </a:solidFill>
              </a:rPr>
              <a:t>이 레드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블랙 트리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-&gt; Space complexity = O(N)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7944" y="1482297"/>
            <a:ext cx="8229600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ko-KR" sz="1050" dirty="0"/>
              <a:t>Procedure </a:t>
            </a:r>
            <a:r>
              <a:rPr lang="en-US" altLang="ko-KR" sz="1050" dirty="0" err="1"/>
              <a:t>Student_Map</a:t>
            </a:r>
            <a:r>
              <a:rPr lang="en-US" altLang="ko-KR" sz="1050" dirty="0"/>
              <a:t>(S)</a:t>
            </a:r>
          </a:p>
          <a:p>
            <a:pPr marL="400050" lvl="1" indent="0">
              <a:buNone/>
            </a:pPr>
            <a:r>
              <a:rPr lang="en-US" altLang="ko-KR" sz="1050" dirty="0"/>
              <a:t>	INPUT</a:t>
            </a:r>
          </a:p>
          <a:p>
            <a:pPr marL="400050" lvl="1" indent="0">
              <a:buNone/>
            </a:pPr>
            <a:r>
              <a:rPr lang="en-US" altLang="ko-KR" sz="1050" dirty="0"/>
              <a:t>		S: List of Pair of Number and Name</a:t>
            </a:r>
          </a:p>
          <a:p>
            <a:pPr marL="400050" lvl="1" indent="0">
              <a:buNone/>
            </a:pPr>
            <a:r>
              <a:rPr lang="en-US" altLang="ko-KR" sz="1050" dirty="0"/>
              <a:t>	LOCAL</a:t>
            </a:r>
          </a:p>
          <a:p>
            <a:pPr marL="400050" lvl="1" indent="0">
              <a:buNone/>
            </a:pPr>
            <a:r>
              <a:rPr lang="en-US" altLang="ko-KR" sz="1050" dirty="0"/>
              <a:t>		</a:t>
            </a:r>
            <a:r>
              <a:rPr lang="en-US" altLang="ko-KR" sz="1050" dirty="0" err="1" smtClean="0"/>
              <a:t>Dup_set</a:t>
            </a:r>
            <a:r>
              <a:rPr lang="en-US" altLang="ko-KR" sz="1050" dirty="0" smtClean="0"/>
              <a:t>: </a:t>
            </a:r>
            <a:r>
              <a:rPr lang="en-US" altLang="ko-KR" sz="1050" dirty="0"/>
              <a:t>Set of Duplicated </a:t>
            </a:r>
            <a:r>
              <a:rPr lang="en-US" altLang="ko-KR" sz="1050" dirty="0" smtClean="0"/>
              <a:t>Numbers </a:t>
            </a: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	M: Map of "Name to Set of Numbers"</a:t>
            </a:r>
          </a:p>
          <a:p>
            <a:pPr marL="400050" lvl="1" indent="0">
              <a:buNone/>
            </a:pPr>
            <a:r>
              <a:rPr lang="en-US" altLang="ko-KR" sz="1050" dirty="0"/>
              <a:t>		</a:t>
            </a:r>
            <a:r>
              <a:rPr lang="en-US" altLang="ko-KR" sz="1050" dirty="0" smtClean="0"/>
              <a:t>Temp: </a:t>
            </a:r>
            <a:r>
              <a:rPr lang="en-US" altLang="ko-KR" sz="1050" dirty="0"/>
              <a:t>Temporal Set of Numbers</a:t>
            </a:r>
          </a:p>
          <a:p>
            <a:pPr marL="400050" lvl="1" indent="0">
              <a:buNone/>
            </a:pPr>
            <a:r>
              <a:rPr lang="en-US" altLang="ko-KR" sz="1050" dirty="0"/>
              <a:t>	OUTPUT</a:t>
            </a:r>
          </a:p>
          <a:p>
            <a:pPr marL="400050" lvl="1" indent="0">
              <a:buNone/>
            </a:pPr>
            <a:r>
              <a:rPr lang="en-US" altLang="ko-KR" sz="1050" dirty="0"/>
              <a:t>		C: Count of Duplicated</a:t>
            </a:r>
          </a:p>
          <a:p>
            <a:pPr marL="400050" lvl="1" indent="0">
              <a:buNone/>
            </a:pPr>
            <a:r>
              <a:rPr lang="en-US" altLang="ko-KR" sz="1050" dirty="0"/>
              <a:t>		H: Count of Homonyms</a:t>
            </a:r>
          </a:p>
          <a:p>
            <a:pPr marL="400050" lvl="1" indent="0">
              <a:buNone/>
            </a:pP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for each integer I in range(</a:t>
            </a:r>
            <a:r>
              <a:rPr lang="en-US" altLang="ko-KR" sz="1050" dirty="0" err="1"/>
              <a:t>S.size</a:t>
            </a:r>
            <a:r>
              <a:rPr lang="en-US" altLang="ko-KR" sz="1050" dirty="0"/>
              <a:t>()):</a:t>
            </a:r>
          </a:p>
          <a:p>
            <a:pPr marL="400050" lvl="1" indent="0">
              <a:buNone/>
            </a:pPr>
            <a:r>
              <a:rPr lang="en-US" altLang="ko-KR" sz="1050" dirty="0"/>
              <a:t>		if M not have S[I].name</a:t>
            </a:r>
          </a:p>
          <a:p>
            <a:pPr marL="400050" lvl="1" indent="0">
              <a:buNone/>
            </a:pPr>
            <a:r>
              <a:rPr lang="en-US" altLang="ko-KR" sz="1050" dirty="0"/>
              <a:t>			</a:t>
            </a:r>
            <a:r>
              <a:rPr lang="en-US" altLang="ko-KR" sz="1050" dirty="0" err="1" smtClean="0"/>
              <a:t>Temp.insert</a:t>
            </a:r>
            <a:r>
              <a:rPr lang="en-US" altLang="ko-KR" sz="1050" dirty="0" smtClean="0"/>
              <a:t>(S[I</a:t>
            </a:r>
            <a:r>
              <a:rPr lang="en-US" altLang="ko-KR" sz="1050" dirty="0"/>
              <a:t>].number)</a:t>
            </a:r>
          </a:p>
          <a:p>
            <a:pPr marL="400050" lvl="1" indent="0">
              <a:buNone/>
            </a:pPr>
            <a:r>
              <a:rPr lang="en-US" altLang="ko-KR" sz="1050" dirty="0"/>
              <a:t>			M[S[I].name] = </a:t>
            </a:r>
            <a:r>
              <a:rPr lang="en-US" altLang="ko-KR" sz="1050" dirty="0" smtClean="0"/>
              <a:t>Temp</a:t>
            </a:r>
            <a:endParaRPr lang="en-US" altLang="ko-KR" sz="1050" dirty="0"/>
          </a:p>
          <a:p>
            <a:pPr marL="400050" lvl="1" indent="0">
              <a:buNone/>
            </a:pPr>
            <a:r>
              <a:rPr lang="en-US" altLang="ko-KR" sz="1050" dirty="0"/>
              <a:t>			</a:t>
            </a:r>
            <a:r>
              <a:rPr lang="en-US" altLang="ko-KR" sz="1050" dirty="0" err="1" smtClean="0"/>
              <a:t>Temp.clear</a:t>
            </a:r>
            <a:r>
              <a:rPr lang="en-US" altLang="ko-KR" sz="1050" dirty="0"/>
              <a:t>()</a:t>
            </a:r>
          </a:p>
          <a:p>
            <a:pPr marL="400050" lvl="1" indent="0">
              <a:buNone/>
            </a:pPr>
            <a:r>
              <a:rPr lang="en-US" altLang="ko-KR" sz="1050" dirty="0"/>
              <a:t>		else</a:t>
            </a:r>
          </a:p>
          <a:p>
            <a:pPr marL="400050" lvl="1" indent="0">
              <a:buNone/>
            </a:pPr>
            <a:r>
              <a:rPr lang="en-US" altLang="ko-KR" sz="1050" dirty="0"/>
              <a:t>			if M not have S[I].number</a:t>
            </a:r>
          </a:p>
          <a:p>
            <a:pPr marL="400050" lvl="1" indent="0">
              <a:buNone/>
            </a:pPr>
            <a:r>
              <a:rPr lang="en-US" altLang="ko-KR" sz="1050" dirty="0"/>
              <a:t>				M[S[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].name].insert(number)</a:t>
            </a:r>
          </a:p>
          <a:p>
            <a:pPr marL="400050" lvl="1" indent="0">
              <a:buNone/>
            </a:pPr>
            <a:r>
              <a:rPr lang="en-US" altLang="ko-KR" sz="1050" dirty="0"/>
              <a:t>			else</a:t>
            </a:r>
          </a:p>
          <a:p>
            <a:pPr marL="400050" lvl="1" indent="0">
              <a:buNone/>
            </a:pPr>
            <a:r>
              <a:rPr lang="en-US" altLang="ko-KR" sz="1050" dirty="0"/>
              <a:t>				if </a:t>
            </a:r>
            <a:r>
              <a:rPr lang="en-US" altLang="ko-KR" sz="1050" dirty="0" err="1" smtClean="0"/>
              <a:t>Dup_set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not have S[I].number</a:t>
            </a:r>
          </a:p>
          <a:p>
            <a:pPr marL="400050" lvl="1" indent="0">
              <a:buNone/>
            </a:pPr>
            <a:r>
              <a:rPr lang="en-US" altLang="ko-KR" sz="1050" dirty="0"/>
              <a:t>					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Dup_set.insert</a:t>
            </a:r>
            <a:r>
              <a:rPr lang="en-US" altLang="ko-KR" sz="1050" dirty="0"/>
              <a:t>(S[I</a:t>
            </a:r>
            <a:r>
              <a:rPr lang="en-US" altLang="ko-KR" sz="1050" dirty="0"/>
              <a:t>].number)</a:t>
            </a:r>
          </a:p>
          <a:p>
            <a:pPr marL="400050" lvl="1" indent="0">
              <a:buNone/>
            </a:pPr>
            <a:r>
              <a:rPr lang="en-US" altLang="ko-KR" sz="1050" dirty="0"/>
              <a:t>	H := 0</a:t>
            </a:r>
          </a:p>
          <a:p>
            <a:pPr marL="400050" lvl="1" indent="0">
              <a:buNone/>
            </a:pPr>
            <a:r>
              <a:rPr lang="en-US" altLang="ko-KR" sz="1050" dirty="0"/>
              <a:t>	for each element E in M:</a:t>
            </a:r>
          </a:p>
          <a:p>
            <a:pPr marL="400050" lvl="1" indent="0">
              <a:buNone/>
            </a:pPr>
            <a:r>
              <a:rPr lang="en-US" altLang="ko-KR" sz="1050" dirty="0"/>
              <a:t>		if </a:t>
            </a:r>
            <a:r>
              <a:rPr lang="en-US" altLang="ko-KR" sz="1050" dirty="0" err="1"/>
              <a:t>E.number_set.size</a:t>
            </a:r>
            <a:r>
              <a:rPr lang="en-US" altLang="ko-KR" sz="1050" dirty="0"/>
              <a:t>() &gt; 1</a:t>
            </a:r>
          </a:p>
          <a:p>
            <a:pPr marL="400050" lvl="1" indent="0">
              <a:buNone/>
            </a:pPr>
            <a:r>
              <a:rPr lang="en-US" altLang="ko-KR" sz="1050" dirty="0"/>
              <a:t>	 		H := H + </a:t>
            </a:r>
            <a:r>
              <a:rPr lang="en-US" altLang="ko-KR" sz="1050" dirty="0" err="1"/>
              <a:t>E.number_set.size</a:t>
            </a:r>
            <a:r>
              <a:rPr lang="en-US" altLang="ko-KR" sz="1050" dirty="0"/>
              <a:t>()</a:t>
            </a:r>
          </a:p>
          <a:p>
            <a:pPr marL="400050" lvl="1" indent="0">
              <a:buNone/>
            </a:pPr>
            <a:r>
              <a:rPr lang="en-US" altLang="ko-KR" sz="1050" dirty="0"/>
              <a:t>	C := </a:t>
            </a:r>
            <a:r>
              <a:rPr lang="en-US" altLang="ko-KR" sz="1050" dirty="0" err="1"/>
              <a:t>Dup_set.size</a:t>
            </a:r>
            <a:r>
              <a:rPr lang="en-US" altLang="ko-KR" sz="105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8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 - </a:t>
            </a:r>
            <a:r>
              <a:rPr lang="ko-KR" altLang="en-US" dirty="0" smtClean="0"/>
              <a:t>수강신청</a:t>
            </a: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005" y="1276165"/>
            <a:ext cx="82379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비룡대학교</a:t>
            </a:r>
            <a:r>
              <a:rPr lang="ko-KR" altLang="en-US" dirty="0"/>
              <a:t> 컴퓨터공학과의 문제해결기법은 전교생이 모두 수강하고 싶어하는 인기과목이라 매 학기 수강신청 때 </a:t>
            </a:r>
            <a:r>
              <a:rPr lang="ko-KR" altLang="en-US" dirty="0" err="1"/>
              <a:t>분반마다</a:t>
            </a:r>
            <a:r>
              <a:rPr lang="ko-KR" altLang="en-US" dirty="0"/>
              <a:t> 많은 대기자가 생긴다</a:t>
            </a:r>
            <a:r>
              <a:rPr lang="en-US" altLang="ko-KR" dirty="0"/>
              <a:t>. </a:t>
            </a:r>
            <a:r>
              <a:rPr lang="ko-KR" altLang="en-US" dirty="0"/>
              <a:t>학기초에 대기자 명단을 확인하고</a:t>
            </a:r>
            <a:r>
              <a:rPr lang="en-US" altLang="ko-KR" dirty="0"/>
              <a:t>, </a:t>
            </a:r>
            <a:r>
              <a:rPr lang="ko-KR" altLang="en-US" dirty="0"/>
              <a:t>여러 분반에 나누어 배정하는 것이 문제해결기법 조교들의 중요한 임무다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각 분반 별로 대기자 명단을 받을 경우</a:t>
            </a:r>
            <a:r>
              <a:rPr lang="en-US" altLang="ko-KR" dirty="0"/>
              <a:t>, </a:t>
            </a:r>
            <a:r>
              <a:rPr lang="ko-KR" altLang="en-US" dirty="0"/>
              <a:t>여러 분반에 자기이름을 올리는 학생이 있기 때문에 정확한 </a:t>
            </a:r>
            <a:r>
              <a:rPr lang="ko-KR" altLang="en-US" dirty="0" err="1"/>
              <a:t>대기인원을</a:t>
            </a:r>
            <a:r>
              <a:rPr lang="ko-KR" altLang="en-US" dirty="0"/>
              <a:t> 파악하기 위해서 중복 </a:t>
            </a:r>
            <a:r>
              <a:rPr lang="ko-KR" altLang="en-US" dirty="0" err="1"/>
              <a:t>대기학생</a:t>
            </a:r>
            <a:r>
              <a:rPr lang="ko-KR" altLang="en-US" dirty="0"/>
              <a:t> 가려내야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학기 조교를 맡은 </a:t>
            </a:r>
            <a:r>
              <a:rPr lang="ko-KR" altLang="en-US" dirty="0" err="1"/>
              <a:t>이인하는</a:t>
            </a:r>
            <a:r>
              <a:rPr lang="ko-KR" altLang="en-US" dirty="0"/>
              <a:t> 학번과 이름이 적힌 리스트를 보고 수강대기인원을 파악하는 프로그램을 작성하고자 한다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ko-KR" altLang="en-US" dirty="0" err="1"/>
              <a:t>출석확인</a:t>
            </a:r>
            <a:r>
              <a:rPr lang="ko-KR" altLang="en-US" dirty="0"/>
              <a:t> 및 토론 진행 편의를 위해 동명이인</a:t>
            </a:r>
            <a:r>
              <a:rPr lang="en-US" altLang="ko-KR" dirty="0"/>
              <a:t>(</a:t>
            </a:r>
            <a:r>
              <a:rPr lang="ko-KR" altLang="en-US" dirty="0"/>
              <a:t>이름은 같지만 실제로는 다른 학생인 경우</a:t>
            </a:r>
            <a:r>
              <a:rPr lang="en-US" altLang="ko-KR" dirty="0"/>
              <a:t>)</a:t>
            </a:r>
            <a:r>
              <a:rPr lang="ko-KR" altLang="en-US" dirty="0"/>
              <a:t>이 총 몇 명인지도 파악하려고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자리 정수의 학번과 </a:t>
            </a:r>
            <a:r>
              <a:rPr lang="en-US" altLang="ko-KR" dirty="0"/>
              <a:t>6</a:t>
            </a:r>
            <a:r>
              <a:rPr lang="ko-KR" altLang="en-US" dirty="0"/>
              <a:t>개의 소문자 알파벳의 성명 리스트를 입력으로 받아</a:t>
            </a:r>
            <a:r>
              <a:rPr lang="en-US" altLang="ko-KR" dirty="0"/>
              <a:t>, </a:t>
            </a:r>
            <a:r>
              <a:rPr lang="ko-KR" altLang="en-US" dirty="0"/>
              <a:t>대기 명단에 중복으로 이름을 올린 학생이 총 몇 명 인지와 동명이인이 총 몇 명인지를 계산하는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중복 </a:t>
            </a:r>
            <a:r>
              <a:rPr lang="ko-KR" altLang="en-US" dirty="0" err="1"/>
              <a:t>대기인원은</a:t>
            </a:r>
            <a:r>
              <a:rPr lang="ko-KR" altLang="en-US" dirty="0"/>
              <a:t> </a:t>
            </a:r>
            <a:r>
              <a:rPr lang="ko-KR" altLang="en-US" dirty="0" err="1"/>
              <a:t>중복횟수와</a:t>
            </a:r>
            <a:r>
              <a:rPr lang="ko-KR" altLang="en-US" dirty="0"/>
              <a:t> 관계없이</a:t>
            </a:r>
            <a:r>
              <a:rPr lang="en-US" altLang="ko-KR" dirty="0"/>
              <a:t>, </a:t>
            </a:r>
            <a:r>
              <a:rPr lang="ko-KR" altLang="en-US" dirty="0"/>
              <a:t>몇 </a:t>
            </a:r>
            <a:r>
              <a:rPr lang="ko-KR" altLang="en-US" dirty="0" err="1"/>
              <a:t>명인지만</a:t>
            </a:r>
            <a:r>
              <a:rPr lang="ko-KR" altLang="en-US" dirty="0"/>
              <a:t> 계산함</a:t>
            </a:r>
            <a:r>
              <a:rPr lang="en-US" altLang="ko-KR" dirty="0"/>
              <a:t>. </a:t>
            </a:r>
            <a:r>
              <a:rPr lang="ko-KR" altLang="en-US" dirty="0"/>
              <a:t>또 동일 학번에 대해 성명이 다른 경우</a:t>
            </a:r>
            <a:r>
              <a:rPr lang="en-US" altLang="ko-KR" dirty="0"/>
              <a:t>, </a:t>
            </a:r>
            <a:r>
              <a:rPr lang="ko-KR" altLang="en-US" dirty="0"/>
              <a:t>입력 범위를 벗어나는 경우와 같이 잘못된 입력이 들어오는 일은 없음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문제 </a:t>
            </a:r>
            <a:r>
              <a:rPr lang="en-US" altLang="ko-KR" dirty="0"/>
              <a:t>A - </a:t>
            </a:r>
            <a:r>
              <a:rPr lang="ko-KR" altLang="en-US" dirty="0"/>
              <a:t>수강신청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005" y="1276165"/>
            <a:ext cx="8237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수 있는 언어는 </a:t>
            </a:r>
            <a:r>
              <a:rPr lang="en-US" altLang="ko-KR" dirty="0"/>
              <a:t>C, C++</a:t>
            </a:r>
            <a:r>
              <a:rPr lang="ko-KR" altLang="en-US" dirty="0"/>
              <a:t>로 제한한다</a:t>
            </a:r>
            <a:r>
              <a:rPr lang="en-US" altLang="ko-KR" dirty="0"/>
              <a:t>. </a:t>
            </a:r>
            <a:r>
              <a:rPr lang="ko-KR" altLang="en-US" dirty="0"/>
              <a:t>프로그램의 실행 시간은 </a:t>
            </a:r>
            <a:r>
              <a:rPr lang="en-US" altLang="ko-KR" dirty="0"/>
              <a:t>1</a:t>
            </a:r>
            <a:r>
              <a:rPr lang="ko-KR" altLang="en-US" dirty="0"/>
              <a:t>초를 초과할 수 없으며 메모리 사용량은 </a:t>
            </a:r>
            <a:r>
              <a:rPr lang="en-US" altLang="ko-KR" dirty="0"/>
              <a:t>512 </a:t>
            </a:r>
            <a:r>
              <a:rPr lang="en-US" altLang="ko-KR" dirty="0" err="1"/>
              <a:t>kbyte</a:t>
            </a:r>
            <a:r>
              <a:rPr lang="ko-KR" altLang="en-US" dirty="0"/>
              <a:t>를 초과할 수 없다</a:t>
            </a:r>
            <a:r>
              <a:rPr lang="en-US" altLang="ko-KR" dirty="0"/>
              <a:t>. C++</a:t>
            </a:r>
            <a:r>
              <a:rPr lang="ko-KR" altLang="en-US" dirty="0"/>
              <a:t>의 경우 </a:t>
            </a:r>
            <a:r>
              <a:rPr lang="en-US" altLang="ko-KR" dirty="0"/>
              <a:t>main </a:t>
            </a:r>
            <a:r>
              <a:rPr lang="ko-KR" altLang="en-US" dirty="0"/>
              <a:t>함수 내의 시작 지점에 다음 내용을 추가함으로써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입력 속도를 개선할 수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ios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8054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1857375"/>
            <a:ext cx="63263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입력 형식</a:t>
            </a:r>
          </a:p>
          <a:p>
            <a:endParaRPr lang="ko-KR" altLang="en-US" sz="1400" dirty="0"/>
          </a:p>
          <a:p>
            <a:pPr fontAlgn="base"/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standard in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다음과 같이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줄에는 테스트케이스의 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(0&lt;T≤1,000)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줄에는 첫 번째 테스트 케이스에 대한 총 입력 명단의 수를 의미하는 정수 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 (1≤N≤100)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 번째 줄부터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N+2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번째 줄까지의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줄에는 학번을 의미하는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자리 양의 정수와 성명을 의미하는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자리의 소문자 알파벳이 빈칸을 사이에 두고 주어진다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fontAlgn="base"/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이후에는 위의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2, 3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T-1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반복된다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출력 형식</a:t>
            </a:r>
          </a:p>
          <a:p>
            <a:endParaRPr lang="ko-KR" altLang="en-US" sz="1400" dirty="0"/>
          </a:p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standard out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표시하며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T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테스트케이스 별로 중복 입력한 학생의 총 숫자와 동명이인의 총 숫자를 빈칸을 사이에 두고 출력한다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4024" y="124691"/>
            <a:ext cx="2295929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3 //</a:t>
            </a:r>
            <a:r>
              <a:rPr lang="ko-KR" altLang="en-US" sz="1400" dirty="0"/>
              <a:t>테스트케이스 수</a:t>
            </a:r>
          </a:p>
          <a:p>
            <a:pPr fontAlgn="base"/>
            <a:r>
              <a:rPr lang="en-US" altLang="ko-KR" sz="1400" dirty="0"/>
              <a:t>7 //</a:t>
            </a:r>
            <a:r>
              <a:rPr lang="ko-KR" altLang="en-US" sz="1400" dirty="0"/>
              <a:t>첫 번째 테스트케이스</a:t>
            </a:r>
          </a:p>
          <a:p>
            <a:r>
              <a:rPr lang="en-US" altLang="ko-KR" sz="1400" dirty="0"/>
              <a:t>11111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22222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r>
              <a:rPr lang="en-US" altLang="ko-KR" sz="1400" dirty="0"/>
              <a:t>33333 </a:t>
            </a:r>
            <a:r>
              <a:rPr lang="en-US" altLang="ko-KR" sz="1400" dirty="0" err="1"/>
              <a:t>cccccc</a:t>
            </a:r>
            <a:endParaRPr lang="en-US" altLang="ko-KR" sz="1400" dirty="0"/>
          </a:p>
          <a:p>
            <a:r>
              <a:rPr lang="en-US" altLang="ko-KR" sz="1400" dirty="0"/>
              <a:t>44444 </a:t>
            </a:r>
            <a:r>
              <a:rPr lang="en-US" altLang="ko-KR" sz="1400" dirty="0" err="1"/>
              <a:t>dddddd</a:t>
            </a:r>
            <a:endParaRPr lang="en-US" altLang="ko-KR" sz="1400" dirty="0"/>
          </a:p>
          <a:p>
            <a:r>
              <a:rPr lang="en-US" altLang="ko-KR" sz="1400" dirty="0"/>
              <a:t>11111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22222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r>
              <a:rPr lang="en-US" altLang="ko-KR" sz="1400" dirty="0"/>
              <a:t>11111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4 //</a:t>
            </a:r>
            <a:r>
              <a:rPr lang="ko-KR" altLang="en-US" sz="1400" dirty="0"/>
              <a:t>두 번째 테스트케이스</a:t>
            </a:r>
          </a:p>
          <a:p>
            <a:r>
              <a:rPr lang="en-US" altLang="ko-KR" sz="1400" dirty="0"/>
              <a:t>11111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11112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11113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11114 </a:t>
            </a:r>
            <a:r>
              <a:rPr lang="en-US" altLang="ko-KR" sz="1400" dirty="0" err="1"/>
              <a:t>cccccc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r>
              <a:rPr lang="en-US" altLang="ko-KR" sz="1400" dirty="0"/>
              <a:t>70001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빈 줄</a:t>
            </a:r>
            <a:r>
              <a:rPr lang="en-US" altLang="ko-KR" sz="1400" dirty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2 0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1 4</a:t>
            </a:r>
          </a:p>
          <a:p>
            <a:pPr fontAlgn="base"/>
            <a:r>
              <a:rPr lang="en-US" altLang="ko-KR" sz="1400" dirty="0"/>
              <a:t>(</a:t>
            </a:r>
            <a:r>
              <a:rPr lang="ko-KR" altLang="en-US" sz="1400" dirty="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78669"/>
              </p:ext>
            </p:extLst>
          </p:nvPr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93596"/>
              </p:ext>
            </p:extLst>
          </p:nvPr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27105"/>
              </p:ext>
            </p:extLst>
          </p:nvPr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aaaaaa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26287"/>
              </p:ext>
            </p:extLst>
          </p:nvPr>
        </p:nvGraphicFramePr>
        <p:xfrm>
          <a:off x="3724324" y="3083754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2485228" y="3258589"/>
            <a:ext cx="1239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85388"/>
              </p:ext>
            </p:extLst>
          </p:nvPr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56125"/>
              </p:ext>
            </p:extLst>
          </p:nvPr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25421"/>
              </p:ext>
            </p:extLst>
          </p:nvPr>
        </p:nvGraphicFramePr>
        <p:xfrm>
          <a:off x="3724324" y="3083754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2485228" y="3258589"/>
            <a:ext cx="1239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50180"/>
              </p:ext>
            </p:extLst>
          </p:nvPr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37188"/>
              </p:ext>
            </p:extLst>
          </p:nvPr>
        </p:nvGraphicFramePr>
        <p:xfrm>
          <a:off x="3724324" y="3083754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30001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2485228" y="3258589"/>
            <a:ext cx="1239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Map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Set </a:t>
            </a:r>
            <a:r>
              <a:rPr lang="ko-KR" altLang="en-US" sz="2400" dirty="0" smtClean="0"/>
              <a:t>을 사용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4631" y="2275110"/>
            <a:ext cx="599098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map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unsigned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name_to_number_set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;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이름들에 대한 학번들의 </a:t>
            </a:r>
            <a:r>
              <a:rPr lang="en-US" altLang="ko-KR" sz="1000" dirty="0" smtClean="0">
                <a:solidFill>
                  <a:srgbClr val="3F7F59"/>
                </a:solidFill>
                <a:latin typeface="Arial Unicode MS"/>
              </a:rPr>
              <a:t>Set</a:t>
            </a:r>
            <a:r>
              <a:rPr lang="ko-KR" altLang="en-US" sz="1000" dirty="0" smtClean="0">
                <a:solidFill>
                  <a:srgbClr val="3F7F59"/>
                </a:solidFill>
                <a:latin typeface="Arial Unicode MS"/>
              </a:rPr>
              <a:t>을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632" y="2521331"/>
            <a:ext cx="354953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set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unsigned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000" b="1" dirty="0" err="1">
                <a:solidFill>
                  <a:srgbClr val="7F0055"/>
                </a:solidFill>
                <a:latin typeface="Arial Unicode MS"/>
              </a:rPr>
              <a:t>int</a:t>
            </a:r>
            <a:r>
              <a:rPr lang="ko-KR" altLang="ko-KR" sz="1000" dirty="0">
                <a:solidFill>
                  <a:srgbClr val="000000"/>
                </a:solidFill>
                <a:latin typeface="Arial Unicode MS"/>
              </a:rPr>
              <a:t>&gt; </a:t>
            </a:r>
            <a:r>
              <a:rPr lang="ko-KR" altLang="ko-KR" sz="1000" dirty="0" err="1">
                <a:solidFill>
                  <a:srgbClr val="000000"/>
                </a:solidFill>
                <a:latin typeface="Arial Unicode MS"/>
              </a:rPr>
              <a:t>dup_set</a:t>
            </a:r>
            <a:r>
              <a:rPr lang="ko-KR" altLang="ko-KR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// 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중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복된 학번</a:t>
            </a:r>
            <a:r>
              <a:rPr lang="ko-KR" altLang="en-US" sz="1000" dirty="0">
                <a:solidFill>
                  <a:srgbClr val="3F7F59"/>
                </a:solidFill>
                <a:latin typeface="Arial Unicode MS"/>
              </a:rPr>
              <a:t>들</a:t>
            </a:r>
            <a:r>
              <a:rPr lang="ko-KR" altLang="ko-KR" sz="1000" dirty="0" smtClean="0">
                <a:solidFill>
                  <a:srgbClr val="3F7F59"/>
                </a:solidFill>
                <a:latin typeface="Arial Unicode MS"/>
              </a:rPr>
              <a:t>을 </a:t>
            </a:r>
            <a:r>
              <a:rPr lang="ko-KR" altLang="ko-KR" sz="1000" dirty="0">
                <a:solidFill>
                  <a:srgbClr val="3F7F59"/>
                </a:solidFill>
                <a:latin typeface="Arial Unicode MS"/>
              </a:rPr>
              <a:t>저장</a:t>
            </a:r>
            <a:r>
              <a:rPr lang="ko-KR" altLang="ko-KR" sz="600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8071" y="0"/>
            <a:ext cx="2295929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입력의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 smtClean="0"/>
              <a:t>5</a:t>
            </a:r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30001 </a:t>
            </a:r>
            <a:r>
              <a:rPr lang="en-US" altLang="ko-KR" sz="1400" dirty="0" err="1"/>
              <a:t>aaaaaa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50001 </a:t>
            </a:r>
            <a:r>
              <a:rPr lang="en-US" altLang="ko-KR" sz="1400" dirty="0" err="1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70001 </a:t>
            </a:r>
            <a:r>
              <a:rPr lang="en-US" altLang="ko-KR" sz="1400" dirty="0" err="1" smtClean="0"/>
              <a:t>bbbbbb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빈 줄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64931"/>
              </p:ext>
            </p:extLst>
          </p:nvPr>
        </p:nvGraphicFramePr>
        <p:xfrm>
          <a:off x="484632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bbbbbb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713636" y="3950781"/>
          <a:ext cx="200059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184669" y="2876074"/>
            <a:ext cx="0" cy="3790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05" y="351989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name_to_number_set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39" y="351989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up_set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36477"/>
              </p:ext>
            </p:extLst>
          </p:nvPr>
        </p:nvGraphicFramePr>
        <p:xfrm>
          <a:off x="3724324" y="3083754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30001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2485228" y="3258589"/>
            <a:ext cx="1239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02720"/>
              </p:ext>
            </p:extLst>
          </p:nvPr>
        </p:nvGraphicFramePr>
        <p:xfrm>
          <a:off x="3724324" y="4883316"/>
          <a:ext cx="2000596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0596">
                  <a:extLst>
                    <a:ext uri="{9D8B030D-6E8A-4147-A177-3AD203B41FA5}">
                      <a16:colId xmlns:a16="http://schemas.microsoft.com/office/drawing/2014/main" xmlns="" val="307903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50001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2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3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02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274987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485228" y="4497185"/>
            <a:ext cx="1239096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9550</TotalTime>
  <Words>925</Words>
  <Application>Microsoft Office PowerPoint</Application>
  <PresentationFormat>화면 슬라이드 쇼(4:3)</PresentationFormat>
  <Paragraphs>326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Arial Unicode MS</vt:lpstr>
      <vt:lpstr>나눔고딕</vt:lpstr>
      <vt:lpstr>맑은 고딕</vt:lpstr>
      <vt:lpstr>함초롬바탕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8주차 문제 A - 수강신청</vt:lpstr>
      <vt:lpstr>8주차 문제 A - 수강신청</vt:lpstr>
      <vt:lpstr>8주차 문제 A</vt:lpstr>
      <vt:lpstr>Idea</vt:lpstr>
      <vt:lpstr>Idea</vt:lpstr>
      <vt:lpstr>Idea</vt:lpstr>
      <vt:lpstr>Idea</vt:lpstr>
      <vt:lpstr>Idea</vt:lpstr>
      <vt:lpstr>Idea</vt:lpstr>
      <vt:lpstr>Idea</vt:lpstr>
      <vt:lpstr>8주차 문제 A</vt:lpstr>
      <vt:lpstr>8주차 문제 A</vt:lpstr>
      <vt:lpstr>8주차 문제 A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joonseok</cp:lastModifiedBy>
  <cp:revision>388</cp:revision>
  <cp:lastPrinted>2018-05-30T04:46:17Z</cp:lastPrinted>
  <dcterms:created xsi:type="dcterms:W3CDTF">2014-02-26T05:36:39Z</dcterms:created>
  <dcterms:modified xsi:type="dcterms:W3CDTF">2019-04-23T01:21:50Z</dcterms:modified>
</cp:coreProperties>
</file>