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5" r:id="rId2"/>
    <p:sldMasterId id="2147483698" r:id="rId3"/>
  </p:sldMasterIdLst>
  <p:notesMasterIdLst>
    <p:notesMasterId r:id="rId73"/>
  </p:notesMasterIdLst>
  <p:sldIdLst>
    <p:sldId id="262" r:id="rId4"/>
    <p:sldId id="265" r:id="rId5"/>
    <p:sldId id="328" r:id="rId6"/>
    <p:sldId id="330" r:id="rId7"/>
    <p:sldId id="332" r:id="rId8"/>
    <p:sldId id="342" r:id="rId9"/>
    <p:sldId id="410" r:id="rId10"/>
    <p:sldId id="411" r:id="rId11"/>
    <p:sldId id="414" r:id="rId12"/>
    <p:sldId id="416" r:id="rId13"/>
    <p:sldId id="417" r:id="rId14"/>
    <p:sldId id="418" r:id="rId15"/>
    <p:sldId id="376" r:id="rId16"/>
    <p:sldId id="421" r:id="rId17"/>
    <p:sldId id="422" r:id="rId18"/>
    <p:sldId id="377" r:id="rId19"/>
    <p:sldId id="423" r:id="rId20"/>
    <p:sldId id="449" r:id="rId21"/>
    <p:sldId id="425" r:id="rId22"/>
    <p:sldId id="426" r:id="rId23"/>
    <p:sldId id="427" r:id="rId24"/>
    <p:sldId id="428" r:id="rId25"/>
    <p:sldId id="429" r:id="rId26"/>
    <p:sldId id="430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40" r:id="rId35"/>
    <p:sldId id="439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24" r:id="rId45"/>
    <p:sldId id="450" r:id="rId46"/>
    <p:sldId id="451" r:id="rId47"/>
    <p:sldId id="466" r:id="rId48"/>
    <p:sldId id="467" r:id="rId49"/>
    <p:sldId id="457" r:id="rId50"/>
    <p:sldId id="480" r:id="rId51"/>
    <p:sldId id="458" r:id="rId52"/>
    <p:sldId id="459" r:id="rId53"/>
    <p:sldId id="481" r:id="rId54"/>
    <p:sldId id="460" r:id="rId55"/>
    <p:sldId id="482" r:id="rId56"/>
    <p:sldId id="461" r:id="rId57"/>
    <p:sldId id="462" r:id="rId58"/>
    <p:sldId id="483" r:id="rId59"/>
    <p:sldId id="465" r:id="rId60"/>
    <p:sldId id="452" r:id="rId61"/>
    <p:sldId id="468" r:id="rId62"/>
    <p:sldId id="471" r:id="rId63"/>
    <p:sldId id="473" r:id="rId64"/>
    <p:sldId id="474" r:id="rId65"/>
    <p:sldId id="475" r:id="rId66"/>
    <p:sldId id="477" r:id="rId67"/>
    <p:sldId id="478" r:id="rId68"/>
    <p:sldId id="479" r:id="rId69"/>
    <p:sldId id="470" r:id="rId70"/>
    <p:sldId id="472" r:id="rId71"/>
    <p:sldId id="469" r:id="rId72"/>
  </p:sldIdLst>
  <p:sldSz cx="9144000" cy="6858000" type="screen4x3"/>
  <p:notesSz cx="6797675" cy="9874250"/>
  <p:embeddedFontLst>
    <p:embeddedFont>
      <p:font typeface="나눔고딕" panose="020B0600000101010101" charset="-127"/>
      <p:regular r:id="rId74"/>
      <p:bold r:id="rId75"/>
    </p:embeddedFont>
    <p:embeddedFont>
      <p:font typeface="Cambria Math" panose="02040503050406030204" pitchFamily="18" charset="0"/>
      <p:regular r:id="rId76"/>
    </p:embeddedFont>
    <p:embeddedFont>
      <p:font typeface="Tahoma" panose="020B0604030504040204" pitchFamily="34" charset="0"/>
      <p:regular r:id="rId77"/>
      <p:bold r:id="rId78"/>
    </p:embeddedFont>
    <p:embeddedFont>
      <p:font typeface="맑은 고딕" panose="020B0503020000020004" pitchFamily="50" charset="-127"/>
      <p:regular r:id="rId79"/>
      <p:bold r:id="rId80"/>
    </p:embeddedFont>
    <p:embeddedFont>
      <p:font typeface="함초롬바탕" panose="02030604000101010101" pitchFamily="18" charset="-127"/>
      <p:regular r:id="rId81"/>
      <p:bold r:id="rId8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ungSam" initials="S" lastIdx="1" clrIdx="0">
    <p:extLst>
      <p:ext uri="{19B8F6BF-5375-455C-9EA6-DF929625EA0E}">
        <p15:presenceInfo xmlns:p15="http://schemas.microsoft.com/office/powerpoint/2012/main" userId="SeungS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2880"/>
        <p:guide pos="2160"/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font" Target="fonts/font3.fntdata"/><Relationship Id="rId84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87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font" Target="fonts/font9.fntdata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font" Target="fonts/font4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font" Target="fonts/font7.fntdata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font" Target="fonts/font2.fntdata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93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4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6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0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0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4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3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8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03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5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" Type="http://schemas.openxmlformats.org/officeDocument/2006/relationships/slideLayout" Target="../slideLayouts/slideLayout26.xml"/><Relationship Id="rId10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384909"/>
            <a:ext cx="8757634" cy="452628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주어진 힌트로 다음과 같은 표를 생성할 수 있다</a:t>
            </a:r>
            <a:r>
              <a:rPr lang="en-US" altLang="ko-KR" sz="2400" dirty="0"/>
              <a:t>.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(B)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F025D01-859D-4CD2-8940-80086D26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53950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말풍선: 타원형 14">
                <a:extLst>
                  <a:ext uri="{FF2B5EF4-FFF2-40B4-BE49-F238E27FC236}">
                    <a16:creationId xmlns:a16="http://schemas.microsoft.com/office/drawing/2014/main" id="{FA9C86EB-2863-4545-AB6C-3A6E16E6AD70}"/>
                  </a:ext>
                </a:extLst>
              </p:cNvPr>
              <p:cNvSpPr/>
              <p:nvPr/>
            </p:nvSpPr>
            <p:spPr>
              <a:xfrm>
                <a:off x="1063783" y="5384294"/>
                <a:ext cx="3761714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말풍선: 타원형 14">
                <a:extLst>
                  <a:ext uri="{FF2B5EF4-FFF2-40B4-BE49-F238E27FC236}">
                    <a16:creationId xmlns:a16="http://schemas.microsoft.com/office/drawing/2014/main" id="{FA9C86EB-2863-4545-AB6C-3A6E16E6A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83" y="5384294"/>
                <a:ext cx="3761714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33CDB0F-2E31-4E19-8F00-0EA7CB92C4F7}"/>
              </a:ext>
            </a:extLst>
          </p:cNvPr>
          <p:cNvSpPr/>
          <p:nvPr/>
        </p:nvSpPr>
        <p:spPr>
          <a:xfrm>
            <a:off x="3481059" y="38929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0F85BF1-C2D9-4AC0-A524-B03964BA1015}"/>
              </a:ext>
            </a:extLst>
          </p:cNvPr>
          <p:cNvSpPr/>
          <p:nvPr/>
        </p:nvSpPr>
        <p:spPr>
          <a:xfrm>
            <a:off x="4191753" y="38929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217CDB1-47F4-4616-AED3-CAEAB799CBE7}"/>
              </a:ext>
            </a:extLst>
          </p:cNvPr>
          <p:cNvSpPr/>
          <p:nvPr/>
        </p:nvSpPr>
        <p:spPr>
          <a:xfrm>
            <a:off x="4922820" y="38929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D1E3099-A5CF-4DEC-82D2-C3579F85B8C2}"/>
              </a:ext>
            </a:extLst>
          </p:cNvPr>
          <p:cNvSpPr/>
          <p:nvPr/>
        </p:nvSpPr>
        <p:spPr>
          <a:xfrm>
            <a:off x="5671993" y="38929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4B51DBA-8A9C-4232-985C-0C769F9FA40E}"/>
              </a:ext>
            </a:extLst>
          </p:cNvPr>
          <p:cNvSpPr/>
          <p:nvPr/>
        </p:nvSpPr>
        <p:spPr>
          <a:xfrm>
            <a:off x="6366848" y="38929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73E0FD5-B3B9-4AD7-9DC8-7749BEAFC39D}"/>
              </a:ext>
            </a:extLst>
          </p:cNvPr>
          <p:cNvSpPr/>
          <p:nvPr/>
        </p:nvSpPr>
        <p:spPr>
          <a:xfrm>
            <a:off x="7170345" y="38929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95E877F-B7CA-4735-ADF0-FE1AC71BA78A}"/>
              </a:ext>
            </a:extLst>
          </p:cNvPr>
          <p:cNvSpPr/>
          <p:nvPr/>
        </p:nvSpPr>
        <p:spPr>
          <a:xfrm>
            <a:off x="7937630" y="38929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1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384909"/>
            <a:ext cx="8757634" cy="452628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주어진 힌트로 다음과 같은 표를 생성할 수 있다</a:t>
            </a:r>
            <a:r>
              <a:rPr lang="en-US" altLang="ko-KR" sz="2400" dirty="0"/>
              <a:t>.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(B)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F025D01-859D-4CD2-8940-80086D26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9605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말풍선: 타원형 14">
                <a:extLst>
                  <a:ext uri="{FF2B5EF4-FFF2-40B4-BE49-F238E27FC236}">
                    <a16:creationId xmlns:a16="http://schemas.microsoft.com/office/drawing/2014/main" id="{FA9C86EB-2863-4545-AB6C-3A6E16E6AD70}"/>
                  </a:ext>
                </a:extLst>
              </p:cNvPr>
              <p:cNvSpPr/>
              <p:nvPr/>
            </p:nvSpPr>
            <p:spPr>
              <a:xfrm>
                <a:off x="1063783" y="5386224"/>
                <a:ext cx="3761714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말풍선: 타원형 14">
                <a:extLst>
                  <a:ext uri="{FF2B5EF4-FFF2-40B4-BE49-F238E27FC236}">
                    <a16:creationId xmlns:a16="http://schemas.microsoft.com/office/drawing/2014/main" id="{FA9C86EB-2863-4545-AB6C-3A6E16E6A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83" y="5386224"/>
                <a:ext cx="3761714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EB6F8AA-5C09-420E-B250-2F7A8D0CC22C}"/>
              </a:ext>
            </a:extLst>
          </p:cNvPr>
          <p:cNvSpPr/>
          <p:nvPr/>
        </p:nvSpPr>
        <p:spPr>
          <a:xfrm>
            <a:off x="4191753" y="430038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3ADCC37-B407-435C-AF58-F8A7B594E238}"/>
              </a:ext>
            </a:extLst>
          </p:cNvPr>
          <p:cNvSpPr/>
          <p:nvPr/>
        </p:nvSpPr>
        <p:spPr>
          <a:xfrm>
            <a:off x="4922820" y="430038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06A2A2A-2346-41F7-B22C-4AA9B5CF2B36}"/>
              </a:ext>
            </a:extLst>
          </p:cNvPr>
          <p:cNvSpPr/>
          <p:nvPr/>
        </p:nvSpPr>
        <p:spPr>
          <a:xfrm>
            <a:off x="5671993" y="430038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8AC711D-A4A9-4B94-B0E5-89290092C227}"/>
              </a:ext>
            </a:extLst>
          </p:cNvPr>
          <p:cNvSpPr/>
          <p:nvPr/>
        </p:nvSpPr>
        <p:spPr>
          <a:xfrm>
            <a:off x="6366848" y="430038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2A6F825-F6B1-4422-B450-F372FB10946B}"/>
              </a:ext>
            </a:extLst>
          </p:cNvPr>
          <p:cNvSpPr/>
          <p:nvPr/>
        </p:nvSpPr>
        <p:spPr>
          <a:xfrm>
            <a:off x="7170345" y="430038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32694BE-DB38-4583-84CD-1FDF4678EFDD}"/>
              </a:ext>
            </a:extLst>
          </p:cNvPr>
          <p:cNvSpPr/>
          <p:nvPr/>
        </p:nvSpPr>
        <p:spPr>
          <a:xfrm>
            <a:off x="7937630" y="430038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0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384909"/>
            <a:ext cx="8757634" cy="452628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주어진 힌트로 다음과 같은 표를 생성할 수 있다</a:t>
            </a:r>
            <a:r>
              <a:rPr lang="en-US" altLang="ko-KR" sz="2400" dirty="0"/>
              <a:t>.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(B)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F025D01-859D-4CD2-8940-80086D26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04807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252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말풍선: 타원형 14">
                <a:extLst>
                  <a:ext uri="{FF2B5EF4-FFF2-40B4-BE49-F238E27FC236}">
                    <a16:creationId xmlns:a16="http://schemas.microsoft.com/office/drawing/2014/main" id="{FA9C86EB-2863-4545-AB6C-3A6E16E6AD70}"/>
                  </a:ext>
                </a:extLst>
              </p:cNvPr>
              <p:cNvSpPr/>
              <p:nvPr/>
            </p:nvSpPr>
            <p:spPr>
              <a:xfrm>
                <a:off x="1063783" y="5386224"/>
                <a:ext cx="3761714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말풍선: 타원형 14">
                <a:extLst>
                  <a:ext uri="{FF2B5EF4-FFF2-40B4-BE49-F238E27FC236}">
                    <a16:creationId xmlns:a16="http://schemas.microsoft.com/office/drawing/2014/main" id="{FA9C86EB-2863-4545-AB6C-3A6E16E6A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83" y="5386224"/>
                <a:ext cx="3761714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55034B4-8FCF-49EC-9DCC-F79DFF73512D}"/>
              </a:ext>
            </a:extLst>
          </p:cNvPr>
          <p:cNvSpPr/>
          <p:nvPr/>
        </p:nvSpPr>
        <p:spPr>
          <a:xfrm>
            <a:off x="4922820" y="47258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08B3818-D8F7-4FB7-94D0-D4B9326CDFD7}"/>
              </a:ext>
            </a:extLst>
          </p:cNvPr>
          <p:cNvSpPr/>
          <p:nvPr/>
        </p:nvSpPr>
        <p:spPr>
          <a:xfrm>
            <a:off x="5671993" y="47258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B2FC7E1-45CF-403F-9D10-0E6D9A6985D7}"/>
              </a:ext>
            </a:extLst>
          </p:cNvPr>
          <p:cNvSpPr/>
          <p:nvPr/>
        </p:nvSpPr>
        <p:spPr>
          <a:xfrm>
            <a:off x="6366848" y="47258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772A06F-1105-4B81-A2DE-D41E89D27D97}"/>
              </a:ext>
            </a:extLst>
          </p:cNvPr>
          <p:cNvSpPr/>
          <p:nvPr/>
        </p:nvSpPr>
        <p:spPr>
          <a:xfrm>
            <a:off x="7170345" y="47258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E617F90-10F4-4E0C-8FA0-68644BE1D8C5}"/>
              </a:ext>
            </a:extLst>
          </p:cNvPr>
          <p:cNvSpPr/>
          <p:nvPr/>
        </p:nvSpPr>
        <p:spPr>
          <a:xfrm>
            <a:off x="7937630" y="4725881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664909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038E978C-00CF-47CD-9040-AAA7A4B8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183" y="1384909"/>
                <a:ext cx="8757634" cy="4526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400" dirty="0"/>
                  <a:t>예제 입력</a:t>
                </a:r>
                <a:br>
                  <a:rPr lang="en-US" altLang="ko-KR" sz="2400" dirty="0"/>
                </a:br>
                <a:r>
                  <a:rPr lang="en-US" altLang="ko-KR" sz="2400" dirty="0"/>
                  <a:t>4</a:t>
                </a:r>
                <a:br>
                  <a:rPr lang="en-US" altLang="ko-KR" sz="2400" dirty="0"/>
                </a:br>
                <a:r>
                  <a:rPr lang="en-US" altLang="ko-KR" sz="2400" dirty="0"/>
                  <a:t>4 2</a:t>
                </a:r>
                <a:br>
                  <a:rPr lang="en-US" altLang="ko-KR" sz="2400" dirty="0"/>
                </a:br>
                <a:r>
                  <a:rPr lang="en-US" altLang="ko-KR" sz="2400" dirty="0"/>
                  <a:t>10 5</a:t>
                </a:r>
                <a:br>
                  <a:rPr lang="en-US" altLang="ko-KR" sz="2400" dirty="0"/>
                </a:br>
                <a:r>
                  <a:rPr lang="en-US" altLang="ko-KR" sz="2400" dirty="0"/>
                  <a:t>5 3</a:t>
                </a:r>
                <a:br>
                  <a:rPr lang="en-US" altLang="ko-KR" sz="2400" dirty="0"/>
                </a:br>
                <a:r>
                  <a:rPr lang="en-US" altLang="ko-KR" sz="2400" dirty="0"/>
                  <a:t>10 8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n</a:t>
                </a:r>
                <a:r>
                  <a:rPr lang="ko-KR" altLang="en-US" sz="2400" dirty="0"/>
                  <a:t>값에 해당 하는 값 중에 가장 큰 </a:t>
                </a:r>
                <a:r>
                  <a:rPr lang="en-US" altLang="ko-KR" sz="2400" dirty="0"/>
                  <a:t>10,</a:t>
                </a:r>
                <a:br>
                  <a:rPr lang="en-US" altLang="ko-KR" sz="2400" dirty="0"/>
                </a:br>
                <a:r>
                  <a:rPr lang="en-US" altLang="ko-KR" sz="2400" dirty="0"/>
                  <a:t>k</a:t>
                </a:r>
                <a:r>
                  <a:rPr lang="ko-KR" altLang="en-US" sz="2400" dirty="0"/>
                  <a:t>값에 해당 하는 값 중에 가장 큰 </a:t>
                </a:r>
                <a:r>
                  <a:rPr lang="en-US" altLang="ko-KR" sz="2400" dirty="0"/>
                  <a:t>5</a:t>
                </a:r>
                <a:r>
                  <a:rPr lang="ko-KR" altLang="en-US" sz="2400" dirty="0"/>
                  <a:t>에 해당하는 표를 만들자</a:t>
                </a:r>
                <a:r>
                  <a:rPr lang="en-US" altLang="ko-KR" sz="2400" dirty="0"/>
                  <a:t>.</a:t>
                </a:r>
              </a:p>
              <a:p>
                <a:pPr lvl="1"/>
                <a:r>
                  <a:rPr lang="en-US" altLang="ko-KR" sz="2000" dirty="0"/>
                  <a:t>Cf.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038E978C-00CF-47CD-9040-AAA7A4B8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3" y="1384909"/>
                <a:ext cx="8757634" cy="4526280"/>
              </a:xfrm>
              <a:prstGeom prst="rect">
                <a:avLst/>
              </a:prstGeom>
              <a:blipFill>
                <a:blip r:embed="rId2"/>
                <a:stretch>
                  <a:fillRect l="-627" t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51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664909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38E978C-00CF-47CD-9040-AAA7A4B8DE92}"/>
              </a:ext>
            </a:extLst>
          </p:cNvPr>
          <p:cNvSpPr txBox="1">
            <a:spLocks/>
          </p:cNvSpPr>
          <p:nvPr/>
        </p:nvSpPr>
        <p:spPr>
          <a:xfrm>
            <a:off x="193183" y="1384909"/>
            <a:ext cx="8757634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따라서 다음과 같은 표를 생성할 수 있고</a:t>
            </a:r>
            <a:r>
              <a:rPr lang="en-US" altLang="ko-KR" sz="2400" dirty="0"/>
              <a:t>,</a:t>
            </a:r>
            <a:endParaRPr lang="ko-KR" altLang="en-US" sz="12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579BCEF-F936-4A4C-9768-CDE24D1E3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38374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58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5D99BF9-4499-4BD4-985E-45AF618F3F33}"/>
              </a:ext>
            </a:extLst>
          </p:cNvPr>
          <p:cNvSpPr/>
          <p:nvPr/>
        </p:nvSpPr>
        <p:spPr>
          <a:xfrm>
            <a:off x="3720974" y="3702867"/>
            <a:ext cx="624690" cy="2716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1EA1CAB-2782-4C81-9444-80D39916111C}"/>
              </a:ext>
            </a:extLst>
          </p:cNvPr>
          <p:cNvSpPr/>
          <p:nvPr/>
        </p:nvSpPr>
        <p:spPr>
          <a:xfrm>
            <a:off x="8189129" y="3702867"/>
            <a:ext cx="624690" cy="2716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2CF6703-0A2B-4236-8C78-4AB0E98C1265}"/>
              </a:ext>
            </a:extLst>
          </p:cNvPr>
          <p:cNvSpPr/>
          <p:nvPr/>
        </p:nvSpPr>
        <p:spPr>
          <a:xfrm>
            <a:off x="8189129" y="4905449"/>
            <a:ext cx="624690" cy="2716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F60BDC-3360-44E9-8B77-C963A649B172}"/>
              </a:ext>
            </a:extLst>
          </p:cNvPr>
          <p:cNvSpPr/>
          <p:nvPr/>
        </p:nvSpPr>
        <p:spPr>
          <a:xfrm>
            <a:off x="4459102" y="3702867"/>
            <a:ext cx="624690" cy="2716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664909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38E978C-00CF-47CD-9040-AAA7A4B8DE92}"/>
              </a:ext>
            </a:extLst>
          </p:cNvPr>
          <p:cNvSpPr txBox="1">
            <a:spLocks/>
          </p:cNvSpPr>
          <p:nvPr/>
        </p:nvSpPr>
        <p:spPr>
          <a:xfrm>
            <a:off x="193183" y="1384909"/>
            <a:ext cx="8757634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표에서 해당하는 값을 찾아주면 된다</a:t>
            </a:r>
            <a:r>
              <a:rPr lang="en-US" altLang="ko-KR" sz="2400" dirty="0"/>
              <a:t>.</a:t>
            </a:r>
            <a:endParaRPr lang="ko-KR" altLang="en-US" sz="12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5D98B53-01E0-4553-8FBB-19F4F5060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71850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1DA63CC-6970-4A4A-A17E-D915B87B2E8D}"/>
                  </a:ext>
                </a:extLst>
              </p:cNvPr>
              <p:cNvSpPr/>
              <p:nvPr/>
            </p:nvSpPr>
            <p:spPr>
              <a:xfrm>
                <a:off x="484632" y="5735134"/>
                <a:ext cx="6986784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성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1.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에 의해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계산 가능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1DA63CC-6970-4A4A-A17E-D915B87B2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5735134"/>
                <a:ext cx="6986784" cy="559833"/>
              </a:xfrm>
              <a:prstGeom prst="rect">
                <a:avLst/>
              </a:prstGeom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22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3515ADB-11DF-4942-B560-EFE0E5CB5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185" y="1846907"/>
            <a:ext cx="7704499" cy="63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ko-KR" altLang="en-US" kern="0" dirty="0">
                <a:solidFill>
                  <a:schemeClr val="tx1"/>
                </a:solidFill>
                <a:ea typeface="굴림" charset="-127"/>
              </a:rPr>
              <a:t>따라서 입력에 대한 다음과 같은 출력 값을 얻는다</a:t>
            </a:r>
            <a:r>
              <a:rPr lang="en-US" altLang="ko-KR" kern="0" dirty="0">
                <a:solidFill>
                  <a:schemeClr val="tx1"/>
                </a:solidFill>
                <a:ea typeface="굴림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kern="0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2724A91-DD2A-4634-AB67-1688156E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833" y="2605247"/>
            <a:ext cx="3135646" cy="388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ko-KR" altLang="en-US" dirty="0">
                <a:solidFill>
                  <a:schemeClr val="tx1"/>
                </a:solidFill>
              </a:rPr>
              <a:t>입력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4 2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10 5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5 3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10 8</a:t>
            </a:r>
            <a:endParaRPr lang="en-US" altLang="ko-KR" kern="0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5D737D8-9D53-4E99-8E31-49F92CC5F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434" y="2595916"/>
            <a:ext cx="3135646" cy="388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solidFill>
                  <a:schemeClr val="tx1"/>
                </a:solidFill>
              </a:rPr>
              <a:t>출력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252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45</a:t>
            </a:r>
            <a:endParaRPr lang="en-US" altLang="ko-KR" kern="0" dirty="0">
              <a:solidFill>
                <a:schemeClr val="tx1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89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664909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038E978C-00CF-47CD-9040-AAA7A4B8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183" y="1384909"/>
                <a:ext cx="8757634" cy="452628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Q. 2</a:t>
                </a:r>
                <a:r>
                  <a:rPr lang="ko-KR" altLang="en-US" sz="2400" dirty="0"/>
                  <a:t>차원 배열을 사용하는데 메모리가 충분한가</a:t>
                </a:r>
                <a:r>
                  <a:rPr lang="en-US" altLang="ko-KR" sz="2400" dirty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1</a:t>
                </a:r>
                <a:r>
                  <a:rPr lang="ko-KR" altLang="en-US" sz="2000" dirty="0"/>
                  <a:t>번 성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에 의해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000" dirty="0"/>
                  <a:t>인 경우에는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를 계산하지 않고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를 계산하면 효율적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는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000" dirty="0"/>
                  <a:t>일 때 그대로 계산되므로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이 최댓값이다</a:t>
                </a:r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주어진 문제 조건은 대략 </a:t>
                </a:r>
                <a:r>
                  <a:rPr lang="en-US" altLang="ko-KR" sz="2000" dirty="0"/>
                  <a:t>4000*2000 </a:t>
                </a:r>
                <a:r>
                  <a:rPr lang="ko-KR" altLang="en-US" sz="2000" dirty="0"/>
                  <a:t>크기의 배열이 필요</a:t>
                </a:r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1,000,000,007</a:t>
                </a:r>
                <a:r>
                  <a:rPr lang="ko-KR" altLang="en-US" sz="2000" dirty="0"/>
                  <a:t>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나눈 나머지 이므로 필요한 자료형은 </a:t>
                </a:r>
                <a:r>
                  <a:rPr lang="en-US" altLang="ko-KR" sz="2000" dirty="0"/>
                  <a:t>int.</a:t>
                </a:r>
                <a:br>
                  <a:rPr lang="en-US" altLang="ko-KR" sz="2000" dirty="0"/>
                </a:br>
                <a:r>
                  <a:rPr lang="en-US" altLang="ko-KR" sz="2000" dirty="0"/>
                  <a:t>32MB</a:t>
                </a:r>
                <a:r>
                  <a:rPr lang="ko-KR" altLang="en-US" sz="2000" dirty="0"/>
                  <a:t>정도의 메모리가 사용됨</a:t>
                </a:r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메모리가 충분하므로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처음에 표를 생성하면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테스트 케이스에 대해 즉시 출력 가능함</a:t>
                </a:r>
                <a:r>
                  <a:rPr lang="en-US" altLang="ko-KR" sz="2000" dirty="0"/>
                  <a:t>.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038E978C-00CF-47CD-9040-AAA7A4B8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3" y="1384909"/>
                <a:ext cx="8757634" cy="4526280"/>
              </a:xfrm>
              <a:prstGeom prst="rect">
                <a:avLst/>
              </a:prstGeom>
              <a:blipFill>
                <a:blip r:embed="rId2"/>
                <a:stretch>
                  <a:fillRect l="-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11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94448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17175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E83DC61D-ABF6-479B-96B8-43E85E416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067" y="1361530"/>
                <a:ext cx="8415866" cy="43247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Variable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T, A, C, mod=1000000007, comb[N+1][N/2+1]  	cf. N : A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값 중에 가장 큰 것</a:t>
                </a:r>
                <a:endParaRPr lang="en-US" altLang="ko-KR" sz="1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N				// 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표 생성</a:t>
                </a:r>
                <a:endParaRPr lang="en-US" altLang="ko-KR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 comb[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][0]=1	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>
                    <a:solidFill>
                      <a:prstClr val="black"/>
                    </a:solidFill>
                  </a:rPr>
                  <a:t>	</a:t>
                </a:r>
                <a:endParaRPr lang="en-US" altLang="ko-KR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N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 comb[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][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]=1	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>
                    <a:solidFill>
                      <a:prstClr val="black"/>
                    </a:solidFill>
                  </a:rPr>
                  <a:t>	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j = 1 to N	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사용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 </a:t>
                </a: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N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comb[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][j] = (comb[i-1][j]+comb[i-1][j-1]) % mod	</a:t>
                </a:r>
              </a:p>
              <a:p>
                <a:pPr marL="0" indent="0">
                  <a:spcBef>
                    <a:spcPts val="600"/>
                  </a:spcBef>
                  <a:buFontTx/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Read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 					// 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테스트케이스 수</a:t>
                </a:r>
                <a:endParaRPr lang="en-US" altLang="ko-KR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FontTx/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While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 - -</a:t>
                </a:r>
              </a:p>
              <a:p>
                <a:pPr marL="0" indent="0">
                  <a:spcBef>
                    <a:spcPts val="600"/>
                  </a:spcBef>
                  <a:buFontTx/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Read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A, C 				// A : 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지원자의 수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, C : 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후보의 수</a:t>
                </a:r>
                <a:endParaRPr lang="en-US" altLang="ko-KR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FontTx/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if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(C &gt; A – C)  C = A – C    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FontTx/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write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comb[A][C]</a:t>
                </a: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E83DC61D-ABF6-479B-96B8-43E85E416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67" y="1361530"/>
                <a:ext cx="8415866" cy="4324717"/>
              </a:xfrm>
              <a:prstGeom prst="rect">
                <a:avLst/>
              </a:prstGeom>
              <a:blipFill>
                <a:blip r:embed="rId2"/>
                <a:stretch>
                  <a:fillRect l="-217" t="-282" b="-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61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94448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17175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E83DC61D-ABF6-479B-96B8-43E85E41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67" y="2131066"/>
            <a:ext cx="8415866" cy="440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Variable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T, A, C, mod=1000000007, comb[N+1][N/2+1]  	cf. N : A</a:t>
            </a:r>
            <a:r>
              <a:rPr lang="ko-KR" altLang="en-US" sz="14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값 중에 가장 큰 것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b="1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400" b="1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400" b="1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400" b="1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400" b="1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400" b="1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400" b="1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400" b="1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400" b="1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400" b="1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None/>
            </a:pP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	</a:t>
            </a:r>
          </a:p>
          <a:p>
            <a:pPr marL="0" indent="0">
              <a:buFontTx/>
              <a:buNone/>
            </a:pPr>
            <a:endParaRPr lang="en-US" altLang="ko-KR" sz="1500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FontTx/>
              <a:buNone/>
            </a:pPr>
            <a:endParaRPr lang="en-US" altLang="ko-KR" sz="1500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B0750E59-9D8E-4145-A1A9-AF646C9096D6}"/>
                  </a:ext>
                </a:extLst>
              </p:cNvPr>
              <p:cNvSpPr/>
              <p:nvPr/>
            </p:nvSpPr>
            <p:spPr>
              <a:xfrm>
                <a:off x="5905919" y="1323165"/>
                <a:ext cx="2808313" cy="64807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complexity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B0750E59-9D8E-4145-A1A9-AF646C909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19" y="1323165"/>
                <a:ext cx="2808313" cy="6480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03DD3D4-3B8B-4DD9-A413-CE971DB171FD}"/>
                  </a:ext>
                </a:extLst>
              </p:cNvPr>
              <p:cNvSpPr/>
              <p:nvPr/>
            </p:nvSpPr>
            <p:spPr>
              <a:xfrm>
                <a:off x="396917" y="2486478"/>
                <a:ext cx="8470730" cy="1426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6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N				//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표 생성</a:t>
                </a:r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 comb[</a:t>
                </a:r>
                <a:r>
                  <a:rPr lang="en-US" altLang="ko-KR" sz="16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][0]=1	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solidFill>
                      <a:prstClr val="black"/>
                    </a:solidFill>
                  </a:rPr>
                  <a:t>	</a:t>
                </a:r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6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N/2</a:t>
                </a:r>
              </a:p>
              <a:p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 comb[</a:t>
                </a:r>
                <a:r>
                  <a:rPr lang="en-US" altLang="ko-KR" sz="16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][</a:t>
                </a:r>
                <a:r>
                  <a:rPr lang="en-US" altLang="ko-KR" sz="16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]=1	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solidFill>
                      <a:prstClr val="black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03DD3D4-3B8B-4DD9-A413-CE971DB17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" y="2486478"/>
                <a:ext cx="8470730" cy="1426196"/>
              </a:xfrm>
              <a:prstGeom prst="rect">
                <a:avLst/>
              </a:prstGeom>
              <a:blipFill>
                <a:blip r:embed="rId3"/>
                <a:stretch>
                  <a:fillRect l="-8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8C34EB-702E-42A2-8AC1-F09AAE3C323B}"/>
              </a:ext>
            </a:extLst>
          </p:cNvPr>
          <p:cNvSpPr/>
          <p:nvPr/>
        </p:nvSpPr>
        <p:spPr>
          <a:xfrm>
            <a:off x="7326442" y="2692089"/>
            <a:ext cx="1152128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C80A84-3B0B-450C-B63E-A9F19FB4E0F5}"/>
                  </a:ext>
                </a:extLst>
              </p:cNvPr>
              <p:cNvSpPr/>
              <p:nvPr/>
            </p:nvSpPr>
            <p:spPr>
              <a:xfrm>
                <a:off x="396917" y="3968025"/>
                <a:ext cx="8470730" cy="1032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j = 1 to N/2	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사용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.</a:t>
                </a:r>
              </a:p>
              <a:p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 </a:t>
                </a:r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6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N</a:t>
                </a:r>
              </a:p>
              <a:p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comb[</a:t>
                </a:r>
                <a:r>
                  <a:rPr lang="en-US" altLang="ko-KR" sz="16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][j] = (comb[i-1][j]+comb[i-1][j-1]) % mod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C80A84-3B0B-450C-B63E-A9F19FB4E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" y="3968025"/>
                <a:ext cx="8470730" cy="1032743"/>
              </a:xfrm>
              <a:prstGeom prst="rect">
                <a:avLst/>
              </a:prstGeom>
              <a:blipFill>
                <a:blip r:embed="rId4"/>
                <a:stretch>
                  <a:fillRect l="-860" b="-40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0723416-8501-438E-934C-A1EBD7F64E5A}"/>
                  </a:ext>
                </a:extLst>
              </p:cNvPr>
              <p:cNvSpPr/>
              <p:nvPr/>
            </p:nvSpPr>
            <p:spPr>
              <a:xfrm>
                <a:off x="396917" y="5056119"/>
                <a:ext cx="8470730" cy="1399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Read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 					//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테스트케이스 수</a:t>
                </a:r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While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 - -</a:t>
                </a:r>
              </a:p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Read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A, C 				// A :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지원자의 수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, C :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후보의 수</a:t>
                </a:r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if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(C &gt; A – C)  C = A – C    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write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comb[A][C]</a:t>
                </a:r>
                <a:endParaRPr lang="en-US" altLang="ko-KR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0723416-8501-438E-934C-A1EBD7F64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" y="5056119"/>
                <a:ext cx="8470730" cy="1399663"/>
              </a:xfrm>
              <a:prstGeom prst="rect">
                <a:avLst/>
              </a:prstGeom>
              <a:blipFill>
                <a:blip r:embed="rId5"/>
                <a:stretch>
                  <a:fillRect l="-860" t="-3404" b="-72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57F1C1B-C668-47CA-8028-29766C6B2205}"/>
                  </a:ext>
                </a:extLst>
              </p:cNvPr>
              <p:cNvSpPr/>
              <p:nvPr/>
            </p:nvSpPr>
            <p:spPr>
              <a:xfrm>
                <a:off x="7326441" y="4549989"/>
                <a:ext cx="1265297" cy="36004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57F1C1B-C668-47CA-8028-29766C6B2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1" y="4549989"/>
                <a:ext cx="1265297" cy="3600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BA15BC-8CE0-4E89-8381-1F1886368CCC}"/>
              </a:ext>
            </a:extLst>
          </p:cNvPr>
          <p:cNvSpPr/>
          <p:nvPr/>
        </p:nvSpPr>
        <p:spPr>
          <a:xfrm>
            <a:off x="7326442" y="5131953"/>
            <a:ext cx="1152128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O(T)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461" y="2937223"/>
            <a:ext cx="8352928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9</a:t>
            </a:r>
            <a:r>
              <a:rPr lang="ko-KR" altLang="en-US" dirty="0"/>
              <a:t>주차 문제</a:t>
            </a:r>
            <a:r>
              <a:rPr lang="en-US" altLang="ko-KR" dirty="0"/>
              <a:t> </a:t>
            </a:r>
            <a:r>
              <a:rPr lang="ko-KR" altLang="en-US" dirty="0"/>
              <a:t>풀이</a:t>
            </a:r>
          </a:p>
        </p:txBody>
      </p:sp>
    </p:spTree>
    <p:extLst>
      <p:ext uri="{BB962C8B-B14F-4D97-AF65-F5344CB8AC3E}">
        <p14:creationId xmlns:p14="http://schemas.microsoft.com/office/powerpoint/2010/main" val="2131051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94448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17175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E83DC61D-ABF6-479B-96B8-43E85E416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067" y="2289235"/>
                <a:ext cx="8415866" cy="43247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endParaRPr lang="en-US" altLang="ko-KR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maxA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			//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표 생성</a:t>
                </a:r>
                <a:endParaRPr lang="en-US" altLang="ko-KR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 comb[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][0]=1	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>
                    <a:solidFill>
                      <a:prstClr val="black"/>
                    </a:solidFill>
                  </a:rPr>
                  <a:t>	</a:t>
                </a:r>
                <a:endParaRPr lang="en-US" altLang="ko-KR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maxA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/2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 comb[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][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]=1	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>
                    <a:solidFill>
                      <a:prstClr val="black"/>
                    </a:solidFill>
                  </a:rPr>
                  <a:t>	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j = 1 to 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maxA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/2	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사용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 </a:t>
                </a: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maxA</a:t>
                </a:r>
                <a:endParaRPr lang="en-US" altLang="ko-KR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comb[</a:t>
                </a:r>
                <a:r>
                  <a:rPr lang="en-US" altLang="ko-KR" sz="14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][j] = (comb[i-1][j]+comb[i-1][j-1]) % mod	</a:t>
                </a:r>
              </a:p>
              <a:p>
                <a:pPr marL="0" indent="0">
                  <a:spcBef>
                    <a:spcPts val="600"/>
                  </a:spcBef>
                  <a:buFontTx/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Read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 					// 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테스트케이스 수</a:t>
                </a:r>
                <a:endParaRPr lang="en-US" altLang="ko-KR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FontTx/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While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 - -</a:t>
                </a:r>
              </a:p>
              <a:p>
                <a:pPr marL="0" indent="0">
                  <a:spcBef>
                    <a:spcPts val="600"/>
                  </a:spcBef>
                  <a:buFontTx/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Read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A, C 				// A : 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지원자의 수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, C : 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후보의 수</a:t>
                </a:r>
                <a:endParaRPr lang="en-US" altLang="ko-KR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FontTx/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if</a:t>
                </a:r>
                <a:r>
                  <a:rPr lang="ko-KR" altLang="en-US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(C &gt; A – C)  C = A – C    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spcBef>
                    <a:spcPts val="600"/>
                  </a:spcBef>
                  <a:buFontTx/>
                  <a:buNone/>
                </a:pPr>
                <a:r>
                  <a:rPr lang="en-US" altLang="ko-KR" sz="14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write</a:t>
                </a:r>
                <a:r>
                  <a:rPr lang="en-US" altLang="ko-KR" sz="14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comb[A][C]</a:t>
                </a: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E83DC61D-ABF6-479B-96B8-43E85E416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67" y="2289235"/>
                <a:ext cx="8415866" cy="4324717"/>
              </a:xfrm>
              <a:prstGeom prst="rect">
                <a:avLst/>
              </a:prstGeom>
              <a:blipFill>
                <a:blip r:embed="rId2"/>
                <a:stretch>
                  <a:fillRect l="-217" b="-7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2EF4B081-11F3-4E3D-807A-95CC0443013E}"/>
              </a:ext>
            </a:extLst>
          </p:cNvPr>
          <p:cNvSpPr/>
          <p:nvPr/>
        </p:nvSpPr>
        <p:spPr>
          <a:xfrm>
            <a:off x="402609" y="2137824"/>
            <a:ext cx="7636868" cy="42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Variable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T, A, C, mod=1000000007, comb[N+1][N/2+1]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A0EBDBBE-FA48-4857-988B-9FB42384FBBA}"/>
                  </a:ext>
                </a:extLst>
              </p:cNvPr>
              <p:cNvSpPr/>
              <p:nvPr/>
            </p:nvSpPr>
            <p:spPr>
              <a:xfrm>
                <a:off x="6728909" y="2172080"/>
                <a:ext cx="1265297" cy="36004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A0EBDBBE-FA48-4857-988B-9FB42384F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909" y="2172080"/>
                <a:ext cx="1265297" cy="3600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D34453F-C49E-4D3B-B5C5-D281FCB2CAEC}"/>
                  </a:ext>
                </a:extLst>
              </p:cNvPr>
              <p:cNvSpPr/>
              <p:nvPr/>
            </p:nvSpPr>
            <p:spPr>
              <a:xfrm>
                <a:off x="6133199" y="1338341"/>
                <a:ext cx="2808313" cy="64807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Memory complexity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D34453F-C49E-4D3B-B5C5-D281FCB2C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99" y="1338341"/>
                <a:ext cx="2808313" cy="64807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14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05891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456" y="1620088"/>
            <a:ext cx="8603088" cy="48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국가대표 선출하기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 latinLnBrk="0">
              <a:lnSpc>
                <a:spcPct val="150000"/>
              </a:lnSpc>
            </a:pPr>
            <a:endParaRPr lang="en-US" altLang="ko-KR" dirty="0"/>
          </a:p>
          <a:p>
            <a:pPr fontAlgn="base" latinLnBrk="0">
              <a:lnSpc>
                <a:spcPct val="150000"/>
              </a:lnSpc>
            </a:pPr>
            <a:r>
              <a:rPr lang="ko-KR" altLang="en-US" dirty="0"/>
              <a:t>올해 우리나라는 국제경기에 출전할 국가대표를 선출하려고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0">
              <a:lnSpc>
                <a:spcPct val="150000"/>
              </a:lnSpc>
            </a:pPr>
            <a:r>
              <a:rPr lang="ko-KR" altLang="en-US" dirty="0"/>
              <a:t>체력을 기준으로 </a:t>
            </a:r>
            <a:r>
              <a:rPr lang="en-US" altLang="ko-KR" dirty="0"/>
              <a:t>1</a:t>
            </a:r>
            <a:r>
              <a:rPr lang="ko-KR" altLang="en-US" dirty="0"/>
              <a:t>차 후보를 뽑는다고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0">
              <a:lnSpc>
                <a:spcPct val="150000"/>
              </a:lnSpc>
            </a:pPr>
            <a:r>
              <a:rPr lang="ko-KR" altLang="en-US" dirty="0"/>
              <a:t>지원자가 </a:t>
            </a:r>
            <a:r>
              <a:rPr lang="en-US" altLang="ko-KR" dirty="0"/>
              <a:t>A</a:t>
            </a:r>
            <a:r>
              <a:rPr lang="ko-KR" altLang="en-US" dirty="0"/>
              <a:t>명이고 국가대표 후보로 선출하는 숫자를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후보들이 구성되는 경우의 수를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fontAlgn="base" latinLnBrk="0">
              <a:lnSpc>
                <a:spcPct val="150000"/>
              </a:lnSpc>
            </a:pPr>
            <a:endParaRPr lang="ko-KR" altLang="en-US" dirty="0"/>
          </a:p>
          <a:p>
            <a:pPr fontAlgn="base" latinLnBrk="0">
              <a:lnSpc>
                <a:spcPct val="150000"/>
              </a:lnSpc>
            </a:pPr>
            <a:r>
              <a:rPr lang="ko-KR" altLang="en-US" dirty="0"/>
              <a:t>예를 들어 지원자가 </a:t>
            </a:r>
            <a:r>
              <a:rPr lang="en-US" altLang="ko-KR" dirty="0"/>
              <a:t>a, b, c, d 4</a:t>
            </a:r>
            <a:r>
              <a:rPr lang="ko-KR" altLang="en-US" dirty="0"/>
              <a:t>명이고 </a:t>
            </a:r>
            <a:r>
              <a:rPr lang="en-US" altLang="ko-KR" dirty="0"/>
              <a:t>2</a:t>
            </a:r>
            <a:r>
              <a:rPr lang="ko-KR" altLang="en-US" dirty="0"/>
              <a:t>명의 후보를 선출한다고 하면</a:t>
            </a:r>
          </a:p>
          <a:p>
            <a:pPr algn="ctr" fontAlgn="base" latinLnBrk="0">
              <a:lnSpc>
                <a:spcPct val="150000"/>
              </a:lnSpc>
            </a:pPr>
            <a:r>
              <a:rPr lang="en-US" altLang="ko-KR" dirty="0"/>
              <a:t>a, b / a, c / a, d / b, c / b, d / c, d</a:t>
            </a:r>
            <a:endParaRPr lang="ko-KR" altLang="en-US" dirty="0"/>
          </a:p>
          <a:p>
            <a:pPr fontAlgn="base" latinLnBrk="0">
              <a:lnSpc>
                <a:spcPct val="15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가지 경우가 생긴다</a:t>
            </a:r>
            <a:r>
              <a:rPr lang="en-US" altLang="ko-KR" dirty="0"/>
              <a:t>.</a:t>
            </a:r>
          </a:p>
          <a:p>
            <a:pPr algn="r" fontAlgn="base" latinLnBrk="0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시간 제한 </a:t>
            </a:r>
            <a:r>
              <a:rPr lang="en-US" altLang="ko-KR" dirty="0"/>
              <a:t>: 2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메모리 제한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256KB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88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8118" y="1707667"/>
                <a:ext cx="8539666" cy="2363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입력 형식</a:t>
                </a:r>
                <a:endPara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0">
                  <a:lnSpc>
                    <a:spcPct val="150000"/>
                  </a:lnSpc>
                  <a:spcBef>
                    <a:spcPts val="1600"/>
                  </a:spcBef>
                  <a:buClr>
                    <a:srgbClr val="000000"/>
                  </a:buClr>
                  <a:buSzPts val="1100"/>
                </a:pPr>
                <a:r>
                  <a:rPr lang="ko-KR" altLang="en-US" sz="1600" dirty="0"/>
                  <a:t>입력은 </a:t>
                </a:r>
                <a:r>
                  <a:rPr lang="en-US" altLang="ko-KR" sz="1600" dirty="0"/>
                  <a:t>standard in</a:t>
                </a:r>
                <a:r>
                  <a:rPr lang="ko-KR" altLang="en-US" sz="1600" dirty="0"/>
                  <a:t>으로 다음과 같이 주어진다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  <a:p>
                <a:pPr marL="457200" lvl="0" indent="-317500">
                  <a:lnSpc>
                    <a:spcPct val="150000"/>
                  </a:lnSpc>
                  <a:spcBef>
                    <a:spcPts val="1600"/>
                  </a:spcBef>
                  <a:buSzPts val="1400"/>
                  <a:buAutoNum type="arabicPeriod"/>
                </a:pPr>
                <a:r>
                  <a:rPr lang="ko-KR" altLang="en-US" sz="1600" dirty="0"/>
                  <a:t>첫 번째 줄에는 테스트케이스의 수 </a:t>
                </a:r>
                <a:r>
                  <a:rPr lang="en-US" altLang="ko-KR" sz="1600" dirty="0"/>
                  <a:t>T</a:t>
                </a:r>
                <a:r>
                  <a:rPr lang="ko-KR" altLang="en-US" sz="1600" dirty="0"/>
                  <a:t>가 주어진다</a:t>
                </a:r>
                <a:r>
                  <a:rPr lang="en-US" altLang="ko-KR" sz="1600" dirty="0"/>
                  <a:t>. (0&lt; T ≤50)</a:t>
                </a:r>
                <a:endParaRPr lang="ko-KR" altLang="en-US" sz="1600" dirty="0"/>
              </a:p>
              <a:p>
                <a:pPr marL="457200" lvl="0" indent="-317500">
                  <a:lnSpc>
                    <a:spcPct val="150000"/>
                  </a:lnSpc>
                  <a:buSzPts val="1400"/>
                  <a:buAutoNum type="arabicPeriod"/>
                </a:pPr>
                <a:r>
                  <a:rPr lang="ko-KR" altLang="en-US" sz="1600" dirty="0"/>
                  <a:t>두 번째 줄부터 </a:t>
                </a:r>
                <a:r>
                  <a:rPr lang="en-US" altLang="ko-KR" sz="1600" dirty="0"/>
                  <a:t>T+1</a:t>
                </a:r>
                <a:r>
                  <a:rPr lang="ko-KR" altLang="en-US" sz="1600" dirty="0"/>
                  <a:t>줄까지 각각의 줄마다 지원자의 수 </a:t>
                </a:r>
                <a:r>
                  <a:rPr lang="en-US" altLang="ko-KR" sz="1600" dirty="0"/>
                  <a:t>A, </a:t>
                </a:r>
                <a:r>
                  <a:rPr lang="ko-KR" altLang="en-US" sz="1600" dirty="0"/>
                  <a:t>후보 수 </a:t>
                </a:r>
                <a:r>
                  <a:rPr lang="en-US" altLang="ko-KR" sz="1600" dirty="0"/>
                  <a:t>C</a:t>
                </a:r>
                <a:r>
                  <a:rPr lang="ko-KR" altLang="en-US" sz="1600" dirty="0"/>
                  <a:t>가 쌍으로 주어진다</a:t>
                </a:r>
                <a:r>
                  <a:rPr lang="en-US" altLang="ko-KR" sz="1600" dirty="0"/>
                  <a:t>.</a:t>
                </a:r>
              </a:p>
              <a:p>
                <a:pPr marL="139700" lvl="0">
                  <a:lnSpc>
                    <a:spcPct val="150000"/>
                  </a:lnSpc>
                  <a:buSzPts val="1400"/>
                </a:pPr>
                <a:r>
                  <a:rPr lang="en-US" altLang="ko-KR" sz="1600" dirty="0"/>
                  <a:t>  (</a:t>
                </a:r>
                <a:r>
                  <a:rPr lang="ko-KR" altLang="en-US" sz="1600" dirty="0"/>
                  <a:t>단</a:t>
                </a:r>
                <a:r>
                  <a:rPr lang="en-US" altLang="ko-KR" sz="1600" dirty="0"/>
                  <a:t>, 0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600" dirty="0"/>
                  <a:t> C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600" dirty="0"/>
                  <a:t> A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600" dirty="0"/>
                  <a:t> 4,000 and A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1600" dirty="0"/>
                  <a:t> 0)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8" y="1707667"/>
                <a:ext cx="8539666" cy="2363532"/>
              </a:xfrm>
              <a:prstGeom prst="rect">
                <a:avLst/>
              </a:prstGeom>
              <a:blipFill>
                <a:blip r:embed="rId2"/>
                <a:stretch>
                  <a:fillRect l="-1571" t="-2835" b="-23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A9879-C3A2-4DF5-BD0F-759D3D7DFA23}"/>
              </a:ext>
            </a:extLst>
          </p:cNvPr>
          <p:cNvSpPr txBox="1"/>
          <p:nvPr/>
        </p:nvSpPr>
        <p:spPr>
          <a:xfrm>
            <a:off x="415637" y="4344010"/>
            <a:ext cx="831272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형식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standard out</a:t>
            </a:r>
            <a:r>
              <a:rPr lang="ko-KR" altLang="en-US" dirty="0"/>
              <a:t>으로 표시하며</a:t>
            </a:r>
            <a:r>
              <a:rPr lang="en-US" altLang="ko-KR" dirty="0"/>
              <a:t>,</a:t>
            </a:r>
            <a:endParaRPr lang="ko-KR" altLang="en-US" dirty="0"/>
          </a:p>
          <a:p>
            <a:pPr fontAlgn="base"/>
            <a:r>
              <a:rPr lang="ko-KR" altLang="en-US" dirty="0"/>
              <a:t>각각의 경우에 대하여 후보들이 구성될 수 있는 경우의 수가 몇 가지 인지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0"/>
            <a:r>
              <a:rPr lang="en-US" altLang="ko-KR" dirty="0"/>
              <a:t>(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dirty="0"/>
              <a:t>숫자가 너무 클 수 있으므로 </a:t>
            </a:r>
            <a:r>
              <a:rPr lang="en-US" altLang="ko-KR" b="1" dirty="0">
                <a:solidFill>
                  <a:srgbClr val="FF0000"/>
                </a:solidFill>
              </a:rPr>
              <a:t>1,000,000,007 </a:t>
            </a:r>
            <a:r>
              <a:rPr lang="ko-KR" altLang="en-US" b="1" dirty="0">
                <a:solidFill>
                  <a:srgbClr val="FF0000"/>
                </a:solidFill>
              </a:rPr>
              <a:t>로 나눈 나머지</a:t>
            </a:r>
            <a:r>
              <a:rPr lang="ko-KR" altLang="en-US" dirty="0"/>
              <a:t>를 구한다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12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84632" y="264715"/>
            <a:ext cx="8229600" cy="680133"/>
          </a:xfrm>
        </p:spPr>
        <p:txBody>
          <a:bodyPr>
            <a:norm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ACC003-0300-456B-9D69-0055DBCCED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32" y="1015520"/>
          <a:ext cx="5157989" cy="5287276"/>
        </p:xfrm>
        <a:graphic>
          <a:graphicData uri="http://schemas.openxmlformats.org/drawingml/2006/table">
            <a:tbl>
              <a:tblPr/>
              <a:tblGrid>
                <a:gridCol w="442113">
                  <a:extLst>
                    <a:ext uri="{9D8B030D-6E8A-4147-A177-3AD203B41FA5}">
                      <a16:colId xmlns:a16="http://schemas.microsoft.com/office/drawing/2014/main" val="79115623"/>
                    </a:ext>
                  </a:extLst>
                </a:gridCol>
                <a:gridCol w="416106">
                  <a:extLst>
                    <a:ext uri="{9D8B030D-6E8A-4147-A177-3AD203B41FA5}">
                      <a16:colId xmlns:a16="http://schemas.microsoft.com/office/drawing/2014/main" val="1788321356"/>
                    </a:ext>
                  </a:extLst>
                </a:gridCol>
                <a:gridCol w="4299770">
                  <a:extLst>
                    <a:ext uri="{9D8B030D-6E8A-4147-A177-3AD203B41FA5}">
                      <a16:colId xmlns:a16="http://schemas.microsoft.com/office/drawing/2014/main" val="1988487694"/>
                    </a:ext>
                  </a:extLst>
                </a:gridCol>
              </a:tblGrid>
              <a:tr h="186604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4 2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5 3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10 5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30 0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100 20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1000 50</a:t>
                      </a: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93843"/>
                  </a:ext>
                </a:extLst>
              </a:tr>
              <a:tr h="848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926116413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771949870</a:t>
                      </a: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86384"/>
                  </a:ext>
                </a:extLst>
              </a:tr>
            </a:tbl>
          </a:graphicData>
        </a:graphic>
      </p:graphicFrame>
      <p:sp>
        <p:nvSpPr>
          <p:cNvPr id="9" name="Rectangle 16">
            <a:extLst>
              <a:ext uri="{FF2B5EF4-FFF2-40B4-BE49-F238E27FC236}">
                <a16:creationId xmlns:a16="http://schemas.microsoft.com/office/drawing/2014/main" id="{3C9ED284-7F42-4BF0-BB05-6C5B5185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44341880" descr="EMB00002f8c3b5c">
            <a:extLst>
              <a:ext uri="{FF2B5EF4-FFF2-40B4-BE49-F238E27FC236}">
                <a16:creationId xmlns:a16="http://schemas.microsoft.com/office/drawing/2014/main" id="{C143B2A0-4833-4082-A173-186BB051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38395"/>
            <a:ext cx="4322359" cy="306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99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801368"/>
            <a:ext cx="8757634" cy="452628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Q. </a:t>
            </a:r>
            <a:r>
              <a:rPr lang="ko-KR" altLang="en-US" sz="2400" dirty="0"/>
              <a:t>문제가 같은 것 같은데</a:t>
            </a:r>
            <a:r>
              <a:rPr lang="en-US" altLang="ko-KR" sz="2400" dirty="0"/>
              <a:t>, </a:t>
            </a:r>
            <a:r>
              <a:rPr lang="ko-KR" altLang="en-US" sz="2400" dirty="0"/>
              <a:t>같은 방법으로 풀면 안될까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B</a:t>
            </a:r>
            <a:r>
              <a:rPr lang="ko-KR" altLang="en-US" sz="2000" dirty="0"/>
              <a:t>에서의 풀이는 메모리를 </a:t>
            </a:r>
            <a:r>
              <a:rPr lang="en-US" altLang="ko-KR" sz="2000" dirty="0"/>
              <a:t>32MB</a:t>
            </a:r>
            <a:r>
              <a:rPr lang="ko-KR" altLang="en-US" sz="2000" dirty="0"/>
              <a:t>정도 사용했지만</a:t>
            </a:r>
            <a:r>
              <a:rPr lang="en-US" altLang="ko-KR" sz="2000" dirty="0"/>
              <a:t>, C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256KB</a:t>
            </a:r>
            <a:r>
              <a:rPr lang="ko-KR" altLang="en-US" sz="2000" dirty="0"/>
              <a:t>가 제한이므로 사용할 수 없음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Q. </a:t>
            </a:r>
            <a:r>
              <a:rPr lang="ko-KR" altLang="en-US" sz="2400" dirty="0"/>
              <a:t>만약에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배열이 아니라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배열만 사용한다면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B</a:t>
            </a:r>
            <a:r>
              <a:rPr lang="ko-KR" altLang="en-US" sz="2000" dirty="0"/>
              <a:t>에서 생성했던 표의 </a:t>
            </a:r>
            <a:r>
              <a:rPr lang="en-US" altLang="ko-KR" sz="2000" dirty="0"/>
              <a:t>1</a:t>
            </a:r>
            <a:r>
              <a:rPr lang="ko-KR" altLang="en-US" sz="2000" dirty="0"/>
              <a:t>줄 당 최대 </a:t>
            </a:r>
            <a:r>
              <a:rPr lang="en-US" altLang="ko-KR" sz="2000" dirty="0"/>
              <a:t>4000</a:t>
            </a:r>
            <a:r>
              <a:rPr lang="ko-KR" altLang="en-US" sz="2000" dirty="0"/>
              <a:t>개까지 있음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따라서 </a:t>
            </a:r>
            <a:r>
              <a:rPr lang="en-US" altLang="ko-KR" sz="2000" dirty="0"/>
              <a:t>1</a:t>
            </a:r>
            <a:r>
              <a:rPr lang="ko-KR" altLang="en-US" sz="2000" dirty="0"/>
              <a:t>줄을 담을 메모리는 </a:t>
            </a:r>
            <a:r>
              <a:rPr lang="en-US" altLang="ko-KR" sz="2000" dirty="0"/>
              <a:t>4000*4B = </a:t>
            </a:r>
            <a:r>
              <a:rPr lang="ko-KR" altLang="en-US" sz="2000" dirty="0"/>
              <a:t>약 </a:t>
            </a:r>
            <a:r>
              <a:rPr lang="en-US" altLang="ko-KR" sz="2000" dirty="0"/>
              <a:t>16KB.</a:t>
            </a:r>
          </a:p>
          <a:p>
            <a:pPr lvl="1"/>
            <a:r>
              <a:rPr lang="ko-KR" altLang="en-US" sz="2000" dirty="0">
                <a:solidFill>
                  <a:srgbClr val="FF0000"/>
                </a:solidFill>
              </a:rPr>
              <a:t>메모리 제한을 피할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어떻게</a:t>
            </a:r>
            <a:r>
              <a:rPr lang="en-US" altLang="ko-KR" sz="2400" dirty="0"/>
              <a:t>??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876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21394"/>
            <a:ext cx="8757634" cy="49062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en-US" altLang="ko-KR" sz="1200" dirty="0"/>
              <a:t>10</a:t>
            </a:r>
            <a:r>
              <a:rPr lang="en-US" altLang="ko-KR" sz="2000" dirty="0"/>
              <a:t>C</a:t>
            </a:r>
            <a:r>
              <a:rPr lang="en-US" altLang="ko-KR" sz="1200" dirty="0"/>
              <a:t>5</a:t>
            </a:r>
            <a:r>
              <a:rPr lang="ko-KR" altLang="en-US" sz="2000" dirty="0"/>
              <a:t>를 구한다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(C1)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133176-14C8-4A49-8B82-DAD4DE7B3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21559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78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21394"/>
            <a:ext cx="8757634" cy="49062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크기가 </a:t>
            </a:r>
            <a:r>
              <a:rPr lang="en-US" altLang="ko-KR" sz="2000" dirty="0"/>
              <a:t>10</a:t>
            </a:r>
            <a:r>
              <a:rPr lang="ko-KR" altLang="en-US" sz="2000" dirty="0"/>
              <a:t>인 배열 </a:t>
            </a:r>
            <a:r>
              <a:rPr lang="en-US" altLang="ko-KR" sz="2000" dirty="0"/>
              <a:t>Old, New</a:t>
            </a:r>
            <a:r>
              <a:rPr lang="ko-KR" altLang="en-US" sz="2000" dirty="0"/>
              <a:t>를 생성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New</a:t>
            </a:r>
            <a:r>
              <a:rPr lang="ko-KR" altLang="en-US" sz="2000" dirty="0"/>
              <a:t>에 초기값</a:t>
            </a:r>
            <a:r>
              <a:rPr lang="en-US" altLang="ko-KR" sz="2000" dirty="0"/>
              <a:t>(K=0)</a:t>
            </a:r>
            <a:r>
              <a:rPr lang="ko-KR" altLang="en-US" sz="2000" dirty="0"/>
              <a:t>은 모두 </a:t>
            </a:r>
            <a:r>
              <a:rPr lang="en-US" altLang="ko-KR" sz="2000" dirty="0"/>
              <a:t>1</a:t>
            </a:r>
            <a:r>
              <a:rPr lang="ko-KR" altLang="en-US" sz="2000" dirty="0"/>
              <a:t>로 채울 수 있다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(C1)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133176-14C8-4A49-8B82-DAD4DE7B3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18308"/>
              </p:ext>
            </p:extLst>
          </p:nvPr>
        </p:nvGraphicFramePr>
        <p:xfrm>
          <a:off x="193183" y="2302346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New(K=0)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605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21394"/>
            <a:ext cx="8757634" cy="49062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K</a:t>
            </a:r>
            <a:r>
              <a:rPr lang="ko-KR" altLang="en-US" sz="2000" dirty="0"/>
              <a:t>를 증가시키면서 배열의 값을 갱신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K=0</a:t>
            </a:r>
            <a:r>
              <a:rPr lang="ko-KR" altLang="en-US" sz="2000" dirty="0"/>
              <a:t>일 때 값을 이용하여 </a:t>
            </a:r>
            <a:r>
              <a:rPr lang="en-US" altLang="ko-KR" sz="2000" dirty="0"/>
              <a:t>K=1</a:t>
            </a:r>
            <a:r>
              <a:rPr lang="ko-KR" altLang="en-US" sz="2000" dirty="0"/>
              <a:t>일 때 값을 구한다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New</a:t>
            </a:r>
            <a:r>
              <a:rPr lang="ko-KR" altLang="en-US" sz="1600" dirty="0"/>
              <a:t>배열의 값을 </a:t>
            </a:r>
            <a:r>
              <a:rPr lang="en-US" altLang="ko-KR" sz="1600" dirty="0"/>
              <a:t>Old</a:t>
            </a:r>
            <a:r>
              <a:rPr lang="ko-KR" altLang="en-US" sz="1600" dirty="0"/>
              <a:t>배열로 복사</a:t>
            </a:r>
            <a:r>
              <a:rPr lang="en-US" altLang="ko-KR" sz="1600" dirty="0"/>
              <a:t>, </a:t>
            </a:r>
            <a:r>
              <a:rPr lang="ko-KR" altLang="en-US" sz="1600" dirty="0"/>
              <a:t>이후 </a:t>
            </a:r>
            <a:r>
              <a:rPr lang="en-US" altLang="ko-KR" sz="1600" dirty="0"/>
              <a:t>New</a:t>
            </a:r>
            <a:r>
              <a:rPr lang="ko-KR" altLang="en-US" sz="1600" dirty="0"/>
              <a:t>값을 갱신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(C1)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133176-14C8-4A49-8B82-DAD4DE7B3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15123"/>
              </p:ext>
            </p:extLst>
          </p:nvPr>
        </p:nvGraphicFramePr>
        <p:xfrm>
          <a:off x="193183" y="2508638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Old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New(K=1)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말풍선: 타원형 2">
                <a:extLst>
                  <a:ext uri="{FF2B5EF4-FFF2-40B4-BE49-F238E27FC236}">
                    <a16:creationId xmlns:a16="http://schemas.microsoft.com/office/drawing/2014/main" id="{BB8FAB54-2A68-40CB-B63F-86A5DE4D17CF}"/>
                  </a:ext>
                </a:extLst>
              </p:cNvPr>
              <p:cNvSpPr/>
              <p:nvPr/>
            </p:nvSpPr>
            <p:spPr>
              <a:xfrm>
                <a:off x="807256" y="4482021"/>
                <a:ext cx="2731150" cy="751800"/>
              </a:xfrm>
              <a:prstGeom prst="wedgeEllipseCallout">
                <a:avLst>
                  <a:gd name="adj1" fmla="val -11969"/>
                  <a:gd name="adj2" fmla="val -100567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적용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  <a:endParaRPr lang="ko-KR" alt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말풍선: 타원형 2">
                <a:extLst>
                  <a:ext uri="{FF2B5EF4-FFF2-40B4-BE49-F238E27FC236}">
                    <a16:creationId xmlns:a16="http://schemas.microsoft.com/office/drawing/2014/main" id="{BB8FAB54-2A68-40CB-B63F-86A5DE4D1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56" y="4482021"/>
                <a:ext cx="2731150" cy="751800"/>
              </a:xfrm>
              <a:prstGeom prst="wedgeEllipseCallout">
                <a:avLst>
                  <a:gd name="adj1" fmla="val -11969"/>
                  <a:gd name="adj2" fmla="val -1005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038477C-EB66-4FB6-9CF9-6DBB38EE5FC3}"/>
              </a:ext>
            </a:extLst>
          </p:cNvPr>
          <p:cNvSpPr/>
          <p:nvPr/>
        </p:nvSpPr>
        <p:spPr>
          <a:xfrm>
            <a:off x="1973655" y="3610833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984C512-F518-4817-8B1A-3A40E5897F28}"/>
              </a:ext>
            </a:extLst>
          </p:cNvPr>
          <p:cNvSpPr/>
          <p:nvPr/>
        </p:nvSpPr>
        <p:spPr>
          <a:xfrm>
            <a:off x="2718304" y="3610833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86943E8-5911-4180-8344-B50AA5236028}"/>
              </a:ext>
            </a:extLst>
          </p:cNvPr>
          <p:cNvSpPr/>
          <p:nvPr/>
        </p:nvSpPr>
        <p:spPr>
          <a:xfrm>
            <a:off x="3481059" y="3610833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9F4AB2B-4D60-4CA0-BFB6-B93D54EDAA99}"/>
              </a:ext>
            </a:extLst>
          </p:cNvPr>
          <p:cNvSpPr/>
          <p:nvPr/>
        </p:nvSpPr>
        <p:spPr>
          <a:xfrm>
            <a:off x="4191753" y="3610833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A78973F-5A3F-4F71-9AAA-84675163395F}"/>
              </a:ext>
            </a:extLst>
          </p:cNvPr>
          <p:cNvSpPr/>
          <p:nvPr/>
        </p:nvSpPr>
        <p:spPr>
          <a:xfrm>
            <a:off x="4922820" y="3610833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6A5B2C4-1AD5-497A-B24D-941C8D653567}"/>
              </a:ext>
            </a:extLst>
          </p:cNvPr>
          <p:cNvSpPr/>
          <p:nvPr/>
        </p:nvSpPr>
        <p:spPr>
          <a:xfrm>
            <a:off x="5671993" y="3610833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5EA7E2F-5F5B-4148-92E8-47CD4D5B276A}"/>
              </a:ext>
            </a:extLst>
          </p:cNvPr>
          <p:cNvSpPr/>
          <p:nvPr/>
        </p:nvSpPr>
        <p:spPr>
          <a:xfrm>
            <a:off x="6366848" y="3610833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415B397-092E-4353-BF56-81966B4F0603}"/>
              </a:ext>
            </a:extLst>
          </p:cNvPr>
          <p:cNvSpPr/>
          <p:nvPr/>
        </p:nvSpPr>
        <p:spPr>
          <a:xfrm>
            <a:off x="7170345" y="3610833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FC5E972-F2C3-4C91-A114-C932128CA85D}"/>
              </a:ext>
            </a:extLst>
          </p:cNvPr>
          <p:cNvSpPr/>
          <p:nvPr/>
        </p:nvSpPr>
        <p:spPr>
          <a:xfrm>
            <a:off x="7937630" y="3610833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0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21394"/>
            <a:ext cx="8757634" cy="49062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K=1</a:t>
            </a:r>
            <a:r>
              <a:rPr lang="ko-KR" altLang="en-US" sz="2000" dirty="0"/>
              <a:t>일 때 값을 이용하여 </a:t>
            </a:r>
            <a:r>
              <a:rPr lang="en-US" altLang="ko-KR" sz="2000" dirty="0"/>
              <a:t>K=2</a:t>
            </a:r>
            <a:r>
              <a:rPr lang="ko-KR" altLang="en-US" sz="2000" dirty="0"/>
              <a:t>일 때 값을 구한다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New</a:t>
            </a:r>
            <a:r>
              <a:rPr lang="ko-KR" altLang="en-US" sz="1600" dirty="0"/>
              <a:t>배열의 값을 </a:t>
            </a:r>
            <a:r>
              <a:rPr lang="en-US" altLang="ko-KR" sz="1600" dirty="0"/>
              <a:t>Old</a:t>
            </a:r>
            <a:r>
              <a:rPr lang="ko-KR" altLang="en-US" sz="1600" dirty="0"/>
              <a:t>배열로 복사</a:t>
            </a:r>
            <a:r>
              <a:rPr lang="en-US" altLang="ko-KR" sz="1600" dirty="0"/>
              <a:t>, </a:t>
            </a:r>
            <a:r>
              <a:rPr lang="ko-KR" altLang="en-US" sz="1600" dirty="0"/>
              <a:t>이후 </a:t>
            </a:r>
            <a:r>
              <a:rPr lang="en-US" altLang="ko-KR" sz="1600" dirty="0"/>
              <a:t>New</a:t>
            </a:r>
            <a:r>
              <a:rPr lang="ko-KR" altLang="en-US" sz="1600" dirty="0"/>
              <a:t>값을 갱신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(C1)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133176-14C8-4A49-8B82-DAD4DE7B3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34863"/>
              </p:ext>
            </p:extLst>
          </p:nvPr>
        </p:nvGraphicFramePr>
        <p:xfrm>
          <a:off x="193183" y="2129521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Old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New(K=2)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id="{9A585DC2-8073-4ABE-B88B-87C67633DC22}"/>
                  </a:ext>
                </a:extLst>
              </p:cNvPr>
              <p:cNvSpPr/>
              <p:nvPr/>
            </p:nvSpPr>
            <p:spPr>
              <a:xfrm>
                <a:off x="2157721" y="4636688"/>
                <a:ext cx="2731150" cy="751800"/>
              </a:xfrm>
              <a:prstGeom prst="wedgeEllipseCallout">
                <a:avLst>
                  <a:gd name="adj1" fmla="val -33574"/>
                  <a:gd name="adj2" fmla="val -127428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적용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  <a:endParaRPr lang="ko-KR" alt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id="{9A585DC2-8073-4ABE-B88B-87C67633D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21" y="4636688"/>
                <a:ext cx="2731150" cy="751800"/>
              </a:xfrm>
              <a:prstGeom prst="wedgeEllipseCallout">
                <a:avLst>
                  <a:gd name="adj1" fmla="val -33574"/>
                  <a:gd name="adj2" fmla="val -127428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55BE51D-B48A-49A1-9D5C-F174247AF073}"/>
              </a:ext>
            </a:extLst>
          </p:cNvPr>
          <p:cNvSpPr/>
          <p:nvPr/>
        </p:nvSpPr>
        <p:spPr>
          <a:xfrm>
            <a:off x="2718304" y="3674207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AB733D0-756C-446B-BC03-FD8EA5EB3592}"/>
              </a:ext>
            </a:extLst>
          </p:cNvPr>
          <p:cNvSpPr/>
          <p:nvPr/>
        </p:nvSpPr>
        <p:spPr>
          <a:xfrm>
            <a:off x="3481059" y="3674207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4B6DB74E-0F09-4C60-8416-FC4F6A6B565D}"/>
              </a:ext>
            </a:extLst>
          </p:cNvPr>
          <p:cNvSpPr/>
          <p:nvPr/>
        </p:nvSpPr>
        <p:spPr>
          <a:xfrm>
            <a:off x="4191753" y="3674207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36569779-DFE9-4C95-99B5-42C538A5D271}"/>
              </a:ext>
            </a:extLst>
          </p:cNvPr>
          <p:cNvSpPr/>
          <p:nvPr/>
        </p:nvSpPr>
        <p:spPr>
          <a:xfrm>
            <a:off x="4922820" y="3674207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3BEE4B4-4100-4781-9994-6406420061D0}"/>
              </a:ext>
            </a:extLst>
          </p:cNvPr>
          <p:cNvSpPr/>
          <p:nvPr/>
        </p:nvSpPr>
        <p:spPr>
          <a:xfrm>
            <a:off x="5671993" y="3674207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0FCB787-2782-47E7-82E6-05A5677A3E8C}"/>
              </a:ext>
            </a:extLst>
          </p:cNvPr>
          <p:cNvSpPr/>
          <p:nvPr/>
        </p:nvSpPr>
        <p:spPr>
          <a:xfrm>
            <a:off x="6366848" y="3674207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0A3A24C2-6E5F-4DB3-9854-AA0C6F1C97F4}"/>
              </a:ext>
            </a:extLst>
          </p:cNvPr>
          <p:cNvSpPr/>
          <p:nvPr/>
        </p:nvSpPr>
        <p:spPr>
          <a:xfrm>
            <a:off x="7170345" y="3674207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BDB135C4-8668-4EEC-8FA5-B35FEE010EC4}"/>
              </a:ext>
            </a:extLst>
          </p:cNvPr>
          <p:cNvSpPr/>
          <p:nvPr/>
        </p:nvSpPr>
        <p:spPr>
          <a:xfrm>
            <a:off x="7937630" y="3674207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71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21394"/>
            <a:ext cx="8757634" cy="49062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같은 방법을 반복한다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(C1)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133176-14C8-4A49-8B82-DAD4DE7B3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68905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Old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New(K=3)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id="{B2257C61-43BD-4A0E-BEAD-B45C2084AA98}"/>
                  </a:ext>
                </a:extLst>
              </p:cNvPr>
              <p:cNvSpPr/>
              <p:nvPr/>
            </p:nvSpPr>
            <p:spPr>
              <a:xfrm>
                <a:off x="2601341" y="5031987"/>
                <a:ext cx="2731150" cy="751800"/>
              </a:xfrm>
              <a:prstGeom prst="wedgeEllipseCallout">
                <a:avLst>
                  <a:gd name="adj1" fmla="val -22966"/>
                  <a:gd name="adj2" fmla="val -134653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적용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  <a:endParaRPr lang="ko-KR" alt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id="{B2257C61-43BD-4A0E-BEAD-B45C2084A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41" y="5031987"/>
                <a:ext cx="2731150" cy="751800"/>
              </a:xfrm>
              <a:prstGeom prst="wedgeEllipseCallout">
                <a:avLst>
                  <a:gd name="adj1" fmla="val -22966"/>
                  <a:gd name="adj2" fmla="val -134653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E697156-6852-4B7D-82D8-19E02DF536F6}"/>
              </a:ext>
            </a:extLst>
          </p:cNvPr>
          <p:cNvSpPr/>
          <p:nvPr/>
        </p:nvSpPr>
        <p:spPr>
          <a:xfrm>
            <a:off x="3481059" y="390885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CAF2ADC-EDD8-49DF-805A-C6A686B1F62A}"/>
              </a:ext>
            </a:extLst>
          </p:cNvPr>
          <p:cNvSpPr/>
          <p:nvPr/>
        </p:nvSpPr>
        <p:spPr>
          <a:xfrm>
            <a:off x="4191753" y="390885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BCF2D2D-54A0-43E5-A484-A3E1841EE534}"/>
              </a:ext>
            </a:extLst>
          </p:cNvPr>
          <p:cNvSpPr/>
          <p:nvPr/>
        </p:nvSpPr>
        <p:spPr>
          <a:xfrm>
            <a:off x="4922820" y="390885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BB0D475-27AD-43FE-9FC7-1C433708B242}"/>
              </a:ext>
            </a:extLst>
          </p:cNvPr>
          <p:cNvSpPr/>
          <p:nvPr/>
        </p:nvSpPr>
        <p:spPr>
          <a:xfrm>
            <a:off x="5671993" y="390885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AD02035-084F-45DD-9FB5-67C2E0EEAD6E}"/>
              </a:ext>
            </a:extLst>
          </p:cNvPr>
          <p:cNvSpPr/>
          <p:nvPr/>
        </p:nvSpPr>
        <p:spPr>
          <a:xfrm>
            <a:off x="6366848" y="390885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AE5DA52-9130-4E8A-9654-62AB7E586677}"/>
              </a:ext>
            </a:extLst>
          </p:cNvPr>
          <p:cNvSpPr/>
          <p:nvPr/>
        </p:nvSpPr>
        <p:spPr>
          <a:xfrm>
            <a:off x="7170345" y="390885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CF3CBDD1-840F-4587-880B-35DB2AF1D758}"/>
              </a:ext>
            </a:extLst>
          </p:cNvPr>
          <p:cNvSpPr/>
          <p:nvPr/>
        </p:nvSpPr>
        <p:spPr>
          <a:xfrm>
            <a:off x="7937630" y="390885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5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05891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456" y="1620088"/>
            <a:ext cx="8603088" cy="48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국가대표 선출하기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 latinLnBrk="0">
              <a:lnSpc>
                <a:spcPct val="150000"/>
              </a:lnSpc>
            </a:pPr>
            <a:endParaRPr lang="en-US" altLang="ko-KR" dirty="0"/>
          </a:p>
          <a:p>
            <a:pPr fontAlgn="base" latinLnBrk="0">
              <a:lnSpc>
                <a:spcPct val="150000"/>
              </a:lnSpc>
            </a:pPr>
            <a:r>
              <a:rPr lang="ko-KR" altLang="en-US" dirty="0"/>
              <a:t>올해 우리나라는 국제경기에 출전할 국가대표를 선출하려고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0">
              <a:lnSpc>
                <a:spcPct val="150000"/>
              </a:lnSpc>
            </a:pPr>
            <a:r>
              <a:rPr lang="ko-KR" altLang="en-US" dirty="0"/>
              <a:t>체력을 기준으로 </a:t>
            </a:r>
            <a:r>
              <a:rPr lang="en-US" altLang="ko-KR" dirty="0"/>
              <a:t>1</a:t>
            </a:r>
            <a:r>
              <a:rPr lang="ko-KR" altLang="en-US" dirty="0"/>
              <a:t>차 후보를 뽑는다고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0">
              <a:lnSpc>
                <a:spcPct val="150000"/>
              </a:lnSpc>
            </a:pPr>
            <a:r>
              <a:rPr lang="ko-KR" altLang="en-US" dirty="0"/>
              <a:t>지원자가 </a:t>
            </a:r>
            <a:r>
              <a:rPr lang="en-US" altLang="ko-KR" dirty="0"/>
              <a:t>A</a:t>
            </a:r>
            <a:r>
              <a:rPr lang="ko-KR" altLang="en-US" dirty="0"/>
              <a:t>명이고 국가대표 후보로 선출하는 숫자를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후보들이 구성되는 경우의 수를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fontAlgn="base" latinLnBrk="0">
              <a:lnSpc>
                <a:spcPct val="150000"/>
              </a:lnSpc>
            </a:pPr>
            <a:endParaRPr lang="ko-KR" altLang="en-US" dirty="0"/>
          </a:p>
          <a:p>
            <a:pPr fontAlgn="base" latinLnBrk="0">
              <a:lnSpc>
                <a:spcPct val="150000"/>
              </a:lnSpc>
            </a:pPr>
            <a:r>
              <a:rPr lang="ko-KR" altLang="en-US" dirty="0"/>
              <a:t>예를 들어 지원자가 </a:t>
            </a:r>
            <a:r>
              <a:rPr lang="en-US" altLang="ko-KR" dirty="0"/>
              <a:t>a, b, c, d 4</a:t>
            </a:r>
            <a:r>
              <a:rPr lang="ko-KR" altLang="en-US" dirty="0"/>
              <a:t>명이고 </a:t>
            </a:r>
            <a:r>
              <a:rPr lang="en-US" altLang="ko-KR" dirty="0"/>
              <a:t>2</a:t>
            </a:r>
            <a:r>
              <a:rPr lang="ko-KR" altLang="en-US" dirty="0"/>
              <a:t>명의 후보를 선출한다고 하면</a:t>
            </a:r>
          </a:p>
          <a:p>
            <a:pPr algn="ctr" fontAlgn="base" latinLnBrk="0">
              <a:lnSpc>
                <a:spcPct val="150000"/>
              </a:lnSpc>
            </a:pPr>
            <a:r>
              <a:rPr lang="en-US" altLang="ko-KR" dirty="0"/>
              <a:t>a, b / a, c / a, d / b, c / b, d / c, d</a:t>
            </a:r>
            <a:endParaRPr lang="ko-KR" altLang="en-US" dirty="0"/>
          </a:p>
          <a:p>
            <a:pPr fontAlgn="base" latinLnBrk="0">
              <a:lnSpc>
                <a:spcPct val="15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가지 경우가 생긴다</a:t>
            </a:r>
            <a:r>
              <a:rPr lang="en-US" altLang="ko-KR" dirty="0"/>
              <a:t>.</a:t>
            </a:r>
          </a:p>
          <a:p>
            <a:pPr algn="r" fontAlgn="base" latinLnBrk="0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시간 제한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메모리 제한 </a:t>
            </a:r>
            <a:r>
              <a:rPr lang="en-US" altLang="ko-KR" dirty="0"/>
              <a:t>: 256MB)</a:t>
            </a:r>
          </a:p>
        </p:txBody>
      </p:sp>
    </p:spTree>
    <p:extLst>
      <p:ext uri="{BB962C8B-B14F-4D97-AF65-F5344CB8AC3E}">
        <p14:creationId xmlns:p14="http://schemas.microsoft.com/office/powerpoint/2010/main" val="1607268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21394"/>
            <a:ext cx="8757634" cy="49062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같은 방법을 반복한다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(C1)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133176-14C8-4A49-8B82-DAD4DE7B3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96787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Old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New(K=4)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id="{743D7AFF-594C-485B-8D8A-9CABC34FA0A2}"/>
                  </a:ext>
                </a:extLst>
              </p:cNvPr>
              <p:cNvSpPr/>
              <p:nvPr/>
            </p:nvSpPr>
            <p:spPr>
              <a:xfrm>
                <a:off x="1397229" y="5407887"/>
                <a:ext cx="2731150" cy="751800"/>
              </a:xfrm>
              <a:prstGeom prst="wedgeEllipseCallout">
                <a:avLst>
                  <a:gd name="adj1" fmla="val 40680"/>
                  <a:gd name="adj2" fmla="val -132245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적용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  <a:endParaRPr lang="ko-KR" alt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id="{743D7AFF-594C-485B-8D8A-9CABC34FA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229" y="5407887"/>
                <a:ext cx="2731150" cy="751800"/>
              </a:xfrm>
              <a:prstGeom prst="wedgeEllipseCallout">
                <a:avLst>
                  <a:gd name="adj1" fmla="val 40680"/>
                  <a:gd name="adj2" fmla="val -1322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64DC2A0-0C36-4354-AB29-A023A11ED1C2}"/>
              </a:ext>
            </a:extLst>
          </p:cNvPr>
          <p:cNvSpPr/>
          <p:nvPr/>
        </p:nvSpPr>
        <p:spPr>
          <a:xfrm>
            <a:off x="4191753" y="426418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D41530F-F9B1-4132-ADFB-AE2DD92DDE54}"/>
              </a:ext>
            </a:extLst>
          </p:cNvPr>
          <p:cNvSpPr/>
          <p:nvPr/>
        </p:nvSpPr>
        <p:spPr>
          <a:xfrm>
            <a:off x="4922820" y="426418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361D277-32A6-4A17-A5CC-83DEBDBD3A56}"/>
              </a:ext>
            </a:extLst>
          </p:cNvPr>
          <p:cNvSpPr/>
          <p:nvPr/>
        </p:nvSpPr>
        <p:spPr>
          <a:xfrm>
            <a:off x="5671993" y="426418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C392B43-E9F8-43E8-9A66-E05E87EF0ED2}"/>
              </a:ext>
            </a:extLst>
          </p:cNvPr>
          <p:cNvSpPr/>
          <p:nvPr/>
        </p:nvSpPr>
        <p:spPr>
          <a:xfrm>
            <a:off x="6366848" y="426418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5CA9ABF-4518-4B91-B18F-08F4A149EAEE}"/>
              </a:ext>
            </a:extLst>
          </p:cNvPr>
          <p:cNvSpPr/>
          <p:nvPr/>
        </p:nvSpPr>
        <p:spPr>
          <a:xfrm>
            <a:off x="7170345" y="426418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0F3A927-9DA3-4A9D-B34F-2DF1456C83D7}"/>
              </a:ext>
            </a:extLst>
          </p:cNvPr>
          <p:cNvSpPr/>
          <p:nvPr/>
        </p:nvSpPr>
        <p:spPr>
          <a:xfrm>
            <a:off x="7937630" y="4264185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89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21394"/>
            <a:ext cx="8757634" cy="49062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같은 방법을 반복한다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(C1)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133176-14C8-4A49-8B82-DAD4DE7B3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36785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Old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New(K=5)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252</a:t>
                      </a:r>
                      <a:endParaRPr lang="ko-KR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id="{4F07CD52-0110-4D10-A45B-2D4CA49E3C20}"/>
                  </a:ext>
                </a:extLst>
              </p:cNvPr>
              <p:cNvSpPr/>
              <p:nvPr/>
            </p:nvSpPr>
            <p:spPr>
              <a:xfrm>
                <a:off x="1732209" y="5740338"/>
                <a:ext cx="2731150" cy="751800"/>
              </a:xfrm>
              <a:prstGeom prst="wedgeEllipseCallout">
                <a:avLst>
                  <a:gd name="adj1" fmla="val 57586"/>
                  <a:gd name="adj2" fmla="val -126224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적용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  <a:endParaRPr lang="ko-KR" alt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id="{4F07CD52-0110-4D10-A45B-2D4CA49E3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09" y="5740338"/>
                <a:ext cx="2731150" cy="751800"/>
              </a:xfrm>
              <a:prstGeom prst="wedgeEllipseCallout">
                <a:avLst>
                  <a:gd name="adj1" fmla="val 57586"/>
                  <a:gd name="adj2" fmla="val -126224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C882BD7-22ED-4672-8625-6E2943FF0102}"/>
              </a:ext>
            </a:extLst>
          </p:cNvPr>
          <p:cNvSpPr/>
          <p:nvPr/>
        </p:nvSpPr>
        <p:spPr>
          <a:xfrm>
            <a:off x="4922820" y="46715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F155A20-305D-465C-B3EB-89DAB0DFF9E1}"/>
              </a:ext>
            </a:extLst>
          </p:cNvPr>
          <p:cNvSpPr/>
          <p:nvPr/>
        </p:nvSpPr>
        <p:spPr>
          <a:xfrm>
            <a:off x="5671993" y="46715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4E7C11A-B08E-487D-A197-B0E6E9597C0B}"/>
              </a:ext>
            </a:extLst>
          </p:cNvPr>
          <p:cNvSpPr/>
          <p:nvPr/>
        </p:nvSpPr>
        <p:spPr>
          <a:xfrm>
            <a:off x="6366848" y="46715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5EF998E-9F89-4A63-905B-7B93388C98B6}"/>
              </a:ext>
            </a:extLst>
          </p:cNvPr>
          <p:cNvSpPr/>
          <p:nvPr/>
        </p:nvSpPr>
        <p:spPr>
          <a:xfrm>
            <a:off x="7170345" y="46715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479446B-B885-4EF5-98E8-A5FE77384FBF}"/>
              </a:ext>
            </a:extLst>
          </p:cNvPr>
          <p:cNvSpPr/>
          <p:nvPr/>
        </p:nvSpPr>
        <p:spPr>
          <a:xfrm>
            <a:off x="7937630" y="46715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53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21394"/>
            <a:ext cx="8757634" cy="49062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New </a:t>
            </a:r>
            <a:r>
              <a:rPr lang="ko-KR" altLang="en-US" sz="2000" dirty="0"/>
              <a:t>배열에서 </a:t>
            </a:r>
            <a:r>
              <a:rPr lang="en-US" altLang="ko-KR" sz="2000" dirty="0"/>
              <a:t>N</a:t>
            </a:r>
            <a:r>
              <a:rPr lang="ko-KR" altLang="en-US" sz="2000" dirty="0"/>
              <a:t>에 해당되는 값을 출력한다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(C1)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133176-14C8-4A49-8B82-DAD4DE7B3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38771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Old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New(K=5)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986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801368"/>
            <a:ext cx="8757634" cy="452628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앞에서 한 방법을 하기 위해서는 두 개의 배열을 사용하고 복사하는 시간이 필요함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임시변수 </a:t>
            </a:r>
            <a:r>
              <a:rPr lang="en-US" altLang="ko-KR" sz="2000" dirty="0"/>
              <a:t>Temp</a:t>
            </a:r>
            <a:r>
              <a:rPr lang="ko-KR" altLang="en-US" sz="2000" dirty="0"/>
              <a:t>를 한 개 두어 배열의 이전 값이 어떤 것이었는지 저장을 하면 배열을 </a:t>
            </a:r>
            <a:r>
              <a:rPr lang="en-US" altLang="ko-KR" sz="2000" dirty="0"/>
              <a:t>1</a:t>
            </a:r>
            <a:r>
              <a:rPr lang="ko-KR" altLang="en-US" sz="2000" dirty="0"/>
              <a:t>개만 사용할 수 있음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다른</a:t>
            </a:r>
            <a:r>
              <a:rPr lang="en-US" altLang="ko-KR" sz="2400" dirty="0"/>
              <a:t> </a:t>
            </a:r>
            <a:r>
              <a:rPr lang="ko-KR" altLang="en-US" sz="2400" dirty="0"/>
              <a:t>방법은 없는가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N, K</a:t>
            </a:r>
            <a:r>
              <a:rPr lang="ko-KR" altLang="en-US" sz="2000" dirty="0"/>
              <a:t>에 의존하지 않고 배열을 생성할 수 있음</a:t>
            </a:r>
            <a:r>
              <a:rPr lang="en-US" altLang="ko-KR" sz="20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10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21394"/>
            <a:ext cx="8757634" cy="49062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en-US" altLang="ko-KR" sz="1200" dirty="0"/>
              <a:t>10</a:t>
            </a:r>
            <a:r>
              <a:rPr lang="en-US" altLang="ko-KR" sz="2000" dirty="0"/>
              <a:t>C</a:t>
            </a:r>
            <a:r>
              <a:rPr lang="en-US" altLang="ko-KR" sz="1200" dirty="0"/>
              <a:t>5</a:t>
            </a:r>
            <a:r>
              <a:rPr lang="ko-KR" altLang="en-US" sz="2000" dirty="0"/>
              <a:t>를 구한다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(C2)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133176-14C8-4A49-8B82-DAD4DE7B36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777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041148"/>
            <a:ext cx="8757634" cy="5816852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다음과 같이 </a:t>
            </a:r>
            <a:r>
              <a:rPr lang="en-US" altLang="ko-KR" sz="2000" dirty="0"/>
              <a:t>N, K</a:t>
            </a:r>
            <a:r>
              <a:rPr lang="ko-KR" altLang="en-US" sz="2000" dirty="0"/>
              <a:t>를 제거 하고 생각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  </a:t>
            </a:r>
            <a:r>
              <a:rPr lang="ko-KR" altLang="en-US" sz="1600" dirty="0">
                <a:solidFill>
                  <a:srgbClr val="FF0000"/>
                </a:solidFill>
              </a:rPr>
              <a:t>모두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이 됨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(C2)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C24241-C191-4603-90FC-5ED3A0B01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26588"/>
              </p:ext>
            </p:extLst>
          </p:nvPr>
        </p:nvGraphicFramePr>
        <p:xfrm>
          <a:off x="728804" y="1509666"/>
          <a:ext cx="7480274" cy="2041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083">
                  <a:extLst>
                    <a:ext uri="{9D8B030D-6E8A-4147-A177-3AD203B41FA5}">
                      <a16:colId xmlns:a16="http://schemas.microsoft.com/office/drawing/2014/main" val="1111010694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3866534912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696409126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2261354854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365234674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534768677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3929273499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739670762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76166690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088185504"/>
                    </a:ext>
                  </a:extLst>
                </a:gridCol>
              </a:tblGrid>
              <a:tr h="33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320866"/>
                  </a:ext>
                </a:extLst>
              </a:tr>
              <a:tr h="342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8783255"/>
                  </a:ext>
                </a:extLst>
              </a:tr>
              <a:tr h="3428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276236"/>
                  </a:ext>
                </a:extLst>
              </a:tr>
              <a:tr h="3271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137003"/>
                  </a:ext>
                </a:extLst>
              </a:tr>
              <a:tr h="35044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409619"/>
                  </a:ext>
                </a:extLst>
              </a:tr>
              <a:tr h="33216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252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71813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A41BD9-01F7-458F-9873-050BF1D8A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19866"/>
              </p:ext>
            </p:extLst>
          </p:nvPr>
        </p:nvGraphicFramePr>
        <p:xfrm>
          <a:off x="728804" y="3954098"/>
          <a:ext cx="7480274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083">
                  <a:extLst>
                    <a:ext uri="{9D8B030D-6E8A-4147-A177-3AD203B41FA5}">
                      <a16:colId xmlns:a16="http://schemas.microsoft.com/office/drawing/2014/main" val="1111010694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3866534912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696409126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2261354854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365234674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534768677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3929273499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739670762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76166690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088185504"/>
                    </a:ext>
                  </a:extLst>
                </a:gridCol>
              </a:tblGrid>
              <a:tr h="272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320866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8783255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276236"/>
                  </a:ext>
                </a:extLst>
              </a:tr>
              <a:tr h="2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137003"/>
                  </a:ext>
                </a:extLst>
              </a:tr>
              <a:tr h="287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409619"/>
                  </a:ext>
                </a:extLst>
              </a:tr>
              <a:tr h="272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252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7181341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4669B61-D0A2-4CFE-BF9B-517FA69720B3}"/>
              </a:ext>
            </a:extLst>
          </p:cNvPr>
          <p:cNvSpPr/>
          <p:nvPr/>
        </p:nvSpPr>
        <p:spPr>
          <a:xfrm>
            <a:off x="4345663" y="3621398"/>
            <a:ext cx="226337" cy="2845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E47F28-0515-474F-87BB-425350E90677}"/>
              </a:ext>
            </a:extLst>
          </p:cNvPr>
          <p:cNvCxnSpPr/>
          <p:nvPr/>
        </p:nvCxnSpPr>
        <p:spPr>
          <a:xfrm>
            <a:off x="932506" y="3864931"/>
            <a:ext cx="0" cy="276583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41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30447"/>
            <a:ext cx="8757634" cy="49062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다음과 같이 크기가 </a:t>
            </a:r>
            <a:r>
              <a:rPr lang="en-US" altLang="ko-KR" sz="2000" dirty="0"/>
              <a:t>11</a:t>
            </a:r>
            <a:r>
              <a:rPr lang="ko-KR" altLang="en-US" sz="2000" dirty="0"/>
              <a:t>인 배열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를 한 개 만들고 </a:t>
            </a:r>
            <a:r>
              <a:rPr lang="en-US" altLang="ko-KR" sz="2000" dirty="0"/>
              <a:t>1</a:t>
            </a:r>
            <a:r>
              <a:rPr lang="ko-KR" altLang="en-US" sz="2000" dirty="0"/>
              <a:t>로 초기화 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10</a:t>
            </a:r>
            <a:r>
              <a:rPr lang="ko-KR" altLang="en-US" sz="1600" dirty="0"/>
              <a:t>이 아닌</a:t>
            </a:r>
            <a:r>
              <a:rPr lang="en-US" altLang="ko-KR" sz="1600" dirty="0"/>
              <a:t>, 11</a:t>
            </a:r>
            <a:r>
              <a:rPr lang="ko-KR" altLang="en-US" sz="1600" dirty="0"/>
              <a:t>인 이유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앞에서 배열을 사용한 후에</a:t>
            </a:r>
            <a:r>
              <a:rPr lang="en-US" altLang="ko-KR" sz="1600" dirty="0"/>
              <a:t>, </a:t>
            </a:r>
            <a:r>
              <a:rPr lang="en-US" altLang="ko-KR" sz="1400" b="1" dirty="0">
                <a:solidFill>
                  <a:srgbClr val="FF0000"/>
                </a:solidFill>
              </a:rPr>
              <a:t>n</a:t>
            </a:r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r>
              <a:rPr lang="ko-KR" altLang="en-US" sz="1600" dirty="0"/>
              <a:t>일 때 생기는 오류가 없게 하기 위함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708"/>
              </p:ext>
            </p:extLst>
          </p:nvPr>
        </p:nvGraphicFramePr>
        <p:xfrm>
          <a:off x="193183" y="2469876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(K=0)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2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30447"/>
            <a:ext cx="8757634" cy="490625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Arr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두 번째 칸부터 규칙에 맞게 계산한다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54389"/>
              </p:ext>
            </p:extLst>
          </p:nvPr>
        </p:nvGraphicFramePr>
        <p:xfrm>
          <a:off x="193183" y="2224070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(K=1)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20D241-FAB6-4077-8CB5-F63F666ECC1B}"/>
              </a:ext>
            </a:extLst>
          </p:cNvPr>
          <p:cNvGrpSpPr/>
          <p:nvPr/>
        </p:nvGrpSpPr>
        <p:grpSpPr>
          <a:xfrm>
            <a:off x="1901227" y="2439907"/>
            <a:ext cx="461728" cy="371191"/>
            <a:chOff x="1883121" y="2439907"/>
            <a:chExt cx="497940" cy="37119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9B1B050-526D-4116-9105-EA6C5F9FCF32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B784D61-B072-4EEB-888C-39B2C498F4B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96AEBE-F608-492F-974C-15A45367CED5}"/>
              </a:ext>
            </a:extLst>
          </p:cNvPr>
          <p:cNvGrpSpPr/>
          <p:nvPr/>
        </p:nvGrpSpPr>
        <p:grpSpPr>
          <a:xfrm>
            <a:off x="2562130" y="2439907"/>
            <a:ext cx="461728" cy="371191"/>
            <a:chOff x="1883121" y="2439907"/>
            <a:chExt cx="497940" cy="371191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F71F1B1-1645-418C-92B2-658090BAD8D6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7CDFF12-2DB2-4B3D-A05C-7FE9DC11CC78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2044780-01C2-432F-B86A-1679550C208F}"/>
              </a:ext>
            </a:extLst>
          </p:cNvPr>
          <p:cNvGrpSpPr/>
          <p:nvPr/>
        </p:nvGrpSpPr>
        <p:grpSpPr>
          <a:xfrm>
            <a:off x="3232086" y="2439907"/>
            <a:ext cx="461728" cy="371191"/>
            <a:chOff x="1883121" y="2439907"/>
            <a:chExt cx="497940" cy="37119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00A2A48-4B82-487C-8BEB-97E4311697A3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4AADC27-7670-4B7B-94B1-70F93DB97DE8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BD976E-F0BD-482A-989C-D8E17307B293}"/>
              </a:ext>
            </a:extLst>
          </p:cNvPr>
          <p:cNvGrpSpPr/>
          <p:nvPr/>
        </p:nvGrpSpPr>
        <p:grpSpPr>
          <a:xfrm>
            <a:off x="3883935" y="2439907"/>
            <a:ext cx="461728" cy="371191"/>
            <a:chOff x="1883121" y="2439907"/>
            <a:chExt cx="497940" cy="371191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FD9F0B3-94B2-47A2-9391-B64737ECF63C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25FE5AC-65D0-4FA4-BABC-91B69BACAF84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ADE614-D806-46F6-A724-E9EED0A7F2E2}"/>
              </a:ext>
            </a:extLst>
          </p:cNvPr>
          <p:cNvGrpSpPr/>
          <p:nvPr/>
        </p:nvGrpSpPr>
        <p:grpSpPr>
          <a:xfrm>
            <a:off x="4590106" y="2439907"/>
            <a:ext cx="461728" cy="371191"/>
            <a:chOff x="1883121" y="2439907"/>
            <a:chExt cx="497940" cy="371191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AEE22A-0F55-4285-A766-080CDB385466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F01D20D-6F73-4EB8-BD28-C7F849111EC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8F2F3B5-C6CA-4B27-A5E1-CDE60034382A}"/>
              </a:ext>
            </a:extLst>
          </p:cNvPr>
          <p:cNvGrpSpPr/>
          <p:nvPr/>
        </p:nvGrpSpPr>
        <p:grpSpPr>
          <a:xfrm>
            <a:off x="5255539" y="2439907"/>
            <a:ext cx="461728" cy="371191"/>
            <a:chOff x="1883121" y="2439907"/>
            <a:chExt cx="497940" cy="371191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906CBC2-5873-481D-BA28-A3DCFC87874D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328137F-4E05-4E35-B76E-E5206DB12B9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A6D0467-E16B-42A6-A1B0-A1DF64C0417F}"/>
              </a:ext>
            </a:extLst>
          </p:cNvPr>
          <p:cNvGrpSpPr/>
          <p:nvPr/>
        </p:nvGrpSpPr>
        <p:grpSpPr>
          <a:xfrm>
            <a:off x="5925494" y="2439907"/>
            <a:ext cx="461728" cy="371191"/>
            <a:chOff x="1883121" y="2439907"/>
            <a:chExt cx="497940" cy="371191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1183D0-6A43-4630-9B62-D9ACB736DE92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0C2551D-27BC-47D9-9E37-774841BF81B8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CA2CB4-9398-4EA0-A37F-DA231AAB4E0A}"/>
              </a:ext>
            </a:extLst>
          </p:cNvPr>
          <p:cNvGrpSpPr/>
          <p:nvPr/>
        </p:nvGrpSpPr>
        <p:grpSpPr>
          <a:xfrm>
            <a:off x="6658825" y="2439907"/>
            <a:ext cx="461728" cy="371191"/>
            <a:chOff x="1883121" y="2439907"/>
            <a:chExt cx="497940" cy="371191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DA3F52B-7DA0-4E4F-A2BD-43A7AD7C7E3F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327BA1D-6EA5-46B2-B9F3-75F7D3643DC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0E69629-8248-4AB4-AFDB-62286968C589}"/>
              </a:ext>
            </a:extLst>
          </p:cNvPr>
          <p:cNvGrpSpPr/>
          <p:nvPr/>
        </p:nvGrpSpPr>
        <p:grpSpPr>
          <a:xfrm>
            <a:off x="7278985" y="2439907"/>
            <a:ext cx="461728" cy="371191"/>
            <a:chOff x="1883121" y="2439907"/>
            <a:chExt cx="497940" cy="371191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9A235D0-5A80-4A7F-8F4F-1E16F391CD61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4EDCEE9-2110-4793-A3B4-F1EE9CB4EE17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41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30447"/>
            <a:ext cx="8757634" cy="490625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Arr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두 번째 칸부터 규칙에 맞게 계산한다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45349"/>
              </p:ext>
            </p:extLst>
          </p:nvPr>
        </p:nvGraphicFramePr>
        <p:xfrm>
          <a:off x="193183" y="2224070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Arr(K=2)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4A4731-CA39-4775-8BF5-56B7EA9FB5BC}"/>
              </a:ext>
            </a:extLst>
          </p:cNvPr>
          <p:cNvGrpSpPr/>
          <p:nvPr/>
        </p:nvGrpSpPr>
        <p:grpSpPr>
          <a:xfrm>
            <a:off x="1901227" y="2811099"/>
            <a:ext cx="461728" cy="371191"/>
            <a:chOff x="1883121" y="2439907"/>
            <a:chExt cx="497940" cy="3711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93C1F87-78E2-41A2-8AFD-0AF40BFF2536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6113796-6D56-4DA2-9328-2DE4936A5E44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37EBD75-5614-421F-9232-8D071B75D8C8}"/>
              </a:ext>
            </a:extLst>
          </p:cNvPr>
          <p:cNvGrpSpPr/>
          <p:nvPr/>
        </p:nvGrpSpPr>
        <p:grpSpPr>
          <a:xfrm>
            <a:off x="2562130" y="2811099"/>
            <a:ext cx="461728" cy="371191"/>
            <a:chOff x="1883121" y="2439907"/>
            <a:chExt cx="497940" cy="371191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3434967-ABD6-4B57-91DA-A657364E99E7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F299658-58C5-4D77-931C-6723FBF7C1CE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8040C25-4D53-4764-9936-651D5D24FB4A}"/>
              </a:ext>
            </a:extLst>
          </p:cNvPr>
          <p:cNvGrpSpPr/>
          <p:nvPr/>
        </p:nvGrpSpPr>
        <p:grpSpPr>
          <a:xfrm>
            <a:off x="3232086" y="2811099"/>
            <a:ext cx="461728" cy="371191"/>
            <a:chOff x="1883121" y="2439907"/>
            <a:chExt cx="497940" cy="37119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B036FD0-FC64-4822-AAEB-EB7AB8A34C00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30DDA95-6C58-4EDB-930E-4E4F5CB49514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3D98C4-0DB2-40BD-9E45-D4C5D4DEA94C}"/>
              </a:ext>
            </a:extLst>
          </p:cNvPr>
          <p:cNvGrpSpPr/>
          <p:nvPr/>
        </p:nvGrpSpPr>
        <p:grpSpPr>
          <a:xfrm>
            <a:off x="3883935" y="2811099"/>
            <a:ext cx="461728" cy="371191"/>
            <a:chOff x="1883121" y="2439907"/>
            <a:chExt cx="497940" cy="37119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5372C20-A631-445D-BEC8-2616EEA22B45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88E8C46-A872-4F0F-883A-46D4ED8DBBF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96AE1D-3AF0-496D-B955-ED181C75C841}"/>
              </a:ext>
            </a:extLst>
          </p:cNvPr>
          <p:cNvGrpSpPr/>
          <p:nvPr/>
        </p:nvGrpSpPr>
        <p:grpSpPr>
          <a:xfrm>
            <a:off x="4590106" y="2811099"/>
            <a:ext cx="461728" cy="371191"/>
            <a:chOff x="1883121" y="2439907"/>
            <a:chExt cx="497940" cy="371191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EB2DEE5-8215-4C8A-BD70-F173EBCB9DF2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73A8A0C-7E95-4FE7-9703-AB92CF5C14C8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AC2AFF2-4F42-4DCB-9A9A-93B2FF7C39C6}"/>
              </a:ext>
            </a:extLst>
          </p:cNvPr>
          <p:cNvGrpSpPr/>
          <p:nvPr/>
        </p:nvGrpSpPr>
        <p:grpSpPr>
          <a:xfrm>
            <a:off x="5255539" y="2811099"/>
            <a:ext cx="461728" cy="371191"/>
            <a:chOff x="1883121" y="2439907"/>
            <a:chExt cx="497940" cy="37119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F7937AC-0D1C-4E56-8843-8DBBA361C30A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03B6B2F-EA2C-4895-A359-18167DFDE9A5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F4AA695-9FC5-420F-9DDF-6905DF0DD9C2}"/>
              </a:ext>
            </a:extLst>
          </p:cNvPr>
          <p:cNvGrpSpPr/>
          <p:nvPr/>
        </p:nvGrpSpPr>
        <p:grpSpPr>
          <a:xfrm>
            <a:off x="5925494" y="2811099"/>
            <a:ext cx="461728" cy="371191"/>
            <a:chOff x="1883121" y="2439907"/>
            <a:chExt cx="497940" cy="371191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D4A9876-8E7B-4357-B9AE-4CDFD68BB403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3F83456-798B-442C-A628-4419D15E02F7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6921767-E3F5-47A9-82F3-C3457B44158D}"/>
              </a:ext>
            </a:extLst>
          </p:cNvPr>
          <p:cNvGrpSpPr/>
          <p:nvPr/>
        </p:nvGrpSpPr>
        <p:grpSpPr>
          <a:xfrm>
            <a:off x="6658825" y="2811099"/>
            <a:ext cx="461728" cy="371191"/>
            <a:chOff x="1883121" y="2439907"/>
            <a:chExt cx="497940" cy="371191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5EE7685-406F-47DB-8BAD-3E3887F5269B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D8F43C6-3D77-4422-A57E-E3AB43D4BBA5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519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30447"/>
            <a:ext cx="8757634" cy="490625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Arr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두 번째 칸부터 규칙에 맞게 계산한다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18301"/>
              </p:ext>
            </p:extLst>
          </p:nvPr>
        </p:nvGraphicFramePr>
        <p:xfrm>
          <a:off x="193183" y="2224070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(K=3)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83960938-B9E3-4F3F-9860-EBE5126A2DA0}"/>
              </a:ext>
            </a:extLst>
          </p:cNvPr>
          <p:cNvGrpSpPr/>
          <p:nvPr/>
        </p:nvGrpSpPr>
        <p:grpSpPr>
          <a:xfrm>
            <a:off x="1901227" y="3243404"/>
            <a:ext cx="461728" cy="371191"/>
            <a:chOff x="1883121" y="2439907"/>
            <a:chExt cx="497940" cy="3711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211242F-66DC-4AC4-AAF7-2114FF80A8CC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7D34960-D8CA-43A0-9E46-347EBA136281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AE3120-673D-494A-808B-EB5ED58D0C4B}"/>
              </a:ext>
            </a:extLst>
          </p:cNvPr>
          <p:cNvGrpSpPr/>
          <p:nvPr/>
        </p:nvGrpSpPr>
        <p:grpSpPr>
          <a:xfrm>
            <a:off x="2562130" y="3243404"/>
            <a:ext cx="461728" cy="371191"/>
            <a:chOff x="1883121" y="2439907"/>
            <a:chExt cx="497940" cy="371191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BD97D92-F858-461A-8FC6-041F981DEF04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B7719D4-24FF-4179-AA64-1A3C58C79581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8137005-969E-473F-B24B-B3914EFA4AE4}"/>
              </a:ext>
            </a:extLst>
          </p:cNvPr>
          <p:cNvGrpSpPr/>
          <p:nvPr/>
        </p:nvGrpSpPr>
        <p:grpSpPr>
          <a:xfrm>
            <a:off x="3232086" y="3243404"/>
            <a:ext cx="461728" cy="371191"/>
            <a:chOff x="1883121" y="2439907"/>
            <a:chExt cx="497940" cy="37119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252D23-A964-47A6-9CAD-FB749EBFF175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EBC41F5-042A-4562-9A28-6C5DD2D58E5F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50264C-1A9D-4AF8-98F4-1D401463AF1D}"/>
              </a:ext>
            </a:extLst>
          </p:cNvPr>
          <p:cNvGrpSpPr/>
          <p:nvPr/>
        </p:nvGrpSpPr>
        <p:grpSpPr>
          <a:xfrm>
            <a:off x="3883935" y="3243404"/>
            <a:ext cx="461728" cy="371191"/>
            <a:chOff x="1883121" y="2439907"/>
            <a:chExt cx="497940" cy="37119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FA3D12D-51E2-4F93-A72E-D1560034F12B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0394CB5-B122-495D-8F28-93486168E44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74F8E9F-805F-4ECA-A53C-413D1DE0302C}"/>
              </a:ext>
            </a:extLst>
          </p:cNvPr>
          <p:cNvGrpSpPr/>
          <p:nvPr/>
        </p:nvGrpSpPr>
        <p:grpSpPr>
          <a:xfrm>
            <a:off x="4590106" y="3243404"/>
            <a:ext cx="461728" cy="371191"/>
            <a:chOff x="1883121" y="2439907"/>
            <a:chExt cx="497940" cy="371191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790D857-9E76-4E50-8291-322A294C63EF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5F7F0FC-884D-466F-9FAF-62078C79CD8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B24697-11D0-4BB3-9051-748DC406C61D}"/>
              </a:ext>
            </a:extLst>
          </p:cNvPr>
          <p:cNvGrpSpPr/>
          <p:nvPr/>
        </p:nvGrpSpPr>
        <p:grpSpPr>
          <a:xfrm>
            <a:off x="5255539" y="3243404"/>
            <a:ext cx="461728" cy="371191"/>
            <a:chOff x="1883121" y="2439907"/>
            <a:chExt cx="497940" cy="37119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79E061-BB97-4898-9C7D-047D902FD00D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252A312-0457-4C0A-8FDC-EBF80EF544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FCE5038-BD8B-4B07-AE33-42EEF78B7773}"/>
              </a:ext>
            </a:extLst>
          </p:cNvPr>
          <p:cNvGrpSpPr/>
          <p:nvPr/>
        </p:nvGrpSpPr>
        <p:grpSpPr>
          <a:xfrm>
            <a:off x="5930023" y="3243404"/>
            <a:ext cx="452670" cy="371191"/>
            <a:chOff x="1883121" y="2439907"/>
            <a:chExt cx="497940" cy="371191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AD09225-EC39-4EF5-80A0-AA7A592FEB30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E7E2F95-C577-4D9A-89D3-9C23BFB1F89E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8118" y="1707667"/>
                <a:ext cx="8539666" cy="2363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입력 형식</a:t>
                </a:r>
                <a:endPara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0">
                  <a:lnSpc>
                    <a:spcPct val="150000"/>
                  </a:lnSpc>
                  <a:spcBef>
                    <a:spcPts val="1600"/>
                  </a:spcBef>
                  <a:buClr>
                    <a:srgbClr val="000000"/>
                  </a:buClr>
                  <a:buSzPts val="1100"/>
                </a:pPr>
                <a:r>
                  <a:rPr lang="ko-KR" altLang="en-US" sz="1600" dirty="0"/>
                  <a:t>입력은 </a:t>
                </a:r>
                <a:r>
                  <a:rPr lang="en-US" altLang="ko-KR" sz="1600" dirty="0"/>
                  <a:t>standard in</a:t>
                </a:r>
                <a:r>
                  <a:rPr lang="ko-KR" altLang="en-US" sz="1600" dirty="0"/>
                  <a:t>으로 다음과 같이 주어진다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  <a:p>
                <a:pPr marL="457200" lvl="0" indent="-317500">
                  <a:lnSpc>
                    <a:spcPct val="150000"/>
                  </a:lnSpc>
                  <a:spcBef>
                    <a:spcPts val="1600"/>
                  </a:spcBef>
                  <a:buSzPts val="1400"/>
                  <a:buAutoNum type="arabicPeriod"/>
                </a:pPr>
                <a:r>
                  <a:rPr lang="ko-KR" altLang="en-US" sz="1600" dirty="0"/>
                  <a:t>첫 번째 줄에는 테스트케이스의 수 </a:t>
                </a:r>
                <a:r>
                  <a:rPr lang="en-US" altLang="ko-KR" sz="1600" dirty="0"/>
                  <a:t>T</a:t>
                </a:r>
                <a:r>
                  <a:rPr lang="ko-KR" altLang="en-US" sz="1600" dirty="0"/>
                  <a:t>가 주어진다</a:t>
                </a:r>
                <a:r>
                  <a:rPr lang="en-US" altLang="ko-KR" sz="1600" dirty="0"/>
                  <a:t>. (0&lt; T ≤100,000)</a:t>
                </a:r>
                <a:endParaRPr lang="ko-KR" altLang="en-US" sz="1600" dirty="0"/>
              </a:p>
              <a:p>
                <a:pPr marL="457200" lvl="0" indent="-317500">
                  <a:lnSpc>
                    <a:spcPct val="150000"/>
                  </a:lnSpc>
                  <a:buSzPts val="1400"/>
                  <a:buAutoNum type="arabicPeriod"/>
                </a:pPr>
                <a:r>
                  <a:rPr lang="ko-KR" altLang="en-US" sz="1600" dirty="0"/>
                  <a:t>두 번째 줄부터 </a:t>
                </a:r>
                <a:r>
                  <a:rPr lang="en-US" altLang="ko-KR" sz="1600" dirty="0"/>
                  <a:t>T+1</a:t>
                </a:r>
                <a:r>
                  <a:rPr lang="ko-KR" altLang="en-US" sz="1600" dirty="0"/>
                  <a:t>줄까지 각각의 줄마다 지원자의 수 </a:t>
                </a:r>
                <a:r>
                  <a:rPr lang="en-US" altLang="ko-KR" sz="1600" dirty="0"/>
                  <a:t>A, </a:t>
                </a:r>
                <a:r>
                  <a:rPr lang="ko-KR" altLang="en-US" sz="1600" dirty="0"/>
                  <a:t>후보 수 </a:t>
                </a:r>
                <a:r>
                  <a:rPr lang="en-US" altLang="ko-KR" sz="1600" dirty="0"/>
                  <a:t>C</a:t>
                </a:r>
                <a:r>
                  <a:rPr lang="ko-KR" altLang="en-US" sz="1600" dirty="0"/>
                  <a:t>가 쌍으로 주어진다</a:t>
                </a:r>
                <a:r>
                  <a:rPr lang="en-US" altLang="ko-KR" sz="1600" dirty="0"/>
                  <a:t>.</a:t>
                </a:r>
              </a:p>
              <a:p>
                <a:pPr marL="139700" lvl="0">
                  <a:lnSpc>
                    <a:spcPct val="150000"/>
                  </a:lnSpc>
                  <a:buSzPts val="1400"/>
                </a:pPr>
                <a:r>
                  <a:rPr lang="en-US" altLang="ko-KR" sz="1600" dirty="0"/>
                  <a:t>  (</a:t>
                </a:r>
                <a:r>
                  <a:rPr lang="ko-KR" altLang="en-US" sz="1600" dirty="0"/>
                  <a:t>단</a:t>
                </a:r>
                <a:r>
                  <a:rPr lang="en-US" altLang="ko-KR" sz="1600" dirty="0"/>
                  <a:t>, 0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600" dirty="0"/>
                  <a:t> C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600" dirty="0"/>
                  <a:t> A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600" dirty="0"/>
                  <a:t> 4,000 and A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1600" dirty="0"/>
                  <a:t> 0)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8" y="1707667"/>
                <a:ext cx="8539666" cy="2363532"/>
              </a:xfrm>
              <a:prstGeom prst="rect">
                <a:avLst/>
              </a:prstGeom>
              <a:blipFill>
                <a:blip r:embed="rId2"/>
                <a:stretch>
                  <a:fillRect l="-1571" t="-2835" b="-23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A9879-C3A2-4DF5-BD0F-759D3D7DFA23}"/>
              </a:ext>
            </a:extLst>
          </p:cNvPr>
          <p:cNvSpPr txBox="1"/>
          <p:nvPr/>
        </p:nvSpPr>
        <p:spPr>
          <a:xfrm>
            <a:off x="415637" y="4344010"/>
            <a:ext cx="831272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형식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standard out</a:t>
            </a:r>
            <a:r>
              <a:rPr lang="ko-KR" altLang="en-US" dirty="0"/>
              <a:t>으로 표시하며</a:t>
            </a:r>
            <a:r>
              <a:rPr lang="en-US" altLang="ko-KR" dirty="0"/>
              <a:t>,</a:t>
            </a:r>
            <a:endParaRPr lang="ko-KR" altLang="en-US" dirty="0"/>
          </a:p>
          <a:p>
            <a:pPr fontAlgn="base"/>
            <a:r>
              <a:rPr lang="ko-KR" altLang="en-US" dirty="0"/>
              <a:t>각각의 경우에 대하여 후보들이 구성될 수 있는 경우의 수가 몇 가지 인지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0"/>
            <a:r>
              <a:rPr lang="en-US" altLang="ko-KR" dirty="0"/>
              <a:t>(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dirty="0"/>
              <a:t>숫자가 너무 클 수 있으므로 </a:t>
            </a:r>
            <a:r>
              <a:rPr lang="en-US" altLang="ko-KR" b="1" dirty="0">
                <a:solidFill>
                  <a:srgbClr val="FF0000"/>
                </a:solidFill>
              </a:rPr>
              <a:t>1,000,000,007 </a:t>
            </a:r>
            <a:r>
              <a:rPr lang="ko-KR" altLang="en-US" b="1" dirty="0">
                <a:solidFill>
                  <a:srgbClr val="FF0000"/>
                </a:solidFill>
              </a:rPr>
              <a:t>로 나눈 나머지</a:t>
            </a:r>
            <a:r>
              <a:rPr lang="ko-KR" altLang="en-US" dirty="0"/>
              <a:t>를 구한다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042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30447"/>
            <a:ext cx="8757634" cy="490625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Arr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두 번째 칸부터 규칙에 맞게 계산한다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08048"/>
              </p:ext>
            </p:extLst>
          </p:nvPr>
        </p:nvGraphicFramePr>
        <p:xfrm>
          <a:off x="193183" y="2224070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(K=4)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23CFCD-3D66-4ADC-8946-275BFF25D223}"/>
              </a:ext>
            </a:extLst>
          </p:cNvPr>
          <p:cNvGrpSpPr/>
          <p:nvPr/>
        </p:nvGrpSpPr>
        <p:grpSpPr>
          <a:xfrm>
            <a:off x="1901227" y="3698339"/>
            <a:ext cx="461728" cy="371191"/>
            <a:chOff x="1883121" y="2439907"/>
            <a:chExt cx="497940" cy="371191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C8951D1-F7BE-4BCB-BD8D-321E0835900F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4EA29A4-DDA6-4FB5-92BF-EAA19986CFBE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3ACC6C-6783-4B7A-A5F1-F1C201BA9C2E}"/>
              </a:ext>
            </a:extLst>
          </p:cNvPr>
          <p:cNvGrpSpPr/>
          <p:nvPr/>
        </p:nvGrpSpPr>
        <p:grpSpPr>
          <a:xfrm>
            <a:off x="2562130" y="3698339"/>
            <a:ext cx="461728" cy="371191"/>
            <a:chOff x="1883121" y="2439907"/>
            <a:chExt cx="497940" cy="37119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024909E-CF06-4648-A8E7-85FE2578085C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15E08A4-13FF-4D66-BF57-931DC3B251E0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561890A-57EB-4267-BD13-94DBAF9D5182}"/>
              </a:ext>
            </a:extLst>
          </p:cNvPr>
          <p:cNvGrpSpPr/>
          <p:nvPr/>
        </p:nvGrpSpPr>
        <p:grpSpPr>
          <a:xfrm>
            <a:off x="3232086" y="3698339"/>
            <a:ext cx="461728" cy="371191"/>
            <a:chOff x="1883121" y="2439907"/>
            <a:chExt cx="497940" cy="37119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AF24967-97A4-414A-A847-262DEA64EF0E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E2019E1-79DB-43CB-8B0C-2E9A016C537C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8D1875-E8A5-4D40-B357-7D82031B0EEE}"/>
              </a:ext>
            </a:extLst>
          </p:cNvPr>
          <p:cNvGrpSpPr/>
          <p:nvPr/>
        </p:nvGrpSpPr>
        <p:grpSpPr>
          <a:xfrm>
            <a:off x="3883935" y="3698339"/>
            <a:ext cx="461728" cy="371191"/>
            <a:chOff x="1883121" y="2439907"/>
            <a:chExt cx="497940" cy="37119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BF5925F-3A6D-4270-9993-9B5E639DF2A3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B800765-E888-40BA-B793-7850C3878102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2C089F-698A-464F-9BF7-2764560FF6E7}"/>
              </a:ext>
            </a:extLst>
          </p:cNvPr>
          <p:cNvGrpSpPr/>
          <p:nvPr/>
        </p:nvGrpSpPr>
        <p:grpSpPr>
          <a:xfrm>
            <a:off x="4639904" y="3698339"/>
            <a:ext cx="362132" cy="371191"/>
            <a:chOff x="1883121" y="2439907"/>
            <a:chExt cx="497940" cy="37119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29B5A77-0D73-4D9E-8661-F417F975F003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FD2F8B7-4FE8-4FC9-A605-29A64CE0299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E73E04-9E5F-451D-A29E-2D333DAFF2CA}"/>
              </a:ext>
            </a:extLst>
          </p:cNvPr>
          <p:cNvGrpSpPr/>
          <p:nvPr/>
        </p:nvGrpSpPr>
        <p:grpSpPr>
          <a:xfrm>
            <a:off x="5305337" y="3698339"/>
            <a:ext cx="362132" cy="371191"/>
            <a:chOff x="1883121" y="2439907"/>
            <a:chExt cx="497940" cy="371191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8A30356-0809-465A-8536-03D05F9DD355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22A708E-77D9-494E-901E-71218CE5374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83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30447"/>
            <a:ext cx="8757634" cy="490625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Arr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두 번째 칸부터 규칙에 맞게 계산한다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800" dirty="0"/>
              <a:t>해당 </a:t>
            </a:r>
            <a:r>
              <a:rPr lang="en-US" altLang="ko-KR" sz="1800" dirty="0"/>
              <a:t>K</a:t>
            </a:r>
            <a:r>
              <a:rPr lang="ko-KR" altLang="en-US" sz="1800" dirty="0"/>
              <a:t>값이 되면 값을 </a:t>
            </a:r>
            <a:r>
              <a:rPr lang="en-US" altLang="ko-KR" sz="1800" b="1" dirty="0">
                <a:solidFill>
                  <a:srgbClr val="FF0000"/>
                </a:solidFill>
              </a:rPr>
              <a:t>N-K+1</a:t>
            </a:r>
            <a:r>
              <a:rPr lang="ko-KR" altLang="en-US" sz="1800" dirty="0"/>
              <a:t>번째 값을 출력</a:t>
            </a:r>
            <a:r>
              <a:rPr lang="en-US" altLang="ko-KR" sz="18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8194"/>
              </p:ext>
            </p:extLst>
          </p:nvPr>
        </p:nvGraphicFramePr>
        <p:xfrm>
          <a:off x="193183" y="2224070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(K=5)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5BC8A-681A-4FE3-A869-88E0888F5AAD}"/>
              </a:ext>
            </a:extLst>
          </p:cNvPr>
          <p:cNvGrpSpPr/>
          <p:nvPr/>
        </p:nvGrpSpPr>
        <p:grpSpPr>
          <a:xfrm>
            <a:off x="1901227" y="4078584"/>
            <a:ext cx="461728" cy="371191"/>
            <a:chOff x="1883121" y="2439907"/>
            <a:chExt cx="497940" cy="37119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32C8BF4-7D4E-4252-9C61-0DDCBA2B010B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660FC8A-DB6B-4483-8F4C-486D5B5D72DC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431DD0-02CF-4622-891C-22795AFB6BB0}"/>
              </a:ext>
            </a:extLst>
          </p:cNvPr>
          <p:cNvGrpSpPr/>
          <p:nvPr/>
        </p:nvGrpSpPr>
        <p:grpSpPr>
          <a:xfrm>
            <a:off x="2562130" y="4078584"/>
            <a:ext cx="461728" cy="371191"/>
            <a:chOff x="1883121" y="2439907"/>
            <a:chExt cx="497940" cy="3711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375DD2B-4DAA-4ED2-83CB-0A1586CED33E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7DA26D-13C3-4DC1-9511-D7A235F444AC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FDF41E-D353-4A86-ADE4-B35289F0B8E1}"/>
              </a:ext>
            </a:extLst>
          </p:cNvPr>
          <p:cNvGrpSpPr/>
          <p:nvPr/>
        </p:nvGrpSpPr>
        <p:grpSpPr>
          <a:xfrm>
            <a:off x="3232086" y="4078584"/>
            <a:ext cx="461728" cy="371191"/>
            <a:chOff x="1883121" y="2439907"/>
            <a:chExt cx="497940" cy="37119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A3F8B4F-D826-496F-B7E0-64620E45BAA8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90EC5D9-1BEB-440F-B92E-1C4E845DBE9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8CA3830-950F-4D5B-9AD0-99BD6C14B75C}"/>
              </a:ext>
            </a:extLst>
          </p:cNvPr>
          <p:cNvGrpSpPr/>
          <p:nvPr/>
        </p:nvGrpSpPr>
        <p:grpSpPr>
          <a:xfrm>
            <a:off x="3957118" y="4078584"/>
            <a:ext cx="315362" cy="371191"/>
            <a:chOff x="1883121" y="2439907"/>
            <a:chExt cx="497940" cy="37119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C735B2B-7F6F-4D0D-BE2E-91EFB0A03F6E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1D61974-C98B-4450-A565-7FE646AEED9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44F88E-515E-4383-8AE2-42800B3E7BC0}"/>
              </a:ext>
            </a:extLst>
          </p:cNvPr>
          <p:cNvGrpSpPr/>
          <p:nvPr/>
        </p:nvGrpSpPr>
        <p:grpSpPr>
          <a:xfrm>
            <a:off x="4656606" y="4078584"/>
            <a:ext cx="328728" cy="371191"/>
            <a:chOff x="1883121" y="2439907"/>
            <a:chExt cx="497940" cy="371191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3270D17-27DB-4ADA-9CCF-E872BEE1223D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EE0FC3A-31C0-49B8-B7BB-725F8FE84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246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 (Idea C2)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E83DC61D-ABF6-479B-96B8-43E85E416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067" y="1832512"/>
                <a:ext cx="8415866" cy="4752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Variable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T, A, C, mod=1000000007, comb[N+1]		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cf. N : A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값 중에 가장 큰 것</a:t>
                </a: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Read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 // </a:t>
                </a:r>
                <a:r>
                  <a:rPr lang="ko-KR" altLang="en-US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테스트케이스 수</a:t>
                </a: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While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T--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Read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A, C 			// A : </a:t>
                </a:r>
                <a:r>
                  <a:rPr lang="ko-KR" altLang="en-US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지원자의 수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, C : </a:t>
                </a:r>
                <a:r>
                  <a:rPr lang="ko-KR" altLang="en-US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후보의 수</a:t>
                </a: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None/>
                </a:pP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if</a:t>
                </a:r>
                <a:r>
                  <a:rPr lang="ko-KR" altLang="en-US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(C &gt; A – C)   C = A - C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</a:t>
                </a: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A+1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comb[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 = 1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</a:t>
                </a: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j = 1 to C			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//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표 생성 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: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사용</a:t>
                </a: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for 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2 to A – j +1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       comb[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 = (comb[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 + comb[ 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– 1]) % mod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</a:t>
                </a: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Write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comb[A – C+1]</a:t>
                </a:r>
              </a:p>
              <a:p>
                <a:pPr marL="0" indent="0">
                  <a:buFontTx/>
                  <a:buNone/>
                </a:pP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E83DC61D-ABF6-479B-96B8-43E85E416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67" y="1832512"/>
                <a:ext cx="8415866" cy="4752528"/>
              </a:xfrm>
              <a:prstGeom prst="rect">
                <a:avLst/>
              </a:prstGeom>
              <a:blipFill>
                <a:blip r:embed="rId2"/>
                <a:stretch>
                  <a:fillRect l="-290" t="-5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498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 (Idea C2)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E83DC61D-ABF6-479B-96B8-43E85E41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67" y="1832512"/>
            <a:ext cx="841586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Variable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T, A, C, mod=1000000007, comb[N+1]		</a:t>
            </a:r>
            <a:r>
              <a:rPr lang="en-US" altLang="ko-KR" sz="16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cf. N : A</a:t>
            </a:r>
            <a:r>
              <a:rPr lang="ko-KR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값 중에 가장 큰 것</a:t>
            </a:r>
            <a:endParaRPr lang="en-US" altLang="ko-KR" sz="1500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FontTx/>
              <a:buNone/>
            </a:pP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Read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T // </a:t>
            </a:r>
            <a:r>
              <a:rPr lang="ko-KR" altLang="en-US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테스트케이스 수</a:t>
            </a:r>
            <a:endParaRPr lang="en-US" altLang="ko-KR" sz="1500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FontTx/>
              <a:buNone/>
            </a:pP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           </a:t>
            </a:r>
          </a:p>
          <a:p>
            <a:pPr marL="0" indent="0">
              <a:buFontTx/>
              <a:buNone/>
            </a:pPr>
            <a:endParaRPr lang="en-US" altLang="ko-KR" sz="1500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1E49EDA-E69E-4ED2-BDCE-30C164656778}"/>
                  </a:ext>
                </a:extLst>
              </p:cNvPr>
              <p:cNvSpPr/>
              <p:nvPr/>
            </p:nvSpPr>
            <p:spPr>
              <a:xfrm>
                <a:off x="594804" y="4583846"/>
                <a:ext cx="7918882" cy="1426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</a:t>
                </a: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j = 1 to C			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//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표 생성 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: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사용</a:t>
                </a: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for 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2 to A – j +1</a:t>
                </a:r>
              </a:p>
              <a:p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       comb[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 = (comb[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 + comb[ 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– 1]) % mod</a:t>
                </a:r>
              </a:p>
              <a:p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</a:t>
                </a: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Write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comb[A – C+1]</a:t>
                </a:r>
                <a:endParaRPr lang="en-US" altLang="ko-K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1E49EDA-E69E-4ED2-BDCE-30C164656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4" y="4583846"/>
                <a:ext cx="7918882" cy="1426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F9772B3-BEF2-45FE-AE53-D46525AD8346}"/>
                  </a:ext>
                </a:extLst>
              </p:cNvPr>
              <p:cNvSpPr/>
              <p:nvPr/>
            </p:nvSpPr>
            <p:spPr>
              <a:xfrm>
                <a:off x="594804" y="3684756"/>
                <a:ext cx="7918882" cy="8041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for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6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A+1	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굴림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kern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굴림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kern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kern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b="0" i="1" kern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=1</m:t>
                    </m:r>
                  </m:oMath>
                </a14:m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</a:t>
                </a:r>
              </a:p>
              <a:p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comb[</a:t>
                </a:r>
                <a:r>
                  <a:rPr lang="en-US" altLang="ko-KR" sz="16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 = 1</a:t>
                </a:r>
                <a:endParaRPr lang="en-US" altLang="ko-K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F9772B3-BEF2-45FE-AE53-D46525AD8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4" y="3684756"/>
                <a:ext cx="7918882" cy="804101"/>
              </a:xfrm>
              <a:prstGeom prst="rect">
                <a:avLst/>
              </a:prstGeom>
              <a:blipFill>
                <a:blip r:embed="rId3"/>
                <a:stretch>
                  <a:fillRect b="-14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E058CB2-8D45-41B9-9FC8-D3EA6DD68F37}"/>
                  </a:ext>
                </a:extLst>
              </p:cNvPr>
              <p:cNvSpPr/>
              <p:nvPr/>
            </p:nvSpPr>
            <p:spPr>
              <a:xfrm>
                <a:off x="5953866" y="1731648"/>
                <a:ext cx="2808313" cy="64807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complexity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: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E058CB2-8D45-41B9-9FC8-D3EA6DD68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66" y="1731648"/>
                <a:ext cx="2808313" cy="64807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3DE82E9-4F7B-4F48-A30D-ECB5077D9BAC}"/>
                  </a:ext>
                </a:extLst>
              </p:cNvPr>
              <p:cNvSpPr/>
              <p:nvPr/>
            </p:nvSpPr>
            <p:spPr>
              <a:xfrm>
                <a:off x="7077297" y="5416969"/>
                <a:ext cx="1265297" cy="36004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3DE82E9-4F7B-4F48-A30D-ECB5077D9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97" y="5416969"/>
                <a:ext cx="1265297" cy="3600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E4E19E7-096E-4F2B-BBA3-F20CB003D04E}"/>
              </a:ext>
            </a:extLst>
          </p:cNvPr>
          <p:cNvSpPr/>
          <p:nvPr/>
        </p:nvSpPr>
        <p:spPr>
          <a:xfrm>
            <a:off x="7077297" y="3903324"/>
            <a:ext cx="1265297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72B0762-6C66-45DF-89E7-0A59705D1835}"/>
                  </a:ext>
                </a:extLst>
              </p:cNvPr>
              <p:cNvSpPr/>
              <p:nvPr/>
            </p:nvSpPr>
            <p:spPr>
              <a:xfrm>
                <a:off x="364067" y="2569699"/>
                <a:ext cx="8380356" cy="3626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While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T--</a:t>
                </a:r>
              </a:p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Read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A, C 			    // A :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지원자의 수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, C :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후보의 수</a:t>
                </a:r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r>
                  <a:rPr lang="en-US" altLang="ko-KR" sz="16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if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(C &gt; A – C)   C = A - C	    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endParaRPr lang="en-US" altLang="ko-KR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72B0762-6C66-45DF-89E7-0A59705D1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7" y="2569699"/>
                <a:ext cx="8380356" cy="3626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495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 (Idea C2)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E83DC61D-ABF6-479B-96B8-43E85E416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067" y="2360125"/>
                <a:ext cx="8415866" cy="44097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Read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 // </a:t>
                </a:r>
                <a:r>
                  <a:rPr lang="ko-KR" altLang="en-US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테스트케이스 수</a:t>
                </a: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While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T--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Read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A, C 			// A : </a:t>
                </a:r>
                <a:r>
                  <a:rPr lang="ko-KR" altLang="en-US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지원자의 수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, C : </a:t>
                </a:r>
                <a:r>
                  <a:rPr lang="ko-KR" altLang="en-US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후보의 수</a:t>
                </a: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None/>
                </a:pP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if</a:t>
                </a:r>
                <a:r>
                  <a:rPr lang="ko-KR" altLang="en-US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(C &gt; A – C)   C = A - C		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</a:t>
                </a: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1 to A+1			 //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	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comb[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 = 1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</a:t>
                </a: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for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j = 1 to C			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//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표 생성 </a:t>
                </a:r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: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ko-KR" alt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사용</a:t>
                </a: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for 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= 2 to A – j +1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	       comb[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 = (comb[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] + comb[ </a:t>
                </a:r>
                <a:r>
                  <a:rPr lang="en-US" altLang="ko-KR" sz="15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– 1]) % mod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      </a:t>
                </a:r>
                <a:r>
                  <a:rPr lang="en-US" altLang="ko-KR" sz="15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Write</a:t>
                </a:r>
                <a:r>
                  <a:rPr lang="en-US" altLang="ko-KR" sz="15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comb[A – C+1]</a:t>
                </a:r>
              </a:p>
              <a:p>
                <a:pPr marL="0" indent="0">
                  <a:buFontTx/>
                  <a:buNone/>
                </a:pP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endParaRPr lang="en-US" altLang="ko-KR" sz="15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굴림" charset="-127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E83DC61D-ABF6-479B-96B8-43E85E416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67" y="2360125"/>
                <a:ext cx="8415866" cy="4409778"/>
              </a:xfrm>
              <a:prstGeom prst="rect">
                <a:avLst/>
              </a:prstGeom>
              <a:blipFill>
                <a:blip r:embed="rId2"/>
                <a:stretch>
                  <a:fillRect l="-290" b="-1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34F466FC-CD07-4A7C-9DAF-FA75B73D39CF}"/>
              </a:ext>
            </a:extLst>
          </p:cNvPr>
          <p:cNvSpPr/>
          <p:nvPr/>
        </p:nvSpPr>
        <p:spPr>
          <a:xfrm>
            <a:off x="424348" y="2362163"/>
            <a:ext cx="6180638" cy="411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Variable</a:t>
            </a:r>
            <a:r>
              <a:rPr lang="en-US" altLang="ko-KR" sz="16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T, A, C, mod=1000000007, comb[N+1]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E54A7884-30BD-4C32-98FA-0EFDE8306AFF}"/>
                  </a:ext>
                </a:extLst>
              </p:cNvPr>
              <p:cNvSpPr/>
              <p:nvPr/>
            </p:nvSpPr>
            <p:spPr>
              <a:xfrm>
                <a:off x="5971620" y="1666788"/>
                <a:ext cx="2808313" cy="64807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Memory complexity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: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E54A7884-30BD-4C32-98FA-0EFDE8306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620" y="1666788"/>
                <a:ext cx="2808313" cy="64807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7BF93E-EA15-445B-9762-BF26FC4E61AC}"/>
              </a:ext>
            </a:extLst>
          </p:cNvPr>
          <p:cNvSpPr/>
          <p:nvPr/>
        </p:nvSpPr>
        <p:spPr>
          <a:xfrm>
            <a:off x="5577572" y="2407879"/>
            <a:ext cx="944463" cy="3001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37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4">
                <a:extLst>
                  <a:ext uri="{FF2B5EF4-FFF2-40B4-BE49-F238E27FC236}">
                    <a16:creationId xmlns:a16="http://schemas.microsoft.com/office/drawing/2014/main" id="{F668139E-D138-42A1-BDB0-EB0657E553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632" y="1695800"/>
                <a:ext cx="8757634" cy="434838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600" dirty="0"/>
                  <a:t>만약 </a:t>
                </a:r>
                <a:r>
                  <a:rPr lang="ko-KR" altLang="en-US" sz="1600" b="1" dirty="0"/>
                  <a:t>주어진 입력을 정렬하고 수행</a:t>
                </a:r>
                <a:r>
                  <a:rPr lang="ko-KR" altLang="en-US" sz="1600" dirty="0"/>
                  <a:t>하면 다른 복잡도를 갖는다</a:t>
                </a:r>
                <a:r>
                  <a:rPr lang="en-US" altLang="ko-KR" sz="1600" dirty="0"/>
                  <a:t>.</a:t>
                </a:r>
              </a:p>
              <a:p>
                <a:r>
                  <a:rPr lang="ko-KR" altLang="en-US" sz="1600" dirty="0"/>
                  <a:t>다음이 입력으로 주어졌다고 가정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성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질</m:t>
                    </m:r>
                    <m:r>
                      <a:rPr lang="en-US" altLang="ko-KR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  <m:r>
                      <a:rPr lang="ko-KR" alt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번</m:t>
                    </m:r>
                    <m:r>
                      <a:rPr lang="en-US" altLang="ko-KR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600" dirty="0"/>
                  <a:t>에 의해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값을 줄이고</a:t>
                </a:r>
                <a:r>
                  <a:rPr lang="en-US" altLang="ko-KR" sz="1600" dirty="0"/>
                  <a:t> K, N</a:t>
                </a:r>
                <a:r>
                  <a:rPr lang="ko-KR" altLang="en-US" sz="1600" dirty="0"/>
                  <a:t>순으로 작은 것부터 정렬</a:t>
                </a:r>
                <a:r>
                  <a:rPr lang="en-US" altLang="ko-KR" sz="1600" dirty="0"/>
                  <a:t>.</a:t>
                </a:r>
              </a:p>
              <a:p>
                <a:r>
                  <a:rPr lang="ko-KR" altLang="en-US" sz="1600" dirty="0"/>
                  <a:t>이 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출력 순서를 위해 배열을 할당</a:t>
                </a:r>
                <a:r>
                  <a:rPr lang="en-US" altLang="ko-KR" sz="1600" dirty="0"/>
                  <a:t>. </a:t>
                </a:r>
              </a:p>
            </p:txBody>
          </p:sp>
        </mc:Choice>
        <mc:Fallback xmlns="">
          <p:sp>
            <p:nvSpPr>
              <p:cNvPr id="13" name="내용 개체 틀 4">
                <a:extLst>
                  <a:ext uri="{FF2B5EF4-FFF2-40B4-BE49-F238E27FC236}">
                    <a16:creationId xmlns:a16="http://schemas.microsoft.com/office/drawing/2014/main" id="{F668139E-D138-42A1-BDB0-EB0657E5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695800"/>
                <a:ext cx="8757634" cy="4348384"/>
              </a:xfrm>
              <a:prstGeom prst="rect">
                <a:avLst/>
              </a:prstGeom>
              <a:blipFill>
                <a:blip r:embed="rId2"/>
                <a:stretch>
                  <a:fillRect l="-70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04ABCED9-283D-4913-A160-A4DC03F9C773}"/>
              </a:ext>
            </a:extLst>
          </p:cNvPr>
          <p:cNvSpPr txBox="1">
            <a:spLocks/>
          </p:cNvSpPr>
          <p:nvPr/>
        </p:nvSpPr>
        <p:spPr>
          <a:xfrm>
            <a:off x="484632" y="3938329"/>
            <a:ext cx="8757634" cy="66918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200" dirty="0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041CA9FB-1B15-4132-99AF-A48EA97F305B}"/>
              </a:ext>
            </a:extLst>
          </p:cNvPr>
          <p:cNvSpPr txBox="1">
            <a:spLocks/>
          </p:cNvSpPr>
          <p:nvPr/>
        </p:nvSpPr>
        <p:spPr>
          <a:xfrm>
            <a:off x="3431695" y="2523505"/>
            <a:ext cx="1797252" cy="23414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900" dirty="0"/>
              <a:t>6</a:t>
            </a:r>
          </a:p>
          <a:p>
            <a:pPr lvl="1"/>
            <a:r>
              <a:rPr lang="en-US" altLang="ko-KR" sz="1900" dirty="0"/>
              <a:t>5 3</a:t>
            </a:r>
          </a:p>
          <a:p>
            <a:pPr lvl="1"/>
            <a:r>
              <a:rPr lang="en-US" altLang="ko-KR" sz="1900" dirty="0"/>
              <a:t>10 5</a:t>
            </a:r>
          </a:p>
          <a:p>
            <a:pPr lvl="1"/>
            <a:r>
              <a:rPr lang="en-US" altLang="ko-KR" sz="1900" dirty="0"/>
              <a:t>8 8</a:t>
            </a:r>
          </a:p>
          <a:p>
            <a:pPr lvl="1"/>
            <a:r>
              <a:rPr lang="en-US" altLang="ko-KR" sz="1900" dirty="0"/>
              <a:t>7 4</a:t>
            </a:r>
          </a:p>
          <a:p>
            <a:pPr lvl="1"/>
            <a:r>
              <a:rPr lang="en-US" altLang="ko-KR" sz="1900" dirty="0"/>
              <a:t>9 2</a:t>
            </a:r>
          </a:p>
          <a:p>
            <a:pPr lvl="1"/>
            <a:r>
              <a:rPr lang="en-US" altLang="ko-KR" sz="1900" dirty="0"/>
              <a:t>6 3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47433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A3D3FB-7E5E-4338-8CE0-AA99E39C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08588"/>
              </p:ext>
            </p:extLst>
          </p:nvPr>
        </p:nvGraphicFramePr>
        <p:xfrm>
          <a:off x="1584282" y="5157529"/>
          <a:ext cx="6095999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60DA0AF-2A21-4162-9216-396D8F194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75152"/>
              </p:ext>
            </p:extLst>
          </p:nvPr>
        </p:nvGraphicFramePr>
        <p:xfrm>
          <a:off x="1584282" y="3535278"/>
          <a:ext cx="6095999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167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167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6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6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83FE387-7A37-4B28-93F0-90C91243E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78498"/>
              </p:ext>
            </p:extLst>
          </p:nvPr>
        </p:nvGraphicFramePr>
        <p:xfrm>
          <a:off x="1584282" y="1973487"/>
          <a:ext cx="6095999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18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18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89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89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3E1B0CA-728C-4C3E-8D11-CAE8415BE789}"/>
              </a:ext>
            </a:extLst>
          </p:cNvPr>
          <p:cNvSpPr/>
          <p:nvPr/>
        </p:nvSpPr>
        <p:spPr>
          <a:xfrm>
            <a:off x="4525749" y="3283841"/>
            <a:ext cx="213064" cy="20742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F3CD6B0-E9F7-48CD-B484-73ADB2A24767}"/>
              </a:ext>
            </a:extLst>
          </p:cNvPr>
          <p:cNvSpPr/>
          <p:nvPr/>
        </p:nvSpPr>
        <p:spPr>
          <a:xfrm>
            <a:off x="4525749" y="4852290"/>
            <a:ext cx="213064" cy="20742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0828E14-B1D5-4A55-8DED-671A84D8EDC2}"/>
                  </a:ext>
                </a:extLst>
              </p:cNvPr>
              <p:cNvSpPr/>
              <p:nvPr/>
            </p:nvSpPr>
            <p:spPr>
              <a:xfrm>
                <a:off x="87670" y="3954755"/>
                <a:ext cx="1424188" cy="3802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0828E14-B1D5-4A55-8DED-671A84D8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0" y="3954755"/>
                <a:ext cx="1424188" cy="380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DB0ABB0-5F64-4BC0-B6A3-49071A8A3046}"/>
                  </a:ext>
                </a:extLst>
              </p:cNvPr>
              <p:cNvSpPr/>
              <p:nvPr/>
            </p:nvSpPr>
            <p:spPr>
              <a:xfrm>
                <a:off x="87670" y="5577006"/>
                <a:ext cx="1424188" cy="3802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에 따라 정렬</a:t>
                </a: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DB0ABB0-5F64-4BC0-B6A3-49071A8A3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0" y="5577006"/>
                <a:ext cx="1424188" cy="380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996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366313"/>
            <a:ext cx="8757634" cy="33191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해당하는 </a:t>
            </a:r>
            <a:r>
              <a:rPr lang="en-US" altLang="ko-KR" sz="1800" dirty="0"/>
              <a:t>K</a:t>
            </a:r>
            <a:r>
              <a:rPr lang="ko-KR" altLang="en-US" sz="1800" dirty="0"/>
              <a:t>에 대해 조사할 때</a:t>
            </a:r>
            <a:r>
              <a:rPr lang="en-US" altLang="ko-KR" sz="1800" dirty="0"/>
              <a:t>, N</a:t>
            </a:r>
            <a:r>
              <a:rPr lang="ko-KR" altLang="en-US" sz="1800" dirty="0"/>
              <a:t>값에 따라 </a:t>
            </a:r>
            <a:r>
              <a:rPr lang="en-US" altLang="ko-KR" sz="1800" b="1" dirty="0"/>
              <a:t>N-K+1</a:t>
            </a:r>
            <a:r>
              <a:rPr lang="ko-KR" altLang="en-US" sz="1800" dirty="0"/>
              <a:t>번째에</a:t>
            </a:r>
            <a:r>
              <a:rPr lang="en-US" altLang="ko-KR" sz="1800" dirty="0"/>
              <a:t> </a:t>
            </a:r>
            <a:r>
              <a:rPr lang="ko-KR" altLang="en-US" sz="1800" dirty="0"/>
              <a:t>해당하는 값을 입력</a:t>
            </a:r>
            <a:r>
              <a:rPr lang="en-US" altLang="ko-KR" sz="18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48023"/>
              </p:ext>
            </p:extLst>
          </p:nvPr>
        </p:nvGraphicFramePr>
        <p:xfrm>
          <a:off x="193183" y="3687237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(K=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4447A2-AD16-4733-A7BC-7D61928D9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45382"/>
              </p:ext>
            </p:extLst>
          </p:nvPr>
        </p:nvGraphicFramePr>
        <p:xfrm>
          <a:off x="1493843" y="1955800"/>
          <a:ext cx="609599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20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366313"/>
            <a:ext cx="8757634" cy="33191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해당하는 </a:t>
            </a:r>
            <a:r>
              <a:rPr lang="en-US" altLang="ko-KR" sz="1800" dirty="0"/>
              <a:t>K</a:t>
            </a:r>
            <a:r>
              <a:rPr lang="ko-KR" altLang="en-US" sz="1800" dirty="0"/>
              <a:t>에 대해 조사할 때</a:t>
            </a:r>
            <a:r>
              <a:rPr lang="en-US" altLang="ko-KR" sz="1800" dirty="0"/>
              <a:t>, N</a:t>
            </a:r>
            <a:r>
              <a:rPr lang="ko-KR" altLang="en-US" sz="1800" dirty="0"/>
              <a:t>값에 따라 </a:t>
            </a:r>
            <a:r>
              <a:rPr lang="en-US" altLang="ko-KR" sz="1800" b="1" dirty="0"/>
              <a:t>N-K+1</a:t>
            </a:r>
            <a:r>
              <a:rPr lang="ko-KR" altLang="en-US" sz="1800" dirty="0"/>
              <a:t>번째에</a:t>
            </a:r>
            <a:r>
              <a:rPr lang="en-US" altLang="ko-KR" sz="1800" dirty="0"/>
              <a:t> </a:t>
            </a:r>
            <a:r>
              <a:rPr lang="ko-KR" altLang="en-US" sz="1800" dirty="0"/>
              <a:t>해당하는 값을 입력</a:t>
            </a:r>
            <a:r>
              <a:rPr lang="en-US" altLang="ko-KR" sz="18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183" y="3687237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(K=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4447A2-AD16-4733-A7BC-7D61928D99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3843" y="1955800"/>
          <a:ext cx="609599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747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71192"/>
              </p:ext>
            </p:extLst>
          </p:nvPr>
        </p:nvGraphicFramePr>
        <p:xfrm>
          <a:off x="193183" y="3583952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(K=1)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20D241-FAB6-4077-8CB5-F63F666ECC1B}"/>
              </a:ext>
            </a:extLst>
          </p:cNvPr>
          <p:cNvGrpSpPr/>
          <p:nvPr/>
        </p:nvGrpSpPr>
        <p:grpSpPr>
          <a:xfrm>
            <a:off x="1901227" y="3758524"/>
            <a:ext cx="461728" cy="371191"/>
            <a:chOff x="1883121" y="2439907"/>
            <a:chExt cx="497940" cy="37119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9B1B050-526D-4116-9105-EA6C5F9FCF32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B784D61-B072-4EEB-888C-39B2C498F4B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96AEBE-F608-492F-974C-15A45367CED5}"/>
              </a:ext>
            </a:extLst>
          </p:cNvPr>
          <p:cNvGrpSpPr/>
          <p:nvPr/>
        </p:nvGrpSpPr>
        <p:grpSpPr>
          <a:xfrm>
            <a:off x="2562130" y="3758524"/>
            <a:ext cx="461728" cy="371191"/>
            <a:chOff x="1883121" y="2439907"/>
            <a:chExt cx="497940" cy="371191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F71F1B1-1645-418C-92B2-658090BAD8D6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7CDFF12-2DB2-4B3D-A05C-7FE9DC11CC78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2044780-01C2-432F-B86A-1679550C208F}"/>
              </a:ext>
            </a:extLst>
          </p:cNvPr>
          <p:cNvGrpSpPr/>
          <p:nvPr/>
        </p:nvGrpSpPr>
        <p:grpSpPr>
          <a:xfrm>
            <a:off x="3232086" y="3758524"/>
            <a:ext cx="461728" cy="371191"/>
            <a:chOff x="1883121" y="2439907"/>
            <a:chExt cx="497940" cy="37119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00A2A48-4B82-487C-8BEB-97E4311697A3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4AADC27-7670-4B7B-94B1-70F93DB97DE8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BD976E-F0BD-482A-989C-D8E17307B293}"/>
              </a:ext>
            </a:extLst>
          </p:cNvPr>
          <p:cNvGrpSpPr/>
          <p:nvPr/>
        </p:nvGrpSpPr>
        <p:grpSpPr>
          <a:xfrm>
            <a:off x="3883935" y="3758524"/>
            <a:ext cx="461728" cy="371191"/>
            <a:chOff x="1883121" y="2439907"/>
            <a:chExt cx="497940" cy="371191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FD9F0B3-94B2-47A2-9391-B64737ECF63C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25FE5AC-65D0-4FA4-BABC-91B69BACAF84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ADE614-D806-46F6-A724-E9EED0A7F2E2}"/>
              </a:ext>
            </a:extLst>
          </p:cNvPr>
          <p:cNvGrpSpPr/>
          <p:nvPr/>
        </p:nvGrpSpPr>
        <p:grpSpPr>
          <a:xfrm>
            <a:off x="4590106" y="3758524"/>
            <a:ext cx="461728" cy="371191"/>
            <a:chOff x="1883121" y="2439907"/>
            <a:chExt cx="497940" cy="371191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AEE22A-0F55-4285-A766-080CDB385466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F01D20D-6F73-4EB8-BD28-C7F849111EC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8F2F3B5-C6CA-4B27-A5E1-CDE60034382A}"/>
              </a:ext>
            </a:extLst>
          </p:cNvPr>
          <p:cNvGrpSpPr/>
          <p:nvPr/>
        </p:nvGrpSpPr>
        <p:grpSpPr>
          <a:xfrm>
            <a:off x="5255539" y="3758524"/>
            <a:ext cx="461728" cy="371191"/>
            <a:chOff x="1883121" y="2439907"/>
            <a:chExt cx="497940" cy="371191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906CBC2-5873-481D-BA28-A3DCFC87874D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328137F-4E05-4E35-B76E-E5206DB12B9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A6D0467-E16B-42A6-A1B0-A1DF64C0417F}"/>
              </a:ext>
            </a:extLst>
          </p:cNvPr>
          <p:cNvGrpSpPr/>
          <p:nvPr/>
        </p:nvGrpSpPr>
        <p:grpSpPr>
          <a:xfrm>
            <a:off x="5925494" y="3758524"/>
            <a:ext cx="461728" cy="371191"/>
            <a:chOff x="1883121" y="2439907"/>
            <a:chExt cx="497940" cy="371191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1183D0-6A43-4630-9B62-D9ACB736DE92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0C2551D-27BC-47D9-9E37-774841BF81B8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CA2CB4-9398-4EA0-A37F-DA231AAB4E0A}"/>
              </a:ext>
            </a:extLst>
          </p:cNvPr>
          <p:cNvGrpSpPr/>
          <p:nvPr/>
        </p:nvGrpSpPr>
        <p:grpSpPr>
          <a:xfrm>
            <a:off x="6658825" y="3758524"/>
            <a:ext cx="461728" cy="371191"/>
            <a:chOff x="1883121" y="2439907"/>
            <a:chExt cx="497940" cy="371191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DA3F52B-7DA0-4E4F-A2BD-43A7AD7C7E3F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327BA1D-6EA5-46B2-B9F3-75F7D3643DC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0E69629-8248-4AB4-AFDB-62286968C589}"/>
              </a:ext>
            </a:extLst>
          </p:cNvPr>
          <p:cNvGrpSpPr/>
          <p:nvPr/>
        </p:nvGrpSpPr>
        <p:grpSpPr>
          <a:xfrm>
            <a:off x="7278985" y="3758524"/>
            <a:ext cx="461728" cy="371191"/>
            <a:chOff x="1883121" y="2439907"/>
            <a:chExt cx="497940" cy="371191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9A235D0-5A80-4A7F-8F4F-1E16F391CD61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4EDCEE9-2110-4793-A3B4-F1EE9CB4EE17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DED7EDA5-C2D5-4929-9AF0-79BD2C6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3" y="1469775"/>
            <a:ext cx="8757634" cy="33191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해당하는 </a:t>
            </a:r>
            <a:r>
              <a:rPr lang="en-US" altLang="ko-KR" sz="1800" dirty="0"/>
              <a:t>K</a:t>
            </a:r>
            <a:r>
              <a:rPr lang="ko-KR" altLang="en-US" sz="1800" dirty="0"/>
              <a:t>에 대해 조사할 때</a:t>
            </a:r>
            <a:r>
              <a:rPr lang="en-US" altLang="ko-KR" sz="1800" dirty="0"/>
              <a:t>, N</a:t>
            </a:r>
            <a:r>
              <a:rPr lang="ko-KR" altLang="en-US" sz="1800" dirty="0"/>
              <a:t>값에 따라 </a:t>
            </a:r>
            <a:r>
              <a:rPr lang="en-US" altLang="ko-KR" sz="1800" b="1" dirty="0"/>
              <a:t>N-K+1</a:t>
            </a:r>
            <a:r>
              <a:rPr lang="ko-KR" altLang="en-US" sz="1800" dirty="0"/>
              <a:t>번째에</a:t>
            </a:r>
            <a:r>
              <a:rPr lang="en-US" altLang="ko-KR" sz="1800" dirty="0"/>
              <a:t> </a:t>
            </a:r>
            <a:r>
              <a:rPr lang="ko-KR" altLang="en-US" sz="1800" dirty="0"/>
              <a:t>해당하는 값을 입력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A6DBB2E6-E75C-48BC-8D53-B4721EAB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0528"/>
              </p:ext>
            </p:extLst>
          </p:nvPr>
        </p:nvGraphicFramePr>
        <p:xfrm>
          <a:off x="1493843" y="1955800"/>
          <a:ext cx="609599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32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84632" y="264715"/>
            <a:ext cx="8229600" cy="680133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ACC003-0300-456B-9D69-0055DBCCE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62907"/>
              </p:ext>
            </p:extLst>
          </p:nvPr>
        </p:nvGraphicFramePr>
        <p:xfrm>
          <a:off x="70832" y="1015520"/>
          <a:ext cx="5157989" cy="5287276"/>
        </p:xfrm>
        <a:graphic>
          <a:graphicData uri="http://schemas.openxmlformats.org/drawingml/2006/table">
            <a:tbl>
              <a:tblPr/>
              <a:tblGrid>
                <a:gridCol w="442113">
                  <a:extLst>
                    <a:ext uri="{9D8B030D-6E8A-4147-A177-3AD203B41FA5}">
                      <a16:colId xmlns:a16="http://schemas.microsoft.com/office/drawing/2014/main" val="79115623"/>
                    </a:ext>
                  </a:extLst>
                </a:gridCol>
                <a:gridCol w="416106">
                  <a:extLst>
                    <a:ext uri="{9D8B030D-6E8A-4147-A177-3AD203B41FA5}">
                      <a16:colId xmlns:a16="http://schemas.microsoft.com/office/drawing/2014/main" val="1788321356"/>
                    </a:ext>
                  </a:extLst>
                </a:gridCol>
                <a:gridCol w="4299770">
                  <a:extLst>
                    <a:ext uri="{9D8B030D-6E8A-4147-A177-3AD203B41FA5}">
                      <a16:colId xmlns:a16="http://schemas.microsoft.com/office/drawing/2014/main" val="1988487694"/>
                    </a:ext>
                  </a:extLst>
                </a:gridCol>
              </a:tblGrid>
              <a:tr h="186604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4 2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5 3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10 5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30 0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100 20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1000 50</a:t>
                      </a: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93843"/>
                  </a:ext>
                </a:extLst>
              </a:tr>
              <a:tr h="848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926116413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771949870</a:t>
                      </a: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86384"/>
                  </a:ext>
                </a:extLst>
              </a:tr>
            </a:tbl>
          </a:graphicData>
        </a:graphic>
      </p:graphicFrame>
      <p:sp>
        <p:nvSpPr>
          <p:cNvPr id="9" name="Rectangle 16">
            <a:extLst>
              <a:ext uri="{FF2B5EF4-FFF2-40B4-BE49-F238E27FC236}">
                <a16:creationId xmlns:a16="http://schemas.microsoft.com/office/drawing/2014/main" id="{3C9ED284-7F42-4BF0-BB05-6C5B5185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44341880" descr="EMB00002f8c3b5c">
            <a:extLst>
              <a:ext uri="{FF2B5EF4-FFF2-40B4-BE49-F238E27FC236}">
                <a16:creationId xmlns:a16="http://schemas.microsoft.com/office/drawing/2014/main" id="{C143B2A0-4833-4082-A173-186BB051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38395"/>
            <a:ext cx="4322359" cy="306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35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16083"/>
              </p:ext>
            </p:extLst>
          </p:nvPr>
        </p:nvGraphicFramePr>
        <p:xfrm>
          <a:off x="193183" y="3583952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Arr(K=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4A4731-CA39-4775-8BF5-56B7EA9FB5BC}"/>
              </a:ext>
            </a:extLst>
          </p:cNvPr>
          <p:cNvGrpSpPr/>
          <p:nvPr/>
        </p:nvGrpSpPr>
        <p:grpSpPr>
          <a:xfrm>
            <a:off x="1901227" y="4204893"/>
            <a:ext cx="461728" cy="371191"/>
            <a:chOff x="1883121" y="2439907"/>
            <a:chExt cx="497940" cy="3711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93C1F87-78E2-41A2-8AFD-0AF40BFF2536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6113796-6D56-4DA2-9328-2DE4936A5E44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37EBD75-5614-421F-9232-8D071B75D8C8}"/>
              </a:ext>
            </a:extLst>
          </p:cNvPr>
          <p:cNvGrpSpPr/>
          <p:nvPr/>
        </p:nvGrpSpPr>
        <p:grpSpPr>
          <a:xfrm>
            <a:off x="2562130" y="4204893"/>
            <a:ext cx="461728" cy="371191"/>
            <a:chOff x="1883121" y="2439907"/>
            <a:chExt cx="497940" cy="371191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3434967-ABD6-4B57-91DA-A657364E99E7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F299658-58C5-4D77-931C-6723FBF7C1CE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8040C25-4D53-4764-9936-651D5D24FB4A}"/>
              </a:ext>
            </a:extLst>
          </p:cNvPr>
          <p:cNvGrpSpPr/>
          <p:nvPr/>
        </p:nvGrpSpPr>
        <p:grpSpPr>
          <a:xfrm>
            <a:off x="3232086" y="4204893"/>
            <a:ext cx="461728" cy="371191"/>
            <a:chOff x="1883121" y="2439907"/>
            <a:chExt cx="497940" cy="37119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B036FD0-FC64-4822-AAEB-EB7AB8A34C00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30DDA95-6C58-4EDB-930E-4E4F5CB49514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3D98C4-0DB2-40BD-9E45-D4C5D4DEA94C}"/>
              </a:ext>
            </a:extLst>
          </p:cNvPr>
          <p:cNvGrpSpPr/>
          <p:nvPr/>
        </p:nvGrpSpPr>
        <p:grpSpPr>
          <a:xfrm>
            <a:off x="3883935" y="4204893"/>
            <a:ext cx="461728" cy="371191"/>
            <a:chOff x="1883121" y="2439907"/>
            <a:chExt cx="497940" cy="37119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5372C20-A631-445D-BEC8-2616EEA22B45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88E8C46-A872-4F0F-883A-46D4ED8DBBF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96AE1D-3AF0-496D-B955-ED181C75C841}"/>
              </a:ext>
            </a:extLst>
          </p:cNvPr>
          <p:cNvGrpSpPr/>
          <p:nvPr/>
        </p:nvGrpSpPr>
        <p:grpSpPr>
          <a:xfrm>
            <a:off x="4590106" y="4204893"/>
            <a:ext cx="461728" cy="371191"/>
            <a:chOff x="1883121" y="2439907"/>
            <a:chExt cx="497940" cy="371191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EB2DEE5-8215-4C8A-BD70-F173EBCB9DF2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73A8A0C-7E95-4FE7-9703-AB92CF5C14C8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AC2AFF2-4F42-4DCB-9A9A-93B2FF7C39C6}"/>
              </a:ext>
            </a:extLst>
          </p:cNvPr>
          <p:cNvGrpSpPr/>
          <p:nvPr/>
        </p:nvGrpSpPr>
        <p:grpSpPr>
          <a:xfrm>
            <a:off x="5255539" y="4204893"/>
            <a:ext cx="461728" cy="371191"/>
            <a:chOff x="1883121" y="2439907"/>
            <a:chExt cx="497940" cy="37119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F7937AC-0D1C-4E56-8843-8DBBA361C30A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03B6B2F-EA2C-4895-A359-18167DFDE9A5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F4AA695-9FC5-420F-9DDF-6905DF0DD9C2}"/>
              </a:ext>
            </a:extLst>
          </p:cNvPr>
          <p:cNvGrpSpPr/>
          <p:nvPr/>
        </p:nvGrpSpPr>
        <p:grpSpPr>
          <a:xfrm>
            <a:off x="5925494" y="4204893"/>
            <a:ext cx="461728" cy="371191"/>
            <a:chOff x="1883121" y="2439907"/>
            <a:chExt cx="497940" cy="371191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D4A9876-8E7B-4357-B9AE-4CDFD68BB403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3F83456-798B-442C-A628-4419D15E02F7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6921767-E3F5-47A9-82F3-C3457B44158D}"/>
              </a:ext>
            </a:extLst>
          </p:cNvPr>
          <p:cNvGrpSpPr/>
          <p:nvPr/>
        </p:nvGrpSpPr>
        <p:grpSpPr>
          <a:xfrm>
            <a:off x="6658825" y="4204893"/>
            <a:ext cx="461728" cy="371191"/>
            <a:chOff x="1883121" y="2439907"/>
            <a:chExt cx="497940" cy="371191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5EE7685-406F-47DB-8BAD-3E3887F5269B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D8F43C6-3D77-4422-A57E-E3AB43D4BBA5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9" name="내용 개체 틀 4">
            <a:extLst>
              <a:ext uri="{FF2B5EF4-FFF2-40B4-BE49-F238E27FC236}">
                <a16:creationId xmlns:a16="http://schemas.microsoft.com/office/drawing/2014/main" id="{3416BC20-89FA-4AC7-ABF0-3492A6AA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3" y="1469775"/>
            <a:ext cx="8757634" cy="33191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해당하는 </a:t>
            </a:r>
            <a:r>
              <a:rPr lang="en-US" altLang="ko-KR" sz="1800" dirty="0"/>
              <a:t>K</a:t>
            </a:r>
            <a:r>
              <a:rPr lang="ko-KR" altLang="en-US" sz="1800" dirty="0"/>
              <a:t>에 대해 조사할 때</a:t>
            </a:r>
            <a:r>
              <a:rPr lang="en-US" altLang="ko-KR" sz="1800" dirty="0"/>
              <a:t>, N</a:t>
            </a:r>
            <a:r>
              <a:rPr lang="ko-KR" altLang="en-US" sz="1800" dirty="0"/>
              <a:t>값에 따라 </a:t>
            </a:r>
            <a:r>
              <a:rPr lang="en-US" altLang="ko-KR" sz="1800" b="1" dirty="0"/>
              <a:t>N-K+1</a:t>
            </a:r>
            <a:r>
              <a:rPr lang="ko-KR" altLang="en-US" sz="1800" dirty="0"/>
              <a:t>번째에</a:t>
            </a:r>
            <a:r>
              <a:rPr lang="en-US" altLang="ko-KR" sz="1800" dirty="0"/>
              <a:t> </a:t>
            </a:r>
            <a:r>
              <a:rPr lang="ko-KR" altLang="en-US" sz="1800" dirty="0"/>
              <a:t>해당하는 값을 입력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B1D8D7-CB57-4DA5-BEF2-4E739B810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63136"/>
              </p:ext>
            </p:extLst>
          </p:nvPr>
        </p:nvGraphicFramePr>
        <p:xfrm>
          <a:off x="1493843" y="1955800"/>
          <a:ext cx="609599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47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183" y="3583952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Arr(K=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4A4731-CA39-4775-8BF5-56B7EA9FB5BC}"/>
              </a:ext>
            </a:extLst>
          </p:cNvPr>
          <p:cNvGrpSpPr/>
          <p:nvPr/>
        </p:nvGrpSpPr>
        <p:grpSpPr>
          <a:xfrm>
            <a:off x="1901227" y="4204893"/>
            <a:ext cx="461728" cy="371191"/>
            <a:chOff x="1883121" y="2439907"/>
            <a:chExt cx="497940" cy="3711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93C1F87-78E2-41A2-8AFD-0AF40BFF2536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6113796-6D56-4DA2-9328-2DE4936A5E44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37EBD75-5614-421F-9232-8D071B75D8C8}"/>
              </a:ext>
            </a:extLst>
          </p:cNvPr>
          <p:cNvGrpSpPr/>
          <p:nvPr/>
        </p:nvGrpSpPr>
        <p:grpSpPr>
          <a:xfrm>
            <a:off x="2562130" y="4204893"/>
            <a:ext cx="461728" cy="371191"/>
            <a:chOff x="1883121" y="2439907"/>
            <a:chExt cx="497940" cy="371191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3434967-ABD6-4B57-91DA-A657364E99E7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F299658-58C5-4D77-931C-6723FBF7C1CE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8040C25-4D53-4764-9936-651D5D24FB4A}"/>
              </a:ext>
            </a:extLst>
          </p:cNvPr>
          <p:cNvGrpSpPr/>
          <p:nvPr/>
        </p:nvGrpSpPr>
        <p:grpSpPr>
          <a:xfrm>
            <a:off x="3232086" y="4204893"/>
            <a:ext cx="461728" cy="371191"/>
            <a:chOff x="1883121" y="2439907"/>
            <a:chExt cx="497940" cy="37119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B036FD0-FC64-4822-AAEB-EB7AB8A34C00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30DDA95-6C58-4EDB-930E-4E4F5CB49514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3D98C4-0DB2-40BD-9E45-D4C5D4DEA94C}"/>
              </a:ext>
            </a:extLst>
          </p:cNvPr>
          <p:cNvGrpSpPr/>
          <p:nvPr/>
        </p:nvGrpSpPr>
        <p:grpSpPr>
          <a:xfrm>
            <a:off x="3883935" y="4204893"/>
            <a:ext cx="461728" cy="371191"/>
            <a:chOff x="1883121" y="2439907"/>
            <a:chExt cx="497940" cy="37119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5372C20-A631-445D-BEC8-2616EEA22B45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88E8C46-A872-4F0F-883A-46D4ED8DBBF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96AE1D-3AF0-496D-B955-ED181C75C841}"/>
              </a:ext>
            </a:extLst>
          </p:cNvPr>
          <p:cNvGrpSpPr/>
          <p:nvPr/>
        </p:nvGrpSpPr>
        <p:grpSpPr>
          <a:xfrm>
            <a:off x="4590106" y="4204893"/>
            <a:ext cx="461728" cy="371191"/>
            <a:chOff x="1883121" y="2439907"/>
            <a:chExt cx="497940" cy="371191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EB2DEE5-8215-4C8A-BD70-F173EBCB9DF2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73A8A0C-7E95-4FE7-9703-AB92CF5C14C8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AC2AFF2-4F42-4DCB-9A9A-93B2FF7C39C6}"/>
              </a:ext>
            </a:extLst>
          </p:cNvPr>
          <p:cNvGrpSpPr/>
          <p:nvPr/>
        </p:nvGrpSpPr>
        <p:grpSpPr>
          <a:xfrm>
            <a:off x="5255539" y="4204893"/>
            <a:ext cx="461728" cy="371191"/>
            <a:chOff x="1883121" y="2439907"/>
            <a:chExt cx="497940" cy="37119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F7937AC-0D1C-4E56-8843-8DBBA361C30A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03B6B2F-EA2C-4895-A359-18167DFDE9A5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F4AA695-9FC5-420F-9DDF-6905DF0DD9C2}"/>
              </a:ext>
            </a:extLst>
          </p:cNvPr>
          <p:cNvGrpSpPr/>
          <p:nvPr/>
        </p:nvGrpSpPr>
        <p:grpSpPr>
          <a:xfrm>
            <a:off x="5925494" y="4204893"/>
            <a:ext cx="461728" cy="371191"/>
            <a:chOff x="1883121" y="2439907"/>
            <a:chExt cx="497940" cy="371191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D4A9876-8E7B-4357-B9AE-4CDFD68BB403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3F83456-798B-442C-A628-4419D15E02F7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6921767-E3F5-47A9-82F3-C3457B44158D}"/>
              </a:ext>
            </a:extLst>
          </p:cNvPr>
          <p:cNvGrpSpPr/>
          <p:nvPr/>
        </p:nvGrpSpPr>
        <p:grpSpPr>
          <a:xfrm>
            <a:off x="6658825" y="4204893"/>
            <a:ext cx="461728" cy="371191"/>
            <a:chOff x="1883121" y="2439907"/>
            <a:chExt cx="497940" cy="371191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5EE7685-406F-47DB-8BAD-3E3887F5269B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D8F43C6-3D77-4422-A57E-E3AB43D4BBA5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9" name="내용 개체 틀 4">
            <a:extLst>
              <a:ext uri="{FF2B5EF4-FFF2-40B4-BE49-F238E27FC236}">
                <a16:creationId xmlns:a16="http://schemas.microsoft.com/office/drawing/2014/main" id="{3416BC20-89FA-4AC7-ABF0-3492A6AA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3" y="1469775"/>
            <a:ext cx="8757634" cy="33191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해당하는 </a:t>
            </a:r>
            <a:r>
              <a:rPr lang="en-US" altLang="ko-KR" sz="1800" dirty="0"/>
              <a:t>K</a:t>
            </a:r>
            <a:r>
              <a:rPr lang="ko-KR" altLang="en-US" sz="1800" dirty="0"/>
              <a:t>에 대해 조사할 때</a:t>
            </a:r>
            <a:r>
              <a:rPr lang="en-US" altLang="ko-KR" sz="1800" dirty="0"/>
              <a:t>, N</a:t>
            </a:r>
            <a:r>
              <a:rPr lang="ko-KR" altLang="en-US" sz="1800" dirty="0"/>
              <a:t>값에 따라 </a:t>
            </a:r>
            <a:r>
              <a:rPr lang="en-US" altLang="ko-KR" sz="1800" b="1" dirty="0"/>
              <a:t>N-K+1</a:t>
            </a:r>
            <a:r>
              <a:rPr lang="ko-KR" altLang="en-US" sz="1800" dirty="0"/>
              <a:t>번째에</a:t>
            </a:r>
            <a:r>
              <a:rPr lang="en-US" altLang="ko-KR" sz="1800" dirty="0"/>
              <a:t> </a:t>
            </a:r>
            <a:r>
              <a:rPr lang="ko-KR" altLang="en-US" sz="1800" dirty="0"/>
              <a:t>해당하는 값을 입력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B1D8D7-CB57-4DA5-BEF2-4E739B8101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3843" y="1955800"/>
          <a:ext cx="609599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080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22094"/>
              </p:ext>
            </p:extLst>
          </p:nvPr>
        </p:nvGraphicFramePr>
        <p:xfrm>
          <a:off x="193183" y="3687237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(K=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35</a:t>
                      </a:r>
                      <a:endParaRPr lang="ko-KR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83960938-B9E3-4F3F-9860-EBE5126A2DA0}"/>
              </a:ext>
            </a:extLst>
          </p:cNvPr>
          <p:cNvGrpSpPr/>
          <p:nvPr/>
        </p:nvGrpSpPr>
        <p:grpSpPr>
          <a:xfrm>
            <a:off x="1901227" y="4724328"/>
            <a:ext cx="461728" cy="371191"/>
            <a:chOff x="1883121" y="2439907"/>
            <a:chExt cx="497940" cy="3711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211242F-66DC-4AC4-AAF7-2114FF80A8CC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7D34960-D8CA-43A0-9E46-347EBA136281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AE3120-673D-494A-808B-EB5ED58D0C4B}"/>
              </a:ext>
            </a:extLst>
          </p:cNvPr>
          <p:cNvGrpSpPr/>
          <p:nvPr/>
        </p:nvGrpSpPr>
        <p:grpSpPr>
          <a:xfrm>
            <a:off x="2562130" y="4724328"/>
            <a:ext cx="461728" cy="371191"/>
            <a:chOff x="1883121" y="2439907"/>
            <a:chExt cx="497940" cy="371191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BD97D92-F858-461A-8FC6-041F981DEF04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B7719D4-24FF-4179-AA64-1A3C58C79581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8137005-969E-473F-B24B-B3914EFA4AE4}"/>
              </a:ext>
            </a:extLst>
          </p:cNvPr>
          <p:cNvGrpSpPr/>
          <p:nvPr/>
        </p:nvGrpSpPr>
        <p:grpSpPr>
          <a:xfrm>
            <a:off x="3232086" y="4724328"/>
            <a:ext cx="461728" cy="371191"/>
            <a:chOff x="1883121" y="2439907"/>
            <a:chExt cx="497940" cy="37119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252D23-A964-47A6-9CAD-FB749EBFF175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EBC41F5-042A-4562-9A28-6C5DD2D58E5F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50264C-1A9D-4AF8-98F4-1D401463AF1D}"/>
              </a:ext>
            </a:extLst>
          </p:cNvPr>
          <p:cNvGrpSpPr/>
          <p:nvPr/>
        </p:nvGrpSpPr>
        <p:grpSpPr>
          <a:xfrm>
            <a:off x="3883935" y="4724328"/>
            <a:ext cx="461728" cy="371191"/>
            <a:chOff x="1883121" y="2439907"/>
            <a:chExt cx="497940" cy="37119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FA3D12D-51E2-4F93-A72E-D1560034F12B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0394CB5-B122-495D-8F28-93486168E44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74F8E9F-805F-4ECA-A53C-413D1DE0302C}"/>
              </a:ext>
            </a:extLst>
          </p:cNvPr>
          <p:cNvGrpSpPr/>
          <p:nvPr/>
        </p:nvGrpSpPr>
        <p:grpSpPr>
          <a:xfrm>
            <a:off x="4590106" y="4724328"/>
            <a:ext cx="461728" cy="371191"/>
            <a:chOff x="1883121" y="2439907"/>
            <a:chExt cx="497940" cy="371191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790D857-9E76-4E50-8291-322A294C63EF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5F7F0FC-884D-466F-9FAF-62078C79CD8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B24697-11D0-4BB3-9051-748DC406C61D}"/>
              </a:ext>
            </a:extLst>
          </p:cNvPr>
          <p:cNvGrpSpPr/>
          <p:nvPr/>
        </p:nvGrpSpPr>
        <p:grpSpPr>
          <a:xfrm>
            <a:off x="5255539" y="4724328"/>
            <a:ext cx="461728" cy="371191"/>
            <a:chOff x="1883121" y="2439907"/>
            <a:chExt cx="497940" cy="37119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79E061-BB97-4898-9C7D-047D902FD00D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252A312-0457-4C0A-8FDC-EBF80EF544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FCE5038-BD8B-4B07-AE33-42EEF78B7773}"/>
              </a:ext>
            </a:extLst>
          </p:cNvPr>
          <p:cNvGrpSpPr/>
          <p:nvPr/>
        </p:nvGrpSpPr>
        <p:grpSpPr>
          <a:xfrm>
            <a:off x="5930023" y="4724328"/>
            <a:ext cx="452670" cy="371191"/>
            <a:chOff x="1883121" y="2439907"/>
            <a:chExt cx="497940" cy="371191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AD09225-EC39-4EF5-80A0-AA7A592FEB30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E7E2F95-C577-4D9A-89D3-9C23BFB1F89E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2" name="내용 개체 틀 4">
            <a:extLst>
              <a:ext uri="{FF2B5EF4-FFF2-40B4-BE49-F238E27FC236}">
                <a16:creationId xmlns:a16="http://schemas.microsoft.com/office/drawing/2014/main" id="{4EC47AD0-F2B9-4CB6-A7F7-A95AE860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3" y="1469775"/>
            <a:ext cx="8757634" cy="33191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해당하는 </a:t>
            </a:r>
            <a:r>
              <a:rPr lang="en-US" altLang="ko-KR" sz="1800" dirty="0"/>
              <a:t>K</a:t>
            </a:r>
            <a:r>
              <a:rPr lang="ko-KR" altLang="en-US" sz="1800" dirty="0"/>
              <a:t>에 대해 조사할 때</a:t>
            </a:r>
            <a:r>
              <a:rPr lang="en-US" altLang="ko-KR" sz="1800" dirty="0"/>
              <a:t>, N</a:t>
            </a:r>
            <a:r>
              <a:rPr lang="ko-KR" altLang="en-US" sz="1800" dirty="0"/>
              <a:t>값에 따라 </a:t>
            </a:r>
            <a:r>
              <a:rPr lang="en-US" altLang="ko-KR" sz="1800" b="1" dirty="0"/>
              <a:t>N-K+1</a:t>
            </a:r>
            <a:r>
              <a:rPr lang="ko-KR" altLang="en-US" sz="1800" dirty="0"/>
              <a:t>번째에</a:t>
            </a:r>
            <a:r>
              <a:rPr lang="en-US" altLang="ko-KR" sz="1800" dirty="0"/>
              <a:t> </a:t>
            </a:r>
            <a:r>
              <a:rPr lang="ko-KR" altLang="en-US" sz="1800" dirty="0"/>
              <a:t>해당하는 값을 입력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F9B315B-2D29-4AAF-9487-8F49A0C41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18903"/>
              </p:ext>
            </p:extLst>
          </p:nvPr>
        </p:nvGraphicFramePr>
        <p:xfrm>
          <a:off x="1493843" y="1955800"/>
          <a:ext cx="609599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47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183" y="3687237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(K=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83960938-B9E3-4F3F-9860-EBE5126A2DA0}"/>
              </a:ext>
            </a:extLst>
          </p:cNvPr>
          <p:cNvGrpSpPr/>
          <p:nvPr/>
        </p:nvGrpSpPr>
        <p:grpSpPr>
          <a:xfrm>
            <a:off x="1901227" y="4724328"/>
            <a:ext cx="461728" cy="371191"/>
            <a:chOff x="1883121" y="2439907"/>
            <a:chExt cx="497940" cy="3711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211242F-66DC-4AC4-AAF7-2114FF80A8CC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7D34960-D8CA-43A0-9E46-347EBA136281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AE3120-673D-494A-808B-EB5ED58D0C4B}"/>
              </a:ext>
            </a:extLst>
          </p:cNvPr>
          <p:cNvGrpSpPr/>
          <p:nvPr/>
        </p:nvGrpSpPr>
        <p:grpSpPr>
          <a:xfrm>
            <a:off x="2562130" y="4724328"/>
            <a:ext cx="461728" cy="371191"/>
            <a:chOff x="1883121" y="2439907"/>
            <a:chExt cx="497940" cy="371191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BD97D92-F858-461A-8FC6-041F981DEF04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B7719D4-24FF-4179-AA64-1A3C58C79581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8137005-969E-473F-B24B-B3914EFA4AE4}"/>
              </a:ext>
            </a:extLst>
          </p:cNvPr>
          <p:cNvGrpSpPr/>
          <p:nvPr/>
        </p:nvGrpSpPr>
        <p:grpSpPr>
          <a:xfrm>
            <a:off x="3232086" y="4724328"/>
            <a:ext cx="461728" cy="371191"/>
            <a:chOff x="1883121" y="2439907"/>
            <a:chExt cx="497940" cy="37119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252D23-A964-47A6-9CAD-FB749EBFF175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EBC41F5-042A-4562-9A28-6C5DD2D58E5F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50264C-1A9D-4AF8-98F4-1D401463AF1D}"/>
              </a:ext>
            </a:extLst>
          </p:cNvPr>
          <p:cNvGrpSpPr/>
          <p:nvPr/>
        </p:nvGrpSpPr>
        <p:grpSpPr>
          <a:xfrm>
            <a:off x="3883935" y="4724328"/>
            <a:ext cx="461728" cy="371191"/>
            <a:chOff x="1883121" y="2439907"/>
            <a:chExt cx="497940" cy="37119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FA3D12D-51E2-4F93-A72E-D1560034F12B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0394CB5-B122-495D-8F28-93486168E44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74F8E9F-805F-4ECA-A53C-413D1DE0302C}"/>
              </a:ext>
            </a:extLst>
          </p:cNvPr>
          <p:cNvGrpSpPr/>
          <p:nvPr/>
        </p:nvGrpSpPr>
        <p:grpSpPr>
          <a:xfrm>
            <a:off x="4590106" y="4724328"/>
            <a:ext cx="461728" cy="371191"/>
            <a:chOff x="1883121" y="2439907"/>
            <a:chExt cx="497940" cy="371191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790D857-9E76-4E50-8291-322A294C63EF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5F7F0FC-884D-466F-9FAF-62078C79CD8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B24697-11D0-4BB3-9051-748DC406C61D}"/>
              </a:ext>
            </a:extLst>
          </p:cNvPr>
          <p:cNvGrpSpPr/>
          <p:nvPr/>
        </p:nvGrpSpPr>
        <p:grpSpPr>
          <a:xfrm>
            <a:off x="5255539" y="4724328"/>
            <a:ext cx="461728" cy="371191"/>
            <a:chOff x="1883121" y="2439907"/>
            <a:chExt cx="497940" cy="37119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79E061-BB97-4898-9C7D-047D902FD00D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252A312-0457-4C0A-8FDC-EBF80EF544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FCE5038-BD8B-4B07-AE33-42EEF78B7773}"/>
              </a:ext>
            </a:extLst>
          </p:cNvPr>
          <p:cNvGrpSpPr/>
          <p:nvPr/>
        </p:nvGrpSpPr>
        <p:grpSpPr>
          <a:xfrm>
            <a:off x="5930023" y="4724328"/>
            <a:ext cx="452670" cy="371191"/>
            <a:chOff x="1883121" y="2439907"/>
            <a:chExt cx="497940" cy="371191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AD09225-EC39-4EF5-80A0-AA7A592FEB30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E7E2F95-C577-4D9A-89D3-9C23BFB1F89E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2" name="내용 개체 틀 4">
            <a:extLst>
              <a:ext uri="{FF2B5EF4-FFF2-40B4-BE49-F238E27FC236}">
                <a16:creationId xmlns:a16="http://schemas.microsoft.com/office/drawing/2014/main" id="{4EC47AD0-F2B9-4CB6-A7F7-A95AE860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3" y="1469775"/>
            <a:ext cx="8757634" cy="33191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해당하는 </a:t>
            </a:r>
            <a:r>
              <a:rPr lang="en-US" altLang="ko-KR" sz="1800" dirty="0"/>
              <a:t>K</a:t>
            </a:r>
            <a:r>
              <a:rPr lang="ko-KR" altLang="en-US" sz="1800" dirty="0"/>
              <a:t>에 대해 조사할 때</a:t>
            </a:r>
            <a:r>
              <a:rPr lang="en-US" altLang="ko-KR" sz="1800" dirty="0"/>
              <a:t>, N</a:t>
            </a:r>
            <a:r>
              <a:rPr lang="ko-KR" altLang="en-US" sz="1800" dirty="0"/>
              <a:t>값에 따라 </a:t>
            </a:r>
            <a:r>
              <a:rPr lang="en-US" altLang="ko-KR" sz="1800" b="1" dirty="0"/>
              <a:t>N-K+1</a:t>
            </a:r>
            <a:r>
              <a:rPr lang="ko-KR" altLang="en-US" sz="1800" dirty="0"/>
              <a:t>번째에</a:t>
            </a:r>
            <a:r>
              <a:rPr lang="en-US" altLang="ko-KR" sz="1800" dirty="0"/>
              <a:t> </a:t>
            </a:r>
            <a:r>
              <a:rPr lang="ko-KR" altLang="en-US" sz="1800" dirty="0"/>
              <a:t>해당하는 값을 입력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F9B315B-2D29-4AAF-9487-8F49A0C41C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3843" y="1955800"/>
          <a:ext cx="609599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88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8348"/>
              </p:ext>
            </p:extLst>
          </p:nvPr>
        </p:nvGraphicFramePr>
        <p:xfrm>
          <a:off x="193183" y="3685233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(K=4)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23CFCD-3D66-4ADC-8946-275BFF25D223}"/>
              </a:ext>
            </a:extLst>
          </p:cNvPr>
          <p:cNvGrpSpPr/>
          <p:nvPr/>
        </p:nvGrpSpPr>
        <p:grpSpPr>
          <a:xfrm>
            <a:off x="1901227" y="5086038"/>
            <a:ext cx="461728" cy="371191"/>
            <a:chOff x="1883121" y="2439907"/>
            <a:chExt cx="497940" cy="371191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C8951D1-F7BE-4BCB-BD8D-321E0835900F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4EA29A4-DDA6-4FB5-92BF-EAA19986CFBE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3ACC6C-6783-4B7A-A5F1-F1C201BA9C2E}"/>
              </a:ext>
            </a:extLst>
          </p:cNvPr>
          <p:cNvGrpSpPr/>
          <p:nvPr/>
        </p:nvGrpSpPr>
        <p:grpSpPr>
          <a:xfrm>
            <a:off x="2562130" y="5086038"/>
            <a:ext cx="461728" cy="371191"/>
            <a:chOff x="1883121" y="2439907"/>
            <a:chExt cx="497940" cy="37119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024909E-CF06-4648-A8E7-85FE2578085C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15E08A4-13FF-4D66-BF57-931DC3B251E0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561890A-57EB-4267-BD13-94DBAF9D5182}"/>
              </a:ext>
            </a:extLst>
          </p:cNvPr>
          <p:cNvGrpSpPr/>
          <p:nvPr/>
        </p:nvGrpSpPr>
        <p:grpSpPr>
          <a:xfrm>
            <a:off x="3232086" y="5086038"/>
            <a:ext cx="461728" cy="371191"/>
            <a:chOff x="1883121" y="2439907"/>
            <a:chExt cx="497940" cy="37119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AF24967-97A4-414A-A847-262DEA64EF0E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E2019E1-79DB-43CB-8B0C-2E9A016C537C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8D1875-E8A5-4D40-B357-7D82031B0EEE}"/>
              </a:ext>
            </a:extLst>
          </p:cNvPr>
          <p:cNvGrpSpPr/>
          <p:nvPr/>
        </p:nvGrpSpPr>
        <p:grpSpPr>
          <a:xfrm>
            <a:off x="3883935" y="5086038"/>
            <a:ext cx="461728" cy="371191"/>
            <a:chOff x="1883121" y="2439907"/>
            <a:chExt cx="497940" cy="37119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BF5925F-3A6D-4270-9993-9B5E639DF2A3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B800765-E888-40BA-B793-7850C3878102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2C089F-698A-464F-9BF7-2764560FF6E7}"/>
              </a:ext>
            </a:extLst>
          </p:cNvPr>
          <p:cNvGrpSpPr/>
          <p:nvPr/>
        </p:nvGrpSpPr>
        <p:grpSpPr>
          <a:xfrm>
            <a:off x="4639904" y="5086038"/>
            <a:ext cx="362132" cy="371191"/>
            <a:chOff x="1883121" y="2439907"/>
            <a:chExt cx="497940" cy="37119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29B5A77-0D73-4D9E-8661-F417F975F003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FD2F8B7-4FE8-4FC9-A605-29A64CE0299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E73E04-9E5F-451D-A29E-2D333DAFF2CA}"/>
              </a:ext>
            </a:extLst>
          </p:cNvPr>
          <p:cNvGrpSpPr/>
          <p:nvPr/>
        </p:nvGrpSpPr>
        <p:grpSpPr>
          <a:xfrm>
            <a:off x="5305337" y="5086038"/>
            <a:ext cx="362132" cy="371191"/>
            <a:chOff x="1883121" y="2439907"/>
            <a:chExt cx="497940" cy="371191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8A30356-0809-465A-8536-03D05F9DD355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22A708E-77D9-494E-901E-71218CE5374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79B2EF0A-430F-4170-BF80-E4575528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3" y="1469775"/>
            <a:ext cx="8757634" cy="33191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해당하는 </a:t>
            </a:r>
            <a:r>
              <a:rPr lang="en-US" altLang="ko-KR" sz="1800" dirty="0"/>
              <a:t>K</a:t>
            </a:r>
            <a:r>
              <a:rPr lang="ko-KR" altLang="en-US" sz="1800" dirty="0"/>
              <a:t>에 대해 조사할 때</a:t>
            </a:r>
            <a:r>
              <a:rPr lang="en-US" altLang="ko-KR" sz="1800" dirty="0"/>
              <a:t>, N</a:t>
            </a:r>
            <a:r>
              <a:rPr lang="ko-KR" altLang="en-US" sz="1800" dirty="0"/>
              <a:t>값에 따라 </a:t>
            </a:r>
            <a:r>
              <a:rPr lang="en-US" altLang="ko-KR" sz="1800" b="1" dirty="0"/>
              <a:t>N-K+1</a:t>
            </a:r>
            <a:r>
              <a:rPr lang="ko-KR" altLang="en-US" sz="1800" dirty="0"/>
              <a:t>번째에</a:t>
            </a:r>
            <a:r>
              <a:rPr lang="en-US" altLang="ko-KR" sz="1800" dirty="0"/>
              <a:t> </a:t>
            </a:r>
            <a:r>
              <a:rPr lang="ko-KR" altLang="en-US" sz="1800" dirty="0"/>
              <a:t>해당하는 값을 입력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69B22C3-130A-4021-BCA8-C2A0A7E74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81715"/>
              </p:ext>
            </p:extLst>
          </p:nvPr>
        </p:nvGraphicFramePr>
        <p:xfrm>
          <a:off x="1493843" y="1955800"/>
          <a:ext cx="609599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943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65216"/>
              </p:ext>
            </p:extLst>
          </p:nvPr>
        </p:nvGraphicFramePr>
        <p:xfrm>
          <a:off x="193183" y="3687237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(K=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252</a:t>
                      </a:r>
                      <a:endParaRPr lang="ko-KR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5BC8A-681A-4FE3-A869-88E0888F5AAD}"/>
              </a:ext>
            </a:extLst>
          </p:cNvPr>
          <p:cNvGrpSpPr/>
          <p:nvPr/>
        </p:nvGrpSpPr>
        <p:grpSpPr>
          <a:xfrm>
            <a:off x="1901227" y="5519695"/>
            <a:ext cx="461728" cy="371191"/>
            <a:chOff x="1883121" y="2439907"/>
            <a:chExt cx="497940" cy="37119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32C8BF4-7D4E-4252-9C61-0DDCBA2B010B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660FC8A-DB6B-4483-8F4C-486D5B5D72DC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431DD0-02CF-4622-891C-22795AFB6BB0}"/>
              </a:ext>
            </a:extLst>
          </p:cNvPr>
          <p:cNvGrpSpPr/>
          <p:nvPr/>
        </p:nvGrpSpPr>
        <p:grpSpPr>
          <a:xfrm>
            <a:off x="2562130" y="5519695"/>
            <a:ext cx="461728" cy="371191"/>
            <a:chOff x="1883121" y="2439907"/>
            <a:chExt cx="497940" cy="3711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375DD2B-4DAA-4ED2-83CB-0A1586CED33E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7DA26D-13C3-4DC1-9511-D7A235F444AC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FDF41E-D353-4A86-ADE4-B35289F0B8E1}"/>
              </a:ext>
            </a:extLst>
          </p:cNvPr>
          <p:cNvGrpSpPr/>
          <p:nvPr/>
        </p:nvGrpSpPr>
        <p:grpSpPr>
          <a:xfrm>
            <a:off x="3232086" y="5519695"/>
            <a:ext cx="461728" cy="371191"/>
            <a:chOff x="1883121" y="2439907"/>
            <a:chExt cx="497940" cy="37119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A3F8B4F-D826-496F-B7E0-64620E45BAA8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90EC5D9-1BEB-440F-B92E-1C4E845DBE9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8CA3830-950F-4D5B-9AD0-99BD6C14B75C}"/>
              </a:ext>
            </a:extLst>
          </p:cNvPr>
          <p:cNvGrpSpPr/>
          <p:nvPr/>
        </p:nvGrpSpPr>
        <p:grpSpPr>
          <a:xfrm>
            <a:off x="3957118" y="5519695"/>
            <a:ext cx="315362" cy="371191"/>
            <a:chOff x="1883121" y="2439907"/>
            <a:chExt cx="497940" cy="37119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C735B2B-7F6F-4D0D-BE2E-91EFB0A03F6E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1D61974-C98B-4450-A565-7FE646AEED9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44F88E-515E-4383-8AE2-42800B3E7BC0}"/>
              </a:ext>
            </a:extLst>
          </p:cNvPr>
          <p:cNvGrpSpPr/>
          <p:nvPr/>
        </p:nvGrpSpPr>
        <p:grpSpPr>
          <a:xfrm>
            <a:off x="4656606" y="5519695"/>
            <a:ext cx="328728" cy="371191"/>
            <a:chOff x="1883121" y="2439907"/>
            <a:chExt cx="497940" cy="371191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3270D17-27DB-4ADA-9CCF-E872BEE1223D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EE0FC3A-31C0-49B8-B7BB-725F8FE84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내용 개체 틀 4">
            <a:extLst>
              <a:ext uri="{FF2B5EF4-FFF2-40B4-BE49-F238E27FC236}">
                <a16:creationId xmlns:a16="http://schemas.microsoft.com/office/drawing/2014/main" id="{0C620716-D4EF-4254-9E09-880B5400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3" y="1469775"/>
            <a:ext cx="8757634" cy="33191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해당하는 </a:t>
            </a:r>
            <a:r>
              <a:rPr lang="en-US" altLang="ko-KR" sz="1800" dirty="0"/>
              <a:t>K</a:t>
            </a:r>
            <a:r>
              <a:rPr lang="ko-KR" altLang="en-US" sz="1800" dirty="0"/>
              <a:t>에 대해 조사할 때</a:t>
            </a:r>
            <a:r>
              <a:rPr lang="en-US" altLang="ko-KR" sz="1800" dirty="0"/>
              <a:t>, N</a:t>
            </a:r>
            <a:r>
              <a:rPr lang="ko-KR" altLang="en-US" sz="1800" dirty="0"/>
              <a:t>값에 따라 </a:t>
            </a:r>
            <a:r>
              <a:rPr lang="en-US" altLang="ko-KR" sz="1800" b="1" dirty="0"/>
              <a:t>N-K+1</a:t>
            </a:r>
            <a:r>
              <a:rPr lang="ko-KR" altLang="en-US" sz="1800" dirty="0"/>
              <a:t>번째에</a:t>
            </a:r>
            <a:r>
              <a:rPr lang="en-US" altLang="ko-KR" sz="1800" dirty="0"/>
              <a:t> </a:t>
            </a:r>
            <a:r>
              <a:rPr lang="ko-KR" altLang="en-US" sz="1800" dirty="0"/>
              <a:t>해당하는 값을 입력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33AA152-0256-433F-A363-499C42121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66870"/>
              </p:ext>
            </p:extLst>
          </p:nvPr>
        </p:nvGraphicFramePr>
        <p:xfrm>
          <a:off x="1493843" y="1955800"/>
          <a:ext cx="609599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76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E5B9B4-3D15-413B-A8D2-6BAD6A2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16612"/>
              </p:ext>
            </p:extLst>
          </p:nvPr>
        </p:nvGraphicFramePr>
        <p:xfrm>
          <a:off x="193183" y="3687237"/>
          <a:ext cx="8697321" cy="240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46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  <a:gridCol w="680025">
                  <a:extLst>
                    <a:ext uri="{9D8B030D-6E8A-4147-A177-3AD203B41FA5}">
                      <a16:colId xmlns:a16="http://schemas.microsoft.com/office/drawing/2014/main" val="3130425322"/>
                    </a:ext>
                  </a:extLst>
                </a:gridCol>
              </a:tblGrid>
              <a:tr h="395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(K=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126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5BC8A-681A-4FE3-A869-88E0888F5AAD}"/>
              </a:ext>
            </a:extLst>
          </p:cNvPr>
          <p:cNvGrpSpPr/>
          <p:nvPr/>
        </p:nvGrpSpPr>
        <p:grpSpPr>
          <a:xfrm>
            <a:off x="1901227" y="5519695"/>
            <a:ext cx="461728" cy="371191"/>
            <a:chOff x="1883121" y="2439907"/>
            <a:chExt cx="497940" cy="37119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32C8BF4-7D4E-4252-9C61-0DDCBA2B010B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660FC8A-DB6B-4483-8F4C-486D5B5D72DC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431DD0-02CF-4622-891C-22795AFB6BB0}"/>
              </a:ext>
            </a:extLst>
          </p:cNvPr>
          <p:cNvGrpSpPr/>
          <p:nvPr/>
        </p:nvGrpSpPr>
        <p:grpSpPr>
          <a:xfrm>
            <a:off x="2562130" y="5519695"/>
            <a:ext cx="461728" cy="371191"/>
            <a:chOff x="1883121" y="2439907"/>
            <a:chExt cx="497940" cy="3711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375DD2B-4DAA-4ED2-83CB-0A1586CED33E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7DA26D-13C3-4DC1-9511-D7A235F444AC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FDF41E-D353-4A86-ADE4-B35289F0B8E1}"/>
              </a:ext>
            </a:extLst>
          </p:cNvPr>
          <p:cNvGrpSpPr/>
          <p:nvPr/>
        </p:nvGrpSpPr>
        <p:grpSpPr>
          <a:xfrm>
            <a:off x="3232086" y="5519695"/>
            <a:ext cx="461728" cy="371191"/>
            <a:chOff x="1883121" y="2439907"/>
            <a:chExt cx="497940" cy="37119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A3F8B4F-D826-496F-B7E0-64620E45BAA8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90EC5D9-1BEB-440F-B92E-1C4E845DBE9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8CA3830-950F-4D5B-9AD0-99BD6C14B75C}"/>
              </a:ext>
            </a:extLst>
          </p:cNvPr>
          <p:cNvGrpSpPr/>
          <p:nvPr/>
        </p:nvGrpSpPr>
        <p:grpSpPr>
          <a:xfrm>
            <a:off x="3957118" y="5519695"/>
            <a:ext cx="315362" cy="371191"/>
            <a:chOff x="1883121" y="2439907"/>
            <a:chExt cx="497940" cy="37119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C735B2B-7F6F-4D0D-BE2E-91EFB0A03F6E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1D61974-C98B-4450-A565-7FE646AEED9B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44F88E-515E-4383-8AE2-42800B3E7BC0}"/>
              </a:ext>
            </a:extLst>
          </p:cNvPr>
          <p:cNvGrpSpPr/>
          <p:nvPr/>
        </p:nvGrpSpPr>
        <p:grpSpPr>
          <a:xfrm>
            <a:off x="4656606" y="5519695"/>
            <a:ext cx="328728" cy="371191"/>
            <a:chOff x="1883121" y="2439907"/>
            <a:chExt cx="497940" cy="371191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3270D17-27DB-4ADA-9CCF-E872BEE1223D}"/>
                </a:ext>
              </a:extLst>
            </p:cNvPr>
            <p:cNvCxnSpPr/>
            <p:nvPr/>
          </p:nvCxnSpPr>
          <p:spPr>
            <a:xfrm flipV="1">
              <a:off x="1883121" y="2439907"/>
              <a:ext cx="416460" cy="3440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EE0FC3A-31C0-49B8-B7BB-725F8FE84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04" y="2587025"/>
              <a:ext cx="280657" cy="224073"/>
            </a:xfrm>
            <a:prstGeom prst="line">
              <a:avLst/>
            </a:prstGeom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내용 개체 틀 4">
            <a:extLst>
              <a:ext uri="{FF2B5EF4-FFF2-40B4-BE49-F238E27FC236}">
                <a16:creationId xmlns:a16="http://schemas.microsoft.com/office/drawing/2014/main" id="{0C620716-D4EF-4254-9E09-880B5400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3" y="1469775"/>
            <a:ext cx="8757634" cy="33191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해당하는 </a:t>
            </a:r>
            <a:r>
              <a:rPr lang="en-US" altLang="ko-KR" sz="1800" dirty="0"/>
              <a:t>K</a:t>
            </a:r>
            <a:r>
              <a:rPr lang="ko-KR" altLang="en-US" sz="1800" dirty="0"/>
              <a:t>에 대해 조사할 때</a:t>
            </a:r>
            <a:r>
              <a:rPr lang="en-US" altLang="ko-KR" sz="1800" dirty="0"/>
              <a:t>, N</a:t>
            </a:r>
            <a:r>
              <a:rPr lang="ko-KR" altLang="en-US" sz="1800" dirty="0"/>
              <a:t>값에 따라 </a:t>
            </a:r>
            <a:r>
              <a:rPr lang="en-US" altLang="ko-KR" sz="1800" b="1" dirty="0"/>
              <a:t>N-K+1</a:t>
            </a:r>
            <a:r>
              <a:rPr lang="ko-KR" altLang="en-US" sz="1800" dirty="0"/>
              <a:t>번째에</a:t>
            </a:r>
            <a:r>
              <a:rPr lang="en-US" altLang="ko-KR" sz="1800" dirty="0"/>
              <a:t> </a:t>
            </a:r>
            <a:r>
              <a:rPr lang="ko-KR" altLang="en-US" sz="1800" dirty="0"/>
              <a:t>해당하는 값을 입력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33AA152-0256-433F-A363-499C42121B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3843" y="1955800"/>
          <a:ext cx="609599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252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731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(C3)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내용 개체 틀 4">
                <a:extLst>
                  <a:ext uri="{FF2B5EF4-FFF2-40B4-BE49-F238E27FC236}">
                    <a16:creationId xmlns:a16="http://schemas.microsoft.com/office/drawing/2014/main" id="{0C620716-D4EF-4254-9E09-880B5400B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183" y="1394339"/>
                <a:ext cx="8757634" cy="523728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800" dirty="0"/>
                  <a:t>모든 값을 구한 뒤 위치에 대해 다시 정렬 후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값을 차례로 출력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테스트케이스의 크기 </a:t>
                </a:r>
                <a:r>
                  <a:rPr lang="en-US" altLang="ko-KR" sz="1800" dirty="0"/>
                  <a:t>: T ,  A</a:t>
                </a:r>
                <a:r>
                  <a:rPr lang="ko-KR" altLang="en-US" sz="1800" dirty="0"/>
                  <a:t>의 최댓값 </a:t>
                </a:r>
                <a:r>
                  <a:rPr lang="en-US" altLang="ko-KR" sz="1800" dirty="0"/>
                  <a:t>: N</a:t>
                </a:r>
                <a:r>
                  <a:rPr lang="ko-KR" altLang="en-US" sz="1800" dirty="0"/>
                  <a:t>이라고 하면</a:t>
                </a:r>
                <a:endParaRPr lang="en-US" altLang="ko-KR" sz="1800" dirty="0"/>
              </a:p>
              <a:p>
                <a:pPr lvl="1"/>
                <a:endParaRPr lang="en-US" altLang="ko-KR" sz="1400" dirty="0"/>
              </a:p>
              <a:p>
                <a:r>
                  <a:rPr lang="ko-KR" altLang="en-US" sz="1800" dirty="0" err="1"/>
                  <a:t>시간복잡도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pPr lvl="3"/>
                <a:endParaRPr lang="en-US" altLang="ko-KR" sz="600" dirty="0"/>
              </a:p>
              <a:p>
                <a:pPr lvl="1"/>
                <a:r>
                  <a:rPr lang="ko-KR" altLang="en-US" sz="1400" dirty="0"/>
                  <a:t>정렬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번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𝑇𝑙𝑜𝑔𝑇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/>
                <a:r>
                  <a:rPr lang="ko-KR" altLang="en-US" sz="1400" dirty="0" err="1"/>
                  <a:t>조합표</a:t>
                </a:r>
                <a:r>
                  <a:rPr lang="ko-KR" altLang="en-US" sz="1400" dirty="0"/>
                  <a:t> 생성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번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r>
                  <a:rPr lang="ko-KR" altLang="en-US" sz="1800" dirty="0" err="1"/>
                  <a:t>공간복잡도</a:t>
                </a:r>
                <a:endParaRPr lang="en-US" altLang="ko-KR" sz="1800" dirty="0"/>
              </a:p>
              <a:p>
                <a:pPr lvl="1"/>
                <a:r>
                  <a:rPr lang="en-US" altLang="ko-KR" sz="1400" dirty="0"/>
                  <a:t>(N, K, </a:t>
                </a:r>
                <a:r>
                  <a:rPr lang="ko-KR" altLang="en-US" sz="1400" dirty="0"/>
                  <a:t>위치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값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표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/>
                <a:r>
                  <a:rPr lang="ko-KR" altLang="en-US" sz="1400" dirty="0" err="1"/>
                  <a:t>조합표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8" name="내용 개체 틀 4">
                <a:extLst>
                  <a:ext uri="{FF2B5EF4-FFF2-40B4-BE49-F238E27FC236}">
                    <a16:creationId xmlns:a16="http://schemas.microsoft.com/office/drawing/2014/main" id="{0C620716-D4EF-4254-9E09-880B5400B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394339"/>
                <a:ext cx="8757634" cy="5237280"/>
              </a:xfrm>
              <a:blipFill>
                <a:blip r:embed="rId2"/>
                <a:stretch>
                  <a:fillRect l="-279" t="-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B696475-F1BA-42FE-B0DD-A652C14DB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73895"/>
              </p:ext>
            </p:extLst>
          </p:nvPr>
        </p:nvGraphicFramePr>
        <p:xfrm>
          <a:off x="1524000" y="1834692"/>
          <a:ext cx="6095999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6895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8521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44204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93392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30790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74898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05574048"/>
                    </a:ext>
                  </a:extLst>
                </a:gridCol>
              </a:tblGrid>
              <a:tr h="167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808"/>
                  </a:ext>
                </a:extLst>
              </a:tr>
              <a:tr h="167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0307"/>
                  </a:ext>
                </a:extLst>
              </a:tr>
              <a:tr h="16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4136"/>
                  </a:ext>
                </a:extLst>
              </a:tr>
              <a:tr h="16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252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35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36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024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8BA09E6A-7DF3-4170-B313-946D0D712010}"/>
                  </a:ext>
                </a:extLst>
              </p:cNvPr>
              <p:cNvSpPr/>
              <p:nvPr/>
            </p:nvSpPr>
            <p:spPr>
              <a:xfrm>
                <a:off x="1967792" y="3996765"/>
                <a:ext cx="1902871" cy="294578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TlogT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8BA09E6A-7DF3-4170-B313-946D0D712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92" y="3996765"/>
                <a:ext cx="1902871" cy="2945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7EAE1F5D-902F-4FCE-B716-0F4CA9A1EBC3}"/>
                  </a:ext>
                </a:extLst>
              </p:cNvPr>
              <p:cNvSpPr/>
              <p:nvPr/>
            </p:nvSpPr>
            <p:spPr>
              <a:xfrm>
                <a:off x="1967792" y="5176299"/>
                <a:ext cx="1902871" cy="294578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7EAE1F5D-902F-4FCE-B716-0F4CA9A1E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92" y="5176299"/>
                <a:ext cx="1902871" cy="294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216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800" dirty="0"/>
                  <a:t>주어진 문제는 지원자 </a:t>
                </a:r>
                <a:r>
                  <a:rPr lang="en-US" altLang="ko-KR" sz="1800" dirty="0"/>
                  <a:t>A</a:t>
                </a:r>
                <a:r>
                  <a:rPr lang="ko-KR" altLang="en-US" sz="1800" dirty="0"/>
                  <a:t>명 중에 후보 </a:t>
                </a:r>
                <a:r>
                  <a:rPr lang="en-US" altLang="ko-KR" sz="1800" dirty="0"/>
                  <a:t>C</a:t>
                </a:r>
                <a:r>
                  <a:rPr lang="ko-KR" altLang="en-US" sz="1800" dirty="0"/>
                  <a:t>명을 선택하는 문제이다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따라서 다음을 구하면 되는데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… 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…2 ∗1</m:t>
                        </m:r>
                      </m:den>
                    </m:f>
                  </m:oMath>
                </a14:m>
                <a:r>
                  <a:rPr lang="en-US" altLang="ko-KR" sz="1800" dirty="0"/>
                  <a:t>    (mod 1,000,000,007)</a:t>
                </a:r>
                <a:br>
                  <a:rPr lang="en-US" altLang="ko-KR" sz="1800" dirty="0"/>
                </a:br>
                <a:r>
                  <a:rPr lang="ko-KR" altLang="en-US" sz="1800" dirty="0"/>
                  <a:t>분자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… 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ko-KR" altLang="en-US" sz="1800" dirty="0"/>
                  <a:t>를 </a:t>
                </a:r>
                <a:r>
                  <a:rPr lang="en-US" altLang="ko-KR" sz="1800" dirty="0"/>
                  <a:t>U, </a:t>
                </a:r>
                <a:r>
                  <a:rPr lang="ko-KR" altLang="en-US" sz="1800" dirty="0"/>
                  <a:t>분모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…2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r>
                  <a:rPr lang="ko-KR" altLang="en-US" sz="1800" dirty="0"/>
                  <a:t>를 </a:t>
                </a:r>
                <a:r>
                  <a:rPr lang="en-US" altLang="ko-KR" sz="1800" dirty="0"/>
                  <a:t>D</a:t>
                </a:r>
                <a:r>
                  <a:rPr lang="ko-KR" altLang="en-US" sz="1800" dirty="0"/>
                  <a:t>로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두면</a:t>
                </a:r>
                <a:br>
                  <a:rPr lang="en-US" altLang="ko-KR" sz="1800" dirty="0"/>
                </a:br>
                <a:r>
                  <a:rPr lang="ko-KR" altLang="en-US" sz="1800" dirty="0"/>
                  <a:t>다음을 구하면 된다</a:t>
                </a:r>
                <a:r>
                  <a:rPr lang="en-US" altLang="ko-KR" sz="1800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altLang="ko-KR" sz="1800" dirty="0"/>
                  <a:t>  (mod 1,000,000,007)</a:t>
                </a:r>
              </a:p>
              <a:p>
                <a:r>
                  <a:rPr lang="ko-KR" altLang="en-US" sz="1800" dirty="0"/>
                  <a:t>이 경우에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1,000,000,007)=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𝑈𝐷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800" dirty="0"/>
                  <a:t> (mod 1,000,000,007)</a:t>
                </a:r>
                <a:r>
                  <a:rPr lang="ko-KR" altLang="en-US" sz="1800" dirty="0"/>
                  <a:t>이므로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D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의</a:t>
                </a:r>
                <a:br>
                  <a:rPr lang="en-US" altLang="ko-KR" sz="1800" dirty="0">
                    <a:solidFill>
                      <a:srgbClr val="FF0000"/>
                    </a:solidFill>
                  </a:rPr>
                </a:br>
                <a:r>
                  <a:rPr lang="en-US" altLang="ko-KR" sz="1800" dirty="0">
                    <a:solidFill>
                      <a:srgbClr val="FF0000"/>
                    </a:solidFill>
                  </a:rPr>
                  <a:t>mod 1,000,000,007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에 대한 역수를 구할 수 있다면</a:t>
                </a:r>
                <a:r>
                  <a:rPr lang="ko-KR" altLang="en-US" sz="1800" dirty="0"/>
                  <a:t> 이 문제를 경우에 따라</a:t>
                </a:r>
                <a:br>
                  <a:rPr lang="en-US" altLang="ko-KR" sz="1800" dirty="0"/>
                </a:br>
                <a:r>
                  <a:rPr lang="ko-KR" altLang="en-US" sz="1800" dirty="0"/>
                  <a:t>더 빠르게 풀 수 있다</a:t>
                </a:r>
                <a:r>
                  <a:rPr lang="en-US" altLang="ko-KR" sz="1800" dirty="0"/>
                  <a:t>.</a:t>
                </a:r>
              </a:p>
              <a:p>
                <a:pPr lvl="1"/>
                <a:r>
                  <a:rPr lang="ko-KR" altLang="en-US" sz="1600" dirty="0"/>
                  <a:t>참고</a:t>
                </a:r>
                <a:r>
                  <a:rPr lang="en-US" altLang="ko-KR" sz="16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600" dirty="0"/>
                  <a:t> (mod P) = x</a:t>
                </a:r>
                <a:r>
                  <a:rPr lang="ko-KR" altLang="en-US" sz="1600" dirty="0"/>
                  <a:t>라고 하면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는 무엇인가요</a:t>
                </a:r>
                <a:r>
                  <a:rPr lang="en-US" altLang="ko-KR" sz="1600" dirty="0"/>
                  <a:t>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≡1</m:t>
                    </m:r>
                  </m:oMath>
                </a14:m>
                <a:r>
                  <a:rPr lang="en-US" altLang="ko-KR" sz="1400" dirty="0"/>
                  <a:t> (mod P)</a:t>
                </a:r>
                <a:r>
                  <a:rPr lang="ko-KR" altLang="en-US" sz="1400" dirty="0"/>
                  <a:t>를 만족하는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 (mod P) </a:t>
                </a:r>
                <a:r>
                  <a:rPr lang="ko-KR" altLang="en-US" sz="1400" dirty="0"/>
                  <a:t>를 의미</a:t>
                </a:r>
                <a:r>
                  <a:rPr lang="en-US" altLang="ko-KR" sz="1400" dirty="0"/>
                  <a:t>.</a:t>
                </a:r>
              </a:p>
              <a:p>
                <a:pPr lvl="2"/>
                <a:r>
                  <a:rPr lang="ko-KR" altLang="en-US" sz="1400" dirty="0"/>
                  <a:t>예</a:t>
                </a:r>
                <a:r>
                  <a:rPr lang="en-US" altLang="ko-KR" sz="14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400" dirty="0"/>
                  <a:t> (mod 5) = 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400" dirty="0"/>
                  <a:t> (mod 8) = 7</a:t>
                </a:r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  <a:blipFill>
                <a:blip r:embed="rId2"/>
                <a:stretch>
                  <a:fillRect l="-279" t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271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30447"/>
            <a:ext cx="8757634" cy="490625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en-US" altLang="ko-KR" b="1" dirty="0"/>
              <a:t>E</a:t>
            </a:r>
            <a:r>
              <a:rPr lang="en-US" altLang="ko-KR" dirty="0"/>
              <a:t>xtended </a:t>
            </a:r>
            <a:r>
              <a:rPr lang="en-US" altLang="ko-KR" b="1" dirty="0"/>
              <a:t>E</a:t>
            </a:r>
            <a:r>
              <a:rPr lang="en-US" altLang="ko-KR" dirty="0"/>
              <a:t>uclidean </a:t>
            </a:r>
            <a:r>
              <a:rPr lang="en-US" altLang="ko-KR" b="1" dirty="0"/>
              <a:t>A</a:t>
            </a:r>
            <a:r>
              <a:rPr lang="en-US" altLang="ko-KR" dirty="0"/>
              <a:t>lgorithm.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F</a:t>
            </a:r>
            <a:r>
              <a:rPr lang="en-US" altLang="ko-KR" dirty="0"/>
              <a:t>ermat </a:t>
            </a:r>
            <a:r>
              <a:rPr lang="en-US" altLang="ko-KR" b="1" dirty="0"/>
              <a:t>L</a:t>
            </a:r>
            <a:r>
              <a:rPr lang="en-US" altLang="ko-KR" dirty="0"/>
              <a:t>ittle </a:t>
            </a:r>
            <a:r>
              <a:rPr lang="en-US" altLang="ko-KR" b="1" dirty="0"/>
              <a:t>T</a:t>
            </a:r>
            <a:r>
              <a:rPr lang="en-US" altLang="ko-KR" dirty="0"/>
              <a:t>heorem</a:t>
            </a:r>
          </a:p>
          <a:p>
            <a:pPr marL="0" indent="0">
              <a:buNone/>
            </a:pPr>
            <a:r>
              <a:rPr lang="en-US" altLang="ko-KR" dirty="0"/>
              <a:t>       + </a:t>
            </a:r>
            <a:r>
              <a:rPr lang="en-US" altLang="ko-KR" b="1" dirty="0"/>
              <a:t>S</a:t>
            </a:r>
            <a:r>
              <a:rPr lang="en-US" altLang="ko-KR" dirty="0"/>
              <a:t>quare and </a:t>
            </a:r>
            <a:r>
              <a:rPr lang="en-US" altLang="ko-KR" b="1" dirty="0"/>
              <a:t>M</a:t>
            </a:r>
            <a:r>
              <a:rPr lang="en-US" altLang="ko-KR" dirty="0"/>
              <a:t>ultiply </a:t>
            </a:r>
            <a:r>
              <a:rPr lang="en-US" altLang="ko-KR" b="1" dirty="0"/>
              <a:t>A</a:t>
            </a:r>
            <a:r>
              <a:rPr lang="en-US" altLang="ko-KR" dirty="0"/>
              <a:t>lgorithm.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31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93183" y="1801368"/>
                <a:ext cx="8757634" cy="45262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ko-KR" altLang="en-US" sz="2400" dirty="0"/>
                  <a:t>구해야 하는 것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각 경우의 대한 후보 구성의 경우의 수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조합</a:t>
                </a:r>
                <a:r>
                  <a:rPr lang="en-US" altLang="ko-KR" sz="2400" dirty="0"/>
                  <a:t>(Combination)</a:t>
                </a:r>
              </a:p>
              <a:p>
                <a:pPr lvl="1">
                  <a:buFontTx/>
                  <a:buChar char="-"/>
                </a:pPr>
                <a:r>
                  <a:rPr lang="en-US" altLang="ko-KR" sz="2000" dirty="0"/>
                  <a:t>n</a:t>
                </a:r>
                <a:r>
                  <a:rPr lang="ko-KR" altLang="en-US" sz="2000" dirty="0"/>
                  <a:t>개의 서로 다른 대상에 대해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개를 선택하는 경우의 수</a:t>
                </a:r>
                <a:r>
                  <a:rPr lang="en-US" altLang="ko-KR" sz="2000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en-US" altLang="ko-KR" sz="1600" dirty="0" err="1"/>
                  <a:t>n</a:t>
                </a:r>
                <a:r>
                  <a:rPr lang="en-US" altLang="ko-KR" sz="2000" dirty="0" err="1"/>
                  <a:t>C</a:t>
                </a:r>
                <a:r>
                  <a:rPr lang="en-US" altLang="ko-KR" sz="1600" dirty="0" err="1"/>
                  <a:t>k</a:t>
                </a:r>
                <a:r>
                  <a:rPr lang="ko-KR" altLang="en-US" sz="2000" dirty="0"/>
                  <a:t> 또는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로 나타내며 다음과 같이 계산한다</a:t>
                </a:r>
                <a:r>
                  <a:rPr lang="en-US" altLang="ko-KR" sz="2000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… 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…2 ∗1</m:t>
                          </m:r>
                        </m:den>
                      </m:f>
                    </m:oMath>
                  </m:oMathPara>
                </a14:m>
                <a:endParaRPr lang="en-US" altLang="ko-KR" sz="1600" dirty="0"/>
              </a:p>
              <a:p>
                <a:pPr marL="914400" lvl="2" indent="0">
                  <a:buNone/>
                </a:pPr>
                <a:endParaRPr lang="en-US" altLang="ko-KR" sz="1600" dirty="0"/>
              </a:p>
              <a:p>
                <a:pPr lvl="1">
                  <a:buFontTx/>
                  <a:buChar char="-"/>
                </a:pPr>
                <a:r>
                  <a:rPr lang="ko-KR" altLang="en-US" sz="2000" dirty="0"/>
                  <a:t>성질</a:t>
                </a:r>
                <a:endParaRPr lang="en-US" altLang="ko-KR" sz="2000" dirty="0"/>
              </a:p>
              <a:p>
                <a:pPr lvl="2">
                  <a:buFontTx/>
                  <a:buChar char="-"/>
                </a:pPr>
                <a:r>
                  <a:rPr lang="en-US" altLang="ko-KR" sz="1600" dirty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		</a:t>
                </a:r>
                <a:r>
                  <a:rPr lang="ko-KR" altLang="en-US" sz="1600" dirty="0"/>
                  <a:t>예</a:t>
                </a:r>
                <a:r>
                  <a:rPr lang="en-US" altLang="ko-KR" sz="1600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10∗9∗8∗7∗6∗5∗4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7∗6∗5∗4∗3∗2∗1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10∗9∗8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3∗2∗1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pPr lvl="2">
                  <a:buFontTx/>
                  <a:buChar char="-"/>
                </a:pPr>
                <a:r>
                  <a:rPr lang="en-US" altLang="ko-KR" sz="1600" dirty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=1=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		</a:t>
                </a:r>
                <a:r>
                  <a:rPr lang="ko-KR" altLang="en-US" sz="1600" dirty="0"/>
                  <a:t>예</a:t>
                </a:r>
                <a:r>
                  <a:rPr lang="en-US" altLang="ko-KR" sz="1600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3∗2∗1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3∗2∗1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1600" dirty="0"/>
              </a:p>
              <a:p>
                <a:pPr lvl="2">
                  <a:buFontTx/>
                  <a:buChar char="-"/>
                </a:pPr>
                <a:r>
                  <a:rPr lang="en-US" altLang="ko-KR" sz="1600" dirty="0"/>
                  <a:t>3.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	</a:t>
                </a:r>
                <a:r>
                  <a:rPr lang="ko-KR" altLang="en-US" sz="1600" dirty="0"/>
                  <a:t>예</a:t>
                </a:r>
                <a:r>
                  <a:rPr lang="en-US" altLang="ko-KR" sz="1600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ko-KR" altLang="en-US" sz="1600" dirty="0"/>
                  <a:t>이므로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801368"/>
                <a:ext cx="8757634" cy="4526280"/>
              </a:xfrm>
              <a:blipFill>
                <a:blip r:embed="rId2"/>
                <a:stretch>
                  <a:fillRect l="-627" t="-2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312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Euclidean Algorithm : </a:t>
                </a:r>
                <a:r>
                  <a:rPr lang="ko-KR" altLang="en-US" sz="2000" dirty="0"/>
                  <a:t>임의의 자연수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에 대하여</a:t>
                </a:r>
                <a:r>
                  <a:rPr lang="en-US" altLang="ko-KR" sz="2000" dirty="0"/>
                  <a:t>,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sz="2000" dirty="0"/>
                </a:br>
                <a:r>
                  <a:rPr lang="ko-KR" altLang="en-US" sz="2000" dirty="0"/>
                  <a:t>라고 하면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 err="1"/>
                  <a:t>gcd</a:t>
                </a:r>
                <a:r>
                  <a:rPr lang="en-US" altLang="ko-KR" sz="1600" dirty="0"/>
                  <a:t> : </a:t>
                </a:r>
                <a:r>
                  <a:rPr lang="ko-KR" altLang="en-US" sz="1600" dirty="0"/>
                  <a:t>최대공약수</a:t>
                </a:r>
                <a:r>
                  <a:rPr lang="en-US" altLang="ko-KR" sz="1600" dirty="0"/>
                  <a:t>(Greatest Common Divisor)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251967"/>
                  </p:ext>
                </p:extLst>
              </p:nvPr>
            </p:nvGraphicFramePr>
            <p:xfrm>
              <a:off x="538578" y="3883574"/>
              <a:ext cx="814822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증명 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sketch)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임의의 자연수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가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의 공약수라고 하자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. </a:t>
                          </a:r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이 경우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꼴로 나타낼 수 있다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b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따라서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𝑏𝑞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이므로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는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의 약수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. </a:t>
                          </a:r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즉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는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의 공약수이다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|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altLang="ko-KR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⇐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임의의 자연수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가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의 공약수라고 하자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. </a:t>
                          </a:r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이 경우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꼴로 나타낼 수 있다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b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따라서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𝑏𝑞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이므로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는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의 약수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. </a:t>
                          </a:r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즉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는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의 공약수이다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|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altLang="ko-KR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altLang="ko-KR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종합하면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이다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251967"/>
                  </p:ext>
                </p:extLst>
              </p:nvPr>
            </p:nvGraphicFramePr>
            <p:xfrm>
              <a:off x="538578" y="3883574"/>
              <a:ext cx="814822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2225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" t="-546" r="-224" b="-2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62972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Extended Euclidean Algorithm : </a:t>
                </a:r>
                <a:r>
                  <a:rPr lang="ko-KR" altLang="en-US" sz="1800" dirty="0"/>
                  <a:t>임의의 자연수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에 대하여</a:t>
                </a:r>
                <a:r>
                  <a:rPr lang="en-US" altLang="ko-KR" sz="1800" dirty="0"/>
                  <a:t>,</a:t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1800" dirty="0"/>
                </a:br>
                <a:r>
                  <a:rPr lang="ko-KR" altLang="en-US" sz="1800" dirty="0"/>
                  <a:t>인 정수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800" dirty="0"/>
                  <a:t>를 찾을 수 있다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  <a:blipFill>
                <a:blip r:embed="rId8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477519"/>
                  </p:ext>
                </p:extLst>
              </p:nvPr>
            </p:nvGraphicFramePr>
            <p:xfrm>
              <a:off x="457200" y="3105339"/>
              <a:ext cx="8148221" cy="32313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3231361">
                    <a:tc>
                      <a:txBody>
                        <a:bodyPr/>
                        <a:lstStyle/>
                        <a:p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증명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이라고 치환하자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Euclidean Algorithm</a:t>
                          </a:r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을 이용하여 다음과 같이 최대공약수를 찾아갈 수 있다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        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이때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어떤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에서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이 된다면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의 식에서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ko-KR" sz="2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𝑛</m:t>
                                          </m:r>
                                          <m:r>
                                            <a:rPr kumimoji="0" lang="en-US" altLang="ko-KR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이 되고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ko-KR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가 된다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477519"/>
                  </p:ext>
                </p:extLst>
              </p:nvPr>
            </p:nvGraphicFramePr>
            <p:xfrm>
              <a:off x="457200" y="3105339"/>
              <a:ext cx="8148221" cy="32313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323136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50" t="-942" r="-150" b="-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11973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Extended Euclidean Algorithm : </a:t>
                </a:r>
                <a:r>
                  <a:rPr lang="ko-KR" altLang="en-US" sz="1800" dirty="0"/>
                  <a:t>임의의 자연수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에 대하여</a:t>
                </a:r>
                <a:r>
                  <a:rPr lang="en-US" altLang="ko-KR" sz="1800" dirty="0"/>
                  <a:t>,</a:t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1800" dirty="0"/>
                </a:br>
                <a:r>
                  <a:rPr lang="ko-KR" altLang="en-US" sz="1800" dirty="0"/>
                  <a:t>인 정수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800" dirty="0"/>
                  <a:t>를 찾을 수 있다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  <a:blipFill>
                <a:blip r:embed="rId2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398517"/>
                  </p:ext>
                </p:extLst>
              </p:nvPr>
            </p:nvGraphicFramePr>
            <p:xfrm>
              <a:off x="457200" y="3105339"/>
              <a:ext cx="8148221" cy="32313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323136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이제 수식을 다음과 같이 고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치면</m:t>
                              </m:r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endParaRPr lang="en-US" altLang="ko-KR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        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398517"/>
                  </p:ext>
                </p:extLst>
              </p:nvPr>
            </p:nvGraphicFramePr>
            <p:xfrm>
              <a:off x="457200" y="3105339"/>
              <a:ext cx="8148221" cy="32313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323136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" t="-188" r="-150" b="-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0450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Extended Euclidean Algorithm : </a:t>
                </a:r>
                <a:r>
                  <a:rPr lang="ko-KR" altLang="en-US" sz="1800" dirty="0"/>
                  <a:t>임의의 자연수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에 대하여</a:t>
                </a:r>
                <a:r>
                  <a:rPr lang="en-US" altLang="ko-KR" sz="1800" dirty="0"/>
                  <a:t>,</a:t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1800" dirty="0"/>
                </a:br>
                <a:r>
                  <a:rPr lang="ko-KR" altLang="en-US" sz="1800" dirty="0"/>
                  <a:t>인 정수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800" dirty="0"/>
                  <a:t>를 찾을 수 있다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  <a:blipFill>
                <a:blip r:embed="rId2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Idea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349920"/>
                  </p:ext>
                </p:extLst>
              </p:nvPr>
            </p:nvGraphicFramePr>
            <p:xfrm>
              <a:off x="457200" y="2896550"/>
              <a:ext cx="8148221" cy="3741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351880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altLang="ko-KR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,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altLang="ko-KR" sz="1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en-US" altLang="ko-KR" sz="1800" b="1" dirty="0">
                              <a:solidFill>
                                <a:srgbClr val="FF0000"/>
                              </a:solidFill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US" altLang="ko-KR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ko-KR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altLang="ko-K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349920"/>
                  </p:ext>
                </p:extLst>
              </p:nvPr>
            </p:nvGraphicFramePr>
            <p:xfrm>
              <a:off x="457200" y="2896550"/>
              <a:ext cx="8148221" cy="3741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3741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" t="-163" r="-150" b="-1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7753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93183" y="1046989"/>
                <a:ext cx="8757634" cy="490625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Extended Euclidean Algorithm : </a:t>
                </a:r>
                <a:r>
                  <a:rPr lang="ko-KR" altLang="en-US" sz="1800" dirty="0"/>
                  <a:t>임의의 자연수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에 대하여</a:t>
                </a:r>
                <a:r>
                  <a:rPr lang="en-US" altLang="ko-KR" sz="1800" dirty="0"/>
                  <a:t>,</a:t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1800" dirty="0"/>
                </a:br>
                <a:r>
                  <a:rPr lang="ko-KR" altLang="en-US" sz="1800" dirty="0"/>
                  <a:t>인 정수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800" dirty="0"/>
                  <a:t>를 찾을 수 있다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046989"/>
                <a:ext cx="8757634" cy="4906254"/>
              </a:xfrm>
              <a:blipFill>
                <a:blip r:embed="rId2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Idea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889919"/>
                  </p:ext>
                </p:extLst>
              </p:nvPr>
            </p:nvGraphicFramePr>
            <p:xfrm>
              <a:off x="457200" y="2513092"/>
              <a:ext cx="8148221" cy="4154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37992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ko-KR" altLang="en-US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다음과 같은 점화식을 얻는다</a:t>
                          </a:r>
                          <a:r>
                            <a:rPr lang="en-US" altLang="ko-KR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ko-KR" altLang="en-US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초기값 </a:t>
                          </a:r>
                          <a:r>
                            <a:rPr lang="en-US" altLang="ko-KR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ko-KR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,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ko-KR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,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oMath>
                          </a14:m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oMath>
                          </a14:m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oMath>
                          </a14:m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altLang="ko-KR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oMath>
                          </a14:m>
                          <a:endParaRPr lang="en-US" altLang="ko-KR" sz="1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ko-KR" altLang="en-US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일 때</a:t>
                          </a:r>
                          <a:r>
                            <a:rPr lang="en-US" altLang="ko-KR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,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ko-KR" altLang="en-US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이 나올 때까지 다음을 반복</a:t>
                          </a:r>
                          <a:r>
                            <a:rPr lang="en-US" altLang="ko-KR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(=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% 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endParaRPr lang="en-US" altLang="ko-KR" sz="18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따라서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ko-KR" altLang="en-US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일 때</a:t>
                          </a:r>
                          <a:r>
                            <a:rPr lang="en-US" altLang="ko-KR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, </a:t>
                          </a:r>
                          <a:r>
                            <a:rPr lang="ko-KR" altLang="en-US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  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𝒈𝒄𝒅</m:t>
                              </m:r>
                              <m:d>
                                <m:dPr>
                                  <m:ctrlP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이므로</a:t>
                          </a:r>
                          <a:r>
                            <a:rPr lang="en-US" altLang="ko-KR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,</a:t>
                          </a:r>
                          <a:endParaRPr lang="en-US" altLang="ko-KR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ko-KR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이 된다</a:t>
                          </a:r>
                          <a:r>
                            <a:rPr lang="en-US" altLang="ko-KR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889919"/>
                  </p:ext>
                </p:extLst>
              </p:nvPr>
            </p:nvGraphicFramePr>
            <p:xfrm>
              <a:off x="457200" y="2513092"/>
              <a:ext cx="8148221" cy="4154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4154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" t="-147" r="-150" b="-21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48926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Extended Euclidean Algorithm : </a:t>
                </a:r>
                <a:r>
                  <a:rPr lang="ko-KR" altLang="en-US" sz="1800" dirty="0"/>
                  <a:t>임의의 자연수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에 대하여</a:t>
                </a:r>
                <a:r>
                  <a:rPr lang="en-US" altLang="ko-KR" sz="1800" dirty="0"/>
                  <a:t>,</a:t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1800" dirty="0"/>
                </a:br>
                <a:r>
                  <a:rPr lang="ko-KR" altLang="en-US" sz="1800" dirty="0"/>
                  <a:t>인 정수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800" dirty="0"/>
                  <a:t>를 찾을 수 있다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  <a:blipFill>
                <a:blip r:embed="rId2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Idea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696662"/>
                  </p:ext>
                </p:extLst>
              </p:nvPr>
            </p:nvGraphicFramePr>
            <p:xfrm>
              <a:off x="457200" y="2896550"/>
              <a:ext cx="8148221" cy="3518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351880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ko-KR" altLang="en-US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이것을 이용하면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 (mod P)</a:t>
                          </a:r>
                          <a:r>
                            <a:rPr lang="ko-KR" altLang="en-US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을 아래의 이유로 구할 수 있다</a:t>
                          </a:r>
                          <a:r>
                            <a:rPr lang="en-US" altLang="ko-KR" sz="18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.  (P =1,000,000,007)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cs typeface="+mn-cs"/>
                            </a:rPr>
                            <a:t>앞</a:t>
                          </a:r>
                          <a14:m>
                            <m:oMath xmlns:m="http://schemas.openxmlformats.org/officeDocument/2006/math">
                              <m:r>
                                <a:rPr kumimoji="0" lang="ko-KR" altLang="en-US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에</m:t>
                              </m:r>
                              <m:r>
                                <a:rPr kumimoji="0" lang="ko-KR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서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ko-KR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언급한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ko-KR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것처럼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  </m:t>
                              </m:r>
                              <m:sSup>
                                <m:sSupPr>
                                  <m:ctrlP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(mod P) = x (mod P) </a:t>
                          </a:r>
                          <a:r>
                            <a:rPr kumimoji="0" lang="ko-KR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라고 하면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≡1</m:t>
                              </m:r>
                            </m:oMath>
                          </a14:m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(mod P)</a:t>
                          </a:r>
                          <a:r>
                            <a:rPr kumimoji="0" lang="ko-KR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만족하는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(mod P)</a:t>
                          </a:r>
                          <a:r>
                            <a:rPr kumimoji="0" lang="ko-KR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이므로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−1=−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𝑚𝑃</m:t>
                              </m:r>
                            </m:oMath>
                          </a14:m>
                          <a:r>
                            <a:rPr kumimoji="0" lang="ko-KR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이다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cs typeface="+mn-cs"/>
                            </a:rPr>
                            <a:t>따라서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𝑚𝑃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ko-KR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R" sz="16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ko-KR" altLang="en-US" sz="16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을 만족하는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ko-KR" altLang="en-US" sz="16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를 구할 수 있다</a:t>
                          </a:r>
                          <a:r>
                            <a:rPr lang="en-US" altLang="ko-KR" sz="16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.	       </a:t>
                          </a:r>
                          <a:r>
                            <a:rPr lang="en-US" altLang="ko-KR" sz="14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// P</a:t>
                          </a:r>
                          <a:r>
                            <a:rPr lang="ko-KR" altLang="en-US" sz="14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가 소수이므로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kumimoji="0" lang="en-US" altLang="ko-KR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ko-KR" sz="1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ko-KR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ko-KR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altLang="ko-KR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kumimoji="0" lang="en-US" altLang="ko-KR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0" lang="en-US" altLang="ko-KR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endParaRPr lang="en-US" altLang="ko-KR" sz="16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1AD612FE-9BCB-4547-9106-19BDB14F4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696662"/>
                  </p:ext>
                </p:extLst>
              </p:nvPr>
            </p:nvGraphicFramePr>
            <p:xfrm>
              <a:off x="457200" y="2896550"/>
              <a:ext cx="8148221" cy="3518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48221">
                      <a:extLst>
                        <a:ext uri="{9D8B030D-6E8A-4147-A177-3AD203B41FA5}">
                          <a16:colId xmlns:a16="http://schemas.microsoft.com/office/drawing/2014/main" val="1132603106"/>
                        </a:ext>
                      </a:extLst>
                    </a:gridCol>
                  </a:tblGrid>
                  <a:tr h="35188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" t="-173" r="-150" b="-3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755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1664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93183" y="1238865"/>
                <a:ext cx="8757634" cy="50978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Extended Euclidean Algorithm</a:t>
                </a:r>
                <a:r>
                  <a:rPr lang="ko-KR" altLang="en-US" sz="2400" dirty="0"/>
                  <a:t>의 시간 복잡도</a:t>
                </a:r>
                <a:br>
                  <a:rPr lang="en-US" altLang="ko-KR" sz="1800" dirty="0"/>
                </a:br>
                <a:r>
                  <a:rPr lang="ko-KR" altLang="en-US" sz="1800" dirty="0"/>
                  <a:t>계산과정을 살펴보면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나머지 정리를 사용하므로 모든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=0, 1, …,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800" dirty="0"/>
                  <a:t> 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을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만족한다</a:t>
                </a:r>
                <a:r>
                  <a:rPr lang="en-US" altLang="ko-KR" sz="1800" dirty="0"/>
                  <a:t>.</a:t>
                </a:r>
                <a:br>
                  <a:rPr lang="en-US" altLang="ko-KR" sz="1800" dirty="0"/>
                </a:br>
                <a:r>
                  <a:rPr lang="ko-KR" altLang="en-US" sz="1600" dirty="0"/>
                  <a:t>이때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1800" dirty="0"/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&gt;2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800" dirty="0"/>
                  <a:t>을 만족한다</a:t>
                </a:r>
                <a:r>
                  <a:rPr lang="en-US" altLang="ko-KR" sz="1800" dirty="0"/>
                  <a:t>.</a:t>
                </a:r>
                <a:br>
                  <a:rPr lang="en-US" altLang="ko-KR" sz="1800" dirty="0"/>
                </a:b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Euclidean Algorithm</a:t>
                </a:r>
                <a:r>
                  <a:rPr lang="ko-KR" altLang="en-US" sz="1800" dirty="0"/>
                  <a:t>을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두 번 시행하면 나머지가 절반</a:t>
                </a:r>
                <a:r>
                  <a:rPr lang="ko-KR" altLang="en-US" sz="1800" dirty="0"/>
                  <a:t>보다 작아진다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800" dirty="0"/>
                  <a:t>따라서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ko-KR" altLang="en-US" sz="1800" dirty="0"/>
                  <a:t>꼴로 표현된다고 하면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</a:t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ko-KR" altLang="en-US" sz="1800" dirty="0"/>
                  <a:t>이므로 </a:t>
                </a:r>
                <a:r>
                  <a:rPr lang="en-US" altLang="ko-KR" sz="1800" dirty="0"/>
                  <a:t>2(X+1)</a:t>
                </a:r>
                <a:r>
                  <a:rPr lang="ko-KR" altLang="en-US" sz="1800" dirty="0"/>
                  <a:t>번 수행하면 나머지의 크기는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800" dirty="0"/>
                  <a:t> 보다 작아지므로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800" dirty="0"/>
                  <a:t>이 되어 알고리즘이 끝난다</a:t>
                </a:r>
                <a:r>
                  <a:rPr lang="en-US" altLang="ko-KR" sz="1800" dirty="0"/>
                  <a:t>.</a:t>
                </a:r>
                <a:r>
                  <a:rPr lang="ko-KR" altLang="en-US" sz="1800" dirty="0"/>
                  <a:t>     </a:t>
                </a:r>
                <a:r>
                  <a:rPr lang="en-US" altLang="ko-KR" sz="1800" dirty="0"/>
                  <a:t>   </a:t>
                </a:r>
                <a:r>
                  <a:rPr lang="en-US" altLang="ko-KR" sz="1400" dirty="0"/>
                  <a:t>// </a:t>
                </a:r>
                <a:r>
                  <a:rPr lang="ko-KR" altLang="en-US" sz="1400" dirty="0"/>
                  <a:t>나머지는 </a:t>
                </a:r>
                <a:r>
                  <a:rPr lang="en-US" altLang="ko-KR" sz="1400" dirty="0"/>
                  <a:t>0 </a:t>
                </a:r>
                <a:r>
                  <a:rPr lang="ko-KR" altLang="en-US" sz="1400" dirty="0"/>
                  <a:t>또는 자연수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800" dirty="0"/>
                  <a:t>위 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가 되므로 수행시간은 </a:t>
                </a:r>
                <a:r>
                  <a:rPr lang="en-US" altLang="ko-KR" sz="1800" dirty="0"/>
                  <a:t>2(X+1) ~ O(log P)</a:t>
                </a:r>
                <a:r>
                  <a:rPr lang="ko-KR" altLang="en-US" sz="1800" dirty="0"/>
                  <a:t>가 된다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238865"/>
                <a:ext cx="8757634" cy="5097836"/>
              </a:xfrm>
              <a:blipFill>
                <a:blip r:embed="rId2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Idea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1000C32-8961-4848-A593-CA1B74759403}"/>
              </a:ext>
            </a:extLst>
          </p:cNvPr>
          <p:cNvSpPr/>
          <p:nvPr/>
        </p:nvSpPr>
        <p:spPr>
          <a:xfrm>
            <a:off x="6883992" y="1354901"/>
            <a:ext cx="1404602" cy="4247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O( log</a:t>
            </a:r>
            <a:r>
              <a:rPr lang="ko-KR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P)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38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93183" y="1430447"/>
                <a:ext cx="8757634" cy="53046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2200" dirty="0"/>
                  <a:t>FLT : </a:t>
                </a:r>
                <a:r>
                  <a:rPr lang="ko-KR" altLang="en-US" sz="2200" dirty="0"/>
                  <a:t>정수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200" dirty="0"/>
                  <a:t>가 소수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200" dirty="0"/>
                  <a:t>를 나누지 않으면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다음이 성립한다</a:t>
                </a:r>
                <a:r>
                  <a:rPr lang="en-US" altLang="ko-KR" sz="2200" dirty="0"/>
                  <a:t>.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  <a:p>
                <a:pPr lvl="1"/>
                <a:r>
                  <a:rPr lang="ko-KR" altLang="en-US" sz="1900" dirty="0"/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𝑈𝐷</m:t>
                        </m:r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1900" dirty="0"/>
                  <a:t> (mod p) </a:t>
                </a:r>
                <a:r>
                  <a:rPr lang="ko-KR" altLang="en-US" sz="1900" dirty="0"/>
                  <a:t>로 구할 수 있다</a:t>
                </a:r>
                <a:r>
                  <a:rPr lang="en-US" altLang="ko-KR" sz="1900" dirty="0"/>
                  <a:t>.</a:t>
                </a:r>
              </a:p>
              <a:p>
                <a:pPr lvl="1"/>
                <a:r>
                  <a:rPr lang="ko-KR" altLang="en-US" sz="1900" dirty="0"/>
                  <a:t>시간 복잡도 </a:t>
                </a:r>
                <a:endParaRPr lang="en-US" altLang="ko-KR" sz="1900" dirty="0"/>
              </a:p>
              <a:p>
                <a:endParaRPr lang="en-US" altLang="ko-KR" sz="2200" dirty="0"/>
              </a:p>
              <a:p>
                <a:r>
                  <a:rPr lang="en-US" altLang="ko-KR" sz="2200" dirty="0"/>
                  <a:t>SMA : </a:t>
                </a:r>
                <a:r>
                  <a:rPr lang="ko-KR" altLang="en-US" sz="2200" dirty="0"/>
                  <a:t>정수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200" dirty="0"/>
                  <a:t>,</a:t>
                </a:r>
                <a:r>
                  <a:rPr lang="ko-KR" altLang="en-US" sz="2200" dirty="0"/>
                  <a:t> 자연수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200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200" dirty="0"/>
                  <a:t>로 바꾸면</a:t>
                </a:r>
                <a:r>
                  <a:rPr lang="en-US" altLang="ko-KR" sz="2200" dirty="0"/>
                  <a:t>,</a:t>
                </a:r>
                <a:r>
                  <a:rPr lang="ko-KR" altLang="en-US" sz="2200" dirty="0"/>
                  <a:t> 다음과 같이 계산 가능하다</a:t>
                </a:r>
                <a:r>
                  <a:rPr lang="en-US" altLang="ko-KR" sz="2200" dirty="0"/>
                  <a:t>. </a:t>
                </a: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sz="1800" dirty="0"/>
                  <a:t>은 </a:t>
                </a:r>
                <a:r>
                  <a:rPr lang="en-US" altLang="ko-KR" sz="1800" dirty="0"/>
                  <a:t>0 </a:t>
                </a:r>
                <a:r>
                  <a:rPr lang="ko-KR" altLang="en-US" sz="1800" dirty="0"/>
                  <a:t>또는 </a:t>
                </a:r>
                <a:r>
                  <a:rPr lang="en-US" altLang="ko-KR" sz="1800" dirty="0"/>
                  <a:t>1)</a:t>
                </a:r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×⋯×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altLang="ko-KR" sz="1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ko-KR" sz="1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ko-KR" sz="1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ko-KR" sz="18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ko-KR" altLang="en-US" sz="2200" dirty="0"/>
                  <a:t>의미</a:t>
                </a:r>
                <a:r>
                  <a:rPr lang="en-US" altLang="ko-KR" sz="2200" dirty="0"/>
                  <a:t> : N</a:t>
                </a:r>
                <a:r>
                  <a:rPr lang="ko-KR" altLang="en-US" sz="2200" dirty="0"/>
                  <a:t>번 수행할 곱셈을 대략 </a:t>
                </a:r>
                <a:r>
                  <a:rPr lang="en-US" altLang="ko-KR" sz="2200" dirty="0"/>
                  <a:t>2k</a:t>
                </a:r>
                <a:r>
                  <a:rPr lang="ko-KR" altLang="en-US" sz="2200" dirty="0"/>
                  <a:t>번의 곱셈으로 계산 가능</a:t>
                </a:r>
                <a:r>
                  <a:rPr lang="en-US" altLang="ko-KR" sz="2200" dirty="0"/>
                  <a:t>.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200" dirty="0"/>
                  <a:t>)</a:t>
                </a:r>
              </a:p>
              <a:p>
                <a:pPr lvl="1"/>
                <a:r>
                  <a:rPr lang="ko-KR" altLang="en-US" sz="1900" dirty="0"/>
                  <a:t>시간 복잡도 </a:t>
                </a:r>
                <a:endParaRPr lang="en-US" altLang="ko-KR" sz="19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FLT+SMA</a:t>
                </a:r>
                <a:r>
                  <a:rPr lang="ko-KR" altLang="en-US" sz="2400" dirty="0"/>
                  <a:t>의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시간 복잡도 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430447"/>
                <a:ext cx="8757634" cy="5304650"/>
              </a:xfrm>
              <a:blipFill>
                <a:blip r:embed="rId2"/>
                <a:stretch>
                  <a:fillRect l="-487" t="-1264" r="-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Idea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866C9D0-7211-4CD6-BF8E-B06FFF3DADC0}"/>
              </a:ext>
            </a:extLst>
          </p:cNvPr>
          <p:cNvSpPr/>
          <p:nvPr/>
        </p:nvSpPr>
        <p:spPr>
          <a:xfrm>
            <a:off x="2331655" y="2623265"/>
            <a:ext cx="824499" cy="2772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O(P)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CA69B5-5762-4EAA-96A3-8B323C458980}"/>
              </a:ext>
            </a:extLst>
          </p:cNvPr>
          <p:cNvSpPr/>
          <p:nvPr/>
        </p:nvSpPr>
        <p:spPr>
          <a:xfrm>
            <a:off x="2331655" y="5407889"/>
            <a:ext cx="1089971" cy="2772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O(log</a:t>
            </a:r>
            <a:r>
              <a:rPr lang="ko-KR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N)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40750B-49A4-49A9-A7B9-67FC153DAAD7}"/>
              </a:ext>
            </a:extLst>
          </p:cNvPr>
          <p:cNvSpPr/>
          <p:nvPr/>
        </p:nvSpPr>
        <p:spPr>
          <a:xfrm>
            <a:off x="3786829" y="6066650"/>
            <a:ext cx="1089971" cy="346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O(log</a:t>
            </a:r>
            <a:r>
              <a:rPr lang="ko-KR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P)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013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800" dirty="0"/>
                  <a:t>테스트케이스의 크기 </a:t>
                </a:r>
                <a:r>
                  <a:rPr lang="en-US" altLang="ko-KR" sz="1800" dirty="0"/>
                  <a:t>: T ,  A</a:t>
                </a:r>
                <a:r>
                  <a:rPr lang="ko-KR" altLang="en-US" sz="1800" dirty="0"/>
                  <a:t>의 최댓값 </a:t>
                </a:r>
                <a:r>
                  <a:rPr lang="en-US" altLang="ko-KR" sz="1800" dirty="0"/>
                  <a:t>: N, mod</a:t>
                </a:r>
                <a:r>
                  <a:rPr lang="ko-KR" altLang="en-US" sz="1800" dirty="0"/>
                  <a:t>값을 </a:t>
                </a:r>
                <a:r>
                  <a:rPr lang="en-US" altLang="ko-KR" sz="1800" dirty="0"/>
                  <a:t>P</a:t>
                </a:r>
                <a:r>
                  <a:rPr lang="ko-KR" altLang="en-US" sz="1800" dirty="0"/>
                  <a:t>라고 하면</a:t>
                </a:r>
                <a:endParaRPr lang="en-US" altLang="ko-KR" sz="1800" dirty="0"/>
              </a:p>
              <a:p>
                <a:r>
                  <a:rPr lang="en-US" altLang="ko-KR" sz="1800" dirty="0"/>
                  <a:t>EEA</a:t>
                </a:r>
              </a:p>
              <a:p>
                <a:pPr lvl="1"/>
                <a:r>
                  <a:rPr lang="ko-KR" altLang="en-US" sz="1600" dirty="0" err="1"/>
                  <a:t>시간복잡도</a:t>
                </a:r>
                <a:endParaRPr lang="en-US" altLang="ko-KR" sz="1600" dirty="0"/>
              </a:p>
              <a:p>
                <a:pPr lvl="2"/>
                <a:r>
                  <a:rPr lang="ko-KR" altLang="en-US" sz="1200" dirty="0"/>
                  <a:t>분자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sz="1200" dirty="0"/>
                  <a:t>  			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… 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ko-KR" sz="1200" dirty="0"/>
              </a:p>
              <a:p>
                <a:pPr lvl="2"/>
                <a:r>
                  <a:rPr lang="ko-KR" altLang="en-US" sz="1200" dirty="0"/>
                  <a:t>분모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sz="1200" dirty="0"/>
                  <a:t>			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…2 ∗1</m:t>
                    </m:r>
                  </m:oMath>
                </a14:m>
                <a:endParaRPr lang="en-US" altLang="ko-KR" sz="1200" dirty="0"/>
              </a:p>
              <a:p>
                <a:pPr lvl="2"/>
                <a:r>
                  <a:rPr lang="ko-KR" altLang="en-US" sz="1200" dirty="0"/>
                  <a:t>분모의 역수 계산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𝑙𝑜𝑔𝑃</m:t>
                        </m:r>
                      </m:e>
                    </m:d>
                  </m:oMath>
                </a14:m>
                <a:r>
                  <a:rPr lang="en-US" altLang="ko-KR" sz="1200" dirty="0"/>
                  <a:t>		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 lvl="2"/>
                <a:endParaRPr lang="en-US" altLang="ko-KR" sz="1000" dirty="0"/>
              </a:p>
              <a:p>
                <a:pPr lvl="1"/>
                <a:r>
                  <a:rPr lang="ko-KR" altLang="en-US" sz="1600" dirty="0" err="1"/>
                  <a:t>공간복잡도</a:t>
                </a:r>
                <a:endParaRPr lang="en-US" altLang="ko-KR" sz="1600" dirty="0"/>
              </a:p>
              <a:p>
                <a:pPr lvl="2"/>
                <a:r>
                  <a:rPr lang="ko-KR" altLang="en-US" sz="1200" dirty="0"/>
                  <a:t>배열 같은 저장공간 없음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2000" dirty="0"/>
              </a:p>
              <a:p>
                <a:r>
                  <a:rPr lang="en-US" altLang="ko-KR" sz="1800" dirty="0"/>
                  <a:t>FLT + SMA</a:t>
                </a:r>
              </a:p>
              <a:p>
                <a:pPr lvl="1"/>
                <a:r>
                  <a:rPr lang="ko-KR" altLang="en-US" sz="1600" dirty="0" err="1"/>
                  <a:t>시간복잡도</a:t>
                </a:r>
                <a:endParaRPr lang="en-US" altLang="ko-KR" sz="1600" dirty="0"/>
              </a:p>
              <a:p>
                <a:pPr lvl="2"/>
                <a:r>
                  <a:rPr lang="ko-KR" altLang="en-US" sz="1200" dirty="0"/>
                  <a:t>분자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sz="1200" dirty="0"/>
                  <a:t>  			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… 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ko-KR" sz="1200" dirty="0"/>
              </a:p>
              <a:p>
                <a:pPr lvl="2"/>
                <a:r>
                  <a:rPr lang="ko-KR" altLang="en-US" sz="1200" dirty="0"/>
                  <a:t>분모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sz="1200" dirty="0"/>
                  <a:t>			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…2 ∗1</m:t>
                    </m:r>
                  </m:oMath>
                </a14:m>
                <a:endParaRPr lang="en-US" altLang="ko-KR" sz="1200" dirty="0"/>
              </a:p>
              <a:p>
                <a:pPr lvl="2"/>
                <a:r>
                  <a:rPr lang="ko-KR" altLang="en-US" sz="1200" dirty="0"/>
                  <a:t>분모의 역수 계산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𝑙𝑜𝑔𝑃</m:t>
                        </m:r>
                      </m:e>
                    </m:d>
                  </m:oMath>
                </a14:m>
                <a:r>
                  <a:rPr lang="en-US" altLang="ko-KR" sz="1200" dirty="0"/>
                  <a:t>		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 lvl="1"/>
                <a:endParaRPr lang="en-US" altLang="ko-KR" sz="1400" dirty="0"/>
              </a:p>
              <a:p>
                <a:pPr lvl="1"/>
                <a:r>
                  <a:rPr lang="ko-KR" altLang="en-US" sz="1600" dirty="0" err="1"/>
                  <a:t>공간복잡도</a:t>
                </a:r>
                <a:endParaRPr lang="en-US" altLang="ko-KR" sz="1600" dirty="0"/>
              </a:p>
              <a:p>
                <a:pPr lvl="2"/>
                <a:r>
                  <a:rPr lang="ko-KR" altLang="en-US" sz="1200" dirty="0"/>
                  <a:t>배열 같은 저장공간 없음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183" y="1430447"/>
                <a:ext cx="8757634" cy="4906254"/>
              </a:xfrm>
              <a:blipFill>
                <a:blip r:embed="rId2"/>
                <a:stretch>
                  <a:fillRect l="-279" t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658FD56-1205-4B22-8D42-791B076F692B}"/>
                  </a:ext>
                </a:extLst>
              </p:cNvPr>
              <p:cNvSpPr/>
              <p:nvPr/>
            </p:nvSpPr>
            <p:spPr>
              <a:xfrm>
                <a:off x="2185075" y="2100845"/>
                <a:ext cx="2070054" cy="258178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logP</m:t>
                        </m:r>
                      </m:e>
                    </m:d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658FD56-1205-4B22-8D42-791B076F6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075" y="2100845"/>
                <a:ext cx="2070054" cy="258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1C2757B-DBA0-4153-B5AC-8176BF5809ED}"/>
                  </a:ext>
                </a:extLst>
              </p:cNvPr>
              <p:cNvSpPr/>
              <p:nvPr/>
            </p:nvSpPr>
            <p:spPr>
              <a:xfrm>
                <a:off x="2185075" y="3242267"/>
                <a:ext cx="838782" cy="251234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1C2757B-DBA0-4153-B5AC-8176BF580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075" y="3242267"/>
                <a:ext cx="838782" cy="25123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3248C5C-C225-4F2C-A241-DBC6901F8B62}"/>
                  </a:ext>
                </a:extLst>
              </p:cNvPr>
              <p:cNvSpPr/>
              <p:nvPr/>
            </p:nvSpPr>
            <p:spPr>
              <a:xfrm>
                <a:off x="2185075" y="5673119"/>
                <a:ext cx="838782" cy="251234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3248C5C-C225-4F2C-A241-DBC6901F8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075" y="5673119"/>
                <a:ext cx="838782" cy="25123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0535435A-C1CC-4891-85C6-AD9172D7C14C}"/>
                  </a:ext>
                </a:extLst>
              </p:cNvPr>
              <p:cNvSpPr/>
              <p:nvPr/>
            </p:nvSpPr>
            <p:spPr>
              <a:xfrm>
                <a:off x="2185075" y="4457601"/>
                <a:ext cx="2070054" cy="258178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logP</m:t>
                        </m:r>
                      </m:e>
                    </m:d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0535435A-C1CC-4891-85C6-AD9172D7C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075" y="4457601"/>
                <a:ext cx="2070054" cy="25817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8672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430447"/>
            <a:ext cx="8757634" cy="490625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P=1,000,000,007</a:t>
            </a:r>
          </a:p>
          <a:p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6360" y="0"/>
            <a:ext cx="5687961" cy="1143000"/>
          </a:xfrm>
        </p:spPr>
        <p:txBody>
          <a:bodyPr>
            <a:normAutofit/>
          </a:bodyPr>
          <a:lstStyle/>
          <a:p>
            <a:r>
              <a:rPr lang="ko-KR" altLang="en-US" dirty="0"/>
              <a:t>실행 결과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2F8874-EBE6-495E-A999-1E9AA1431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8536"/>
          <a:stretch/>
        </p:blipFill>
        <p:spPr>
          <a:xfrm>
            <a:off x="457202" y="2004646"/>
            <a:ext cx="1521650" cy="3608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0C2872-58A0-4FF1-8C9A-8065C93E6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4054"/>
          <a:stretch/>
        </p:blipFill>
        <p:spPr>
          <a:xfrm>
            <a:off x="7014924" y="2004642"/>
            <a:ext cx="1432773" cy="3608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3FE857-7778-414C-B2F8-B01CC401A2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70"/>
          <a:stretch/>
        </p:blipFill>
        <p:spPr>
          <a:xfrm>
            <a:off x="4170248" y="2004643"/>
            <a:ext cx="2510858" cy="3608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A8C3A6-3D5F-402F-AA9F-F0E45F3141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0" b="8725"/>
          <a:stretch/>
        </p:blipFill>
        <p:spPr>
          <a:xfrm>
            <a:off x="2314780" y="2004642"/>
            <a:ext cx="1521650" cy="36085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F8C9C1F-E0F1-4299-8B71-EA3D21EC82B6}"/>
                  </a:ext>
                </a:extLst>
              </p:cNvPr>
              <p:cNvSpPr/>
              <p:nvPr/>
            </p:nvSpPr>
            <p:spPr>
              <a:xfrm>
                <a:off x="626360" y="5900596"/>
                <a:ext cx="1183333" cy="23975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F8C9C1F-E0F1-4299-8B71-EA3D21EC8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60" y="5900596"/>
                <a:ext cx="1183333" cy="23975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1DDDF77-75B7-46E2-8824-7607DE4ABF22}"/>
                  </a:ext>
                </a:extLst>
              </p:cNvPr>
              <p:cNvSpPr/>
              <p:nvPr/>
            </p:nvSpPr>
            <p:spPr>
              <a:xfrm>
                <a:off x="5423224" y="5890760"/>
                <a:ext cx="2167280" cy="258178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logP</m:t>
                    </m:r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1DDDF77-75B7-46E2-8824-7607DE4AB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224" y="5890760"/>
                <a:ext cx="2167280" cy="25817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BCCD3C2B-BE0E-4788-9486-D7521B0BAEB4}"/>
                  </a:ext>
                </a:extLst>
              </p:cNvPr>
              <p:cNvSpPr/>
              <p:nvPr/>
            </p:nvSpPr>
            <p:spPr>
              <a:xfrm>
                <a:off x="2303219" y="5882169"/>
                <a:ext cx="1521651" cy="258178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accent3"/>
              </a:lnRef>
              <a:fillRef idx="1003">
                <a:schemeClr val="dk2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BCCD3C2B-BE0E-4788-9486-D7521B0BA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19" y="5882169"/>
                <a:ext cx="1521651" cy="25817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>
            <a:extLst>
              <a:ext uri="{FF2B5EF4-FFF2-40B4-BE49-F238E27FC236}">
                <a16:creationId xmlns:a16="http://schemas.microsoft.com/office/drawing/2014/main" id="{10061E1B-F246-442B-BE67-67043871CC04}"/>
              </a:ext>
            </a:extLst>
          </p:cNvPr>
          <p:cNvSpPr txBox="1">
            <a:spLocks/>
          </p:cNvSpPr>
          <p:nvPr/>
        </p:nvSpPr>
        <p:spPr bwMode="gray">
          <a:xfrm>
            <a:off x="4333695" y="24581"/>
            <a:ext cx="32568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(</a:t>
            </a:r>
            <a:r>
              <a:rPr lang="ko-KR" altLang="en-US" sz="2400" dirty="0"/>
              <a:t>개별 출력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072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384907"/>
            <a:ext cx="8757634" cy="452628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주어진 힌트로 다음과 같은 표를 생성할 수 있다</a:t>
            </a:r>
            <a:r>
              <a:rPr lang="en-US" altLang="ko-KR" sz="2400" dirty="0"/>
              <a:t>.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(B)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FED348A-DDEC-4520-8FD1-CC8E90A65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09716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말풍선: 타원형 28">
                <a:extLst>
                  <a:ext uri="{FF2B5EF4-FFF2-40B4-BE49-F238E27FC236}">
                    <a16:creationId xmlns:a16="http://schemas.microsoft.com/office/drawing/2014/main" id="{4591C834-514B-4BF4-99CE-73CA8163AD0F}"/>
                  </a:ext>
                </a:extLst>
              </p:cNvPr>
              <p:cNvSpPr/>
              <p:nvPr/>
            </p:nvSpPr>
            <p:spPr>
              <a:xfrm>
                <a:off x="1428182" y="5473093"/>
                <a:ext cx="2924269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=1=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9" name="말풍선: 타원형 28">
                <a:extLst>
                  <a:ext uri="{FF2B5EF4-FFF2-40B4-BE49-F238E27FC236}">
                    <a16:creationId xmlns:a16="http://schemas.microsoft.com/office/drawing/2014/main" id="{4591C834-514B-4BF4-99CE-73CA8163A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82" y="5473093"/>
                <a:ext cx="2924269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62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384909"/>
            <a:ext cx="8757634" cy="452628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주어진 힌트로 다음과 같은 표를 생성할 수 있다</a:t>
            </a:r>
            <a:r>
              <a:rPr lang="en-US" altLang="ko-KR" sz="2400" dirty="0"/>
              <a:t>.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(B)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F025D01-859D-4CD2-8940-80086D26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51038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말풍선: 타원형 14">
                <a:extLst>
                  <a:ext uri="{FF2B5EF4-FFF2-40B4-BE49-F238E27FC236}">
                    <a16:creationId xmlns:a16="http://schemas.microsoft.com/office/drawing/2014/main" id="{FA9C86EB-2863-4545-AB6C-3A6E16E6AD70}"/>
                  </a:ext>
                </a:extLst>
              </p:cNvPr>
              <p:cNvSpPr/>
              <p:nvPr/>
            </p:nvSpPr>
            <p:spPr>
              <a:xfrm>
                <a:off x="1063783" y="5434665"/>
                <a:ext cx="3761714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말풍선: 타원형 14">
                <a:extLst>
                  <a:ext uri="{FF2B5EF4-FFF2-40B4-BE49-F238E27FC236}">
                    <a16:creationId xmlns:a16="http://schemas.microsoft.com/office/drawing/2014/main" id="{FA9C86EB-2863-4545-AB6C-3A6E16E6A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83" y="5434665"/>
                <a:ext cx="3761714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5488547B-94B2-41C9-AB88-5080E758D3A2}"/>
              </a:ext>
            </a:extLst>
          </p:cNvPr>
          <p:cNvSpPr/>
          <p:nvPr/>
        </p:nvSpPr>
        <p:spPr>
          <a:xfrm>
            <a:off x="1973655" y="3141552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E34C8B0B-5A62-48A9-B1FF-5ACC507C4369}"/>
              </a:ext>
            </a:extLst>
          </p:cNvPr>
          <p:cNvSpPr/>
          <p:nvPr/>
        </p:nvSpPr>
        <p:spPr>
          <a:xfrm>
            <a:off x="2718304" y="3141552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30B1545-B5D9-493F-BE38-58892D897446}"/>
              </a:ext>
            </a:extLst>
          </p:cNvPr>
          <p:cNvSpPr/>
          <p:nvPr/>
        </p:nvSpPr>
        <p:spPr>
          <a:xfrm>
            <a:off x="3481059" y="3141552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6A9F013-87AD-44DB-8B81-E0D29499BD0A}"/>
              </a:ext>
            </a:extLst>
          </p:cNvPr>
          <p:cNvSpPr/>
          <p:nvPr/>
        </p:nvSpPr>
        <p:spPr>
          <a:xfrm>
            <a:off x="4191753" y="3141552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D8F7B64-425B-43D1-9C80-24FE3D161089}"/>
              </a:ext>
            </a:extLst>
          </p:cNvPr>
          <p:cNvSpPr/>
          <p:nvPr/>
        </p:nvSpPr>
        <p:spPr>
          <a:xfrm>
            <a:off x="4922820" y="3141552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206746E-24FC-4D1E-A0D3-74BFE6485686}"/>
              </a:ext>
            </a:extLst>
          </p:cNvPr>
          <p:cNvSpPr/>
          <p:nvPr/>
        </p:nvSpPr>
        <p:spPr>
          <a:xfrm>
            <a:off x="5671993" y="3141552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2FE06CA5-74C2-4DCC-8407-D389E65642BD}"/>
              </a:ext>
            </a:extLst>
          </p:cNvPr>
          <p:cNvSpPr/>
          <p:nvPr/>
        </p:nvSpPr>
        <p:spPr>
          <a:xfrm>
            <a:off x="6366848" y="3141552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5E47E64-A2B4-4A76-963B-F364A39580AE}"/>
              </a:ext>
            </a:extLst>
          </p:cNvPr>
          <p:cNvSpPr/>
          <p:nvPr/>
        </p:nvSpPr>
        <p:spPr>
          <a:xfrm>
            <a:off x="7170345" y="3141552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7D875D4-0595-45BC-BE26-63E68B524E33}"/>
              </a:ext>
            </a:extLst>
          </p:cNvPr>
          <p:cNvSpPr/>
          <p:nvPr/>
        </p:nvSpPr>
        <p:spPr>
          <a:xfrm>
            <a:off x="7937630" y="3141552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1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384909"/>
            <a:ext cx="8757634" cy="452628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주어진 힌트로 다음과 같은 표를 생성할 수 있다</a:t>
            </a:r>
            <a:r>
              <a:rPr lang="en-US" altLang="ko-KR" sz="2400" dirty="0"/>
              <a:t>.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 (B)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F025D01-859D-4CD2-8940-80086D26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59165"/>
              </p:ext>
            </p:extLst>
          </p:nvPr>
        </p:nvGraphicFramePr>
        <p:xfrm>
          <a:off x="193183" y="1958314"/>
          <a:ext cx="8697320" cy="328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523">
                  <a:extLst>
                    <a:ext uri="{9D8B030D-6E8A-4147-A177-3AD203B41FA5}">
                      <a16:colId xmlns:a16="http://schemas.microsoft.com/office/drawing/2014/main" val="2008449341"/>
                    </a:ext>
                  </a:extLst>
                </a:gridCol>
                <a:gridCol w="608523">
                  <a:extLst>
                    <a:ext uri="{9D8B030D-6E8A-4147-A177-3AD203B41FA5}">
                      <a16:colId xmlns:a16="http://schemas.microsoft.com/office/drawing/2014/main" val="500449258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3070971066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441456699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30417198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1949048067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72968998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353712593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599616184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128398430"/>
                    </a:ext>
                  </a:extLst>
                </a:gridCol>
                <a:gridCol w="761957">
                  <a:extLst>
                    <a:ext uri="{9D8B030D-6E8A-4147-A177-3AD203B41FA5}">
                      <a16:colId xmlns:a16="http://schemas.microsoft.com/office/drawing/2014/main" val="1905106168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01830191"/>
                    </a:ext>
                  </a:extLst>
                </a:gridCol>
              </a:tblGrid>
              <a:tr h="4393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958649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90222"/>
                  </a:ext>
                </a:extLst>
              </a:tr>
              <a:tr h="3950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855555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498024"/>
                  </a:ext>
                </a:extLst>
              </a:tr>
              <a:tr h="4074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483396"/>
                  </a:ext>
                </a:extLst>
              </a:tr>
              <a:tr h="388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08930"/>
                  </a:ext>
                </a:extLst>
              </a:tr>
              <a:tr h="416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23445"/>
                  </a:ext>
                </a:extLst>
              </a:tr>
              <a:tr h="394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110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말풍선: 타원형 14">
                <a:extLst>
                  <a:ext uri="{FF2B5EF4-FFF2-40B4-BE49-F238E27FC236}">
                    <a16:creationId xmlns:a16="http://schemas.microsoft.com/office/drawing/2014/main" id="{FA9C86EB-2863-4545-AB6C-3A6E16E6AD70}"/>
                  </a:ext>
                </a:extLst>
              </p:cNvPr>
              <p:cNvSpPr/>
              <p:nvPr/>
            </p:nvSpPr>
            <p:spPr>
              <a:xfrm>
                <a:off x="1063783" y="5386224"/>
                <a:ext cx="3761714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말풍선: 타원형 14">
                <a:extLst>
                  <a:ext uri="{FF2B5EF4-FFF2-40B4-BE49-F238E27FC236}">
                    <a16:creationId xmlns:a16="http://schemas.microsoft.com/office/drawing/2014/main" id="{FA9C86EB-2863-4545-AB6C-3A6E16E6A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83" y="5386224"/>
                <a:ext cx="3761714" cy="1049929"/>
              </a:xfrm>
              <a:prstGeom prst="wedgeEllipseCallout">
                <a:avLst>
                  <a:gd name="adj1" fmla="val -9555"/>
                  <a:gd name="adj2" fmla="val -1721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7165F34-97C3-4544-9783-753B1B9021FE}"/>
              </a:ext>
            </a:extLst>
          </p:cNvPr>
          <p:cNvSpPr/>
          <p:nvPr/>
        </p:nvSpPr>
        <p:spPr>
          <a:xfrm>
            <a:off x="2718304" y="35036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723D3D1A-C8AA-42CB-8102-D603C973EE17}"/>
              </a:ext>
            </a:extLst>
          </p:cNvPr>
          <p:cNvSpPr/>
          <p:nvPr/>
        </p:nvSpPr>
        <p:spPr>
          <a:xfrm>
            <a:off x="3481059" y="35036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40CDF8B-D554-4116-9FF8-B179322F956C}"/>
              </a:ext>
            </a:extLst>
          </p:cNvPr>
          <p:cNvSpPr/>
          <p:nvPr/>
        </p:nvSpPr>
        <p:spPr>
          <a:xfrm>
            <a:off x="4191753" y="35036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956F346-FB8E-4A71-8756-829B0E5B346E}"/>
              </a:ext>
            </a:extLst>
          </p:cNvPr>
          <p:cNvSpPr/>
          <p:nvPr/>
        </p:nvSpPr>
        <p:spPr>
          <a:xfrm>
            <a:off x="4922820" y="35036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FAE7DAF-637B-4B00-9E71-B6FEA9C3841B}"/>
              </a:ext>
            </a:extLst>
          </p:cNvPr>
          <p:cNvSpPr/>
          <p:nvPr/>
        </p:nvSpPr>
        <p:spPr>
          <a:xfrm>
            <a:off x="5671993" y="35036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7671770-D975-4EAC-9706-F102F4790DC9}"/>
              </a:ext>
            </a:extLst>
          </p:cNvPr>
          <p:cNvSpPr/>
          <p:nvPr/>
        </p:nvSpPr>
        <p:spPr>
          <a:xfrm>
            <a:off x="6366848" y="35036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DE3300D-B7A9-4B85-A99D-A8AC1F000EE6}"/>
              </a:ext>
            </a:extLst>
          </p:cNvPr>
          <p:cNvSpPr/>
          <p:nvPr/>
        </p:nvSpPr>
        <p:spPr>
          <a:xfrm>
            <a:off x="7170345" y="35036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BBCE002-96B4-475B-9DBB-9C8A182CB95F}"/>
              </a:ext>
            </a:extLst>
          </p:cNvPr>
          <p:cNvSpPr/>
          <p:nvPr/>
        </p:nvSpPr>
        <p:spPr>
          <a:xfrm>
            <a:off x="7937630" y="3503690"/>
            <a:ext cx="398353" cy="307818"/>
          </a:xfrm>
          <a:custGeom>
            <a:avLst/>
            <a:gdLst>
              <a:gd name="connsiteX0" fmla="*/ 19325 w 281925"/>
              <a:gd name="connsiteY0" fmla="*/ 0 h 307818"/>
              <a:gd name="connsiteX1" fmla="*/ 281875 w 281925"/>
              <a:gd name="connsiteY1" fmla="*/ 271604 h 307818"/>
              <a:gd name="connsiteX2" fmla="*/ 1218 w 281925"/>
              <a:gd name="connsiteY2" fmla="*/ 307818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25" h="307818">
                <a:moveTo>
                  <a:pt x="19325" y="0"/>
                </a:moveTo>
                <a:cubicBezTo>
                  <a:pt x="152109" y="110150"/>
                  <a:pt x="284893" y="220301"/>
                  <a:pt x="281875" y="271604"/>
                </a:cubicBezTo>
                <a:cubicBezTo>
                  <a:pt x="278857" y="322907"/>
                  <a:pt x="-21416" y="283675"/>
                  <a:pt x="1218" y="30781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08586"/>
      </p:ext>
    </p:extLst>
  </p:cSld>
  <p:clrMapOvr>
    <a:masterClrMapping/>
  </p:clrMapOvr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 sz="2000" i="1" smtClean="0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20567</TotalTime>
  <Words>4921</Words>
  <Application>Microsoft Office PowerPoint</Application>
  <PresentationFormat>화면 슬라이드 쇼(4:3)</PresentationFormat>
  <Paragraphs>2801</Paragraphs>
  <Slides>69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69</vt:i4>
      </vt:variant>
    </vt:vector>
  </HeadingPairs>
  <TitlesOfParts>
    <vt:vector size="80" baseType="lpstr">
      <vt:lpstr>Wingdings</vt:lpstr>
      <vt:lpstr>Arial</vt:lpstr>
      <vt:lpstr>Tahoma</vt:lpstr>
      <vt:lpstr>Cambria Math</vt:lpstr>
      <vt:lpstr>나눔고딕</vt:lpstr>
      <vt:lpstr>맑은 고딕</vt:lpstr>
      <vt:lpstr>함초롬바탕</vt:lpstr>
      <vt:lpstr>굴림</vt:lpstr>
      <vt:lpstr>컴퓨터보안 2011</vt:lpstr>
      <vt:lpstr>1_컴퓨터보안 2011</vt:lpstr>
      <vt:lpstr>New_Natural01</vt:lpstr>
      <vt:lpstr>문제해결기법 (Problem Solving)</vt:lpstr>
      <vt:lpstr>9주차 문제 풀이</vt:lpstr>
      <vt:lpstr>9주차 문제 B</vt:lpstr>
      <vt:lpstr>9주차 문제 B</vt:lpstr>
      <vt:lpstr>9주차 문제 B</vt:lpstr>
      <vt:lpstr>Idea</vt:lpstr>
      <vt:lpstr>Idea (B)</vt:lpstr>
      <vt:lpstr>Idea (B)</vt:lpstr>
      <vt:lpstr>Idea (B)</vt:lpstr>
      <vt:lpstr>Idea (B)</vt:lpstr>
      <vt:lpstr>Idea (B)</vt:lpstr>
      <vt:lpstr>Idea (B)</vt:lpstr>
      <vt:lpstr>Solution</vt:lpstr>
      <vt:lpstr>Solution</vt:lpstr>
      <vt:lpstr>Solution</vt:lpstr>
      <vt:lpstr>Solution</vt:lpstr>
      <vt:lpstr>Solution</vt:lpstr>
      <vt:lpstr>Pseudo Code</vt:lpstr>
      <vt:lpstr>Pseudo Code</vt:lpstr>
      <vt:lpstr>Pseudo Code</vt:lpstr>
      <vt:lpstr>9주차 문제 C</vt:lpstr>
      <vt:lpstr>9주차 문제 C</vt:lpstr>
      <vt:lpstr>9주차 문제 C</vt:lpstr>
      <vt:lpstr>Idea</vt:lpstr>
      <vt:lpstr>Idea (C1)</vt:lpstr>
      <vt:lpstr>Idea (C1)</vt:lpstr>
      <vt:lpstr>Idea (C1)</vt:lpstr>
      <vt:lpstr>Idea (C1)</vt:lpstr>
      <vt:lpstr>Idea (C1)</vt:lpstr>
      <vt:lpstr>Idea (C1)</vt:lpstr>
      <vt:lpstr>Idea (C1)</vt:lpstr>
      <vt:lpstr>Idea (C1)</vt:lpstr>
      <vt:lpstr>Idea (C2)</vt:lpstr>
      <vt:lpstr>Idea (C2)</vt:lpstr>
      <vt:lpstr>Idea (C2)</vt:lpstr>
      <vt:lpstr>Idea (C2)</vt:lpstr>
      <vt:lpstr>Idea (C2)</vt:lpstr>
      <vt:lpstr>Idea (C2)</vt:lpstr>
      <vt:lpstr>Idea (C2)</vt:lpstr>
      <vt:lpstr>Idea (C2)</vt:lpstr>
      <vt:lpstr>Idea (C2)</vt:lpstr>
      <vt:lpstr>Pseudo Code (Idea C2)</vt:lpstr>
      <vt:lpstr>Pseudo Code (Idea C2)</vt:lpstr>
      <vt:lpstr>Pseudo Code (Idea C2)</vt:lpstr>
      <vt:lpstr>Idea (C3)</vt:lpstr>
      <vt:lpstr>Idea (C3)</vt:lpstr>
      <vt:lpstr>Idea (C3)</vt:lpstr>
      <vt:lpstr>Idea (C3)</vt:lpstr>
      <vt:lpstr>Idea (C3)</vt:lpstr>
      <vt:lpstr>Idea (C3)</vt:lpstr>
      <vt:lpstr>Idea (C3)</vt:lpstr>
      <vt:lpstr>Idea (C3)</vt:lpstr>
      <vt:lpstr>Idea (C3)</vt:lpstr>
      <vt:lpstr>Idea (C3)</vt:lpstr>
      <vt:lpstr>Idea (C3)</vt:lpstr>
      <vt:lpstr>Idea (C3)</vt:lpstr>
      <vt:lpstr>Idea (C3)</vt:lpstr>
      <vt:lpstr>Other Idea</vt:lpstr>
      <vt:lpstr>Other Idea</vt:lpstr>
      <vt:lpstr>Other Idea</vt:lpstr>
      <vt:lpstr>Other Idea</vt:lpstr>
      <vt:lpstr>Other Idea</vt:lpstr>
      <vt:lpstr>Other Idea</vt:lpstr>
      <vt:lpstr>Other Idea</vt:lpstr>
      <vt:lpstr>Other Idea</vt:lpstr>
      <vt:lpstr>Other Idea</vt:lpstr>
      <vt:lpstr>Other Idea</vt:lpstr>
      <vt:lpstr>Other Idea</vt:lpstr>
      <vt:lpstr>실행 결과 비교</vt:lpstr>
    </vt:vector>
  </TitlesOfParts>
  <Company>인하대학교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양승삼</dc:creator>
  <cp:lastModifiedBy>SeungSam</cp:lastModifiedBy>
  <cp:revision>470</cp:revision>
  <cp:lastPrinted>2016-04-03T20:03:45Z</cp:lastPrinted>
  <dcterms:created xsi:type="dcterms:W3CDTF">2014-02-26T05:36:39Z</dcterms:created>
  <dcterms:modified xsi:type="dcterms:W3CDTF">2019-05-13T09:37:56Z</dcterms:modified>
  <cp:contentStatus/>
</cp:coreProperties>
</file>